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26" r:id="rId1"/>
    <p:sldMasterId id="2147484346" r:id="rId2"/>
    <p:sldMasterId id="2147484368" r:id="rId3"/>
  </p:sldMasterIdLst>
  <p:notesMasterIdLst>
    <p:notesMasterId r:id="rId91"/>
  </p:notesMasterIdLst>
  <p:handoutMasterIdLst>
    <p:handoutMasterId r:id="rId92"/>
  </p:handoutMasterIdLst>
  <p:sldIdLst>
    <p:sldId id="257" r:id="rId4"/>
    <p:sldId id="1794" r:id="rId5"/>
    <p:sldId id="1816" r:id="rId6"/>
    <p:sldId id="1874" r:id="rId7"/>
    <p:sldId id="1818" r:id="rId8"/>
    <p:sldId id="1743" r:id="rId9"/>
    <p:sldId id="1819" r:id="rId10"/>
    <p:sldId id="1461" r:id="rId11"/>
    <p:sldId id="1762" r:id="rId12"/>
    <p:sldId id="286" r:id="rId13"/>
    <p:sldId id="1227" r:id="rId14"/>
    <p:sldId id="1222" r:id="rId15"/>
    <p:sldId id="1105" r:id="rId16"/>
    <p:sldId id="1749" r:id="rId17"/>
    <p:sldId id="1748" r:id="rId18"/>
    <p:sldId id="1824" r:id="rId19"/>
    <p:sldId id="1825" r:id="rId20"/>
    <p:sldId id="1630" r:id="rId21"/>
    <p:sldId id="1821" r:id="rId22"/>
    <p:sldId id="1587" r:id="rId23"/>
    <p:sldId id="259" r:id="rId24"/>
    <p:sldId id="1877" r:id="rId25"/>
    <p:sldId id="260" r:id="rId26"/>
    <p:sldId id="3104" r:id="rId27"/>
    <p:sldId id="2945" r:id="rId28"/>
    <p:sldId id="2948" r:id="rId29"/>
    <p:sldId id="1768" r:id="rId30"/>
    <p:sldId id="1766" r:id="rId31"/>
    <p:sldId id="1769" r:id="rId32"/>
    <p:sldId id="1822" r:id="rId33"/>
    <p:sldId id="1785" r:id="rId34"/>
    <p:sldId id="1771" r:id="rId35"/>
    <p:sldId id="2953" r:id="rId36"/>
    <p:sldId id="1311" r:id="rId37"/>
    <p:sldId id="1852" r:id="rId38"/>
    <p:sldId id="1373" r:id="rId39"/>
    <p:sldId id="1853" r:id="rId40"/>
    <p:sldId id="1709" r:id="rId41"/>
    <p:sldId id="1603" r:id="rId42"/>
    <p:sldId id="1673" r:id="rId43"/>
    <p:sldId id="743" r:id="rId44"/>
    <p:sldId id="353" r:id="rId45"/>
    <p:sldId id="1548" r:id="rId46"/>
    <p:sldId id="1714" r:id="rId47"/>
    <p:sldId id="1712" r:id="rId48"/>
    <p:sldId id="1597" r:id="rId49"/>
    <p:sldId id="1741" r:id="rId50"/>
    <p:sldId id="1633" r:id="rId51"/>
    <p:sldId id="1561" r:id="rId52"/>
    <p:sldId id="2954" r:id="rId53"/>
    <p:sldId id="1765" r:id="rId54"/>
    <p:sldId id="1226" r:id="rId55"/>
    <p:sldId id="1358" r:id="rId56"/>
    <p:sldId id="1792" r:id="rId57"/>
    <p:sldId id="1359" r:id="rId58"/>
    <p:sldId id="1360" r:id="rId59"/>
    <p:sldId id="1793" r:id="rId60"/>
    <p:sldId id="1826" r:id="rId61"/>
    <p:sldId id="1389" r:id="rId62"/>
    <p:sldId id="1828" r:id="rId63"/>
    <p:sldId id="1718" r:id="rId64"/>
    <p:sldId id="344" r:id="rId65"/>
    <p:sldId id="2956" r:id="rId66"/>
    <p:sldId id="3083" r:id="rId67"/>
    <p:sldId id="2955" r:id="rId68"/>
    <p:sldId id="2957" r:id="rId69"/>
    <p:sldId id="1609" r:id="rId70"/>
    <p:sldId id="1486" r:id="rId71"/>
    <p:sldId id="1721" r:id="rId72"/>
    <p:sldId id="1626" r:id="rId73"/>
    <p:sldId id="1854" r:id="rId74"/>
    <p:sldId id="1722" r:id="rId75"/>
    <p:sldId id="1575" r:id="rId76"/>
    <p:sldId id="1414" r:id="rId77"/>
    <p:sldId id="3105" r:id="rId78"/>
    <p:sldId id="1388" r:id="rId79"/>
    <p:sldId id="1830" r:id="rId80"/>
    <p:sldId id="1731" r:id="rId81"/>
    <p:sldId id="1829" r:id="rId82"/>
    <p:sldId id="1862" r:id="rId83"/>
    <p:sldId id="2959" r:id="rId84"/>
    <p:sldId id="2960" r:id="rId85"/>
    <p:sldId id="2961" r:id="rId86"/>
    <p:sldId id="2962" r:id="rId87"/>
    <p:sldId id="2963" r:id="rId88"/>
    <p:sldId id="1787" r:id="rId89"/>
    <p:sldId id="2964" r:id="rId90"/>
  </p:sldIdLst>
  <p:sldSz cx="12192000" cy="6858000"/>
  <p:notesSz cx="7010400" cy="9296400"/>
  <p:defaultTextStyle>
    <a:defPPr>
      <a:defRPr lang="en-GB"/>
    </a:defPPr>
    <a:lvl1pPr algn="l" defTabSz="457200" rtl="0" fontAlgn="base">
      <a:spcBef>
        <a:spcPct val="0"/>
      </a:spcBef>
      <a:spcAft>
        <a:spcPct val="0"/>
      </a:spcAft>
      <a:defRPr sz="2400" kern="1200">
        <a:solidFill>
          <a:schemeClr val="bg1"/>
        </a:solidFill>
        <a:latin typeface="Calibri" charset="0"/>
        <a:ea typeface="+mn-ea"/>
        <a:cs typeface="+mn-cs"/>
      </a:defRPr>
    </a:lvl1pPr>
    <a:lvl2pPr marL="742950" indent="-285750" algn="l" defTabSz="457200" rtl="0" fontAlgn="base">
      <a:spcBef>
        <a:spcPct val="0"/>
      </a:spcBef>
      <a:spcAft>
        <a:spcPct val="0"/>
      </a:spcAft>
      <a:defRPr sz="2400" kern="1200">
        <a:solidFill>
          <a:schemeClr val="bg1"/>
        </a:solidFill>
        <a:latin typeface="Calibri" charset="0"/>
        <a:ea typeface="+mn-ea"/>
        <a:cs typeface="+mn-cs"/>
      </a:defRPr>
    </a:lvl2pPr>
    <a:lvl3pPr marL="1143000" indent="-228600" algn="l" defTabSz="457200" rtl="0" fontAlgn="base">
      <a:spcBef>
        <a:spcPct val="0"/>
      </a:spcBef>
      <a:spcAft>
        <a:spcPct val="0"/>
      </a:spcAft>
      <a:defRPr sz="2400" kern="1200">
        <a:solidFill>
          <a:schemeClr val="bg1"/>
        </a:solidFill>
        <a:latin typeface="Calibri" charset="0"/>
        <a:ea typeface="+mn-ea"/>
        <a:cs typeface="+mn-cs"/>
      </a:defRPr>
    </a:lvl3pPr>
    <a:lvl4pPr marL="1600200" indent="-228600" algn="l" defTabSz="457200" rtl="0" fontAlgn="base">
      <a:spcBef>
        <a:spcPct val="0"/>
      </a:spcBef>
      <a:spcAft>
        <a:spcPct val="0"/>
      </a:spcAft>
      <a:defRPr sz="2400" kern="1200">
        <a:solidFill>
          <a:schemeClr val="bg1"/>
        </a:solidFill>
        <a:latin typeface="Calibri" charset="0"/>
        <a:ea typeface="+mn-ea"/>
        <a:cs typeface="+mn-cs"/>
      </a:defRPr>
    </a:lvl4pPr>
    <a:lvl5pPr marL="2057400" indent="-228600" algn="l" defTabSz="457200" rtl="0" fontAlgn="base">
      <a:spcBef>
        <a:spcPct val="0"/>
      </a:spcBef>
      <a:spcAft>
        <a:spcPct val="0"/>
      </a:spcAft>
      <a:defRPr sz="2400" kern="1200">
        <a:solidFill>
          <a:schemeClr val="bg1"/>
        </a:solidFill>
        <a:latin typeface="Calibri" charset="0"/>
        <a:ea typeface="+mn-ea"/>
        <a:cs typeface="+mn-cs"/>
      </a:defRPr>
    </a:lvl5pPr>
    <a:lvl6pPr marL="2286000" algn="l" defTabSz="457200" rtl="0" eaLnBrk="1" latinLnBrk="0" hangingPunct="1">
      <a:defRPr sz="2400" kern="1200">
        <a:solidFill>
          <a:schemeClr val="bg1"/>
        </a:solidFill>
        <a:latin typeface="Calibri" charset="0"/>
        <a:ea typeface="+mn-ea"/>
        <a:cs typeface="+mn-cs"/>
      </a:defRPr>
    </a:lvl6pPr>
    <a:lvl7pPr marL="2743200" algn="l" defTabSz="457200" rtl="0" eaLnBrk="1" latinLnBrk="0" hangingPunct="1">
      <a:defRPr sz="2400" kern="1200">
        <a:solidFill>
          <a:schemeClr val="bg1"/>
        </a:solidFill>
        <a:latin typeface="Calibri" charset="0"/>
        <a:ea typeface="+mn-ea"/>
        <a:cs typeface="+mn-cs"/>
      </a:defRPr>
    </a:lvl7pPr>
    <a:lvl8pPr marL="3200400" algn="l" defTabSz="457200" rtl="0" eaLnBrk="1" latinLnBrk="0" hangingPunct="1">
      <a:defRPr sz="2400" kern="1200">
        <a:solidFill>
          <a:schemeClr val="bg1"/>
        </a:solidFill>
        <a:latin typeface="Calibri" charset="0"/>
        <a:ea typeface="+mn-ea"/>
        <a:cs typeface="+mn-cs"/>
      </a:defRPr>
    </a:lvl8pPr>
    <a:lvl9pPr marL="3657600" algn="l" defTabSz="457200" rtl="0" eaLnBrk="1" latinLnBrk="0" hangingPunct="1">
      <a:defRPr sz="2400" kern="1200">
        <a:solidFill>
          <a:schemeClr val="bg1"/>
        </a:solidFill>
        <a:latin typeface="Calibri" charset="0"/>
        <a:ea typeface="+mn-ea"/>
        <a:cs typeface="+mn-cs"/>
      </a:defRPr>
    </a:lvl9pPr>
  </p:defaultTextStyle>
  <p:extLst>
    <p:ext uri="{521415D9-36F7-43E2-AB2F-B90AF26B5E84}">
      <p14:sectionLst xmlns:p14="http://schemas.microsoft.com/office/powerpoint/2010/main">
        <p14:section name="Course Intro" id="{2E338D7A-F529-400B-86CC-4F8A4EB05F55}">
          <p14:sldIdLst>
            <p14:sldId id="257"/>
            <p14:sldId id="1794"/>
            <p14:sldId id="1816"/>
            <p14:sldId id="1874"/>
            <p14:sldId id="1818"/>
            <p14:sldId id="1743"/>
            <p14:sldId id="1819"/>
            <p14:sldId id="1461"/>
          </p14:sldIdLst>
        </p14:section>
        <p14:section name="EBA Overview" id="{8039828B-2892-4891-AB40-5CCD5B4463C7}">
          <p14:sldIdLst>
            <p14:sldId id="1762"/>
            <p14:sldId id="286"/>
            <p14:sldId id="1227"/>
            <p14:sldId id="1222"/>
            <p14:sldId id="1105"/>
            <p14:sldId id="1749"/>
            <p14:sldId id="1748"/>
            <p14:sldId id="1824"/>
            <p14:sldId id="1825"/>
            <p14:sldId id="1630"/>
          </p14:sldIdLst>
        </p14:section>
        <p14:section name="AgilityHealth Overview" id="{40D8BD73-A1E1-3E4B-844A-834B008B5F13}">
          <p14:sldIdLst>
            <p14:sldId id="1821"/>
            <p14:sldId id="1587"/>
            <p14:sldId id="259"/>
            <p14:sldId id="1877"/>
            <p14:sldId id="260"/>
            <p14:sldId id="3104"/>
            <p14:sldId id="2945"/>
            <p14:sldId id="2948"/>
          </p14:sldIdLst>
        </p14:section>
        <p14:section name="EBA Radar Details" id="{007AA1D1-FADA-4355-B751-0EC3DFC31459}">
          <p14:sldIdLst>
            <p14:sldId id="1768"/>
            <p14:sldId id="1766"/>
            <p14:sldId id="1769"/>
            <p14:sldId id="1822"/>
            <p14:sldId id="1785"/>
            <p14:sldId id="1771"/>
            <p14:sldId id="2953"/>
          </p14:sldIdLst>
        </p14:section>
        <p14:section name="Preparing for a Retro" id="{3000EC8E-662A-754C-AA69-2E2AEBFE6BD5}">
          <p14:sldIdLst>
            <p14:sldId id="1311"/>
            <p14:sldId id="1852"/>
            <p14:sldId id="1373"/>
            <p14:sldId id="1853"/>
            <p14:sldId id="1709"/>
            <p14:sldId id="1603"/>
            <p14:sldId id="1673"/>
          </p14:sldIdLst>
        </p14:section>
        <p14:section name="Retro Simulation" id="{413D6472-935F-9847-BDA9-8DE8E818F920}">
          <p14:sldIdLst>
            <p14:sldId id="743"/>
            <p14:sldId id="353"/>
            <p14:sldId id="1548"/>
            <p14:sldId id="1714"/>
            <p14:sldId id="1712"/>
          </p14:sldIdLst>
        </p14:section>
        <p14:section name="Radar Analysis" id="{B02652BD-DE17-2F49-AB02-0091F1D0810B}">
          <p14:sldIdLst>
            <p14:sldId id="1597"/>
            <p14:sldId id="1741"/>
            <p14:sldId id="1633"/>
          </p14:sldIdLst>
        </p14:section>
        <p14:section name="Outcomes and Growth Plan" id="{BC3000D1-A31D-2D43-8EC1-00ACE962BCA1}">
          <p14:sldIdLst>
            <p14:sldId id="1561"/>
            <p14:sldId id="2954"/>
            <p14:sldId id="1765"/>
            <p14:sldId id="1226"/>
            <p14:sldId id="1358"/>
            <p14:sldId id="1792"/>
            <p14:sldId id="1359"/>
            <p14:sldId id="1360"/>
            <p14:sldId id="1793"/>
            <p14:sldId id="1826"/>
            <p14:sldId id="1389"/>
            <p14:sldId id="1828"/>
            <p14:sldId id="1718"/>
            <p14:sldId id="344"/>
            <p14:sldId id="2956"/>
            <p14:sldId id="3083"/>
            <p14:sldId id="2955"/>
            <p14:sldId id="2957"/>
            <p14:sldId id="1609"/>
          </p14:sldIdLst>
        </p14:section>
        <p14:section name="Post Retro Activities" id="{E2119CC6-D06F-0146-AF5E-503E56DD90E2}">
          <p14:sldIdLst>
            <p14:sldId id="1486"/>
            <p14:sldId id="1721"/>
            <p14:sldId id="1626"/>
            <p14:sldId id="1854"/>
            <p14:sldId id="1722"/>
            <p14:sldId id="1575"/>
            <p14:sldId id="1414"/>
            <p14:sldId id="3105"/>
            <p14:sldId id="1388"/>
            <p14:sldId id="1830"/>
            <p14:sldId id="1731"/>
            <p14:sldId id="1829"/>
          </p14:sldIdLst>
        </p14:section>
        <p14:section name="Next Steps" id="{FFA9C877-2656-3C44-9C08-961D97FBC596}">
          <p14:sldIdLst>
            <p14:sldId id="1862"/>
            <p14:sldId id="2959"/>
            <p14:sldId id="2960"/>
            <p14:sldId id="2961"/>
            <p14:sldId id="2962"/>
            <p14:sldId id="2963"/>
            <p14:sldId id="1787"/>
            <p14:sldId id="296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 Tew" initials="BT" lastIdx="4" clrIdx="0"/>
  <p:cmAuthor id="2" name="Bryan Tew" initials="BT [2]" lastIdx="2" clrIdx="1"/>
  <p:cmAuthor id="3" name="Bryan Tew" initials="BT [3]" lastIdx="1" clrIdx="2"/>
  <p:cmAuthor id="4" name="Bryan Tew" initials="BT [4]" lastIdx="1" clrIdx="3"/>
  <p:cmAuthor id="5" name="Bryan Tew" initials="BT [5]" lastIdx="1" clrIdx="4"/>
  <p:cmAuthor id="6" name="Bryan Tew" initials="BT [6]" lastIdx="1" clrIdx="5"/>
  <p:cmAuthor id="7" name="Bryan Tew" initials="BT [7]" lastIdx="1" clrIdx="6"/>
  <p:cmAuthor id="8" name="Bryan Tew" initials="BT [8]" lastIdx="1" clrIdx="7"/>
  <p:cmAuthor id="9" name="Glenn Peterson" initials="GP" lastIdx="11" clrIdx="8"/>
  <p:cmAuthor id="10" name="Glenn" initials="G" lastIdx="42" clrIdx="9"/>
  <p:cmAuthor id="11" name="Jen" initials="J" lastIdx="10" clrIdx="10"/>
  <p:cmAuthor id="12" name="julielister79@gmail.com" initials="j" lastIdx="1" clrIdx="11"/>
  <p:cmAuthor id="13" name="julielister79@gmail.com" initials="j [2]" lastIdx="1" clrIdx="12"/>
  <p:cmAuthor id="14" name="Jen Sorenson" initials="JS" lastIdx="1" clrIdx="13">
    <p:extLst>
      <p:ext uri="{19B8F6BF-5375-455C-9EA6-DF929625EA0E}">
        <p15:presenceInfo xmlns:p15="http://schemas.microsoft.com/office/powerpoint/2012/main" userId="Jen Soren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98A08"/>
    <a:srgbClr val="FDD24E"/>
    <a:srgbClr val="6D0000"/>
    <a:srgbClr val="B00202"/>
    <a:srgbClr val="C50202"/>
    <a:srgbClr val="EEE448"/>
    <a:srgbClr val="74BD13"/>
    <a:srgbClr val="7401DF"/>
    <a:srgbClr val="DF74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8301" autoAdjust="0"/>
    <p:restoredTop sz="92451" autoAdjust="0"/>
  </p:normalViewPr>
  <p:slideViewPr>
    <p:cSldViewPr>
      <p:cViewPr varScale="1">
        <p:scale>
          <a:sx n="83" d="100"/>
          <a:sy n="83" d="100"/>
        </p:scale>
        <p:origin x="224" y="928"/>
      </p:cViewPr>
      <p:guideLst>
        <p:guide orient="horz" pos="2160"/>
        <p:guide pos="3840"/>
      </p:guideLst>
    </p:cSldViewPr>
  </p:slideViewPr>
  <p:outlineViewPr>
    <p:cViewPr varScale="1">
      <p:scale>
        <a:sx n="170" d="200"/>
        <a:sy n="170" d="2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Lst>
  </p:outlineViewPr>
  <p:notesTextViewPr>
    <p:cViewPr>
      <p:scale>
        <a:sx n="3" d="2"/>
        <a:sy n="3" d="2"/>
      </p:scale>
      <p:origin x="0" y="0"/>
    </p:cViewPr>
  </p:notesTextViewPr>
  <p:sorterViewPr>
    <p:cViewPr varScale="1">
      <p:scale>
        <a:sx n="1" d="1"/>
        <a:sy n="1" d="1"/>
      </p:scale>
      <p:origin x="0" y="0"/>
    </p:cViewPr>
  </p:sorterViewPr>
  <p:notesViewPr>
    <p:cSldViewPr>
      <p:cViewPr varScale="1">
        <p:scale>
          <a:sx n="82" d="100"/>
          <a:sy n="82" d="100"/>
        </p:scale>
        <p:origin x="3918" y="96"/>
      </p:cViewPr>
      <p:guideLst>
        <p:guide orient="horz" pos="3024"/>
        <p:guide pos="2304"/>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8" Type="http://schemas.openxmlformats.org/officeDocument/2006/relationships/slide" Target="slides/slide41.xml"/><Relationship Id="rId13" Type="http://schemas.openxmlformats.org/officeDocument/2006/relationships/slide" Target="slides/slide48.xml"/><Relationship Id="rId18" Type="http://schemas.openxmlformats.org/officeDocument/2006/relationships/slide" Target="slides/slide72.xml"/><Relationship Id="rId3" Type="http://schemas.openxmlformats.org/officeDocument/2006/relationships/slide" Target="slides/slide18.xml"/><Relationship Id="rId21" Type="http://schemas.openxmlformats.org/officeDocument/2006/relationships/slide" Target="slides/slide86.xml"/><Relationship Id="rId7" Type="http://schemas.openxmlformats.org/officeDocument/2006/relationships/slide" Target="slides/slide40.xml"/><Relationship Id="rId12" Type="http://schemas.openxmlformats.org/officeDocument/2006/relationships/slide" Target="slides/slide46.xml"/><Relationship Id="rId17" Type="http://schemas.openxmlformats.org/officeDocument/2006/relationships/slide" Target="slides/slide69.xml"/><Relationship Id="rId2" Type="http://schemas.openxmlformats.org/officeDocument/2006/relationships/slide" Target="slides/slide9.xml"/><Relationship Id="rId16" Type="http://schemas.openxmlformats.org/officeDocument/2006/relationships/slide" Target="slides/slide68.xml"/><Relationship Id="rId20" Type="http://schemas.openxmlformats.org/officeDocument/2006/relationships/slide" Target="slides/slide78.xml"/><Relationship Id="rId1" Type="http://schemas.openxmlformats.org/officeDocument/2006/relationships/slide" Target="slides/slide8.xml"/><Relationship Id="rId6" Type="http://schemas.openxmlformats.org/officeDocument/2006/relationships/slide" Target="slides/slide36.xml"/><Relationship Id="rId11" Type="http://schemas.openxmlformats.org/officeDocument/2006/relationships/slide" Target="slides/slide45.xml"/><Relationship Id="rId5" Type="http://schemas.openxmlformats.org/officeDocument/2006/relationships/slide" Target="slides/slide34.xml"/><Relationship Id="rId15" Type="http://schemas.openxmlformats.org/officeDocument/2006/relationships/slide" Target="slides/slide67.xml"/><Relationship Id="rId10" Type="http://schemas.openxmlformats.org/officeDocument/2006/relationships/slide" Target="slides/slide44.xml"/><Relationship Id="rId19" Type="http://schemas.openxmlformats.org/officeDocument/2006/relationships/slide" Target="slides/slide76.xml"/><Relationship Id="rId4" Type="http://schemas.openxmlformats.org/officeDocument/2006/relationships/slide" Target="slides/slide27.xml"/><Relationship Id="rId9" Type="http://schemas.openxmlformats.org/officeDocument/2006/relationships/slide" Target="slides/slide43.xml"/><Relationship Id="rId14"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19A710-F089-4F9B-821E-C69D029DD7F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27ACEF1-C7E5-43FF-8DA8-191627BE5F5D}">
      <dgm:prSet/>
      <dgm:spPr/>
      <dgm:t>
        <a:bodyPr/>
        <a:lstStyle/>
        <a:p>
          <a:r>
            <a:rPr lang="en-US" b="1" dirty="0">
              <a:latin typeface="+mn-lt"/>
            </a:rPr>
            <a:t>Enterprise Business Agility Overview</a:t>
          </a:r>
        </a:p>
      </dgm:t>
    </dgm:pt>
    <dgm:pt modelId="{6FAC0948-C3D8-4A89-9318-5474683D9F9B}" type="parTrans" cxnId="{468CA1A3-6726-450D-B715-38E0126F8F3A}">
      <dgm:prSet/>
      <dgm:spPr/>
      <dgm:t>
        <a:bodyPr/>
        <a:lstStyle/>
        <a:p>
          <a:endParaRPr lang="en-US">
            <a:latin typeface="+mn-lt"/>
          </a:endParaRPr>
        </a:p>
      </dgm:t>
    </dgm:pt>
    <dgm:pt modelId="{1572B14C-991B-49F3-B54A-59DD751582A5}" type="sibTrans" cxnId="{468CA1A3-6726-450D-B715-38E0126F8F3A}">
      <dgm:prSet/>
      <dgm:spPr/>
      <dgm:t>
        <a:bodyPr/>
        <a:lstStyle/>
        <a:p>
          <a:endParaRPr lang="en-US">
            <a:latin typeface="+mn-lt"/>
          </a:endParaRPr>
        </a:p>
      </dgm:t>
    </dgm:pt>
    <dgm:pt modelId="{F872931E-E676-44DB-9A87-A93EDB4CE00B}">
      <dgm:prSet/>
      <dgm:spPr/>
      <dgm:t>
        <a:bodyPr/>
        <a:lstStyle/>
        <a:p>
          <a:r>
            <a:rPr lang="en-US" b="1" dirty="0">
              <a:solidFill>
                <a:srgbClr val="0070C0"/>
              </a:solidFill>
              <a:latin typeface="+mn-lt"/>
            </a:rPr>
            <a:t>Retrospective Simulation</a:t>
          </a:r>
        </a:p>
      </dgm:t>
    </dgm:pt>
    <dgm:pt modelId="{7986C844-2605-446A-A19C-2DD89AC64AC1}" type="parTrans" cxnId="{F16B45BB-D0B3-4C7F-A579-368ED894A38A}">
      <dgm:prSet/>
      <dgm:spPr/>
      <dgm:t>
        <a:bodyPr/>
        <a:lstStyle/>
        <a:p>
          <a:endParaRPr lang="en-US">
            <a:latin typeface="+mn-lt"/>
          </a:endParaRPr>
        </a:p>
      </dgm:t>
    </dgm:pt>
    <dgm:pt modelId="{8938BFA5-E7A6-40CD-BBFF-80972696B167}" type="sibTrans" cxnId="{F16B45BB-D0B3-4C7F-A579-368ED894A38A}">
      <dgm:prSet/>
      <dgm:spPr/>
      <dgm:t>
        <a:bodyPr/>
        <a:lstStyle/>
        <a:p>
          <a:endParaRPr lang="en-US">
            <a:latin typeface="+mn-lt"/>
          </a:endParaRPr>
        </a:p>
      </dgm:t>
    </dgm:pt>
    <dgm:pt modelId="{D55B622E-0D21-4BF0-9042-01B33613BC78}">
      <dgm:prSet/>
      <dgm:spPr/>
      <dgm:t>
        <a:bodyPr/>
        <a:lstStyle/>
        <a:p>
          <a:r>
            <a:rPr lang="en-US" b="1" dirty="0">
              <a:solidFill>
                <a:srgbClr val="0070C0"/>
              </a:solidFill>
              <a:latin typeface="+mn-lt"/>
            </a:rPr>
            <a:t>Outcomes and Growth Plan</a:t>
          </a:r>
        </a:p>
      </dgm:t>
    </dgm:pt>
    <dgm:pt modelId="{00DF5063-2111-4961-8FFF-211AAE080606}" type="parTrans" cxnId="{DB0C3061-096C-49B6-B55C-D52EE4CC3C6B}">
      <dgm:prSet/>
      <dgm:spPr/>
      <dgm:t>
        <a:bodyPr/>
        <a:lstStyle/>
        <a:p>
          <a:endParaRPr lang="en-US">
            <a:latin typeface="+mn-lt"/>
          </a:endParaRPr>
        </a:p>
      </dgm:t>
    </dgm:pt>
    <dgm:pt modelId="{C3C3BB88-E5FE-4877-94BC-3B74A2C37844}" type="sibTrans" cxnId="{DB0C3061-096C-49B6-B55C-D52EE4CC3C6B}">
      <dgm:prSet/>
      <dgm:spPr/>
      <dgm:t>
        <a:bodyPr/>
        <a:lstStyle/>
        <a:p>
          <a:endParaRPr lang="en-US">
            <a:latin typeface="+mn-lt"/>
          </a:endParaRPr>
        </a:p>
      </dgm:t>
    </dgm:pt>
    <dgm:pt modelId="{BD567B93-A096-4FE9-B090-6A2FD7CF6021}">
      <dgm:prSet/>
      <dgm:spPr/>
      <dgm:t>
        <a:bodyPr/>
        <a:lstStyle/>
        <a:p>
          <a:r>
            <a:rPr lang="en-US" b="1" dirty="0">
              <a:latin typeface="+mn-lt"/>
            </a:rPr>
            <a:t>Next Steps</a:t>
          </a:r>
        </a:p>
      </dgm:t>
    </dgm:pt>
    <dgm:pt modelId="{DE731FBA-2163-4EC3-A32F-20C654D0BCB3}" type="parTrans" cxnId="{50062762-7E4E-419E-BAE8-B98DBEF632EC}">
      <dgm:prSet/>
      <dgm:spPr/>
      <dgm:t>
        <a:bodyPr/>
        <a:lstStyle/>
        <a:p>
          <a:endParaRPr lang="en-US">
            <a:latin typeface="+mn-lt"/>
          </a:endParaRPr>
        </a:p>
      </dgm:t>
    </dgm:pt>
    <dgm:pt modelId="{D6162259-B46F-4959-A3C4-298FD0A85D8A}" type="sibTrans" cxnId="{50062762-7E4E-419E-BAE8-B98DBEF632EC}">
      <dgm:prSet/>
      <dgm:spPr/>
      <dgm:t>
        <a:bodyPr/>
        <a:lstStyle/>
        <a:p>
          <a:endParaRPr lang="en-US">
            <a:latin typeface="+mn-lt"/>
          </a:endParaRPr>
        </a:p>
      </dgm:t>
    </dgm:pt>
    <dgm:pt modelId="{DE680CE0-17EA-488A-AD4B-D04F3462388C}">
      <dgm:prSet/>
      <dgm:spPr/>
      <dgm:t>
        <a:bodyPr/>
        <a:lstStyle/>
        <a:p>
          <a:r>
            <a:rPr lang="en-US" b="1" dirty="0">
              <a:latin typeface="+mn-lt"/>
            </a:rPr>
            <a:t>Facilitating an Enterprise Business Agility Retrospective</a:t>
          </a:r>
        </a:p>
      </dgm:t>
    </dgm:pt>
    <dgm:pt modelId="{3D77E0B4-00CD-4770-8B87-4C9FE181064A}" type="parTrans" cxnId="{FE27CA58-D456-47C2-9294-13C043695FA4}">
      <dgm:prSet/>
      <dgm:spPr/>
      <dgm:t>
        <a:bodyPr/>
        <a:lstStyle/>
        <a:p>
          <a:endParaRPr lang="en-US"/>
        </a:p>
      </dgm:t>
    </dgm:pt>
    <dgm:pt modelId="{5EF62DBB-1DAC-4B90-BBE6-682249DE405C}" type="sibTrans" cxnId="{FE27CA58-D456-47C2-9294-13C043695FA4}">
      <dgm:prSet/>
      <dgm:spPr/>
      <dgm:t>
        <a:bodyPr/>
        <a:lstStyle/>
        <a:p>
          <a:endParaRPr lang="en-US"/>
        </a:p>
      </dgm:t>
    </dgm:pt>
    <dgm:pt modelId="{0A24C18B-39C9-4B7C-9D60-74391ECEA581}">
      <dgm:prSet/>
      <dgm:spPr/>
      <dgm:t>
        <a:bodyPr/>
        <a:lstStyle/>
        <a:p>
          <a:r>
            <a:rPr lang="en-US" b="1" dirty="0">
              <a:solidFill>
                <a:srgbClr val="0070C0"/>
              </a:solidFill>
              <a:latin typeface="+mn-lt"/>
            </a:rPr>
            <a:t>Radar Analysis</a:t>
          </a:r>
        </a:p>
      </dgm:t>
    </dgm:pt>
    <dgm:pt modelId="{E0AC8185-9E24-4F2D-BD05-635C4BE6AB53}" type="parTrans" cxnId="{BD6C4C07-762E-4180-8042-1D1A076BEE01}">
      <dgm:prSet/>
      <dgm:spPr/>
      <dgm:t>
        <a:bodyPr/>
        <a:lstStyle/>
        <a:p>
          <a:endParaRPr lang="en-US"/>
        </a:p>
      </dgm:t>
    </dgm:pt>
    <dgm:pt modelId="{629123E5-0DA4-489D-871A-C1F28E289117}" type="sibTrans" cxnId="{BD6C4C07-762E-4180-8042-1D1A076BEE01}">
      <dgm:prSet/>
      <dgm:spPr/>
      <dgm:t>
        <a:bodyPr/>
        <a:lstStyle/>
        <a:p>
          <a:endParaRPr lang="en-US"/>
        </a:p>
      </dgm:t>
    </dgm:pt>
    <dgm:pt modelId="{25CDDEEB-2D5F-4E4B-938E-24C87D7AFB75}">
      <dgm:prSet/>
      <dgm:spPr/>
      <dgm:t>
        <a:bodyPr/>
        <a:lstStyle/>
        <a:p>
          <a:r>
            <a:rPr lang="en-US" b="1" dirty="0">
              <a:solidFill>
                <a:srgbClr val="0070C0"/>
              </a:solidFill>
              <a:latin typeface="+mn-lt"/>
            </a:rPr>
            <a:t>Post Retrospective Activities</a:t>
          </a:r>
        </a:p>
      </dgm:t>
    </dgm:pt>
    <dgm:pt modelId="{82CF25B0-3C92-44EA-A759-6860FB9BD329}" type="parTrans" cxnId="{182B067F-231A-44F7-980F-DD0BF24179D8}">
      <dgm:prSet/>
      <dgm:spPr/>
      <dgm:t>
        <a:bodyPr/>
        <a:lstStyle/>
        <a:p>
          <a:endParaRPr lang="en-US"/>
        </a:p>
      </dgm:t>
    </dgm:pt>
    <dgm:pt modelId="{55AE6E02-3748-410C-A191-BC8A782DB8F4}" type="sibTrans" cxnId="{182B067F-231A-44F7-980F-DD0BF24179D8}">
      <dgm:prSet/>
      <dgm:spPr/>
      <dgm:t>
        <a:bodyPr/>
        <a:lstStyle/>
        <a:p>
          <a:endParaRPr lang="en-US"/>
        </a:p>
      </dgm:t>
    </dgm:pt>
    <dgm:pt modelId="{67217183-0BFB-441F-BD20-482DD0C600F0}">
      <dgm:prSet/>
      <dgm:spPr/>
      <dgm:t>
        <a:bodyPr/>
        <a:lstStyle/>
        <a:p>
          <a:r>
            <a:rPr lang="en-US" b="1" dirty="0">
              <a:solidFill>
                <a:srgbClr val="0070C0"/>
              </a:solidFill>
              <a:latin typeface="+mn-lt"/>
            </a:rPr>
            <a:t>Preparing for an EBA Retrospective</a:t>
          </a:r>
        </a:p>
      </dgm:t>
    </dgm:pt>
    <dgm:pt modelId="{1E7C5B19-C9E8-4CFD-9147-5F79FA6450F9}" type="parTrans" cxnId="{A32358CE-CA8F-4862-8010-5ADF5D0F8015}">
      <dgm:prSet/>
      <dgm:spPr/>
      <dgm:t>
        <a:bodyPr/>
        <a:lstStyle/>
        <a:p>
          <a:endParaRPr lang="en-US"/>
        </a:p>
      </dgm:t>
    </dgm:pt>
    <dgm:pt modelId="{3714203F-62B0-4C1B-BA36-9D169908B69F}" type="sibTrans" cxnId="{A32358CE-CA8F-4862-8010-5ADF5D0F8015}">
      <dgm:prSet/>
      <dgm:spPr/>
      <dgm:t>
        <a:bodyPr/>
        <a:lstStyle/>
        <a:p>
          <a:endParaRPr lang="en-US"/>
        </a:p>
      </dgm:t>
    </dgm:pt>
    <dgm:pt modelId="{F9D8E1A0-C961-4C53-9B6D-D397FD1BE2BB}">
      <dgm:prSet/>
      <dgm:spPr/>
      <dgm:t>
        <a:bodyPr/>
        <a:lstStyle/>
        <a:p>
          <a:r>
            <a:rPr lang="en-US" b="1" dirty="0" err="1">
              <a:latin typeface="+mn-lt"/>
            </a:rPr>
            <a:t>AgilityHealth</a:t>
          </a:r>
          <a:r>
            <a:rPr lang="en-US" b="1" dirty="0">
              <a:latin typeface="+mn-lt"/>
            </a:rPr>
            <a:t>® Overview</a:t>
          </a:r>
        </a:p>
      </dgm:t>
    </dgm:pt>
    <dgm:pt modelId="{135A72FE-10BD-4C6B-925D-6972E778F2F7}" type="parTrans" cxnId="{AFE00293-8881-4C70-8095-9CFF49833D2C}">
      <dgm:prSet/>
      <dgm:spPr/>
      <dgm:t>
        <a:bodyPr/>
        <a:lstStyle/>
        <a:p>
          <a:endParaRPr lang="en-US"/>
        </a:p>
      </dgm:t>
    </dgm:pt>
    <dgm:pt modelId="{D1DB495A-B251-4AC1-9FFD-61B65AD07828}" type="sibTrans" cxnId="{AFE00293-8881-4C70-8095-9CFF49833D2C}">
      <dgm:prSet/>
      <dgm:spPr/>
      <dgm:t>
        <a:bodyPr/>
        <a:lstStyle/>
        <a:p>
          <a:endParaRPr lang="en-US"/>
        </a:p>
      </dgm:t>
    </dgm:pt>
    <dgm:pt modelId="{D62A6453-92B4-4D17-BA58-12874FF60A7F}" type="pres">
      <dgm:prSet presAssocID="{F319A710-F089-4F9B-821E-C69D029DD7FB}" presName="linear" presStyleCnt="0">
        <dgm:presLayoutVars>
          <dgm:dir/>
          <dgm:animLvl val="lvl"/>
          <dgm:resizeHandles val="exact"/>
        </dgm:presLayoutVars>
      </dgm:prSet>
      <dgm:spPr/>
    </dgm:pt>
    <dgm:pt modelId="{7312ED8A-6CEE-4BD5-8A61-EA79669FF118}" type="pres">
      <dgm:prSet presAssocID="{A27ACEF1-C7E5-43FF-8DA8-191627BE5F5D}" presName="parentLin" presStyleCnt="0"/>
      <dgm:spPr/>
    </dgm:pt>
    <dgm:pt modelId="{587716AE-7072-4EEF-BB59-3AF1B6CC019B}" type="pres">
      <dgm:prSet presAssocID="{A27ACEF1-C7E5-43FF-8DA8-191627BE5F5D}" presName="parentLeftMargin" presStyleLbl="node1" presStyleIdx="0" presStyleCnt="4"/>
      <dgm:spPr/>
    </dgm:pt>
    <dgm:pt modelId="{78AD71D9-1B26-4F49-B30E-C1DE7912A7ED}" type="pres">
      <dgm:prSet presAssocID="{A27ACEF1-C7E5-43FF-8DA8-191627BE5F5D}" presName="parentText" presStyleLbl="node1" presStyleIdx="0" presStyleCnt="4">
        <dgm:presLayoutVars>
          <dgm:chMax val="0"/>
          <dgm:bulletEnabled val="1"/>
        </dgm:presLayoutVars>
      </dgm:prSet>
      <dgm:spPr/>
    </dgm:pt>
    <dgm:pt modelId="{E3A69983-D7B9-44CC-8F77-28EF7F3E151F}" type="pres">
      <dgm:prSet presAssocID="{A27ACEF1-C7E5-43FF-8DA8-191627BE5F5D}" presName="negativeSpace" presStyleCnt="0"/>
      <dgm:spPr/>
    </dgm:pt>
    <dgm:pt modelId="{DFC7E159-A49D-45DD-B41E-EBDC5921264E}" type="pres">
      <dgm:prSet presAssocID="{A27ACEF1-C7E5-43FF-8DA8-191627BE5F5D}" presName="childText" presStyleLbl="conFgAcc1" presStyleIdx="0" presStyleCnt="4">
        <dgm:presLayoutVars>
          <dgm:bulletEnabled val="1"/>
        </dgm:presLayoutVars>
      </dgm:prSet>
      <dgm:spPr/>
    </dgm:pt>
    <dgm:pt modelId="{4D4CEDAE-0AE1-4D24-BBF7-653EBF3C96D6}" type="pres">
      <dgm:prSet presAssocID="{1572B14C-991B-49F3-B54A-59DD751582A5}" presName="spaceBetweenRectangles" presStyleCnt="0"/>
      <dgm:spPr/>
    </dgm:pt>
    <dgm:pt modelId="{13E7E036-0394-46B7-ACA3-B2E797E986AA}" type="pres">
      <dgm:prSet presAssocID="{F9D8E1A0-C961-4C53-9B6D-D397FD1BE2BB}" presName="parentLin" presStyleCnt="0"/>
      <dgm:spPr/>
    </dgm:pt>
    <dgm:pt modelId="{57F8A890-E698-4DE2-9D6E-6059E375C316}" type="pres">
      <dgm:prSet presAssocID="{F9D8E1A0-C961-4C53-9B6D-D397FD1BE2BB}" presName="parentLeftMargin" presStyleLbl="node1" presStyleIdx="0" presStyleCnt="4"/>
      <dgm:spPr/>
    </dgm:pt>
    <dgm:pt modelId="{56BE44AD-E3A5-41E0-96CC-343945967855}" type="pres">
      <dgm:prSet presAssocID="{F9D8E1A0-C961-4C53-9B6D-D397FD1BE2BB}" presName="parentText" presStyleLbl="node1" presStyleIdx="1" presStyleCnt="4">
        <dgm:presLayoutVars>
          <dgm:chMax val="0"/>
          <dgm:bulletEnabled val="1"/>
        </dgm:presLayoutVars>
      </dgm:prSet>
      <dgm:spPr/>
    </dgm:pt>
    <dgm:pt modelId="{66453171-BB0A-4650-AD02-5F25302C7B2E}" type="pres">
      <dgm:prSet presAssocID="{F9D8E1A0-C961-4C53-9B6D-D397FD1BE2BB}" presName="negativeSpace" presStyleCnt="0"/>
      <dgm:spPr/>
    </dgm:pt>
    <dgm:pt modelId="{BB9E899D-0FB4-4639-9AF7-9C9FD5685B7B}" type="pres">
      <dgm:prSet presAssocID="{F9D8E1A0-C961-4C53-9B6D-D397FD1BE2BB}" presName="childText" presStyleLbl="conFgAcc1" presStyleIdx="1" presStyleCnt="4">
        <dgm:presLayoutVars>
          <dgm:bulletEnabled val="1"/>
        </dgm:presLayoutVars>
      </dgm:prSet>
      <dgm:spPr/>
    </dgm:pt>
    <dgm:pt modelId="{6B72DDAB-2A85-42E4-9B07-D39856ADBDD5}" type="pres">
      <dgm:prSet presAssocID="{D1DB495A-B251-4AC1-9FFD-61B65AD07828}" presName="spaceBetweenRectangles" presStyleCnt="0"/>
      <dgm:spPr/>
    </dgm:pt>
    <dgm:pt modelId="{77CD7FCF-498A-499E-9C5A-69286DAEDC9A}" type="pres">
      <dgm:prSet presAssocID="{DE680CE0-17EA-488A-AD4B-D04F3462388C}" presName="parentLin" presStyleCnt="0"/>
      <dgm:spPr/>
    </dgm:pt>
    <dgm:pt modelId="{68995684-A300-419D-B6FF-51C808C6FFEB}" type="pres">
      <dgm:prSet presAssocID="{DE680CE0-17EA-488A-AD4B-D04F3462388C}" presName="parentLeftMargin" presStyleLbl="node1" presStyleIdx="1" presStyleCnt="4"/>
      <dgm:spPr/>
    </dgm:pt>
    <dgm:pt modelId="{F1E9542A-D1E9-44B9-82CE-D52BE7150023}" type="pres">
      <dgm:prSet presAssocID="{DE680CE0-17EA-488A-AD4B-D04F3462388C}" presName="parentText" presStyleLbl="node1" presStyleIdx="2" presStyleCnt="4">
        <dgm:presLayoutVars>
          <dgm:chMax val="0"/>
          <dgm:bulletEnabled val="1"/>
        </dgm:presLayoutVars>
      </dgm:prSet>
      <dgm:spPr/>
    </dgm:pt>
    <dgm:pt modelId="{E28FBD4A-DDD0-41A4-8F20-23A12AEBBD2F}" type="pres">
      <dgm:prSet presAssocID="{DE680CE0-17EA-488A-AD4B-D04F3462388C}" presName="negativeSpace" presStyleCnt="0"/>
      <dgm:spPr/>
    </dgm:pt>
    <dgm:pt modelId="{91542DF9-080F-4680-87D8-463028C451FC}" type="pres">
      <dgm:prSet presAssocID="{DE680CE0-17EA-488A-AD4B-D04F3462388C}" presName="childText" presStyleLbl="conFgAcc1" presStyleIdx="2" presStyleCnt="4">
        <dgm:presLayoutVars>
          <dgm:bulletEnabled val="1"/>
        </dgm:presLayoutVars>
      </dgm:prSet>
      <dgm:spPr/>
    </dgm:pt>
    <dgm:pt modelId="{6587F792-6DB6-4E61-8A81-CEE82BF52B41}" type="pres">
      <dgm:prSet presAssocID="{5EF62DBB-1DAC-4B90-BBE6-682249DE405C}" presName="spaceBetweenRectangles" presStyleCnt="0"/>
      <dgm:spPr/>
    </dgm:pt>
    <dgm:pt modelId="{DF774888-8F8D-4E86-8112-9C2DA51BCAB5}" type="pres">
      <dgm:prSet presAssocID="{BD567B93-A096-4FE9-B090-6A2FD7CF6021}" presName="parentLin" presStyleCnt="0"/>
      <dgm:spPr/>
    </dgm:pt>
    <dgm:pt modelId="{697B59DE-D5E9-4B3F-A36B-ECC51E7BB644}" type="pres">
      <dgm:prSet presAssocID="{BD567B93-A096-4FE9-B090-6A2FD7CF6021}" presName="parentLeftMargin" presStyleLbl="node1" presStyleIdx="2" presStyleCnt="4"/>
      <dgm:spPr/>
    </dgm:pt>
    <dgm:pt modelId="{5B492AA7-55F7-4553-BAA4-F30FF5F0AD21}" type="pres">
      <dgm:prSet presAssocID="{BD567B93-A096-4FE9-B090-6A2FD7CF6021}" presName="parentText" presStyleLbl="node1" presStyleIdx="3" presStyleCnt="4">
        <dgm:presLayoutVars>
          <dgm:chMax val="0"/>
          <dgm:bulletEnabled val="1"/>
        </dgm:presLayoutVars>
      </dgm:prSet>
      <dgm:spPr/>
    </dgm:pt>
    <dgm:pt modelId="{2E049CE9-C575-48A7-9FA3-0C9B84065926}" type="pres">
      <dgm:prSet presAssocID="{BD567B93-A096-4FE9-B090-6A2FD7CF6021}" presName="negativeSpace" presStyleCnt="0"/>
      <dgm:spPr/>
    </dgm:pt>
    <dgm:pt modelId="{A9304181-05C4-484E-9540-C3A349D054DE}" type="pres">
      <dgm:prSet presAssocID="{BD567B93-A096-4FE9-B090-6A2FD7CF6021}" presName="childText" presStyleLbl="conFgAcc1" presStyleIdx="3" presStyleCnt="4">
        <dgm:presLayoutVars>
          <dgm:bulletEnabled val="1"/>
        </dgm:presLayoutVars>
      </dgm:prSet>
      <dgm:spPr/>
    </dgm:pt>
  </dgm:ptLst>
  <dgm:cxnLst>
    <dgm:cxn modelId="{BD6C4C07-762E-4180-8042-1D1A076BEE01}" srcId="{DE680CE0-17EA-488A-AD4B-D04F3462388C}" destId="{0A24C18B-39C9-4B7C-9D60-74391ECEA581}" srcOrd="2" destOrd="0" parTransId="{E0AC8185-9E24-4F2D-BD05-635C4BE6AB53}" sibTransId="{629123E5-0DA4-489D-871A-C1F28E289117}"/>
    <dgm:cxn modelId="{9BD95F34-4520-4103-8C18-8A78D6F6ABB3}" type="presOf" srcId="{A27ACEF1-C7E5-43FF-8DA8-191627BE5F5D}" destId="{587716AE-7072-4EEF-BB59-3AF1B6CC019B}" srcOrd="0" destOrd="0" presId="urn:microsoft.com/office/officeart/2005/8/layout/list1"/>
    <dgm:cxn modelId="{D158A136-FB47-4190-A5B7-7F09166ACD1C}" type="presOf" srcId="{F9D8E1A0-C961-4C53-9B6D-D397FD1BE2BB}" destId="{56BE44AD-E3A5-41E0-96CC-343945967855}" srcOrd="1" destOrd="0" presId="urn:microsoft.com/office/officeart/2005/8/layout/list1"/>
    <dgm:cxn modelId="{FE27CA58-D456-47C2-9294-13C043695FA4}" srcId="{F319A710-F089-4F9B-821E-C69D029DD7FB}" destId="{DE680CE0-17EA-488A-AD4B-D04F3462388C}" srcOrd="2" destOrd="0" parTransId="{3D77E0B4-00CD-4770-8B87-4C9FE181064A}" sibTransId="{5EF62DBB-1DAC-4B90-BBE6-682249DE405C}"/>
    <dgm:cxn modelId="{DB0C3061-096C-49B6-B55C-D52EE4CC3C6B}" srcId="{DE680CE0-17EA-488A-AD4B-D04F3462388C}" destId="{D55B622E-0D21-4BF0-9042-01B33613BC78}" srcOrd="3" destOrd="0" parTransId="{00DF5063-2111-4961-8FFF-211AAE080606}" sibTransId="{C3C3BB88-E5FE-4877-94BC-3B74A2C37844}"/>
    <dgm:cxn modelId="{50062762-7E4E-419E-BAE8-B98DBEF632EC}" srcId="{F319A710-F089-4F9B-821E-C69D029DD7FB}" destId="{BD567B93-A096-4FE9-B090-6A2FD7CF6021}" srcOrd="3" destOrd="0" parTransId="{DE731FBA-2163-4EC3-A32F-20C654D0BCB3}" sibTransId="{D6162259-B46F-4959-A3C4-298FD0A85D8A}"/>
    <dgm:cxn modelId="{B210EC67-A574-4119-A83C-A048D7601523}" type="presOf" srcId="{DE680CE0-17EA-488A-AD4B-D04F3462388C}" destId="{68995684-A300-419D-B6FF-51C808C6FFEB}" srcOrd="0" destOrd="0" presId="urn:microsoft.com/office/officeart/2005/8/layout/list1"/>
    <dgm:cxn modelId="{30ABA276-E20F-480A-9FB1-CEDD7A92B81B}" type="presOf" srcId="{BD567B93-A096-4FE9-B090-6A2FD7CF6021}" destId="{697B59DE-D5E9-4B3F-A36B-ECC51E7BB644}" srcOrd="0" destOrd="0" presId="urn:microsoft.com/office/officeart/2005/8/layout/list1"/>
    <dgm:cxn modelId="{182B067F-231A-44F7-980F-DD0BF24179D8}" srcId="{DE680CE0-17EA-488A-AD4B-D04F3462388C}" destId="{25CDDEEB-2D5F-4E4B-938E-24C87D7AFB75}" srcOrd="4" destOrd="0" parTransId="{82CF25B0-3C92-44EA-A759-6860FB9BD329}" sibTransId="{55AE6E02-3748-410C-A191-BC8A782DB8F4}"/>
    <dgm:cxn modelId="{AFE00293-8881-4C70-8095-9CFF49833D2C}" srcId="{F319A710-F089-4F9B-821E-C69D029DD7FB}" destId="{F9D8E1A0-C961-4C53-9B6D-D397FD1BE2BB}" srcOrd="1" destOrd="0" parTransId="{135A72FE-10BD-4C6B-925D-6972E778F2F7}" sibTransId="{D1DB495A-B251-4AC1-9FFD-61B65AD07828}"/>
    <dgm:cxn modelId="{4CA80594-AE26-4109-BE58-A82EA146C2B5}" type="presOf" srcId="{BD567B93-A096-4FE9-B090-6A2FD7CF6021}" destId="{5B492AA7-55F7-4553-BAA4-F30FF5F0AD21}" srcOrd="1" destOrd="0" presId="urn:microsoft.com/office/officeart/2005/8/layout/list1"/>
    <dgm:cxn modelId="{2AC5DF9F-BC5F-481C-BB23-0C3386AA4F3F}" type="presOf" srcId="{25CDDEEB-2D5F-4E4B-938E-24C87D7AFB75}" destId="{91542DF9-080F-4680-87D8-463028C451FC}" srcOrd="0" destOrd="4" presId="urn:microsoft.com/office/officeart/2005/8/layout/list1"/>
    <dgm:cxn modelId="{468CA1A3-6726-450D-B715-38E0126F8F3A}" srcId="{F319A710-F089-4F9B-821E-C69D029DD7FB}" destId="{A27ACEF1-C7E5-43FF-8DA8-191627BE5F5D}" srcOrd="0" destOrd="0" parTransId="{6FAC0948-C3D8-4A89-9318-5474683D9F9B}" sibTransId="{1572B14C-991B-49F3-B54A-59DD751582A5}"/>
    <dgm:cxn modelId="{F16B45BB-D0B3-4C7F-A579-368ED894A38A}" srcId="{DE680CE0-17EA-488A-AD4B-D04F3462388C}" destId="{F872931E-E676-44DB-9A87-A93EDB4CE00B}" srcOrd="1" destOrd="0" parTransId="{7986C844-2605-446A-A19C-2DD89AC64AC1}" sibTransId="{8938BFA5-E7A6-40CD-BBFF-80972696B167}"/>
    <dgm:cxn modelId="{844403BC-4CE8-4153-A692-9E68F94BA6FA}" type="presOf" srcId="{67217183-0BFB-441F-BD20-482DD0C600F0}" destId="{91542DF9-080F-4680-87D8-463028C451FC}" srcOrd="0" destOrd="0" presId="urn:microsoft.com/office/officeart/2005/8/layout/list1"/>
    <dgm:cxn modelId="{5A2493C3-781A-4B85-A56B-BC9935DFFB70}" type="presOf" srcId="{DE680CE0-17EA-488A-AD4B-D04F3462388C}" destId="{F1E9542A-D1E9-44B9-82CE-D52BE7150023}" srcOrd="1" destOrd="0" presId="urn:microsoft.com/office/officeart/2005/8/layout/list1"/>
    <dgm:cxn modelId="{A32358CE-CA8F-4862-8010-5ADF5D0F8015}" srcId="{DE680CE0-17EA-488A-AD4B-D04F3462388C}" destId="{67217183-0BFB-441F-BD20-482DD0C600F0}" srcOrd="0" destOrd="0" parTransId="{1E7C5B19-C9E8-4CFD-9147-5F79FA6450F9}" sibTransId="{3714203F-62B0-4C1B-BA36-9D169908B69F}"/>
    <dgm:cxn modelId="{EE5FBCD2-CA98-44AB-9348-4329502AB31F}" type="presOf" srcId="{F319A710-F089-4F9B-821E-C69D029DD7FB}" destId="{D62A6453-92B4-4D17-BA58-12874FF60A7F}" srcOrd="0" destOrd="0" presId="urn:microsoft.com/office/officeart/2005/8/layout/list1"/>
    <dgm:cxn modelId="{9EE506D6-605A-4D28-A6E9-EACF9B86723C}" type="presOf" srcId="{F872931E-E676-44DB-9A87-A93EDB4CE00B}" destId="{91542DF9-080F-4680-87D8-463028C451FC}" srcOrd="0" destOrd="1" presId="urn:microsoft.com/office/officeart/2005/8/layout/list1"/>
    <dgm:cxn modelId="{32BEFDDB-5D06-4C6C-B46F-05891FFD001B}" type="presOf" srcId="{A27ACEF1-C7E5-43FF-8DA8-191627BE5F5D}" destId="{78AD71D9-1B26-4F49-B30E-C1DE7912A7ED}" srcOrd="1" destOrd="0" presId="urn:microsoft.com/office/officeart/2005/8/layout/list1"/>
    <dgm:cxn modelId="{41854EE2-A961-40BD-A4D0-9ACD1096AA80}" type="presOf" srcId="{D55B622E-0D21-4BF0-9042-01B33613BC78}" destId="{91542DF9-080F-4680-87D8-463028C451FC}" srcOrd="0" destOrd="3" presId="urn:microsoft.com/office/officeart/2005/8/layout/list1"/>
    <dgm:cxn modelId="{E7A202EB-90E1-47F0-970F-6C50E10CF599}" type="presOf" srcId="{F9D8E1A0-C961-4C53-9B6D-D397FD1BE2BB}" destId="{57F8A890-E698-4DE2-9D6E-6059E375C316}" srcOrd="0" destOrd="0" presId="urn:microsoft.com/office/officeart/2005/8/layout/list1"/>
    <dgm:cxn modelId="{827D53F3-0214-435E-874D-DCE4421BAA06}" type="presOf" srcId="{0A24C18B-39C9-4B7C-9D60-74391ECEA581}" destId="{91542DF9-080F-4680-87D8-463028C451FC}" srcOrd="0" destOrd="2" presId="urn:microsoft.com/office/officeart/2005/8/layout/list1"/>
    <dgm:cxn modelId="{7BDA44D7-2224-493C-A45E-690A25237AD9}" type="presParOf" srcId="{D62A6453-92B4-4D17-BA58-12874FF60A7F}" destId="{7312ED8A-6CEE-4BD5-8A61-EA79669FF118}" srcOrd="0" destOrd="0" presId="urn:microsoft.com/office/officeart/2005/8/layout/list1"/>
    <dgm:cxn modelId="{94775D8A-619A-47D0-8000-2ABBF07DE156}" type="presParOf" srcId="{7312ED8A-6CEE-4BD5-8A61-EA79669FF118}" destId="{587716AE-7072-4EEF-BB59-3AF1B6CC019B}" srcOrd="0" destOrd="0" presId="urn:microsoft.com/office/officeart/2005/8/layout/list1"/>
    <dgm:cxn modelId="{B96F36FB-CED3-4414-8FC4-6E91888B255F}" type="presParOf" srcId="{7312ED8A-6CEE-4BD5-8A61-EA79669FF118}" destId="{78AD71D9-1B26-4F49-B30E-C1DE7912A7ED}" srcOrd="1" destOrd="0" presId="urn:microsoft.com/office/officeart/2005/8/layout/list1"/>
    <dgm:cxn modelId="{A3F8E503-2FB0-401D-9623-A5E2BDD1F9CE}" type="presParOf" srcId="{D62A6453-92B4-4D17-BA58-12874FF60A7F}" destId="{E3A69983-D7B9-44CC-8F77-28EF7F3E151F}" srcOrd="1" destOrd="0" presId="urn:microsoft.com/office/officeart/2005/8/layout/list1"/>
    <dgm:cxn modelId="{84C50F47-1673-4BE5-A403-F2877C9A7A2E}" type="presParOf" srcId="{D62A6453-92B4-4D17-BA58-12874FF60A7F}" destId="{DFC7E159-A49D-45DD-B41E-EBDC5921264E}" srcOrd="2" destOrd="0" presId="urn:microsoft.com/office/officeart/2005/8/layout/list1"/>
    <dgm:cxn modelId="{60D739F3-CF46-4182-8F08-A5C1A1887196}" type="presParOf" srcId="{D62A6453-92B4-4D17-BA58-12874FF60A7F}" destId="{4D4CEDAE-0AE1-4D24-BBF7-653EBF3C96D6}" srcOrd="3" destOrd="0" presId="urn:microsoft.com/office/officeart/2005/8/layout/list1"/>
    <dgm:cxn modelId="{3B3A6C20-E614-4E06-9C69-71F95E6EE2B7}" type="presParOf" srcId="{D62A6453-92B4-4D17-BA58-12874FF60A7F}" destId="{13E7E036-0394-46B7-ACA3-B2E797E986AA}" srcOrd="4" destOrd="0" presId="urn:microsoft.com/office/officeart/2005/8/layout/list1"/>
    <dgm:cxn modelId="{F8826673-6D18-4DDF-936F-5206C8339CF7}" type="presParOf" srcId="{13E7E036-0394-46B7-ACA3-B2E797E986AA}" destId="{57F8A890-E698-4DE2-9D6E-6059E375C316}" srcOrd="0" destOrd="0" presId="urn:microsoft.com/office/officeart/2005/8/layout/list1"/>
    <dgm:cxn modelId="{3CC2A4F6-989D-471A-B360-07F3FD378C29}" type="presParOf" srcId="{13E7E036-0394-46B7-ACA3-B2E797E986AA}" destId="{56BE44AD-E3A5-41E0-96CC-343945967855}" srcOrd="1" destOrd="0" presId="urn:microsoft.com/office/officeart/2005/8/layout/list1"/>
    <dgm:cxn modelId="{1141782A-7E61-436F-A632-27FDB2CB630B}" type="presParOf" srcId="{D62A6453-92B4-4D17-BA58-12874FF60A7F}" destId="{66453171-BB0A-4650-AD02-5F25302C7B2E}" srcOrd="5" destOrd="0" presId="urn:microsoft.com/office/officeart/2005/8/layout/list1"/>
    <dgm:cxn modelId="{65DAFDE4-3D32-4C1B-9B4F-DEAF116F776A}" type="presParOf" srcId="{D62A6453-92B4-4D17-BA58-12874FF60A7F}" destId="{BB9E899D-0FB4-4639-9AF7-9C9FD5685B7B}" srcOrd="6" destOrd="0" presId="urn:microsoft.com/office/officeart/2005/8/layout/list1"/>
    <dgm:cxn modelId="{E0D6B325-7842-43DD-B417-F53990E33881}" type="presParOf" srcId="{D62A6453-92B4-4D17-BA58-12874FF60A7F}" destId="{6B72DDAB-2A85-42E4-9B07-D39856ADBDD5}" srcOrd="7" destOrd="0" presId="urn:microsoft.com/office/officeart/2005/8/layout/list1"/>
    <dgm:cxn modelId="{77808DD4-61A7-4570-AFE2-FF628E8EDCDB}" type="presParOf" srcId="{D62A6453-92B4-4D17-BA58-12874FF60A7F}" destId="{77CD7FCF-498A-499E-9C5A-69286DAEDC9A}" srcOrd="8" destOrd="0" presId="urn:microsoft.com/office/officeart/2005/8/layout/list1"/>
    <dgm:cxn modelId="{5339F114-B7A0-491F-9197-2BFD11541167}" type="presParOf" srcId="{77CD7FCF-498A-499E-9C5A-69286DAEDC9A}" destId="{68995684-A300-419D-B6FF-51C808C6FFEB}" srcOrd="0" destOrd="0" presId="urn:microsoft.com/office/officeart/2005/8/layout/list1"/>
    <dgm:cxn modelId="{74EBD74C-E53A-4D42-A410-EE6360788A2A}" type="presParOf" srcId="{77CD7FCF-498A-499E-9C5A-69286DAEDC9A}" destId="{F1E9542A-D1E9-44B9-82CE-D52BE7150023}" srcOrd="1" destOrd="0" presId="urn:microsoft.com/office/officeart/2005/8/layout/list1"/>
    <dgm:cxn modelId="{5AB403D7-9761-4390-969F-650942CC241F}" type="presParOf" srcId="{D62A6453-92B4-4D17-BA58-12874FF60A7F}" destId="{E28FBD4A-DDD0-41A4-8F20-23A12AEBBD2F}" srcOrd="9" destOrd="0" presId="urn:microsoft.com/office/officeart/2005/8/layout/list1"/>
    <dgm:cxn modelId="{279150A4-1966-496F-8BFE-E239DE8BF99C}" type="presParOf" srcId="{D62A6453-92B4-4D17-BA58-12874FF60A7F}" destId="{91542DF9-080F-4680-87D8-463028C451FC}" srcOrd="10" destOrd="0" presId="urn:microsoft.com/office/officeart/2005/8/layout/list1"/>
    <dgm:cxn modelId="{A173FF0D-3C60-4686-84CF-C3CA4E864418}" type="presParOf" srcId="{D62A6453-92B4-4D17-BA58-12874FF60A7F}" destId="{6587F792-6DB6-4E61-8A81-CEE82BF52B41}" srcOrd="11" destOrd="0" presId="urn:microsoft.com/office/officeart/2005/8/layout/list1"/>
    <dgm:cxn modelId="{37CA77D6-EBD1-4408-B1E8-781B36AA4C14}" type="presParOf" srcId="{D62A6453-92B4-4D17-BA58-12874FF60A7F}" destId="{DF774888-8F8D-4E86-8112-9C2DA51BCAB5}" srcOrd="12" destOrd="0" presId="urn:microsoft.com/office/officeart/2005/8/layout/list1"/>
    <dgm:cxn modelId="{1CF1AF63-06AF-4E23-BA66-40C49F3E0746}" type="presParOf" srcId="{DF774888-8F8D-4E86-8112-9C2DA51BCAB5}" destId="{697B59DE-D5E9-4B3F-A36B-ECC51E7BB644}" srcOrd="0" destOrd="0" presId="urn:microsoft.com/office/officeart/2005/8/layout/list1"/>
    <dgm:cxn modelId="{788A56AA-BF2B-4BF3-85FC-6987AE7664EE}" type="presParOf" srcId="{DF774888-8F8D-4E86-8112-9C2DA51BCAB5}" destId="{5B492AA7-55F7-4553-BAA4-F30FF5F0AD21}" srcOrd="1" destOrd="0" presId="urn:microsoft.com/office/officeart/2005/8/layout/list1"/>
    <dgm:cxn modelId="{697CC157-478B-436A-9625-EA78FEBE1BDC}" type="presParOf" srcId="{D62A6453-92B4-4D17-BA58-12874FF60A7F}" destId="{2E049CE9-C575-48A7-9FA3-0C9B84065926}" srcOrd="13" destOrd="0" presId="urn:microsoft.com/office/officeart/2005/8/layout/list1"/>
    <dgm:cxn modelId="{D61494F2-D919-40C2-ADF4-F208B8754A6F}" type="presParOf" srcId="{D62A6453-92B4-4D17-BA58-12874FF60A7F}" destId="{A9304181-05C4-484E-9540-C3A349D054DE}"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51F06B4-F8C7-4E34-94BF-63871184B1AB}"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en-US"/>
        </a:p>
      </dgm:t>
    </dgm:pt>
    <dgm:pt modelId="{1E1D6DF6-EC2A-46B8-8466-3B22142AE03A}">
      <dgm:prSet phldrT="[Text]" custT="1"/>
      <dgm:spPr/>
      <dgm:t>
        <a:bodyPr/>
        <a:lstStyle/>
        <a:p>
          <a:r>
            <a:rPr lang="en-US" sz="2400" dirty="0" err="1"/>
            <a:t>AgilityHealth</a:t>
          </a:r>
          <a:r>
            <a:rPr lang="en-US" sz="2400" dirty="0"/>
            <a:t>® Facilitator</a:t>
          </a:r>
        </a:p>
      </dgm:t>
    </dgm:pt>
    <dgm:pt modelId="{26C91EF6-E81E-49F1-BC37-E5951847293E}" type="parTrans" cxnId="{57522952-E252-44DF-A1AD-45A17D22A7C9}">
      <dgm:prSet/>
      <dgm:spPr/>
      <dgm:t>
        <a:bodyPr/>
        <a:lstStyle/>
        <a:p>
          <a:endParaRPr lang="en-US" sz="1800"/>
        </a:p>
      </dgm:t>
    </dgm:pt>
    <dgm:pt modelId="{96F8C3B5-E451-46C3-9CA8-5BCBD7981BE4}" type="sibTrans" cxnId="{57522952-E252-44DF-A1AD-45A17D22A7C9}">
      <dgm:prSet/>
      <dgm:spPr/>
      <dgm:t>
        <a:bodyPr/>
        <a:lstStyle/>
        <a:p>
          <a:endParaRPr lang="en-US" sz="1800"/>
        </a:p>
      </dgm:t>
    </dgm:pt>
    <dgm:pt modelId="{34194A22-B467-7B44-B706-D91E496AC451}">
      <dgm:prSet phldrT="[Text]" custT="1"/>
      <dgm:spPr/>
      <dgm:t>
        <a:bodyPr/>
        <a:lstStyle/>
        <a:p>
          <a:r>
            <a:rPr lang="en-US" sz="2400" dirty="0"/>
            <a:t>Transformation Sponsor</a:t>
          </a:r>
        </a:p>
      </dgm:t>
    </dgm:pt>
    <dgm:pt modelId="{3D47D841-E698-B04D-BDC4-1D978D73A04D}" type="parTrans" cxnId="{4E5C51BB-87AE-9244-A636-9F782C06C9D8}">
      <dgm:prSet/>
      <dgm:spPr/>
      <dgm:t>
        <a:bodyPr/>
        <a:lstStyle/>
        <a:p>
          <a:endParaRPr lang="en-US" sz="1800"/>
        </a:p>
      </dgm:t>
    </dgm:pt>
    <dgm:pt modelId="{EAF02558-8767-4245-A19A-A2476510B325}" type="sibTrans" cxnId="{4E5C51BB-87AE-9244-A636-9F782C06C9D8}">
      <dgm:prSet/>
      <dgm:spPr/>
      <dgm:t>
        <a:bodyPr/>
        <a:lstStyle/>
        <a:p>
          <a:endParaRPr lang="en-US" sz="1800"/>
        </a:p>
      </dgm:t>
    </dgm:pt>
    <dgm:pt modelId="{D684C6BC-D6A3-E242-9757-011BA35CED36}">
      <dgm:prSet phldrT="[Text]" custT="1"/>
      <dgm:spPr/>
      <dgm:t>
        <a:bodyPr/>
        <a:lstStyle/>
        <a:p>
          <a:r>
            <a:rPr lang="en-US" sz="1800" dirty="0"/>
            <a:t>Execute Pre and Post retrospective activities</a:t>
          </a:r>
        </a:p>
      </dgm:t>
    </dgm:pt>
    <dgm:pt modelId="{CD6B2FDC-2E8F-FA43-9331-928FEF53D3DC}" type="parTrans" cxnId="{5E28F4EC-7C11-CC4A-8FD0-0F60F07D5892}">
      <dgm:prSet/>
      <dgm:spPr/>
      <dgm:t>
        <a:bodyPr/>
        <a:lstStyle/>
        <a:p>
          <a:endParaRPr lang="en-US" sz="1800"/>
        </a:p>
      </dgm:t>
    </dgm:pt>
    <dgm:pt modelId="{CFF55F7E-DF93-E449-8DE4-AF3CEAE20C49}" type="sibTrans" cxnId="{5E28F4EC-7C11-CC4A-8FD0-0F60F07D5892}">
      <dgm:prSet/>
      <dgm:spPr/>
      <dgm:t>
        <a:bodyPr/>
        <a:lstStyle/>
        <a:p>
          <a:endParaRPr lang="en-US" sz="1800"/>
        </a:p>
      </dgm:t>
    </dgm:pt>
    <dgm:pt modelId="{CFBB5244-90A2-CC44-8FDD-454F4533029F}">
      <dgm:prSet phldrT="[Text]" custT="1"/>
      <dgm:spPr/>
      <dgm:t>
        <a:bodyPr/>
        <a:lstStyle/>
        <a:p>
          <a:r>
            <a:rPr lang="en-US" sz="1800" dirty="0"/>
            <a:t>Facilitate retrospective and build continuous improvement plan</a:t>
          </a:r>
        </a:p>
      </dgm:t>
    </dgm:pt>
    <dgm:pt modelId="{1360607A-12BF-334C-B6E5-08C7E7CC1ED0}" type="parTrans" cxnId="{8BAC17D3-3666-C946-A4E8-825BC174AE58}">
      <dgm:prSet/>
      <dgm:spPr/>
      <dgm:t>
        <a:bodyPr/>
        <a:lstStyle/>
        <a:p>
          <a:endParaRPr lang="en-US" sz="1800"/>
        </a:p>
      </dgm:t>
    </dgm:pt>
    <dgm:pt modelId="{BAA3229F-D521-D54C-B5DA-BF9ADDDADF8E}" type="sibTrans" cxnId="{8BAC17D3-3666-C946-A4E8-825BC174AE58}">
      <dgm:prSet/>
      <dgm:spPr/>
      <dgm:t>
        <a:bodyPr/>
        <a:lstStyle/>
        <a:p>
          <a:endParaRPr lang="en-US" sz="1800"/>
        </a:p>
      </dgm:t>
    </dgm:pt>
    <dgm:pt modelId="{AA70FA0E-7233-274F-934B-60EBE9129264}">
      <dgm:prSet phldrT="[Text]" custT="1"/>
      <dgm:spPr/>
      <dgm:t>
        <a:bodyPr/>
        <a:lstStyle/>
        <a:p>
          <a:r>
            <a:rPr lang="en-US" sz="1800" dirty="0"/>
            <a:t>Rollup Org Growth Items and engage in analysis</a:t>
          </a:r>
        </a:p>
      </dgm:t>
    </dgm:pt>
    <dgm:pt modelId="{659D4F84-7C1D-4A45-8EE9-084006149CB0}" type="parTrans" cxnId="{E7CC0265-39A6-A347-BA9C-468B725C0242}">
      <dgm:prSet/>
      <dgm:spPr/>
      <dgm:t>
        <a:bodyPr/>
        <a:lstStyle/>
        <a:p>
          <a:endParaRPr lang="en-US" sz="1800"/>
        </a:p>
      </dgm:t>
    </dgm:pt>
    <dgm:pt modelId="{794AE964-3DF8-914D-BC10-5E5953B1653E}" type="sibTrans" cxnId="{E7CC0265-39A6-A347-BA9C-468B725C0242}">
      <dgm:prSet/>
      <dgm:spPr/>
      <dgm:t>
        <a:bodyPr/>
        <a:lstStyle/>
        <a:p>
          <a:endParaRPr lang="en-US" sz="1800"/>
        </a:p>
      </dgm:t>
    </dgm:pt>
    <dgm:pt modelId="{3575D737-1544-514F-9D6E-F39CB899F4B4}">
      <dgm:prSet phldrT="[Text]" custT="1"/>
      <dgm:spPr/>
      <dgm:t>
        <a:bodyPr/>
        <a:lstStyle/>
        <a:p>
          <a:r>
            <a:rPr lang="en-US" sz="1800" dirty="0"/>
            <a:t>Learn about Enterprise Business Agility and engage team </a:t>
          </a:r>
        </a:p>
      </dgm:t>
    </dgm:pt>
    <dgm:pt modelId="{6F34C443-688F-7F4A-9666-1AA6D4A7208B}" type="parTrans" cxnId="{F592050D-4D39-AF44-B53A-68FFFD44CF1B}">
      <dgm:prSet/>
      <dgm:spPr/>
      <dgm:t>
        <a:bodyPr/>
        <a:lstStyle/>
        <a:p>
          <a:endParaRPr lang="en-US" sz="1800"/>
        </a:p>
      </dgm:t>
    </dgm:pt>
    <dgm:pt modelId="{8A8D1CDF-C511-FE41-83C7-2210D802C32B}" type="sibTrans" cxnId="{F592050D-4D39-AF44-B53A-68FFFD44CF1B}">
      <dgm:prSet/>
      <dgm:spPr/>
      <dgm:t>
        <a:bodyPr/>
        <a:lstStyle/>
        <a:p>
          <a:endParaRPr lang="en-US" sz="1800"/>
        </a:p>
      </dgm:t>
    </dgm:pt>
    <dgm:pt modelId="{209E8CF3-A791-5B43-8E51-C4CBD8757F86}">
      <dgm:prSet phldrT="[Text]" custT="1"/>
      <dgm:spPr/>
      <dgm:t>
        <a:bodyPr/>
        <a:lstStyle/>
        <a:p>
          <a:r>
            <a:rPr lang="en-US" sz="1800" dirty="0"/>
            <a:t>Help AHF with pre and post retrospective activities</a:t>
          </a:r>
        </a:p>
      </dgm:t>
    </dgm:pt>
    <dgm:pt modelId="{CD35F041-522E-E84E-A1CF-AAE9C8E9BB8D}" type="parTrans" cxnId="{B4577E27-4DE2-DE42-AC43-B31823AB9831}">
      <dgm:prSet/>
      <dgm:spPr/>
      <dgm:t>
        <a:bodyPr/>
        <a:lstStyle/>
        <a:p>
          <a:endParaRPr lang="en-US" sz="1800"/>
        </a:p>
      </dgm:t>
    </dgm:pt>
    <dgm:pt modelId="{7B95856D-2967-E841-B41D-E5E477A89E31}" type="sibTrans" cxnId="{B4577E27-4DE2-DE42-AC43-B31823AB9831}">
      <dgm:prSet/>
      <dgm:spPr/>
      <dgm:t>
        <a:bodyPr/>
        <a:lstStyle/>
        <a:p>
          <a:endParaRPr lang="en-US" sz="1800"/>
        </a:p>
      </dgm:t>
    </dgm:pt>
    <dgm:pt modelId="{BCE58507-C50A-451A-B309-28B28A50AC80}">
      <dgm:prSet phldrT="[Text]" custT="1"/>
      <dgm:spPr/>
      <dgm:t>
        <a:bodyPr/>
        <a:lstStyle/>
        <a:p>
          <a:r>
            <a:rPr lang="en-US" sz="1800" dirty="0"/>
            <a:t>Own the growth items, bring up during retrospectives</a:t>
          </a:r>
        </a:p>
      </dgm:t>
    </dgm:pt>
    <dgm:pt modelId="{B14723EE-0FCA-4E6C-89F7-281F37496C60}" type="parTrans" cxnId="{B98488CC-5024-4F7F-A7F3-0A03B8D9C339}">
      <dgm:prSet/>
      <dgm:spPr/>
      <dgm:t>
        <a:bodyPr/>
        <a:lstStyle/>
        <a:p>
          <a:endParaRPr lang="en-US" sz="1800"/>
        </a:p>
      </dgm:t>
    </dgm:pt>
    <dgm:pt modelId="{2BD760E4-B54C-47F0-86D3-19DC905E9E2E}" type="sibTrans" cxnId="{B98488CC-5024-4F7F-A7F3-0A03B8D9C339}">
      <dgm:prSet/>
      <dgm:spPr/>
      <dgm:t>
        <a:bodyPr/>
        <a:lstStyle/>
        <a:p>
          <a:endParaRPr lang="en-US" sz="1800"/>
        </a:p>
      </dgm:t>
    </dgm:pt>
    <dgm:pt modelId="{18834C5A-30E7-AC4F-A5D9-29B719026C80}" type="pres">
      <dgm:prSet presAssocID="{F51F06B4-F8C7-4E34-94BF-63871184B1AB}" presName="Name0" presStyleCnt="0">
        <dgm:presLayoutVars>
          <dgm:dir/>
          <dgm:animLvl val="lvl"/>
          <dgm:resizeHandles val="exact"/>
        </dgm:presLayoutVars>
      </dgm:prSet>
      <dgm:spPr/>
    </dgm:pt>
    <dgm:pt modelId="{1388AE3D-4964-9A49-BD45-27C30FBA5BCA}" type="pres">
      <dgm:prSet presAssocID="{1E1D6DF6-EC2A-46B8-8466-3B22142AE03A}" presName="composite" presStyleCnt="0"/>
      <dgm:spPr/>
    </dgm:pt>
    <dgm:pt modelId="{572C50AB-6481-304F-97D1-C3769CA1FD06}" type="pres">
      <dgm:prSet presAssocID="{1E1D6DF6-EC2A-46B8-8466-3B22142AE03A}" presName="parTx" presStyleLbl="alignNode1" presStyleIdx="0" presStyleCnt="2" custScaleY="100000">
        <dgm:presLayoutVars>
          <dgm:chMax val="0"/>
          <dgm:chPref val="0"/>
          <dgm:bulletEnabled val="1"/>
        </dgm:presLayoutVars>
      </dgm:prSet>
      <dgm:spPr/>
    </dgm:pt>
    <dgm:pt modelId="{452BD9EF-C7E0-1A45-8854-F0CC5B6165F8}" type="pres">
      <dgm:prSet presAssocID="{1E1D6DF6-EC2A-46B8-8466-3B22142AE03A}" presName="desTx" presStyleLbl="alignAccFollowNode1" presStyleIdx="0" presStyleCnt="2" custScaleY="99539" custLinFactNeighborX="-1" custLinFactNeighborY="610">
        <dgm:presLayoutVars>
          <dgm:bulletEnabled val="1"/>
        </dgm:presLayoutVars>
      </dgm:prSet>
      <dgm:spPr/>
    </dgm:pt>
    <dgm:pt modelId="{653501A8-F3B4-3E44-9DA1-D8FF866B93C5}" type="pres">
      <dgm:prSet presAssocID="{96F8C3B5-E451-46C3-9CA8-5BCBD7981BE4}" presName="space" presStyleCnt="0"/>
      <dgm:spPr/>
    </dgm:pt>
    <dgm:pt modelId="{3E6D1836-31B0-294D-928C-C32ADC45C8DC}" type="pres">
      <dgm:prSet presAssocID="{34194A22-B467-7B44-B706-D91E496AC451}" presName="composite" presStyleCnt="0"/>
      <dgm:spPr/>
    </dgm:pt>
    <dgm:pt modelId="{AF4B70FC-37B1-5548-BB8E-D1384CF9A63D}" type="pres">
      <dgm:prSet presAssocID="{34194A22-B467-7B44-B706-D91E496AC451}" presName="parTx" presStyleLbl="alignNode1" presStyleIdx="1" presStyleCnt="2" custScaleY="100000" custLinFactNeighborX="1" custLinFactNeighborY="471">
        <dgm:presLayoutVars>
          <dgm:chMax val="0"/>
          <dgm:chPref val="0"/>
          <dgm:bulletEnabled val="1"/>
        </dgm:presLayoutVars>
      </dgm:prSet>
      <dgm:spPr/>
    </dgm:pt>
    <dgm:pt modelId="{FEA3388D-D9B1-9C47-8596-37425F0F9EE8}" type="pres">
      <dgm:prSet presAssocID="{34194A22-B467-7B44-B706-D91E496AC451}" presName="desTx" presStyleLbl="alignAccFollowNode1" presStyleIdx="1" presStyleCnt="2" custLinFactNeighborX="1" custLinFactNeighborY="538">
        <dgm:presLayoutVars>
          <dgm:bulletEnabled val="1"/>
        </dgm:presLayoutVars>
      </dgm:prSet>
      <dgm:spPr/>
    </dgm:pt>
  </dgm:ptLst>
  <dgm:cxnLst>
    <dgm:cxn modelId="{55238E08-9E32-7B49-8B71-B54367B7852E}" type="presOf" srcId="{1E1D6DF6-EC2A-46B8-8466-3B22142AE03A}" destId="{572C50AB-6481-304F-97D1-C3769CA1FD06}" srcOrd="0" destOrd="0" presId="urn:microsoft.com/office/officeart/2005/8/layout/hList1"/>
    <dgm:cxn modelId="{F592050D-4D39-AF44-B53A-68FFFD44CF1B}" srcId="{34194A22-B467-7B44-B706-D91E496AC451}" destId="{3575D737-1544-514F-9D6E-F39CB899F4B4}" srcOrd="0" destOrd="0" parTransId="{6F34C443-688F-7F4A-9666-1AA6D4A7208B}" sibTransId="{8A8D1CDF-C511-FE41-83C7-2210D802C32B}"/>
    <dgm:cxn modelId="{B4577E27-4DE2-DE42-AC43-B31823AB9831}" srcId="{34194A22-B467-7B44-B706-D91E496AC451}" destId="{209E8CF3-A791-5B43-8E51-C4CBD8757F86}" srcOrd="1" destOrd="0" parTransId="{CD35F041-522E-E84E-A1CF-AAE9C8E9BB8D}" sibTransId="{7B95856D-2967-E841-B41D-E5E477A89E31}"/>
    <dgm:cxn modelId="{179A3A2F-FB0D-CF41-B899-47184425B2DB}" type="presOf" srcId="{209E8CF3-A791-5B43-8E51-C4CBD8757F86}" destId="{FEA3388D-D9B1-9C47-8596-37425F0F9EE8}" srcOrd="0" destOrd="1" presId="urn:microsoft.com/office/officeart/2005/8/layout/hList1"/>
    <dgm:cxn modelId="{57522952-E252-44DF-A1AD-45A17D22A7C9}" srcId="{F51F06B4-F8C7-4E34-94BF-63871184B1AB}" destId="{1E1D6DF6-EC2A-46B8-8466-3B22142AE03A}" srcOrd="0" destOrd="0" parTransId="{26C91EF6-E81E-49F1-BC37-E5951847293E}" sibTransId="{96F8C3B5-E451-46C3-9CA8-5BCBD7981BE4}"/>
    <dgm:cxn modelId="{E7CC0265-39A6-A347-BA9C-468B725C0242}" srcId="{1E1D6DF6-EC2A-46B8-8466-3B22142AE03A}" destId="{AA70FA0E-7233-274F-934B-60EBE9129264}" srcOrd="2" destOrd="0" parTransId="{659D4F84-7C1D-4A45-8EE9-084006149CB0}" sibTransId="{794AE964-3DF8-914D-BC10-5E5953B1653E}"/>
    <dgm:cxn modelId="{ECCC3569-9296-2A45-88E1-9F6D4F1AA030}" type="presOf" srcId="{34194A22-B467-7B44-B706-D91E496AC451}" destId="{AF4B70FC-37B1-5548-BB8E-D1384CF9A63D}" srcOrd="0" destOrd="0" presId="urn:microsoft.com/office/officeart/2005/8/layout/hList1"/>
    <dgm:cxn modelId="{DA1B037E-0717-1E4E-8281-49D056C6A592}" type="presOf" srcId="{D684C6BC-D6A3-E242-9757-011BA35CED36}" destId="{452BD9EF-C7E0-1A45-8854-F0CC5B6165F8}" srcOrd="0" destOrd="0" presId="urn:microsoft.com/office/officeart/2005/8/layout/hList1"/>
    <dgm:cxn modelId="{B0B07693-EF67-A541-BC9F-477D96CE1621}" type="presOf" srcId="{CFBB5244-90A2-CC44-8FDD-454F4533029F}" destId="{452BD9EF-C7E0-1A45-8854-F0CC5B6165F8}" srcOrd="0" destOrd="1" presId="urn:microsoft.com/office/officeart/2005/8/layout/hList1"/>
    <dgm:cxn modelId="{2AE3B4A5-8F01-4074-9A5B-92F5CBD2633A}" type="presOf" srcId="{BCE58507-C50A-451A-B309-28B28A50AC80}" destId="{FEA3388D-D9B1-9C47-8596-37425F0F9EE8}" srcOrd="0" destOrd="2" presId="urn:microsoft.com/office/officeart/2005/8/layout/hList1"/>
    <dgm:cxn modelId="{2C50D6AA-2138-BB4F-8DD7-13A082571096}" type="presOf" srcId="{AA70FA0E-7233-274F-934B-60EBE9129264}" destId="{452BD9EF-C7E0-1A45-8854-F0CC5B6165F8}" srcOrd="0" destOrd="2" presId="urn:microsoft.com/office/officeart/2005/8/layout/hList1"/>
    <dgm:cxn modelId="{4E5C51BB-87AE-9244-A636-9F782C06C9D8}" srcId="{F51F06B4-F8C7-4E34-94BF-63871184B1AB}" destId="{34194A22-B467-7B44-B706-D91E496AC451}" srcOrd="1" destOrd="0" parTransId="{3D47D841-E698-B04D-BDC4-1D978D73A04D}" sibTransId="{EAF02558-8767-4245-A19A-A2476510B325}"/>
    <dgm:cxn modelId="{9CD11BC1-552C-C747-ADED-DAA4416D46F6}" type="presOf" srcId="{F51F06B4-F8C7-4E34-94BF-63871184B1AB}" destId="{18834C5A-30E7-AC4F-A5D9-29B719026C80}" srcOrd="0" destOrd="0" presId="urn:microsoft.com/office/officeart/2005/8/layout/hList1"/>
    <dgm:cxn modelId="{B98488CC-5024-4F7F-A7F3-0A03B8D9C339}" srcId="{34194A22-B467-7B44-B706-D91E496AC451}" destId="{BCE58507-C50A-451A-B309-28B28A50AC80}" srcOrd="2" destOrd="0" parTransId="{B14723EE-0FCA-4E6C-89F7-281F37496C60}" sibTransId="{2BD760E4-B54C-47F0-86D3-19DC905E9E2E}"/>
    <dgm:cxn modelId="{8BAC17D3-3666-C946-A4E8-825BC174AE58}" srcId="{1E1D6DF6-EC2A-46B8-8466-3B22142AE03A}" destId="{CFBB5244-90A2-CC44-8FDD-454F4533029F}" srcOrd="1" destOrd="0" parTransId="{1360607A-12BF-334C-B6E5-08C7E7CC1ED0}" sibTransId="{BAA3229F-D521-D54C-B5DA-BF9ADDDADF8E}"/>
    <dgm:cxn modelId="{7CD57CEB-45B1-1642-8593-B0C0E63B9D0A}" type="presOf" srcId="{3575D737-1544-514F-9D6E-F39CB899F4B4}" destId="{FEA3388D-D9B1-9C47-8596-37425F0F9EE8}" srcOrd="0" destOrd="0" presId="urn:microsoft.com/office/officeart/2005/8/layout/hList1"/>
    <dgm:cxn modelId="{5E28F4EC-7C11-CC4A-8FD0-0F60F07D5892}" srcId="{1E1D6DF6-EC2A-46B8-8466-3B22142AE03A}" destId="{D684C6BC-D6A3-E242-9757-011BA35CED36}" srcOrd="0" destOrd="0" parTransId="{CD6B2FDC-2E8F-FA43-9331-928FEF53D3DC}" sibTransId="{CFF55F7E-DF93-E449-8DE4-AF3CEAE20C49}"/>
    <dgm:cxn modelId="{B10ECF46-561D-8543-81D4-E7CF8C8A9C4A}" type="presParOf" srcId="{18834C5A-30E7-AC4F-A5D9-29B719026C80}" destId="{1388AE3D-4964-9A49-BD45-27C30FBA5BCA}" srcOrd="0" destOrd="0" presId="urn:microsoft.com/office/officeart/2005/8/layout/hList1"/>
    <dgm:cxn modelId="{A337F825-E2D4-0A4F-809C-F22A6A954DC3}" type="presParOf" srcId="{1388AE3D-4964-9A49-BD45-27C30FBA5BCA}" destId="{572C50AB-6481-304F-97D1-C3769CA1FD06}" srcOrd="0" destOrd="0" presId="urn:microsoft.com/office/officeart/2005/8/layout/hList1"/>
    <dgm:cxn modelId="{DCDC2B1C-4DE5-6444-800B-967AD66C8EEB}" type="presParOf" srcId="{1388AE3D-4964-9A49-BD45-27C30FBA5BCA}" destId="{452BD9EF-C7E0-1A45-8854-F0CC5B6165F8}" srcOrd="1" destOrd="0" presId="urn:microsoft.com/office/officeart/2005/8/layout/hList1"/>
    <dgm:cxn modelId="{E93A31AC-BDE9-B04C-BA83-EA655BA96A13}" type="presParOf" srcId="{18834C5A-30E7-AC4F-A5D9-29B719026C80}" destId="{653501A8-F3B4-3E44-9DA1-D8FF866B93C5}" srcOrd="1" destOrd="0" presId="urn:microsoft.com/office/officeart/2005/8/layout/hList1"/>
    <dgm:cxn modelId="{23334D0C-2A7B-E249-90CE-918FA0E76D88}" type="presParOf" srcId="{18834C5A-30E7-AC4F-A5D9-29B719026C80}" destId="{3E6D1836-31B0-294D-928C-C32ADC45C8DC}" srcOrd="2" destOrd="0" presId="urn:microsoft.com/office/officeart/2005/8/layout/hList1"/>
    <dgm:cxn modelId="{AF61036F-A1D3-1545-BAA4-1289C9CF9FCF}" type="presParOf" srcId="{3E6D1836-31B0-294D-928C-C32ADC45C8DC}" destId="{AF4B70FC-37B1-5548-BB8E-D1384CF9A63D}" srcOrd="0" destOrd="0" presId="urn:microsoft.com/office/officeart/2005/8/layout/hList1"/>
    <dgm:cxn modelId="{CB2E468B-D2D0-F844-952B-363DD0EB5D2D}" type="presParOf" srcId="{3E6D1836-31B0-294D-928C-C32ADC45C8DC}" destId="{FEA3388D-D9B1-9C47-8596-37425F0F9EE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A3F369-9A67-4631-8B11-E9A1B58CED0F}" type="doc">
      <dgm:prSet loTypeId="urn:microsoft.com/office/officeart/2005/8/layout/default#1" loCatId="list" qsTypeId="urn:microsoft.com/office/officeart/2005/8/quickstyle/simple5" qsCatId="simple" csTypeId="urn:microsoft.com/office/officeart/2005/8/colors/colorful1" csCatId="colorful" phldr="1"/>
      <dgm:spPr/>
      <dgm:t>
        <a:bodyPr/>
        <a:lstStyle/>
        <a:p>
          <a:endParaRPr lang="en-US"/>
        </a:p>
      </dgm:t>
    </dgm:pt>
    <dgm:pt modelId="{BA1F6D62-1108-4E5D-ADE3-A8AF743A5549}">
      <dgm:prSet phldrT="[Text]"/>
      <dgm:spPr>
        <a:solidFill>
          <a:schemeClr val="accent1"/>
        </a:solidFill>
      </dgm:spPr>
      <dgm:t>
        <a:bodyPr/>
        <a:lstStyle/>
        <a:p>
          <a:r>
            <a:rPr lang="en-US" dirty="0"/>
            <a:t>Teams not empowered to solve problems</a:t>
          </a:r>
        </a:p>
      </dgm:t>
    </dgm:pt>
    <dgm:pt modelId="{41E8E756-47DA-414A-B7D7-F09D9ECA0962}" type="parTrans" cxnId="{C1EFA1BC-F181-4C33-80B2-C592276824D4}">
      <dgm:prSet/>
      <dgm:spPr/>
      <dgm:t>
        <a:bodyPr/>
        <a:lstStyle/>
        <a:p>
          <a:endParaRPr lang="en-US"/>
        </a:p>
      </dgm:t>
    </dgm:pt>
    <dgm:pt modelId="{2EB998BB-1BBB-42E9-8295-FA3D396439F1}" type="sibTrans" cxnId="{C1EFA1BC-F181-4C33-80B2-C592276824D4}">
      <dgm:prSet/>
      <dgm:spPr/>
      <dgm:t>
        <a:bodyPr/>
        <a:lstStyle/>
        <a:p>
          <a:endParaRPr lang="en-US"/>
        </a:p>
      </dgm:t>
    </dgm:pt>
    <dgm:pt modelId="{60154C04-9644-4BFA-BA45-337E83958D9A}">
      <dgm:prSet phldrT="[Text]"/>
      <dgm:spPr/>
      <dgm:t>
        <a:bodyPr/>
        <a:lstStyle/>
        <a:p>
          <a:r>
            <a:rPr lang="en-US" dirty="0"/>
            <a:t>Ineffective team design, cross-team dependencies</a:t>
          </a:r>
        </a:p>
      </dgm:t>
    </dgm:pt>
    <dgm:pt modelId="{5B9584FF-0D2A-41A9-A9EA-65AF33ED8DFD}" type="parTrans" cxnId="{3DBA9BEC-B096-4139-B5CA-A8D8FA912E5F}">
      <dgm:prSet/>
      <dgm:spPr/>
      <dgm:t>
        <a:bodyPr/>
        <a:lstStyle/>
        <a:p>
          <a:endParaRPr lang="en-US"/>
        </a:p>
      </dgm:t>
    </dgm:pt>
    <dgm:pt modelId="{02A56C21-5873-40ED-8995-E0C44FAA1892}" type="sibTrans" cxnId="{3DBA9BEC-B096-4139-B5CA-A8D8FA912E5F}">
      <dgm:prSet/>
      <dgm:spPr/>
      <dgm:t>
        <a:bodyPr/>
        <a:lstStyle/>
        <a:p>
          <a:endParaRPr lang="en-US"/>
        </a:p>
      </dgm:t>
    </dgm:pt>
    <dgm:pt modelId="{F75E230F-2499-3142-9A14-6D94431147D6}">
      <dgm:prSet phldrT="[Text]"/>
      <dgm:spPr/>
      <dgm:t>
        <a:bodyPr/>
        <a:lstStyle/>
        <a:p>
          <a:r>
            <a:rPr lang="en-US" dirty="0"/>
            <a:t>Not measuring what matters</a:t>
          </a:r>
        </a:p>
      </dgm:t>
    </dgm:pt>
    <dgm:pt modelId="{868E3ACD-B7D7-764D-8F12-442271A40EA6}" type="parTrans" cxnId="{75673392-3DEE-824C-826C-892F7A473D28}">
      <dgm:prSet/>
      <dgm:spPr/>
      <dgm:t>
        <a:bodyPr/>
        <a:lstStyle/>
        <a:p>
          <a:endParaRPr lang="en-US"/>
        </a:p>
      </dgm:t>
    </dgm:pt>
    <dgm:pt modelId="{1B609C98-401D-0141-8F45-B10401500727}" type="sibTrans" cxnId="{75673392-3DEE-824C-826C-892F7A473D28}">
      <dgm:prSet/>
      <dgm:spPr/>
      <dgm:t>
        <a:bodyPr/>
        <a:lstStyle/>
        <a:p>
          <a:endParaRPr lang="en-US"/>
        </a:p>
      </dgm:t>
    </dgm:pt>
    <dgm:pt modelId="{AF7F3143-A01A-B348-9F2E-B13CCA47DE35}">
      <dgm:prSet phldrT="[Text]"/>
      <dgm:spPr/>
      <dgm:t>
        <a:bodyPr/>
        <a:lstStyle/>
        <a:p>
          <a:r>
            <a:rPr lang="en-US" dirty="0"/>
            <a:t>Limited voice of the customer</a:t>
          </a:r>
        </a:p>
      </dgm:t>
    </dgm:pt>
    <dgm:pt modelId="{A2E30141-1894-984A-8240-0E870CB1D5B9}" type="parTrans" cxnId="{98BF50E7-38F5-364E-A3D9-AD1DE7455C92}">
      <dgm:prSet/>
      <dgm:spPr/>
      <dgm:t>
        <a:bodyPr/>
        <a:lstStyle/>
        <a:p>
          <a:endParaRPr lang="en-US"/>
        </a:p>
      </dgm:t>
    </dgm:pt>
    <dgm:pt modelId="{FCC4A7C4-075B-F743-A5AA-71B49FC59E37}" type="sibTrans" cxnId="{98BF50E7-38F5-364E-A3D9-AD1DE7455C92}">
      <dgm:prSet/>
      <dgm:spPr/>
      <dgm:t>
        <a:bodyPr/>
        <a:lstStyle/>
        <a:p>
          <a:endParaRPr lang="en-US"/>
        </a:p>
      </dgm:t>
    </dgm:pt>
    <dgm:pt modelId="{79792110-6A59-8A4C-8A52-EF805AB922FC}">
      <dgm:prSet phldrT="[Text]"/>
      <dgm:spPr/>
      <dgm:t>
        <a:bodyPr/>
        <a:lstStyle/>
        <a:p>
          <a:r>
            <a:rPr lang="en-US" dirty="0"/>
            <a:t>Teams not aligned  to business outcomes</a:t>
          </a:r>
        </a:p>
      </dgm:t>
    </dgm:pt>
    <dgm:pt modelId="{8ED83378-07AD-FF4C-8748-75D0641B10BF}" type="parTrans" cxnId="{E825E645-71AD-DB4E-A5DB-2718CDAB7060}">
      <dgm:prSet/>
      <dgm:spPr/>
      <dgm:t>
        <a:bodyPr/>
        <a:lstStyle/>
        <a:p>
          <a:endParaRPr lang="en-US"/>
        </a:p>
      </dgm:t>
    </dgm:pt>
    <dgm:pt modelId="{677013FC-CBF9-134C-84D6-0D5702C40BC0}" type="sibTrans" cxnId="{E825E645-71AD-DB4E-A5DB-2718CDAB7060}">
      <dgm:prSet/>
      <dgm:spPr/>
      <dgm:t>
        <a:bodyPr/>
        <a:lstStyle/>
        <a:p>
          <a:endParaRPr lang="en-US"/>
        </a:p>
      </dgm:t>
    </dgm:pt>
    <dgm:pt modelId="{671C3158-DC99-6742-9689-1FFEA0E47136}">
      <dgm:prSet phldrT="[Text]"/>
      <dgm:spPr/>
      <dgm:t>
        <a:bodyPr/>
        <a:lstStyle/>
        <a:p>
          <a:r>
            <a:rPr lang="en-US" dirty="0"/>
            <a:t>Leaders still using command and control</a:t>
          </a:r>
        </a:p>
      </dgm:t>
    </dgm:pt>
    <dgm:pt modelId="{E5C323DF-AFE6-E645-96DA-4F3B22CDDD6D}" type="sibTrans" cxnId="{5E4AEA9D-0624-B547-9310-9BEB86595E7A}">
      <dgm:prSet/>
      <dgm:spPr/>
      <dgm:t>
        <a:bodyPr/>
        <a:lstStyle/>
        <a:p>
          <a:endParaRPr lang="en-US"/>
        </a:p>
      </dgm:t>
    </dgm:pt>
    <dgm:pt modelId="{B5C230D8-2593-5845-82E7-E31FF003625F}" type="parTrans" cxnId="{5E4AEA9D-0624-B547-9310-9BEB86595E7A}">
      <dgm:prSet/>
      <dgm:spPr/>
      <dgm:t>
        <a:bodyPr/>
        <a:lstStyle/>
        <a:p>
          <a:endParaRPr lang="en-US"/>
        </a:p>
      </dgm:t>
    </dgm:pt>
    <dgm:pt modelId="{D574357D-7082-BA4D-9EFD-B99BCD06EDC1}">
      <dgm:prSet phldrT="[Text]"/>
      <dgm:spPr/>
      <dgm:t>
        <a:bodyPr/>
        <a:lstStyle/>
        <a:p>
          <a:r>
            <a:rPr lang="en-US" dirty="0"/>
            <a:t>Competing business priorities</a:t>
          </a:r>
        </a:p>
      </dgm:t>
    </dgm:pt>
    <dgm:pt modelId="{48020104-8069-FC45-AF86-E17638A00FCC}" type="parTrans" cxnId="{31028B96-C641-204B-BC9C-23BA3E6F44E9}">
      <dgm:prSet/>
      <dgm:spPr/>
      <dgm:t>
        <a:bodyPr/>
        <a:lstStyle/>
        <a:p>
          <a:endParaRPr lang="en-US"/>
        </a:p>
      </dgm:t>
    </dgm:pt>
    <dgm:pt modelId="{ECC6BAE9-8ACA-5449-B358-7F2AB5F99D68}" type="sibTrans" cxnId="{31028B96-C641-204B-BC9C-23BA3E6F44E9}">
      <dgm:prSet/>
      <dgm:spPr/>
      <dgm:t>
        <a:bodyPr/>
        <a:lstStyle/>
        <a:p>
          <a:endParaRPr lang="en-US"/>
        </a:p>
      </dgm:t>
    </dgm:pt>
    <dgm:pt modelId="{4430D132-C9F2-4549-AA56-7245FD63A3B9}">
      <dgm:prSet phldrT="[Text]"/>
      <dgm:spPr/>
      <dgm:t>
        <a:bodyPr/>
        <a:lstStyle/>
        <a:p>
          <a:r>
            <a:rPr lang="en-US" dirty="0"/>
            <a:t>Tech vs. Business Teams</a:t>
          </a:r>
        </a:p>
      </dgm:t>
    </dgm:pt>
    <dgm:pt modelId="{A4A2B944-BA4F-204C-AD92-D41ED3EA0494}" type="parTrans" cxnId="{821F4C0D-7B78-574E-8A2D-CF6AB8F569B8}">
      <dgm:prSet/>
      <dgm:spPr/>
      <dgm:t>
        <a:bodyPr/>
        <a:lstStyle/>
        <a:p>
          <a:endParaRPr lang="en-US"/>
        </a:p>
      </dgm:t>
    </dgm:pt>
    <dgm:pt modelId="{9C52E3CF-A7C8-7B4D-BAEC-F0D38B38AA1C}" type="sibTrans" cxnId="{821F4C0D-7B78-574E-8A2D-CF6AB8F569B8}">
      <dgm:prSet/>
      <dgm:spPr/>
      <dgm:t>
        <a:bodyPr/>
        <a:lstStyle/>
        <a:p>
          <a:endParaRPr lang="en-US"/>
        </a:p>
      </dgm:t>
    </dgm:pt>
    <dgm:pt modelId="{50D59A60-647D-584D-9BC7-45AA34B715BD}">
      <dgm:prSet phldrT="[Text]"/>
      <dgm:spPr/>
      <dgm:t>
        <a:bodyPr/>
        <a:lstStyle/>
        <a:p>
          <a:r>
            <a:rPr lang="en-US" dirty="0"/>
            <a:t>Missing portfolio leadership teams</a:t>
          </a:r>
        </a:p>
      </dgm:t>
    </dgm:pt>
    <dgm:pt modelId="{7DED955F-5ADA-7B42-8A6B-DF45133A30BD}" type="parTrans" cxnId="{EFC8B8E7-821B-BE47-88E6-60FC1C531674}">
      <dgm:prSet/>
      <dgm:spPr/>
      <dgm:t>
        <a:bodyPr/>
        <a:lstStyle/>
        <a:p>
          <a:endParaRPr lang="en-US"/>
        </a:p>
      </dgm:t>
    </dgm:pt>
    <dgm:pt modelId="{B7903682-85FD-174D-8F45-529C886B6420}" type="sibTrans" cxnId="{EFC8B8E7-821B-BE47-88E6-60FC1C531674}">
      <dgm:prSet/>
      <dgm:spPr/>
      <dgm:t>
        <a:bodyPr/>
        <a:lstStyle/>
        <a:p>
          <a:endParaRPr lang="en-US"/>
        </a:p>
      </dgm:t>
    </dgm:pt>
    <dgm:pt modelId="{4A21363B-5595-BE4C-BAA1-195B67AF07D5}">
      <dgm:prSet phldrT="[Text]"/>
      <dgm:spPr>
        <a:solidFill>
          <a:schemeClr val="accent1"/>
        </a:solidFill>
      </dgm:spPr>
      <dgm:t>
        <a:bodyPr/>
        <a:lstStyle/>
        <a:p>
          <a:r>
            <a:rPr lang="en-US" dirty="0"/>
            <a:t>No discovery process</a:t>
          </a:r>
        </a:p>
      </dgm:t>
    </dgm:pt>
    <dgm:pt modelId="{FDE486F9-1072-BA45-A07A-56F2E36E8C6E}" type="parTrans" cxnId="{B67518AE-9AAE-774C-A9D5-91FAB99D6BFC}">
      <dgm:prSet/>
      <dgm:spPr/>
      <dgm:t>
        <a:bodyPr/>
        <a:lstStyle/>
        <a:p>
          <a:endParaRPr lang="en-US"/>
        </a:p>
      </dgm:t>
    </dgm:pt>
    <dgm:pt modelId="{E97BA727-5877-BD47-9E82-1E1DF40167C5}" type="sibTrans" cxnId="{B67518AE-9AAE-774C-A9D5-91FAB99D6BFC}">
      <dgm:prSet/>
      <dgm:spPr/>
      <dgm:t>
        <a:bodyPr/>
        <a:lstStyle/>
        <a:p>
          <a:endParaRPr lang="en-US"/>
        </a:p>
      </dgm:t>
    </dgm:pt>
    <dgm:pt modelId="{0CE94051-0AF9-7B4E-8CC5-8A423AF42699}">
      <dgm:prSet phldrT="[Text]"/>
      <dgm:spPr/>
      <dgm:t>
        <a:bodyPr/>
        <a:lstStyle/>
        <a:p>
          <a:r>
            <a:rPr lang="en-US" dirty="0"/>
            <a:t>Focus on delivering output not outcomes</a:t>
          </a:r>
        </a:p>
      </dgm:t>
    </dgm:pt>
    <dgm:pt modelId="{C5B2A6D8-4421-704A-B85D-F9A967DF0FB9}" type="parTrans" cxnId="{E67996B8-519F-A643-BA11-01A646218886}">
      <dgm:prSet/>
      <dgm:spPr/>
      <dgm:t>
        <a:bodyPr/>
        <a:lstStyle/>
        <a:p>
          <a:endParaRPr lang="en-US"/>
        </a:p>
      </dgm:t>
    </dgm:pt>
    <dgm:pt modelId="{CF1D2573-71E1-5440-BC34-DF30DDBA3E41}" type="sibTrans" cxnId="{E67996B8-519F-A643-BA11-01A646218886}">
      <dgm:prSet/>
      <dgm:spPr/>
      <dgm:t>
        <a:bodyPr/>
        <a:lstStyle/>
        <a:p>
          <a:endParaRPr lang="en-US"/>
        </a:p>
      </dgm:t>
    </dgm:pt>
    <dgm:pt modelId="{972EF8F8-1E41-B842-BFAF-E3D21BB8D686}">
      <dgm:prSet phldrT="[Text]"/>
      <dgm:spPr/>
      <dgm:t>
        <a:bodyPr/>
        <a:lstStyle/>
        <a:p>
          <a:r>
            <a:rPr lang="en-US" dirty="0"/>
            <a:t>Painful enterprise planning processes</a:t>
          </a:r>
        </a:p>
      </dgm:t>
    </dgm:pt>
    <dgm:pt modelId="{EC0B6E75-2E05-BA45-ABEC-1CDDF817C016}" type="parTrans" cxnId="{2B02724F-9C88-8143-BA86-DD198795948D}">
      <dgm:prSet/>
      <dgm:spPr/>
      <dgm:t>
        <a:bodyPr/>
        <a:lstStyle/>
        <a:p>
          <a:endParaRPr lang="en-US"/>
        </a:p>
      </dgm:t>
    </dgm:pt>
    <dgm:pt modelId="{98483C25-4739-AB44-9D08-62313FB306AD}" type="sibTrans" cxnId="{2B02724F-9C88-8143-BA86-DD198795948D}">
      <dgm:prSet/>
      <dgm:spPr/>
      <dgm:t>
        <a:bodyPr/>
        <a:lstStyle/>
        <a:p>
          <a:endParaRPr lang="en-US"/>
        </a:p>
      </dgm:t>
    </dgm:pt>
    <dgm:pt modelId="{11253DC1-0992-254C-B29B-4B22C457C751}">
      <dgm:prSet phldrT="[Text]"/>
      <dgm:spPr/>
      <dgm:t>
        <a:bodyPr/>
        <a:lstStyle/>
        <a:p>
          <a:r>
            <a:rPr lang="en-US" dirty="0"/>
            <a:t>Demand and Capacity are not aligned</a:t>
          </a:r>
        </a:p>
      </dgm:t>
    </dgm:pt>
    <dgm:pt modelId="{D6767BE2-98FF-344C-9305-2E8190ED8FD9}" type="parTrans" cxnId="{7E4A3D4D-63CA-7A44-B26D-D402E06804D5}">
      <dgm:prSet/>
      <dgm:spPr/>
      <dgm:t>
        <a:bodyPr/>
        <a:lstStyle/>
        <a:p>
          <a:endParaRPr lang="en-US"/>
        </a:p>
      </dgm:t>
    </dgm:pt>
    <dgm:pt modelId="{630C84AA-5453-E64B-B7F6-FB968C0B9B77}" type="sibTrans" cxnId="{7E4A3D4D-63CA-7A44-B26D-D402E06804D5}">
      <dgm:prSet/>
      <dgm:spPr/>
      <dgm:t>
        <a:bodyPr/>
        <a:lstStyle/>
        <a:p>
          <a:endParaRPr lang="en-US"/>
        </a:p>
      </dgm:t>
    </dgm:pt>
    <dgm:pt modelId="{11710778-F2B8-BB4E-8128-E218E4D96BB0}">
      <dgm:prSet phldrT="[Text]"/>
      <dgm:spPr/>
      <dgm:t>
        <a:bodyPr/>
        <a:lstStyle/>
        <a:p>
          <a:r>
            <a:rPr lang="en-US" dirty="0"/>
            <a:t>Feature factories with large never ending backlogs</a:t>
          </a:r>
        </a:p>
      </dgm:t>
    </dgm:pt>
    <dgm:pt modelId="{9F345076-BBF8-3E45-91CB-D7A60887677C}" type="parTrans" cxnId="{2F350B35-B8EC-8F41-A8BB-B2121119CE19}">
      <dgm:prSet/>
      <dgm:spPr/>
      <dgm:t>
        <a:bodyPr/>
        <a:lstStyle/>
        <a:p>
          <a:endParaRPr lang="en-US"/>
        </a:p>
      </dgm:t>
    </dgm:pt>
    <dgm:pt modelId="{71FE3910-3C9E-FF4C-9A62-19E9892969FF}" type="sibTrans" cxnId="{2F350B35-B8EC-8F41-A8BB-B2121119CE19}">
      <dgm:prSet/>
      <dgm:spPr/>
      <dgm:t>
        <a:bodyPr/>
        <a:lstStyle/>
        <a:p>
          <a:endParaRPr lang="en-US"/>
        </a:p>
      </dgm:t>
    </dgm:pt>
    <dgm:pt modelId="{AEEDC3D4-2527-9647-B296-A55DD5B601FD}">
      <dgm:prSet phldrT="[Text]"/>
      <dgm:spPr>
        <a:solidFill>
          <a:schemeClr val="accent1"/>
        </a:solidFill>
      </dgm:spPr>
      <dgm:t>
        <a:bodyPr/>
        <a:lstStyle/>
        <a:p>
          <a:r>
            <a:rPr lang="en-US" dirty="0"/>
            <a:t>Tech is sprinting while org still stuck</a:t>
          </a:r>
        </a:p>
      </dgm:t>
    </dgm:pt>
    <dgm:pt modelId="{13951AEE-9A49-B24A-90E9-11A49AEC897E}" type="parTrans" cxnId="{67E36406-F1EB-5E4A-A184-847818D9A358}">
      <dgm:prSet/>
      <dgm:spPr/>
      <dgm:t>
        <a:bodyPr/>
        <a:lstStyle/>
        <a:p>
          <a:endParaRPr lang="en-US"/>
        </a:p>
      </dgm:t>
    </dgm:pt>
    <dgm:pt modelId="{337F1993-608F-2D41-87E7-69A4CA0648B7}" type="sibTrans" cxnId="{67E36406-F1EB-5E4A-A184-847818D9A358}">
      <dgm:prSet/>
      <dgm:spPr/>
      <dgm:t>
        <a:bodyPr/>
        <a:lstStyle/>
        <a:p>
          <a:endParaRPr lang="en-US"/>
        </a:p>
      </dgm:t>
    </dgm:pt>
    <dgm:pt modelId="{3CC672DF-8A66-5B45-9BA5-B7C306A64F51}">
      <dgm:prSet phldrT="[Text]"/>
      <dgm:spPr/>
      <dgm:t>
        <a:bodyPr/>
        <a:lstStyle/>
        <a:p>
          <a:r>
            <a:rPr lang="en-US" dirty="0"/>
            <a:t>Slow time to  market</a:t>
          </a:r>
        </a:p>
      </dgm:t>
    </dgm:pt>
    <dgm:pt modelId="{A79178E1-17FA-9041-B654-0018CB03FF93}" type="parTrans" cxnId="{3906916F-B8E9-574C-BFC2-5B570F7D3163}">
      <dgm:prSet/>
      <dgm:spPr/>
      <dgm:t>
        <a:bodyPr/>
        <a:lstStyle/>
        <a:p>
          <a:endParaRPr lang="en-US"/>
        </a:p>
      </dgm:t>
    </dgm:pt>
    <dgm:pt modelId="{C47EBA4F-B970-A842-8DBE-D75BF8FC4649}" type="sibTrans" cxnId="{3906916F-B8E9-574C-BFC2-5B570F7D3163}">
      <dgm:prSet/>
      <dgm:spPr/>
      <dgm:t>
        <a:bodyPr/>
        <a:lstStyle/>
        <a:p>
          <a:endParaRPr lang="en-US"/>
        </a:p>
      </dgm:t>
    </dgm:pt>
    <dgm:pt modelId="{ACCB5F14-EF4E-4C35-AA15-04F1C7584F00}" type="pres">
      <dgm:prSet presAssocID="{98A3F369-9A67-4631-8B11-E9A1B58CED0F}" presName="diagram" presStyleCnt="0">
        <dgm:presLayoutVars>
          <dgm:dir/>
          <dgm:resizeHandles val="exact"/>
        </dgm:presLayoutVars>
      </dgm:prSet>
      <dgm:spPr/>
    </dgm:pt>
    <dgm:pt modelId="{49CB4B3C-145E-47AC-8A17-5EF86F632024}" type="pres">
      <dgm:prSet presAssocID="{60154C04-9644-4BFA-BA45-337E83958D9A}" presName="node" presStyleLbl="node1" presStyleIdx="0" presStyleCnt="16" custLinFactNeighborX="-428">
        <dgm:presLayoutVars>
          <dgm:bulletEnabled val="1"/>
        </dgm:presLayoutVars>
      </dgm:prSet>
      <dgm:spPr/>
    </dgm:pt>
    <dgm:pt modelId="{0045438C-577D-4527-97EB-AF2889032CB1}" type="pres">
      <dgm:prSet presAssocID="{02A56C21-5873-40ED-8995-E0C44FAA1892}" presName="sibTrans" presStyleCnt="0"/>
      <dgm:spPr/>
    </dgm:pt>
    <dgm:pt modelId="{FA15E741-6B3D-F545-893E-E19F8704D46F}" type="pres">
      <dgm:prSet presAssocID="{3CC672DF-8A66-5B45-9BA5-B7C306A64F51}" presName="node" presStyleLbl="node1" presStyleIdx="1" presStyleCnt="16">
        <dgm:presLayoutVars>
          <dgm:bulletEnabled val="1"/>
        </dgm:presLayoutVars>
      </dgm:prSet>
      <dgm:spPr/>
    </dgm:pt>
    <dgm:pt modelId="{B5B8A7AC-36A4-F145-9956-C0EB0761B39A}" type="pres">
      <dgm:prSet presAssocID="{C47EBA4F-B970-A842-8DBE-D75BF8FC4649}" presName="sibTrans" presStyleCnt="0"/>
      <dgm:spPr/>
    </dgm:pt>
    <dgm:pt modelId="{C37A81D2-1F60-3E4C-9479-8B89FD51A004}" type="pres">
      <dgm:prSet presAssocID="{D574357D-7082-BA4D-9EFD-B99BCD06EDC1}" presName="node" presStyleLbl="node1" presStyleIdx="2" presStyleCnt="16">
        <dgm:presLayoutVars>
          <dgm:bulletEnabled val="1"/>
        </dgm:presLayoutVars>
      </dgm:prSet>
      <dgm:spPr/>
    </dgm:pt>
    <dgm:pt modelId="{F97F519F-1717-F44C-BA47-1E176E9DF4D7}" type="pres">
      <dgm:prSet presAssocID="{ECC6BAE9-8ACA-5449-B358-7F2AB5F99D68}" presName="sibTrans" presStyleCnt="0"/>
      <dgm:spPr/>
    </dgm:pt>
    <dgm:pt modelId="{27F87547-4403-F349-831C-898497C77FF5}" type="pres">
      <dgm:prSet presAssocID="{50D59A60-647D-584D-9BC7-45AA34B715BD}" presName="node" presStyleLbl="node1" presStyleIdx="3" presStyleCnt="16">
        <dgm:presLayoutVars>
          <dgm:bulletEnabled val="1"/>
        </dgm:presLayoutVars>
      </dgm:prSet>
      <dgm:spPr/>
    </dgm:pt>
    <dgm:pt modelId="{5EFBD575-62E2-A540-8075-9291A53DC2A7}" type="pres">
      <dgm:prSet presAssocID="{B7903682-85FD-174D-8F45-529C886B6420}" presName="sibTrans" presStyleCnt="0"/>
      <dgm:spPr/>
    </dgm:pt>
    <dgm:pt modelId="{1F8F9955-6C35-A94B-B960-64079970032C}" type="pres">
      <dgm:prSet presAssocID="{4A21363B-5595-BE4C-BAA1-195B67AF07D5}" presName="node" presStyleLbl="node1" presStyleIdx="4" presStyleCnt="16">
        <dgm:presLayoutVars>
          <dgm:bulletEnabled val="1"/>
        </dgm:presLayoutVars>
      </dgm:prSet>
      <dgm:spPr/>
    </dgm:pt>
    <dgm:pt modelId="{A094DCC8-0A49-224C-8BDD-93B699D9AA2A}" type="pres">
      <dgm:prSet presAssocID="{E97BA727-5877-BD47-9E82-1E1DF40167C5}" presName="sibTrans" presStyleCnt="0"/>
      <dgm:spPr/>
    </dgm:pt>
    <dgm:pt modelId="{FBC2401B-8E7A-8F47-99B8-39C34EA24585}" type="pres">
      <dgm:prSet presAssocID="{0CE94051-0AF9-7B4E-8CC5-8A423AF42699}" presName="node" presStyleLbl="node1" presStyleIdx="5" presStyleCnt="16">
        <dgm:presLayoutVars>
          <dgm:bulletEnabled val="1"/>
        </dgm:presLayoutVars>
      </dgm:prSet>
      <dgm:spPr/>
    </dgm:pt>
    <dgm:pt modelId="{4A2CF5D8-073E-6046-85CB-EA9B163C8EC1}" type="pres">
      <dgm:prSet presAssocID="{CF1D2573-71E1-5440-BC34-DF30DDBA3E41}" presName="sibTrans" presStyleCnt="0"/>
      <dgm:spPr/>
    </dgm:pt>
    <dgm:pt modelId="{49B2C26F-8B1C-D34E-AE5F-14ECB372037A}" type="pres">
      <dgm:prSet presAssocID="{972EF8F8-1E41-B842-BFAF-E3D21BB8D686}" presName="node" presStyleLbl="node1" presStyleIdx="6" presStyleCnt="16">
        <dgm:presLayoutVars>
          <dgm:bulletEnabled val="1"/>
        </dgm:presLayoutVars>
      </dgm:prSet>
      <dgm:spPr/>
    </dgm:pt>
    <dgm:pt modelId="{B6F78E2C-1443-944C-8164-33A7C0CFCF23}" type="pres">
      <dgm:prSet presAssocID="{98483C25-4739-AB44-9D08-62313FB306AD}" presName="sibTrans" presStyleCnt="0"/>
      <dgm:spPr/>
    </dgm:pt>
    <dgm:pt modelId="{A81CC505-AD0A-5B40-BF11-CBE3935B1B49}" type="pres">
      <dgm:prSet presAssocID="{11253DC1-0992-254C-B29B-4B22C457C751}" presName="node" presStyleLbl="node1" presStyleIdx="7" presStyleCnt="16">
        <dgm:presLayoutVars>
          <dgm:bulletEnabled val="1"/>
        </dgm:presLayoutVars>
      </dgm:prSet>
      <dgm:spPr/>
    </dgm:pt>
    <dgm:pt modelId="{1F340953-48A3-744B-8838-78FA4D01904D}" type="pres">
      <dgm:prSet presAssocID="{630C84AA-5453-E64B-B7F6-FB968C0B9B77}" presName="sibTrans" presStyleCnt="0"/>
      <dgm:spPr/>
    </dgm:pt>
    <dgm:pt modelId="{99316DF5-074A-CC41-8B27-5B5DB993CDCF}" type="pres">
      <dgm:prSet presAssocID="{11710778-F2B8-BB4E-8128-E218E4D96BB0}" presName="node" presStyleLbl="node1" presStyleIdx="8" presStyleCnt="16">
        <dgm:presLayoutVars>
          <dgm:bulletEnabled val="1"/>
        </dgm:presLayoutVars>
      </dgm:prSet>
      <dgm:spPr/>
    </dgm:pt>
    <dgm:pt modelId="{10966E65-15F4-8642-A43F-95A554F2950F}" type="pres">
      <dgm:prSet presAssocID="{71FE3910-3C9E-FF4C-9A62-19E9892969FF}" presName="sibTrans" presStyleCnt="0"/>
      <dgm:spPr/>
    </dgm:pt>
    <dgm:pt modelId="{AE959A77-9DB3-2D43-90FA-419F572432A6}" type="pres">
      <dgm:prSet presAssocID="{AEEDC3D4-2527-9647-B296-A55DD5B601FD}" presName="node" presStyleLbl="node1" presStyleIdx="9" presStyleCnt="16">
        <dgm:presLayoutVars>
          <dgm:bulletEnabled val="1"/>
        </dgm:presLayoutVars>
      </dgm:prSet>
      <dgm:spPr/>
    </dgm:pt>
    <dgm:pt modelId="{8BFE8A3C-FBFD-5343-BC55-0E2FD11F437D}" type="pres">
      <dgm:prSet presAssocID="{337F1993-608F-2D41-87E7-69A4CA0648B7}" presName="sibTrans" presStyleCnt="0"/>
      <dgm:spPr/>
    </dgm:pt>
    <dgm:pt modelId="{D6671D06-0016-0D46-94F6-E703A4E6A1E8}" type="pres">
      <dgm:prSet presAssocID="{4430D132-C9F2-4549-AA56-7245FD63A3B9}" presName="node" presStyleLbl="node1" presStyleIdx="10" presStyleCnt="16">
        <dgm:presLayoutVars>
          <dgm:bulletEnabled val="1"/>
        </dgm:presLayoutVars>
      </dgm:prSet>
      <dgm:spPr/>
    </dgm:pt>
    <dgm:pt modelId="{C16BD5B9-F599-414A-99F2-17082E479FA2}" type="pres">
      <dgm:prSet presAssocID="{9C52E3CF-A7C8-7B4D-BAEC-F0D38B38AA1C}" presName="sibTrans" presStyleCnt="0"/>
      <dgm:spPr/>
    </dgm:pt>
    <dgm:pt modelId="{1A3C6EEC-6A13-9342-B5A6-EFA64CB20B1B}" type="pres">
      <dgm:prSet presAssocID="{671C3158-DC99-6742-9689-1FFEA0E47136}" presName="node" presStyleLbl="node1" presStyleIdx="11" presStyleCnt="16">
        <dgm:presLayoutVars>
          <dgm:bulletEnabled val="1"/>
        </dgm:presLayoutVars>
      </dgm:prSet>
      <dgm:spPr/>
    </dgm:pt>
    <dgm:pt modelId="{08DEC66A-79BB-4F4C-87AA-D0F799BD5D4A}" type="pres">
      <dgm:prSet presAssocID="{E5C323DF-AFE6-E645-96DA-4F3B22CDDD6D}" presName="sibTrans" presStyleCnt="0"/>
      <dgm:spPr/>
    </dgm:pt>
    <dgm:pt modelId="{0E7D6300-3788-8A42-9017-86AC2D28EBC4}" type="pres">
      <dgm:prSet presAssocID="{AF7F3143-A01A-B348-9F2E-B13CCA47DE35}" presName="node" presStyleLbl="node1" presStyleIdx="12" presStyleCnt="16">
        <dgm:presLayoutVars>
          <dgm:bulletEnabled val="1"/>
        </dgm:presLayoutVars>
      </dgm:prSet>
      <dgm:spPr/>
    </dgm:pt>
    <dgm:pt modelId="{70B966C0-C1DC-0445-9107-35F88FD2615D}" type="pres">
      <dgm:prSet presAssocID="{FCC4A7C4-075B-F743-A5AA-71B49FC59E37}" presName="sibTrans" presStyleCnt="0"/>
      <dgm:spPr/>
    </dgm:pt>
    <dgm:pt modelId="{4385C98B-0B76-9440-8660-0520777BFF4D}" type="pres">
      <dgm:prSet presAssocID="{F75E230F-2499-3142-9A14-6D94431147D6}" presName="node" presStyleLbl="node1" presStyleIdx="13" presStyleCnt="16">
        <dgm:presLayoutVars>
          <dgm:bulletEnabled val="1"/>
        </dgm:presLayoutVars>
      </dgm:prSet>
      <dgm:spPr/>
    </dgm:pt>
    <dgm:pt modelId="{5572F572-F9B2-064D-BF0A-132AB4B151CC}" type="pres">
      <dgm:prSet presAssocID="{1B609C98-401D-0141-8F45-B10401500727}" presName="sibTrans" presStyleCnt="0"/>
      <dgm:spPr/>
    </dgm:pt>
    <dgm:pt modelId="{230EB6F5-C6A8-4608-81B9-FE46AB8DD580}" type="pres">
      <dgm:prSet presAssocID="{BA1F6D62-1108-4E5D-ADE3-A8AF743A5549}" presName="node" presStyleLbl="node1" presStyleIdx="14" presStyleCnt="16">
        <dgm:presLayoutVars>
          <dgm:bulletEnabled val="1"/>
        </dgm:presLayoutVars>
      </dgm:prSet>
      <dgm:spPr/>
    </dgm:pt>
    <dgm:pt modelId="{B79A5AA9-E4A1-4DFD-B830-C0122CAC54CA}" type="pres">
      <dgm:prSet presAssocID="{2EB998BB-1BBB-42E9-8295-FA3D396439F1}" presName="sibTrans" presStyleCnt="0"/>
      <dgm:spPr/>
    </dgm:pt>
    <dgm:pt modelId="{8094D279-A5B9-794C-8141-FD1B5475A3D6}" type="pres">
      <dgm:prSet presAssocID="{79792110-6A59-8A4C-8A52-EF805AB922FC}" presName="node" presStyleLbl="node1" presStyleIdx="15" presStyleCnt="16">
        <dgm:presLayoutVars>
          <dgm:bulletEnabled val="1"/>
        </dgm:presLayoutVars>
      </dgm:prSet>
      <dgm:spPr/>
    </dgm:pt>
  </dgm:ptLst>
  <dgm:cxnLst>
    <dgm:cxn modelId="{67E36406-F1EB-5E4A-A184-847818D9A358}" srcId="{98A3F369-9A67-4631-8B11-E9A1B58CED0F}" destId="{AEEDC3D4-2527-9647-B296-A55DD5B601FD}" srcOrd="9" destOrd="0" parTransId="{13951AEE-9A49-B24A-90E9-11A49AEC897E}" sibTransId="{337F1993-608F-2D41-87E7-69A4CA0648B7}"/>
    <dgm:cxn modelId="{589D9E06-EFAF-A142-A2F9-204733BEA635}" type="presOf" srcId="{11253DC1-0992-254C-B29B-4B22C457C751}" destId="{A81CC505-AD0A-5B40-BF11-CBE3935B1B49}" srcOrd="0" destOrd="0" presId="urn:microsoft.com/office/officeart/2005/8/layout/default#1"/>
    <dgm:cxn modelId="{821F4C0D-7B78-574E-8A2D-CF6AB8F569B8}" srcId="{98A3F369-9A67-4631-8B11-E9A1B58CED0F}" destId="{4430D132-C9F2-4549-AA56-7245FD63A3B9}" srcOrd="10" destOrd="0" parTransId="{A4A2B944-BA4F-204C-AD92-D41ED3EA0494}" sibTransId="{9C52E3CF-A7C8-7B4D-BAEC-F0D38B38AA1C}"/>
    <dgm:cxn modelId="{E58DB10D-3841-1D4C-A14F-81F2CF7BB6DA}" type="presOf" srcId="{79792110-6A59-8A4C-8A52-EF805AB922FC}" destId="{8094D279-A5B9-794C-8141-FD1B5475A3D6}" srcOrd="0" destOrd="0" presId="urn:microsoft.com/office/officeart/2005/8/layout/default#1"/>
    <dgm:cxn modelId="{32E95722-E993-F540-9DDA-FF099DC42561}" type="presOf" srcId="{4430D132-C9F2-4549-AA56-7245FD63A3B9}" destId="{D6671D06-0016-0D46-94F6-E703A4E6A1E8}" srcOrd="0" destOrd="0" presId="urn:microsoft.com/office/officeart/2005/8/layout/default#1"/>
    <dgm:cxn modelId="{F3F72C25-9709-4C43-B067-4D5735E147B9}" type="presOf" srcId="{0CE94051-0AF9-7B4E-8CC5-8A423AF42699}" destId="{FBC2401B-8E7A-8F47-99B8-39C34EA24585}" srcOrd="0" destOrd="0" presId="urn:microsoft.com/office/officeart/2005/8/layout/default#1"/>
    <dgm:cxn modelId="{2F350B35-B8EC-8F41-A8BB-B2121119CE19}" srcId="{98A3F369-9A67-4631-8B11-E9A1B58CED0F}" destId="{11710778-F2B8-BB4E-8128-E218E4D96BB0}" srcOrd="8" destOrd="0" parTransId="{9F345076-BBF8-3E45-91CB-D7A60887677C}" sibTransId="{71FE3910-3C9E-FF4C-9A62-19E9892969FF}"/>
    <dgm:cxn modelId="{4B30D73B-B5F9-C74E-9059-0CD191486E93}" type="presOf" srcId="{671C3158-DC99-6742-9689-1FFEA0E47136}" destId="{1A3C6EEC-6A13-9342-B5A6-EFA64CB20B1B}" srcOrd="0" destOrd="0" presId="urn:microsoft.com/office/officeart/2005/8/layout/default#1"/>
    <dgm:cxn modelId="{D25C3941-5035-E64D-B925-884941A47EAE}" type="presOf" srcId="{3CC672DF-8A66-5B45-9BA5-B7C306A64F51}" destId="{FA15E741-6B3D-F545-893E-E19F8704D46F}" srcOrd="0" destOrd="0" presId="urn:microsoft.com/office/officeart/2005/8/layout/default#1"/>
    <dgm:cxn modelId="{BF909E43-6887-504B-848F-3B966030AAD1}" type="presOf" srcId="{BA1F6D62-1108-4E5D-ADE3-A8AF743A5549}" destId="{230EB6F5-C6A8-4608-81B9-FE46AB8DD580}" srcOrd="0" destOrd="0" presId="urn:microsoft.com/office/officeart/2005/8/layout/default#1"/>
    <dgm:cxn modelId="{E825E645-71AD-DB4E-A5DB-2718CDAB7060}" srcId="{98A3F369-9A67-4631-8B11-E9A1B58CED0F}" destId="{79792110-6A59-8A4C-8A52-EF805AB922FC}" srcOrd="15" destOrd="0" parTransId="{8ED83378-07AD-FF4C-8748-75D0641B10BF}" sibTransId="{677013FC-CBF9-134C-84D6-0D5702C40BC0}"/>
    <dgm:cxn modelId="{7E4A3D4D-63CA-7A44-B26D-D402E06804D5}" srcId="{98A3F369-9A67-4631-8B11-E9A1B58CED0F}" destId="{11253DC1-0992-254C-B29B-4B22C457C751}" srcOrd="7" destOrd="0" parTransId="{D6767BE2-98FF-344C-9305-2E8190ED8FD9}" sibTransId="{630C84AA-5453-E64B-B7F6-FB968C0B9B77}"/>
    <dgm:cxn modelId="{2B02724F-9C88-8143-BA86-DD198795948D}" srcId="{98A3F369-9A67-4631-8B11-E9A1B58CED0F}" destId="{972EF8F8-1E41-B842-BFAF-E3D21BB8D686}" srcOrd="6" destOrd="0" parTransId="{EC0B6E75-2E05-BA45-ABEC-1CDDF817C016}" sibTransId="{98483C25-4739-AB44-9D08-62313FB306AD}"/>
    <dgm:cxn modelId="{3906916F-B8E9-574C-BFC2-5B570F7D3163}" srcId="{98A3F369-9A67-4631-8B11-E9A1B58CED0F}" destId="{3CC672DF-8A66-5B45-9BA5-B7C306A64F51}" srcOrd="1" destOrd="0" parTransId="{A79178E1-17FA-9041-B654-0018CB03FF93}" sibTransId="{C47EBA4F-B970-A842-8DBE-D75BF8FC4649}"/>
    <dgm:cxn modelId="{AC206279-46BC-114E-8D7A-EBF719278569}" type="presOf" srcId="{AF7F3143-A01A-B348-9F2E-B13CCA47DE35}" destId="{0E7D6300-3788-8A42-9017-86AC2D28EBC4}" srcOrd="0" destOrd="0" presId="urn:microsoft.com/office/officeart/2005/8/layout/default#1"/>
    <dgm:cxn modelId="{BEFE1780-8B3F-7847-A3E7-BD8421351C71}" type="presOf" srcId="{4A21363B-5595-BE4C-BAA1-195B67AF07D5}" destId="{1F8F9955-6C35-A94B-B960-64079970032C}" srcOrd="0" destOrd="0" presId="urn:microsoft.com/office/officeart/2005/8/layout/default#1"/>
    <dgm:cxn modelId="{75673392-3DEE-824C-826C-892F7A473D28}" srcId="{98A3F369-9A67-4631-8B11-E9A1B58CED0F}" destId="{F75E230F-2499-3142-9A14-6D94431147D6}" srcOrd="13" destOrd="0" parTransId="{868E3ACD-B7D7-764D-8F12-442271A40EA6}" sibTransId="{1B609C98-401D-0141-8F45-B10401500727}"/>
    <dgm:cxn modelId="{31028B96-C641-204B-BC9C-23BA3E6F44E9}" srcId="{98A3F369-9A67-4631-8B11-E9A1B58CED0F}" destId="{D574357D-7082-BA4D-9EFD-B99BCD06EDC1}" srcOrd="2" destOrd="0" parTransId="{48020104-8069-FC45-AF86-E17638A00FCC}" sibTransId="{ECC6BAE9-8ACA-5449-B358-7F2AB5F99D68}"/>
    <dgm:cxn modelId="{5E4AEA9D-0624-B547-9310-9BEB86595E7A}" srcId="{98A3F369-9A67-4631-8B11-E9A1B58CED0F}" destId="{671C3158-DC99-6742-9689-1FFEA0E47136}" srcOrd="11" destOrd="0" parTransId="{B5C230D8-2593-5845-82E7-E31FF003625F}" sibTransId="{E5C323DF-AFE6-E645-96DA-4F3B22CDDD6D}"/>
    <dgm:cxn modelId="{3A3FBFA6-3825-2E47-9EFB-BAA851E4E487}" type="presOf" srcId="{98A3F369-9A67-4631-8B11-E9A1B58CED0F}" destId="{ACCB5F14-EF4E-4C35-AA15-04F1C7584F00}" srcOrd="0" destOrd="0" presId="urn:microsoft.com/office/officeart/2005/8/layout/default#1"/>
    <dgm:cxn modelId="{B6AA2DAD-EB07-6C4C-8987-7B79D4F02114}" type="presOf" srcId="{F75E230F-2499-3142-9A14-6D94431147D6}" destId="{4385C98B-0B76-9440-8660-0520777BFF4D}" srcOrd="0" destOrd="0" presId="urn:microsoft.com/office/officeart/2005/8/layout/default#1"/>
    <dgm:cxn modelId="{B67518AE-9AAE-774C-A9D5-91FAB99D6BFC}" srcId="{98A3F369-9A67-4631-8B11-E9A1B58CED0F}" destId="{4A21363B-5595-BE4C-BAA1-195B67AF07D5}" srcOrd="4" destOrd="0" parTransId="{FDE486F9-1072-BA45-A07A-56F2E36E8C6E}" sibTransId="{E97BA727-5877-BD47-9E82-1E1DF40167C5}"/>
    <dgm:cxn modelId="{E67996B8-519F-A643-BA11-01A646218886}" srcId="{98A3F369-9A67-4631-8B11-E9A1B58CED0F}" destId="{0CE94051-0AF9-7B4E-8CC5-8A423AF42699}" srcOrd="5" destOrd="0" parTransId="{C5B2A6D8-4421-704A-B85D-F9A967DF0FB9}" sibTransId="{CF1D2573-71E1-5440-BC34-DF30DDBA3E41}"/>
    <dgm:cxn modelId="{C1EFA1BC-F181-4C33-80B2-C592276824D4}" srcId="{98A3F369-9A67-4631-8B11-E9A1B58CED0F}" destId="{BA1F6D62-1108-4E5D-ADE3-A8AF743A5549}" srcOrd="14" destOrd="0" parTransId="{41E8E756-47DA-414A-B7D7-F09D9ECA0962}" sibTransId="{2EB998BB-1BBB-42E9-8295-FA3D396439F1}"/>
    <dgm:cxn modelId="{A880FAC0-5BCF-E344-9F53-D6B2C94AA535}" type="presOf" srcId="{60154C04-9644-4BFA-BA45-337E83958D9A}" destId="{49CB4B3C-145E-47AC-8A17-5EF86F632024}" srcOrd="0" destOrd="0" presId="urn:microsoft.com/office/officeart/2005/8/layout/default#1"/>
    <dgm:cxn modelId="{69BEECCE-1C28-F34C-9E43-F1F5F03510CE}" type="presOf" srcId="{50D59A60-647D-584D-9BC7-45AA34B715BD}" destId="{27F87547-4403-F349-831C-898497C77FF5}" srcOrd="0" destOrd="0" presId="urn:microsoft.com/office/officeart/2005/8/layout/default#1"/>
    <dgm:cxn modelId="{1F9C56D4-6ED0-BF4B-9DD9-50A74F5D3C9C}" type="presOf" srcId="{972EF8F8-1E41-B842-BFAF-E3D21BB8D686}" destId="{49B2C26F-8B1C-D34E-AE5F-14ECB372037A}" srcOrd="0" destOrd="0" presId="urn:microsoft.com/office/officeart/2005/8/layout/default#1"/>
    <dgm:cxn modelId="{94B6F6DA-9C2E-5144-85C5-2793C1E0B05F}" type="presOf" srcId="{D574357D-7082-BA4D-9EFD-B99BCD06EDC1}" destId="{C37A81D2-1F60-3E4C-9479-8B89FD51A004}" srcOrd="0" destOrd="0" presId="urn:microsoft.com/office/officeart/2005/8/layout/default#1"/>
    <dgm:cxn modelId="{04BA32DD-BDB9-6C45-BAA1-056415670EBC}" type="presOf" srcId="{11710778-F2B8-BB4E-8128-E218E4D96BB0}" destId="{99316DF5-074A-CC41-8B27-5B5DB993CDCF}" srcOrd="0" destOrd="0" presId="urn:microsoft.com/office/officeart/2005/8/layout/default#1"/>
    <dgm:cxn modelId="{A91B72E1-059B-2745-AA56-B24A3B98E576}" type="presOf" srcId="{AEEDC3D4-2527-9647-B296-A55DD5B601FD}" destId="{AE959A77-9DB3-2D43-90FA-419F572432A6}" srcOrd="0" destOrd="0" presId="urn:microsoft.com/office/officeart/2005/8/layout/default#1"/>
    <dgm:cxn modelId="{98BF50E7-38F5-364E-A3D9-AD1DE7455C92}" srcId="{98A3F369-9A67-4631-8B11-E9A1B58CED0F}" destId="{AF7F3143-A01A-B348-9F2E-B13CCA47DE35}" srcOrd="12" destOrd="0" parTransId="{A2E30141-1894-984A-8240-0E870CB1D5B9}" sibTransId="{FCC4A7C4-075B-F743-A5AA-71B49FC59E37}"/>
    <dgm:cxn modelId="{EFC8B8E7-821B-BE47-88E6-60FC1C531674}" srcId="{98A3F369-9A67-4631-8B11-E9A1B58CED0F}" destId="{50D59A60-647D-584D-9BC7-45AA34B715BD}" srcOrd="3" destOrd="0" parTransId="{7DED955F-5ADA-7B42-8A6B-DF45133A30BD}" sibTransId="{B7903682-85FD-174D-8F45-529C886B6420}"/>
    <dgm:cxn modelId="{3DBA9BEC-B096-4139-B5CA-A8D8FA912E5F}" srcId="{98A3F369-9A67-4631-8B11-E9A1B58CED0F}" destId="{60154C04-9644-4BFA-BA45-337E83958D9A}" srcOrd="0" destOrd="0" parTransId="{5B9584FF-0D2A-41A9-A9EA-65AF33ED8DFD}" sibTransId="{02A56C21-5873-40ED-8995-E0C44FAA1892}"/>
    <dgm:cxn modelId="{B2CF7DEC-5E26-C642-81AB-B694D03C2308}" type="presParOf" srcId="{ACCB5F14-EF4E-4C35-AA15-04F1C7584F00}" destId="{49CB4B3C-145E-47AC-8A17-5EF86F632024}" srcOrd="0" destOrd="0" presId="urn:microsoft.com/office/officeart/2005/8/layout/default#1"/>
    <dgm:cxn modelId="{729B8802-8B9E-1E4F-BBF6-2CFA61C7325C}" type="presParOf" srcId="{ACCB5F14-EF4E-4C35-AA15-04F1C7584F00}" destId="{0045438C-577D-4527-97EB-AF2889032CB1}" srcOrd="1" destOrd="0" presId="urn:microsoft.com/office/officeart/2005/8/layout/default#1"/>
    <dgm:cxn modelId="{A8C5AFA6-C0EC-5343-945A-94A9024DC282}" type="presParOf" srcId="{ACCB5F14-EF4E-4C35-AA15-04F1C7584F00}" destId="{FA15E741-6B3D-F545-893E-E19F8704D46F}" srcOrd="2" destOrd="0" presId="urn:microsoft.com/office/officeart/2005/8/layout/default#1"/>
    <dgm:cxn modelId="{A9417CAD-7653-D143-A839-E3EC096CB4E7}" type="presParOf" srcId="{ACCB5F14-EF4E-4C35-AA15-04F1C7584F00}" destId="{B5B8A7AC-36A4-F145-9956-C0EB0761B39A}" srcOrd="3" destOrd="0" presId="urn:microsoft.com/office/officeart/2005/8/layout/default#1"/>
    <dgm:cxn modelId="{69A49C77-364C-9D49-BA6A-6762FB6AD41E}" type="presParOf" srcId="{ACCB5F14-EF4E-4C35-AA15-04F1C7584F00}" destId="{C37A81D2-1F60-3E4C-9479-8B89FD51A004}" srcOrd="4" destOrd="0" presId="urn:microsoft.com/office/officeart/2005/8/layout/default#1"/>
    <dgm:cxn modelId="{7A8445C7-9A49-4A40-93E1-CCE1CFD9DCDE}" type="presParOf" srcId="{ACCB5F14-EF4E-4C35-AA15-04F1C7584F00}" destId="{F97F519F-1717-F44C-BA47-1E176E9DF4D7}" srcOrd="5" destOrd="0" presId="urn:microsoft.com/office/officeart/2005/8/layout/default#1"/>
    <dgm:cxn modelId="{2ADD1B62-8A19-C64E-9A84-50EAC0785012}" type="presParOf" srcId="{ACCB5F14-EF4E-4C35-AA15-04F1C7584F00}" destId="{27F87547-4403-F349-831C-898497C77FF5}" srcOrd="6" destOrd="0" presId="urn:microsoft.com/office/officeart/2005/8/layout/default#1"/>
    <dgm:cxn modelId="{5EC41D30-A63E-1D4B-BB12-92561FD0DDB9}" type="presParOf" srcId="{ACCB5F14-EF4E-4C35-AA15-04F1C7584F00}" destId="{5EFBD575-62E2-A540-8075-9291A53DC2A7}" srcOrd="7" destOrd="0" presId="urn:microsoft.com/office/officeart/2005/8/layout/default#1"/>
    <dgm:cxn modelId="{320EF83A-277E-EC42-9A03-59DCCDFA939F}" type="presParOf" srcId="{ACCB5F14-EF4E-4C35-AA15-04F1C7584F00}" destId="{1F8F9955-6C35-A94B-B960-64079970032C}" srcOrd="8" destOrd="0" presId="urn:microsoft.com/office/officeart/2005/8/layout/default#1"/>
    <dgm:cxn modelId="{A447286C-59C2-444B-9AD3-CF2786D432A7}" type="presParOf" srcId="{ACCB5F14-EF4E-4C35-AA15-04F1C7584F00}" destId="{A094DCC8-0A49-224C-8BDD-93B699D9AA2A}" srcOrd="9" destOrd="0" presId="urn:microsoft.com/office/officeart/2005/8/layout/default#1"/>
    <dgm:cxn modelId="{7624D77D-6D1A-2247-8868-5E5FE3D1114D}" type="presParOf" srcId="{ACCB5F14-EF4E-4C35-AA15-04F1C7584F00}" destId="{FBC2401B-8E7A-8F47-99B8-39C34EA24585}" srcOrd="10" destOrd="0" presId="urn:microsoft.com/office/officeart/2005/8/layout/default#1"/>
    <dgm:cxn modelId="{8193B4BF-A6A4-4D4E-9C30-B71BA40121F0}" type="presParOf" srcId="{ACCB5F14-EF4E-4C35-AA15-04F1C7584F00}" destId="{4A2CF5D8-073E-6046-85CB-EA9B163C8EC1}" srcOrd="11" destOrd="0" presId="urn:microsoft.com/office/officeart/2005/8/layout/default#1"/>
    <dgm:cxn modelId="{D4460F08-7C88-8846-AA89-42E6C5E662A8}" type="presParOf" srcId="{ACCB5F14-EF4E-4C35-AA15-04F1C7584F00}" destId="{49B2C26F-8B1C-D34E-AE5F-14ECB372037A}" srcOrd="12" destOrd="0" presId="urn:microsoft.com/office/officeart/2005/8/layout/default#1"/>
    <dgm:cxn modelId="{531AB802-B1FD-9F4A-998C-222EC8917888}" type="presParOf" srcId="{ACCB5F14-EF4E-4C35-AA15-04F1C7584F00}" destId="{B6F78E2C-1443-944C-8164-33A7C0CFCF23}" srcOrd="13" destOrd="0" presId="urn:microsoft.com/office/officeart/2005/8/layout/default#1"/>
    <dgm:cxn modelId="{517D7869-163B-2740-AE3F-0BCBAA9CC188}" type="presParOf" srcId="{ACCB5F14-EF4E-4C35-AA15-04F1C7584F00}" destId="{A81CC505-AD0A-5B40-BF11-CBE3935B1B49}" srcOrd="14" destOrd="0" presId="urn:microsoft.com/office/officeart/2005/8/layout/default#1"/>
    <dgm:cxn modelId="{C8F25F40-2BE6-D845-874A-8474147881E6}" type="presParOf" srcId="{ACCB5F14-EF4E-4C35-AA15-04F1C7584F00}" destId="{1F340953-48A3-744B-8838-78FA4D01904D}" srcOrd="15" destOrd="0" presId="urn:microsoft.com/office/officeart/2005/8/layout/default#1"/>
    <dgm:cxn modelId="{DE8433F3-8767-8242-8C2E-7DA5F9729059}" type="presParOf" srcId="{ACCB5F14-EF4E-4C35-AA15-04F1C7584F00}" destId="{99316DF5-074A-CC41-8B27-5B5DB993CDCF}" srcOrd="16" destOrd="0" presId="urn:microsoft.com/office/officeart/2005/8/layout/default#1"/>
    <dgm:cxn modelId="{B29830D0-13D0-AB48-8E8F-4B5588E3E543}" type="presParOf" srcId="{ACCB5F14-EF4E-4C35-AA15-04F1C7584F00}" destId="{10966E65-15F4-8642-A43F-95A554F2950F}" srcOrd="17" destOrd="0" presId="urn:microsoft.com/office/officeart/2005/8/layout/default#1"/>
    <dgm:cxn modelId="{D4EA1F3A-C990-E04A-9C80-0FFFDAB49CCE}" type="presParOf" srcId="{ACCB5F14-EF4E-4C35-AA15-04F1C7584F00}" destId="{AE959A77-9DB3-2D43-90FA-419F572432A6}" srcOrd="18" destOrd="0" presId="urn:microsoft.com/office/officeart/2005/8/layout/default#1"/>
    <dgm:cxn modelId="{0A0CCF26-E4F3-7E4F-9AE6-AC7045395233}" type="presParOf" srcId="{ACCB5F14-EF4E-4C35-AA15-04F1C7584F00}" destId="{8BFE8A3C-FBFD-5343-BC55-0E2FD11F437D}" srcOrd="19" destOrd="0" presId="urn:microsoft.com/office/officeart/2005/8/layout/default#1"/>
    <dgm:cxn modelId="{E3C450E4-14AA-C846-B138-996E01F14858}" type="presParOf" srcId="{ACCB5F14-EF4E-4C35-AA15-04F1C7584F00}" destId="{D6671D06-0016-0D46-94F6-E703A4E6A1E8}" srcOrd="20" destOrd="0" presId="urn:microsoft.com/office/officeart/2005/8/layout/default#1"/>
    <dgm:cxn modelId="{A0A6220D-C599-2F47-86F1-BF1C6F46DF03}" type="presParOf" srcId="{ACCB5F14-EF4E-4C35-AA15-04F1C7584F00}" destId="{C16BD5B9-F599-414A-99F2-17082E479FA2}" srcOrd="21" destOrd="0" presId="urn:microsoft.com/office/officeart/2005/8/layout/default#1"/>
    <dgm:cxn modelId="{D0A8BF3C-2829-924F-A353-61B50DCB8D6C}" type="presParOf" srcId="{ACCB5F14-EF4E-4C35-AA15-04F1C7584F00}" destId="{1A3C6EEC-6A13-9342-B5A6-EFA64CB20B1B}" srcOrd="22" destOrd="0" presId="urn:microsoft.com/office/officeart/2005/8/layout/default#1"/>
    <dgm:cxn modelId="{2BB3545F-DA65-F546-8073-DF69D3BEC79E}" type="presParOf" srcId="{ACCB5F14-EF4E-4C35-AA15-04F1C7584F00}" destId="{08DEC66A-79BB-4F4C-87AA-D0F799BD5D4A}" srcOrd="23" destOrd="0" presId="urn:microsoft.com/office/officeart/2005/8/layout/default#1"/>
    <dgm:cxn modelId="{2B12BA3B-92FA-9049-AA3F-82FCEA9EC25C}" type="presParOf" srcId="{ACCB5F14-EF4E-4C35-AA15-04F1C7584F00}" destId="{0E7D6300-3788-8A42-9017-86AC2D28EBC4}" srcOrd="24" destOrd="0" presId="urn:microsoft.com/office/officeart/2005/8/layout/default#1"/>
    <dgm:cxn modelId="{D7ECE85B-CAA5-454D-8CF5-AF54B87CC4FF}" type="presParOf" srcId="{ACCB5F14-EF4E-4C35-AA15-04F1C7584F00}" destId="{70B966C0-C1DC-0445-9107-35F88FD2615D}" srcOrd="25" destOrd="0" presId="urn:microsoft.com/office/officeart/2005/8/layout/default#1"/>
    <dgm:cxn modelId="{2F2323C7-E3BA-5D4F-BD76-6C89171E207F}" type="presParOf" srcId="{ACCB5F14-EF4E-4C35-AA15-04F1C7584F00}" destId="{4385C98B-0B76-9440-8660-0520777BFF4D}" srcOrd="26" destOrd="0" presId="urn:microsoft.com/office/officeart/2005/8/layout/default#1"/>
    <dgm:cxn modelId="{2C36BBAC-7B64-D04D-80EC-24E30B1980AC}" type="presParOf" srcId="{ACCB5F14-EF4E-4C35-AA15-04F1C7584F00}" destId="{5572F572-F9B2-064D-BF0A-132AB4B151CC}" srcOrd="27" destOrd="0" presId="urn:microsoft.com/office/officeart/2005/8/layout/default#1"/>
    <dgm:cxn modelId="{7F52DA50-AA22-784B-9BD1-08C6A779EA10}" type="presParOf" srcId="{ACCB5F14-EF4E-4C35-AA15-04F1C7584F00}" destId="{230EB6F5-C6A8-4608-81B9-FE46AB8DD580}" srcOrd="28" destOrd="0" presId="urn:microsoft.com/office/officeart/2005/8/layout/default#1"/>
    <dgm:cxn modelId="{2BE161DC-7591-0F4C-A747-EFDE5EAFBA47}" type="presParOf" srcId="{ACCB5F14-EF4E-4C35-AA15-04F1C7584F00}" destId="{B79A5AA9-E4A1-4DFD-B830-C0122CAC54CA}" srcOrd="29" destOrd="0" presId="urn:microsoft.com/office/officeart/2005/8/layout/default#1"/>
    <dgm:cxn modelId="{096B8ED6-A924-C347-A1B4-E59EB5E05AA9}" type="presParOf" srcId="{ACCB5F14-EF4E-4C35-AA15-04F1C7584F00}" destId="{8094D279-A5B9-794C-8141-FD1B5475A3D6}" srcOrd="30" destOrd="0" presId="urn:microsoft.com/office/officeart/2005/8/layout/default#1"/>
  </dgm:cxnLst>
  <dgm:bg/>
  <dgm:whole>
    <a:ln w="12700"/>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7BDE16D-C026-C74C-874B-75DC0AF93521}" type="doc">
      <dgm:prSet loTypeId="urn:microsoft.com/office/officeart/2005/8/layout/list1" loCatId="" qsTypeId="urn:microsoft.com/office/officeart/2005/8/quickstyle/simple2" qsCatId="simple" csTypeId="urn:microsoft.com/office/officeart/2005/8/colors/accent1_2" csCatId="accent1" phldr="1"/>
      <dgm:spPr/>
      <dgm:t>
        <a:bodyPr/>
        <a:lstStyle/>
        <a:p>
          <a:endParaRPr lang="en-US"/>
        </a:p>
      </dgm:t>
    </dgm:pt>
    <dgm:pt modelId="{28634E29-0F8F-A14E-A807-7EC592406E4D}">
      <dgm:prSet phldrT="[Text]"/>
      <dgm:spPr/>
      <dgm:t>
        <a:bodyPr/>
        <a:lstStyle/>
        <a:p>
          <a:r>
            <a:rPr lang="en-US" b="1" dirty="0"/>
            <a:t>Pre-Transformation baseline</a:t>
          </a:r>
        </a:p>
      </dgm:t>
    </dgm:pt>
    <dgm:pt modelId="{FA12FB74-9031-BB4F-AA2D-E82741963FB8}" type="parTrans" cxnId="{FB75E6FB-84E5-DC41-8DEC-46532B9F0DCF}">
      <dgm:prSet/>
      <dgm:spPr/>
      <dgm:t>
        <a:bodyPr/>
        <a:lstStyle/>
        <a:p>
          <a:endParaRPr lang="en-US"/>
        </a:p>
      </dgm:t>
    </dgm:pt>
    <dgm:pt modelId="{01E36ACD-C67A-6B48-BF0E-22CA2EEF7F81}" type="sibTrans" cxnId="{FB75E6FB-84E5-DC41-8DEC-46532B9F0DCF}">
      <dgm:prSet/>
      <dgm:spPr/>
      <dgm:t>
        <a:bodyPr/>
        <a:lstStyle/>
        <a:p>
          <a:endParaRPr lang="en-US"/>
        </a:p>
      </dgm:t>
    </dgm:pt>
    <dgm:pt modelId="{4CF2C967-D5C0-3146-802E-7BC1331EF699}">
      <dgm:prSet/>
      <dgm:spPr/>
      <dgm:t>
        <a:bodyPr/>
        <a:lstStyle/>
        <a:p>
          <a:r>
            <a:rPr lang="en-US" dirty="0"/>
            <a:t>Organization has recently embraced as Enterprise Wide Agile Mindset &amp; is committed to continuing their journey towards true Enterprise Business Agility</a:t>
          </a:r>
        </a:p>
      </dgm:t>
    </dgm:pt>
    <dgm:pt modelId="{E3F49243-0FC9-B449-AE18-270BEBAA865A}" type="parTrans" cxnId="{0696FBD6-C2FF-ED48-9C59-633B74743835}">
      <dgm:prSet/>
      <dgm:spPr/>
      <dgm:t>
        <a:bodyPr/>
        <a:lstStyle/>
        <a:p>
          <a:endParaRPr lang="en-US"/>
        </a:p>
      </dgm:t>
    </dgm:pt>
    <dgm:pt modelId="{9803DA97-AF01-664C-A03A-8F849868A3E0}" type="sibTrans" cxnId="{0696FBD6-C2FF-ED48-9C59-633B74743835}">
      <dgm:prSet/>
      <dgm:spPr/>
      <dgm:t>
        <a:bodyPr/>
        <a:lstStyle/>
        <a:p>
          <a:endParaRPr lang="en-US"/>
        </a:p>
      </dgm:t>
    </dgm:pt>
    <dgm:pt modelId="{AF2E0B15-7668-3440-8E87-34DDD05C7956}">
      <dgm:prSet/>
      <dgm:spPr/>
      <dgm:t>
        <a:bodyPr/>
        <a:lstStyle/>
        <a:p>
          <a:r>
            <a:rPr lang="en-US" b="1" dirty="0"/>
            <a:t>Transformation Baseline</a:t>
          </a:r>
        </a:p>
      </dgm:t>
    </dgm:pt>
    <dgm:pt modelId="{CA079505-48DA-5A44-B1DB-135525269730}" type="parTrans" cxnId="{C7F9E78E-ABB4-BC4F-A35A-5557D7AF954F}">
      <dgm:prSet/>
      <dgm:spPr/>
      <dgm:t>
        <a:bodyPr/>
        <a:lstStyle/>
        <a:p>
          <a:endParaRPr lang="en-US"/>
        </a:p>
      </dgm:t>
    </dgm:pt>
    <dgm:pt modelId="{620BFEEB-F7AE-DB4E-8D09-B9937F245EE9}" type="sibTrans" cxnId="{C7F9E78E-ABB4-BC4F-A35A-5557D7AF954F}">
      <dgm:prSet/>
      <dgm:spPr/>
      <dgm:t>
        <a:bodyPr/>
        <a:lstStyle/>
        <a:p>
          <a:endParaRPr lang="en-US"/>
        </a:p>
      </dgm:t>
    </dgm:pt>
    <dgm:pt modelId="{681CF041-195D-5349-A124-175C1C5A538D}">
      <dgm:prSet/>
      <dgm:spPr/>
      <dgm:t>
        <a:bodyPr/>
        <a:lstStyle/>
        <a:p>
          <a:r>
            <a:rPr lang="en-US" dirty="0"/>
            <a:t>After 2-3 quarters of working in the new way</a:t>
          </a:r>
        </a:p>
      </dgm:t>
    </dgm:pt>
    <dgm:pt modelId="{0F7A8F24-3A74-AC42-B4D5-50F902EF2D98}" type="parTrans" cxnId="{8A48A7BB-1611-5940-9F87-C091DF487F41}">
      <dgm:prSet/>
      <dgm:spPr/>
      <dgm:t>
        <a:bodyPr/>
        <a:lstStyle/>
        <a:p>
          <a:endParaRPr lang="en-US"/>
        </a:p>
      </dgm:t>
    </dgm:pt>
    <dgm:pt modelId="{262A441F-3E01-E74D-82E4-E0747B626566}" type="sibTrans" cxnId="{8A48A7BB-1611-5940-9F87-C091DF487F41}">
      <dgm:prSet/>
      <dgm:spPr/>
      <dgm:t>
        <a:bodyPr/>
        <a:lstStyle/>
        <a:p>
          <a:endParaRPr lang="en-US"/>
        </a:p>
      </dgm:t>
    </dgm:pt>
    <dgm:pt modelId="{6E79A5F2-5208-DC4D-A18C-024797932608}">
      <dgm:prSet/>
      <dgm:spPr/>
      <dgm:t>
        <a:bodyPr/>
        <a:lstStyle/>
        <a:p>
          <a:r>
            <a:rPr lang="en-US" dirty="0"/>
            <a:t>When the organization identifies that their transformation has stalled and they need to understand why</a:t>
          </a:r>
        </a:p>
      </dgm:t>
    </dgm:pt>
    <dgm:pt modelId="{12731F96-E6DF-2C43-BC09-09191A5B4CEF}" type="parTrans" cxnId="{DAFC6BCE-F3F7-5941-84A9-15A020C19FA7}">
      <dgm:prSet/>
      <dgm:spPr/>
      <dgm:t>
        <a:bodyPr/>
        <a:lstStyle/>
        <a:p>
          <a:endParaRPr lang="en-US"/>
        </a:p>
      </dgm:t>
    </dgm:pt>
    <dgm:pt modelId="{CDAEE698-CA42-4046-AF11-12EAB9DB175A}" type="sibTrans" cxnId="{DAFC6BCE-F3F7-5941-84A9-15A020C19FA7}">
      <dgm:prSet/>
      <dgm:spPr/>
      <dgm:t>
        <a:bodyPr/>
        <a:lstStyle/>
        <a:p>
          <a:endParaRPr lang="en-US"/>
        </a:p>
      </dgm:t>
    </dgm:pt>
    <dgm:pt modelId="{86F2236D-5FB9-CA4D-A8AA-F6FA7166B28D}" type="pres">
      <dgm:prSet presAssocID="{37BDE16D-C026-C74C-874B-75DC0AF93521}" presName="linear" presStyleCnt="0">
        <dgm:presLayoutVars>
          <dgm:dir/>
          <dgm:animLvl val="lvl"/>
          <dgm:resizeHandles val="exact"/>
        </dgm:presLayoutVars>
      </dgm:prSet>
      <dgm:spPr/>
    </dgm:pt>
    <dgm:pt modelId="{87E3DDCD-C38C-084E-88FD-815597376040}" type="pres">
      <dgm:prSet presAssocID="{28634E29-0F8F-A14E-A807-7EC592406E4D}" presName="parentLin" presStyleCnt="0"/>
      <dgm:spPr/>
    </dgm:pt>
    <dgm:pt modelId="{03832D2C-4F53-1244-9112-97D7CD5980C3}" type="pres">
      <dgm:prSet presAssocID="{28634E29-0F8F-A14E-A807-7EC592406E4D}" presName="parentLeftMargin" presStyleLbl="node1" presStyleIdx="0" presStyleCnt="2"/>
      <dgm:spPr/>
    </dgm:pt>
    <dgm:pt modelId="{C4B9CC56-4813-F54E-B6E7-1031DDBBE81B}" type="pres">
      <dgm:prSet presAssocID="{28634E29-0F8F-A14E-A807-7EC592406E4D}" presName="parentText" presStyleLbl="node1" presStyleIdx="0" presStyleCnt="2">
        <dgm:presLayoutVars>
          <dgm:chMax val="0"/>
          <dgm:bulletEnabled val="1"/>
        </dgm:presLayoutVars>
      </dgm:prSet>
      <dgm:spPr/>
    </dgm:pt>
    <dgm:pt modelId="{7D0486CC-983A-6944-981B-9A509C2ED5D4}" type="pres">
      <dgm:prSet presAssocID="{28634E29-0F8F-A14E-A807-7EC592406E4D}" presName="negativeSpace" presStyleCnt="0"/>
      <dgm:spPr/>
    </dgm:pt>
    <dgm:pt modelId="{E12EDCB5-9C4D-6E43-BF33-B123A726F42C}" type="pres">
      <dgm:prSet presAssocID="{28634E29-0F8F-A14E-A807-7EC592406E4D}" presName="childText" presStyleLbl="conFgAcc1" presStyleIdx="0" presStyleCnt="2">
        <dgm:presLayoutVars>
          <dgm:bulletEnabled val="1"/>
        </dgm:presLayoutVars>
      </dgm:prSet>
      <dgm:spPr/>
    </dgm:pt>
    <dgm:pt modelId="{96A615D4-602C-7D4A-9598-811321EF00E8}" type="pres">
      <dgm:prSet presAssocID="{01E36ACD-C67A-6B48-BF0E-22CA2EEF7F81}" presName="spaceBetweenRectangles" presStyleCnt="0"/>
      <dgm:spPr/>
    </dgm:pt>
    <dgm:pt modelId="{04B31401-7694-1B4E-8BC3-6EA9E2FF0F61}" type="pres">
      <dgm:prSet presAssocID="{AF2E0B15-7668-3440-8E87-34DDD05C7956}" presName="parentLin" presStyleCnt="0"/>
      <dgm:spPr/>
    </dgm:pt>
    <dgm:pt modelId="{0FC53055-7E25-FB4C-ACA7-D7407A5312B3}" type="pres">
      <dgm:prSet presAssocID="{AF2E0B15-7668-3440-8E87-34DDD05C7956}" presName="parentLeftMargin" presStyleLbl="node1" presStyleIdx="0" presStyleCnt="2"/>
      <dgm:spPr/>
    </dgm:pt>
    <dgm:pt modelId="{03C11B0B-07DA-4F44-BFE3-438EFBA80527}" type="pres">
      <dgm:prSet presAssocID="{AF2E0B15-7668-3440-8E87-34DDD05C7956}" presName="parentText" presStyleLbl="node1" presStyleIdx="1" presStyleCnt="2">
        <dgm:presLayoutVars>
          <dgm:chMax val="0"/>
          <dgm:bulletEnabled val="1"/>
        </dgm:presLayoutVars>
      </dgm:prSet>
      <dgm:spPr/>
    </dgm:pt>
    <dgm:pt modelId="{79FD0FB4-2706-8140-B3E5-C68019D92E9A}" type="pres">
      <dgm:prSet presAssocID="{AF2E0B15-7668-3440-8E87-34DDD05C7956}" presName="negativeSpace" presStyleCnt="0"/>
      <dgm:spPr/>
    </dgm:pt>
    <dgm:pt modelId="{FA9870B9-80E9-2645-AF5C-63A2AD4AAF55}" type="pres">
      <dgm:prSet presAssocID="{AF2E0B15-7668-3440-8E87-34DDD05C7956}" presName="childText" presStyleLbl="conFgAcc1" presStyleIdx="1" presStyleCnt="2">
        <dgm:presLayoutVars>
          <dgm:bulletEnabled val="1"/>
        </dgm:presLayoutVars>
      </dgm:prSet>
      <dgm:spPr/>
    </dgm:pt>
  </dgm:ptLst>
  <dgm:cxnLst>
    <dgm:cxn modelId="{AE419C0B-DA8E-744C-9BD3-F7C535D816D5}" type="presOf" srcId="{28634E29-0F8F-A14E-A807-7EC592406E4D}" destId="{03832D2C-4F53-1244-9112-97D7CD5980C3}" srcOrd="0" destOrd="0" presId="urn:microsoft.com/office/officeart/2005/8/layout/list1"/>
    <dgm:cxn modelId="{5C1E3A2F-3B52-1B44-A61D-77124DEAB7FC}" type="presOf" srcId="{28634E29-0F8F-A14E-A807-7EC592406E4D}" destId="{C4B9CC56-4813-F54E-B6E7-1031DDBBE81B}" srcOrd="1" destOrd="0" presId="urn:microsoft.com/office/officeart/2005/8/layout/list1"/>
    <dgm:cxn modelId="{58C0CE3B-6C62-FC42-9484-6294BAC99B40}" type="presOf" srcId="{681CF041-195D-5349-A124-175C1C5A538D}" destId="{FA9870B9-80E9-2645-AF5C-63A2AD4AAF55}" srcOrd="0" destOrd="0" presId="urn:microsoft.com/office/officeart/2005/8/layout/list1"/>
    <dgm:cxn modelId="{8688A543-473F-054A-8592-4631372D4378}" type="presOf" srcId="{AF2E0B15-7668-3440-8E87-34DDD05C7956}" destId="{0FC53055-7E25-FB4C-ACA7-D7407A5312B3}" srcOrd="0" destOrd="0" presId="urn:microsoft.com/office/officeart/2005/8/layout/list1"/>
    <dgm:cxn modelId="{9297F656-4DA1-BA46-A97F-1E5CB76B6338}" type="presOf" srcId="{AF2E0B15-7668-3440-8E87-34DDD05C7956}" destId="{03C11B0B-07DA-4F44-BFE3-438EFBA80527}" srcOrd="1" destOrd="0" presId="urn:microsoft.com/office/officeart/2005/8/layout/list1"/>
    <dgm:cxn modelId="{B8296969-CFC5-F24F-8089-608097C46A1A}" type="presOf" srcId="{6E79A5F2-5208-DC4D-A18C-024797932608}" destId="{FA9870B9-80E9-2645-AF5C-63A2AD4AAF55}" srcOrd="0" destOrd="1" presId="urn:microsoft.com/office/officeart/2005/8/layout/list1"/>
    <dgm:cxn modelId="{6CFEBF72-101A-1D4B-A26F-89FA17910054}" type="presOf" srcId="{37BDE16D-C026-C74C-874B-75DC0AF93521}" destId="{86F2236D-5FB9-CA4D-A8AA-F6FA7166B28D}" srcOrd="0" destOrd="0" presId="urn:microsoft.com/office/officeart/2005/8/layout/list1"/>
    <dgm:cxn modelId="{C7F9E78E-ABB4-BC4F-A35A-5557D7AF954F}" srcId="{37BDE16D-C026-C74C-874B-75DC0AF93521}" destId="{AF2E0B15-7668-3440-8E87-34DDD05C7956}" srcOrd="1" destOrd="0" parTransId="{CA079505-48DA-5A44-B1DB-135525269730}" sibTransId="{620BFEEB-F7AE-DB4E-8D09-B9937F245EE9}"/>
    <dgm:cxn modelId="{2D2CBD8F-FA25-A34D-A109-ADC1C23A7177}" type="presOf" srcId="{4CF2C967-D5C0-3146-802E-7BC1331EF699}" destId="{E12EDCB5-9C4D-6E43-BF33-B123A726F42C}" srcOrd="0" destOrd="0" presId="urn:microsoft.com/office/officeart/2005/8/layout/list1"/>
    <dgm:cxn modelId="{8A48A7BB-1611-5940-9F87-C091DF487F41}" srcId="{AF2E0B15-7668-3440-8E87-34DDD05C7956}" destId="{681CF041-195D-5349-A124-175C1C5A538D}" srcOrd="0" destOrd="0" parTransId="{0F7A8F24-3A74-AC42-B4D5-50F902EF2D98}" sibTransId="{262A441F-3E01-E74D-82E4-E0747B626566}"/>
    <dgm:cxn modelId="{DAFC6BCE-F3F7-5941-84A9-15A020C19FA7}" srcId="{AF2E0B15-7668-3440-8E87-34DDD05C7956}" destId="{6E79A5F2-5208-DC4D-A18C-024797932608}" srcOrd="1" destOrd="0" parTransId="{12731F96-E6DF-2C43-BC09-09191A5B4CEF}" sibTransId="{CDAEE698-CA42-4046-AF11-12EAB9DB175A}"/>
    <dgm:cxn modelId="{0696FBD6-C2FF-ED48-9C59-633B74743835}" srcId="{28634E29-0F8F-A14E-A807-7EC592406E4D}" destId="{4CF2C967-D5C0-3146-802E-7BC1331EF699}" srcOrd="0" destOrd="0" parTransId="{E3F49243-0FC9-B449-AE18-270BEBAA865A}" sibTransId="{9803DA97-AF01-664C-A03A-8F849868A3E0}"/>
    <dgm:cxn modelId="{FB75E6FB-84E5-DC41-8DEC-46532B9F0DCF}" srcId="{37BDE16D-C026-C74C-874B-75DC0AF93521}" destId="{28634E29-0F8F-A14E-A807-7EC592406E4D}" srcOrd="0" destOrd="0" parTransId="{FA12FB74-9031-BB4F-AA2D-E82741963FB8}" sibTransId="{01E36ACD-C67A-6B48-BF0E-22CA2EEF7F81}"/>
    <dgm:cxn modelId="{F05C0F2B-D84F-A541-B6D2-351BAB174665}" type="presParOf" srcId="{86F2236D-5FB9-CA4D-A8AA-F6FA7166B28D}" destId="{87E3DDCD-C38C-084E-88FD-815597376040}" srcOrd="0" destOrd="0" presId="urn:microsoft.com/office/officeart/2005/8/layout/list1"/>
    <dgm:cxn modelId="{3225D117-062F-0548-A91D-F1A0A51EC297}" type="presParOf" srcId="{87E3DDCD-C38C-084E-88FD-815597376040}" destId="{03832D2C-4F53-1244-9112-97D7CD5980C3}" srcOrd="0" destOrd="0" presId="urn:microsoft.com/office/officeart/2005/8/layout/list1"/>
    <dgm:cxn modelId="{105CAB6D-AF06-B148-9584-9B030BD70FAE}" type="presParOf" srcId="{87E3DDCD-C38C-084E-88FD-815597376040}" destId="{C4B9CC56-4813-F54E-B6E7-1031DDBBE81B}" srcOrd="1" destOrd="0" presId="urn:microsoft.com/office/officeart/2005/8/layout/list1"/>
    <dgm:cxn modelId="{F61F6B5B-0D9A-4745-B72B-655C6E44F617}" type="presParOf" srcId="{86F2236D-5FB9-CA4D-A8AA-F6FA7166B28D}" destId="{7D0486CC-983A-6944-981B-9A509C2ED5D4}" srcOrd="1" destOrd="0" presId="urn:microsoft.com/office/officeart/2005/8/layout/list1"/>
    <dgm:cxn modelId="{3054D1B6-ABFD-EE4C-B72B-27B11AAABD47}" type="presParOf" srcId="{86F2236D-5FB9-CA4D-A8AA-F6FA7166B28D}" destId="{E12EDCB5-9C4D-6E43-BF33-B123A726F42C}" srcOrd="2" destOrd="0" presId="urn:microsoft.com/office/officeart/2005/8/layout/list1"/>
    <dgm:cxn modelId="{12A083DF-E422-934D-8C29-80E016B85430}" type="presParOf" srcId="{86F2236D-5FB9-CA4D-A8AA-F6FA7166B28D}" destId="{96A615D4-602C-7D4A-9598-811321EF00E8}" srcOrd="3" destOrd="0" presId="urn:microsoft.com/office/officeart/2005/8/layout/list1"/>
    <dgm:cxn modelId="{56165119-5ADC-0645-8CF5-68857773C37B}" type="presParOf" srcId="{86F2236D-5FB9-CA4D-A8AA-F6FA7166B28D}" destId="{04B31401-7694-1B4E-8BC3-6EA9E2FF0F61}" srcOrd="4" destOrd="0" presId="urn:microsoft.com/office/officeart/2005/8/layout/list1"/>
    <dgm:cxn modelId="{98A9738E-B52C-6E48-A250-3A49840BBCDE}" type="presParOf" srcId="{04B31401-7694-1B4E-8BC3-6EA9E2FF0F61}" destId="{0FC53055-7E25-FB4C-ACA7-D7407A5312B3}" srcOrd="0" destOrd="0" presId="urn:microsoft.com/office/officeart/2005/8/layout/list1"/>
    <dgm:cxn modelId="{956C5477-7497-F442-8F63-6C971DD987BD}" type="presParOf" srcId="{04B31401-7694-1B4E-8BC3-6EA9E2FF0F61}" destId="{03C11B0B-07DA-4F44-BFE3-438EFBA80527}" srcOrd="1" destOrd="0" presId="urn:microsoft.com/office/officeart/2005/8/layout/list1"/>
    <dgm:cxn modelId="{60D150E5-3419-CD4F-9ED9-1977CF3D3FF3}" type="presParOf" srcId="{86F2236D-5FB9-CA4D-A8AA-F6FA7166B28D}" destId="{79FD0FB4-2706-8140-B3E5-C68019D92E9A}" srcOrd="5" destOrd="0" presId="urn:microsoft.com/office/officeart/2005/8/layout/list1"/>
    <dgm:cxn modelId="{708208B9-2CF8-654D-8C99-9265BDEEA8AD}" type="presParOf" srcId="{86F2236D-5FB9-CA4D-A8AA-F6FA7166B28D}" destId="{FA9870B9-80E9-2645-AF5C-63A2AD4AAF5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42DFA7-6914-4723-8C56-B567BF146A2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1B1AD0F-BED4-48EB-B298-79037066E2EF}">
      <dgm:prSet phldrT="[Text]" custT="1"/>
      <dgm:spPr/>
      <dgm:t>
        <a:bodyPr/>
        <a:lstStyle/>
        <a:p>
          <a:r>
            <a:rPr lang="en-US" sz="2800" dirty="0"/>
            <a:t>Purpose</a:t>
          </a:r>
        </a:p>
      </dgm:t>
    </dgm:pt>
    <dgm:pt modelId="{9C960591-8F33-43AB-A7DD-DAAFA91899B3}" type="parTrans" cxnId="{7613416B-EE18-45DB-A7C3-EE7788828AF1}">
      <dgm:prSet/>
      <dgm:spPr/>
      <dgm:t>
        <a:bodyPr/>
        <a:lstStyle/>
        <a:p>
          <a:endParaRPr lang="en-US" sz="3200"/>
        </a:p>
      </dgm:t>
    </dgm:pt>
    <dgm:pt modelId="{8FC95A44-C167-4D19-B83C-1CD0E7143E7A}" type="sibTrans" cxnId="{7613416B-EE18-45DB-A7C3-EE7788828AF1}">
      <dgm:prSet/>
      <dgm:spPr/>
      <dgm:t>
        <a:bodyPr/>
        <a:lstStyle/>
        <a:p>
          <a:endParaRPr lang="en-US" sz="3200"/>
        </a:p>
      </dgm:t>
    </dgm:pt>
    <dgm:pt modelId="{B62E2BE3-442C-49BD-A82F-D09ABEC5F003}">
      <dgm:prSet custT="1"/>
      <dgm:spPr/>
      <dgm:t>
        <a:bodyPr/>
        <a:lstStyle/>
        <a:p>
          <a:r>
            <a:rPr lang="en-US" sz="2000" dirty="0"/>
            <a:t>To help the transformation leadership team assess their current state, develop a quarterly roadmap &amp; plan for the new quarter.</a:t>
          </a:r>
        </a:p>
      </dgm:t>
    </dgm:pt>
    <dgm:pt modelId="{F3A29D8B-5735-4538-9504-16403DE395DE}" type="parTrans" cxnId="{5FA85696-1940-4E71-A208-A2A7724C8B4A}">
      <dgm:prSet/>
      <dgm:spPr/>
      <dgm:t>
        <a:bodyPr/>
        <a:lstStyle/>
        <a:p>
          <a:endParaRPr lang="en-US" sz="3200"/>
        </a:p>
      </dgm:t>
    </dgm:pt>
    <dgm:pt modelId="{721A4A16-6C7E-4DA8-89CB-E61CB30220C2}" type="sibTrans" cxnId="{5FA85696-1940-4E71-A208-A2A7724C8B4A}">
      <dgm:prSet/>
      <dgm:spPr/>
      <dgm:t>
        <a:bodyPr/>
        <a:lstStyle/>
        <a:p>
          <a:endParaRPr lang="en-US" sz="3200"/>
        </a:p>
      </dgm:t>
    </dgm:pt>
    <dgm:pt modelId="{7BC64CD7-51EF-4955-BE93-1AFB42C9F843}">
      <dgm:prSet phldrT="[Text]" custT="1"/>
      <dgm:spPr/>
      <dgm:t>
        <a:bodyPr/>
        <a:lstStyle/>
        <a:p>
          <a:r>
            <a:rPr lang="en-US" sz="2800" dirty="0"/>
            <a:t>Audience</a:t>
          </a:r>
        </a:p>
      </dgm:t>
    </dgm:pt>
    <dgm:pt modelId="{20A8F8D1-5F70-4A36-9826-56422A377461}" type="parTrans" cxnId="{F16A09A6-0325-4BFC-8C69-A668906FF92C}">
      <dgm:prSet/>
      <dgm:spPr/>
      <dgm:t>
        <a:bodyPr/>
        <a:lstStyle/>
        <a:p>
          <a:endParaRPr lang="en-US" sz="3200"/>
        </a:p>
      </dgm:t>
    </dgm:pt>
    <dgm:pt modelId="{3B1AA4BD-4F9E-423A-A77B-C918FC3B220A}" type="sibTrans" cxnId="{F16A09A6-0325-4BFC-8C69-A668906FF92C}">
      <dgm:prSet/>
      <dgm:spPr/>
      <dgm:t>
        <a:bodyPr/>
        <a:lstStyle/>
        <a:p>
          <a:endParaRPr lang="en-US" sz="3200"/>
        </a:p>
      </dgm:t>
    </dgm:pt>
    <dgm:pt modelId="{848060F8-B4F2-475A-864E-22D29CE3388B}">
      <dgm:prSet phldrT="[Text]" custT="1"/>
      <dgm:spPr/>
      <dgm:t>
        <a:bodyPr/>
        <a:lstStyle/>
        <a:p>
          <a:r>
            <a:rPr lang="en-US" sz="2000" dirty="0"/>
            <a:t>Senior Leaders from IT, Business, HR &amp; other stakeholder groups who wish to create an overall strategy for an Enterprise Business Agility Transformation.</a:t>
          </a:r>
        </a:p>
      </dgm:t>
    </dgm:pt>
    <dgm:pt modelId="{93CED86C-55FF-4DCC-B597-BCAA7C2E4CB3}" type="parTrans" cxnId="{F628F4C5-D43A-4A0F-94C8-2EDADCF2AF61}">
      <dgm:prSet/>
      <dgm:spPr/>
      <dgm:t>
        <a:bodyPr/>
        <a:lstStyle/>
        <a:p>
          <a:endParaRPr lang="en-US" sz="3200"/>
        </a:p>
      </dgm:t>
    </dgm:pt>
    <dgm:pt modelId="{7E46E59F-6A19-4B04-9C09-21CF558D5680}" type="sibTrans" cxnId="{F628F4C5-D43A-4A0F-94C8-2EDADCF2AF61}">
      <dgm:prSet/>
      <dgm:spPr/>
      <dgm:t>
        <a:bodyPr/>
        <a:lstStyle/>
        <a:p>
          <a:endParaRPr lang="en-US" sz="3200"/>
        </a:p>
      </dgm:t>
    </dgm:pt>
    <dgm:pt modelId="{CB3D48F5-1C3C-4033-A6E1-3BF908B21367}">
      <dgm:prSet phldrT="[Text]" custT="1"/>
      <dgm:spPr>
        <a:solidFill>
          <a:schemeClr val="accent1"/>
        </a:solidFill>
      </dgm:spPr>
      <dgm:t>
        <a:bodyPr/>
        <a:lstStyle/>
        <a:p>
          <a:r>
            <a:rPr lang="en-US" sz="2800" dirty="0"/>
            <a:t>Benefits</a:t>
          </a:r>
        </a:p>
      </dgm:t>
    </dgm:pt>
    <dgm:pt modelId="{4D44B5AB-7E93-4636-BFB3-BD17F570258B}" type="parTrans" cxnId="{1F7D4FC4-6BAA-4660-BFE0-E08F7FF340A2}">
      <dgm:prSet/>
      <dgm:spPr/>
      <dgm:t>
        <a:bodyPr/>
        <a:lstStyle/>
        <a:p>
          <a:endParaRPr lang="en-US" sz="3200"/>
        </a:p>
      </dgm:t>
    </dgm:pt>
    <dgm:pt modelId="{8EC00A35-DD7B-4074-A698-030F4CB66AD2}" type="sibTrans" cxnId="{1F7D4FC4-6BAA-4660-BFE0-E08F7FF340A2}">
      <dgm:prSet/>
      <dgm:spPr/>
      <dgm:t>
        <a:bodyPr/>
        <a:lstStyle/>
        <a:p>
          <a:endParaRPr lang="en-US" sz="3200"/>
        </a:p>
      </dgm:t>
    </dgm:pt>
    <dgm:pt modelId="{9C668ED3-512E-458C-BBA5-51F962A50A5A}">
      <dgm:prSet phldrT="[Text]" custT="1"/>
      <dgm:spPr/>
      <dgm:t>
        <a:bodyPr/>
        <a:lstStyle/>
        <a:p>
          <a:pPr>
            <a:spcAft>
              <a:spcPts val="1200"/>
            </a:spcAft>
          </a:pPr>
          <a:r>
            <a:rPr lang="en-US" sz="2000" dirty="0"/>
            <a:t>Assesses the overall health and maturity of an Enterprise Agile Transformation</a:t>
          </a:r>
        </a:p>
      </dgm:t>
    </dgm:pt>
    <dgm:pt modelId="{72FC9DE6-778C-47F2-B4C1-6D3D288B0B84}" type="parTrans" cxnId="{C530CCB6-302C-4C07-AB14-9EA7C733EB78}">
      <dgm:prSet/>
      <dgm:spPr/>
      <dgm:t>
        <a:bodyPr/>
        <a:lstStyle/>
        <a:p>
          <a:endParaRPr lang="en-US" sz="3200"/>
        </a:p>
      </dgm:t>
    </dgm:pt>
    <dgm:pt modelId="{CD9CD22A-008F-483D-93E3-42E093076C1F}" type="sibTrans" cxnId="{C530CCB6-302C-4C07-AB14-9EA7C733EB78}">
      <dgm:prSet/>
      <dgm:spPr/>
      <dgm:t>
        <a:bodyPr/>
        <a:lstStyle/>
        <a:p>
          <a:endParaRPr lang="en-US" sz="3200"/>
        </a:p>
      </dgm:t>
    </dgm:pt>
    <dgm:pt modelId="{B09CEC3C-8B48-4C2E-9863-737939C4D9D3}">
      <dgm:prSet phldrT="[Text]" custT="1"/>
      <dgm:spPr/>
      <dgm:t>
        <a:bodyPr/>
        <a:lstStyle/>
        <a:p>
          <a:pPr>
            <a:spcAft>
              <a:spcPts val="1200"/>
            </a:spcAft>
          </a:pPr>
          <a:r>
            <a:rPr lang="en-US" sz="2000" dirty="0"/>
            <a:t>Indicates areas and practices where the transformation effort has opportunities for improvement</a:t>
          </a:r>
        </a:p>
      </dgm:t>
    </dgm:pt>
    <dgm:pt modelId="{F8DC1E67-51E2-45B6-98EF-DCF241E03F26}" type="parTrans" cxnId="{CBAECF0E-1BC7-46CF-BAAE-00937D8043FB}">
      <dgm:prSet/>
      <dgm:spPr/>
      <dgm:t>
        <a:bodyPr/>
        <a:lstStyle/>
        <a:p>
          <a:endParaRPr lang="en-US" sz="3200"/>
        </a:p>
      </dgm:t>
    </dgm:pt>
    <dgm:pt modelId="{F81E35D4-5F2A-4043-A8F3-2B43BAEF137E}" type="sibTrans" cxnId="{CBAECF0E-1BC7-46CF-BAAE-00937D8043FB}">
      <dgm:prSet/>
      <dgm:spPr/>
      <dgm:t>
        <a:bodyPr/>
        <a:lstStyle/>
        <a:p>
          <a:endParaRPr lang="en-US" sz="3200"/>
        </a:p>
      </dgm:t>
    </dgm:pt>
    <dgm:pt modelId="{0807AE8C-4878-470A-8B1D-F08868C9F6AB}">
      <dgm:prSet phldrT="[Text]" custT="1"/>
      <dgm:spPr/>
      <dgm:t>
        <a:bodyPr/>
        <a:lstStyle/>
        <a:p>
          <a:pPr>
            <a:spcAft>
              <a:spcPts val="1200"/>
            </a:spcAft>
          </a:pPr>
          <a:r>
            <a:rPr lang="en-US" sz="2000" dirty="0"/>
            <a:t>Develop a roadmap for the transformation</a:t>
          </a:r>
        </a:p>
      </dgm:t>
    </dgm:pt>
    <dgm:pt modelId="{4F9E8282-5CC8-4403-AC40-D1AEA0AF9A5B}" type="parTrans" cxnId="{3EB46FF8-1C6B-4083-95AE-0D56737551E0}">
      <dgm:prSet/>
      <dgm:spPr/>
      <dgm:t>
        <a:bodyPr/>
        <a:lstStyle/>
        <a:p>
          <a:endParaRPr lang="en-US" sz="3200"/>
        </a:p>
      </dgm:t>
    </dgm:pt>
    <dgm:pt modelId="{6A12DA19-8F56-4C03-91C5-0CDB56FD2B88}" type="sibTrans" cxnId="{3EB46FF8-1C6B-4083-95AE-0D56737551E0}">
      <dgm:prSet/>
      <dgm:spPr/>
      <dgm:t>
        <a:bodyPr/>
        <a:lstStyle/>
        <a:p>
          <a:endParaRPr lang="en-US" sz="3200"/>
        </a:p>
      </dgm:t>
    </dgm:pt>
    <dgm:pt modelId="{ED1E585D-4BE4-4332-B49D-3678E42D18C9}" type="pres">
      <dgm:prSet presAssocID="{9D42DFA7-6914-4723-8C56-B567BF146A25}" presName="linear" presStyleCnt="0">
        <dgm:presLayoutVars>
          <dgm:animLvl val="lvl"/>
          <dgm:resizeHandles val="exact"/>
        </dgm:presLayoutVars>
      </dgm:prSet>
      <dgm:spPr/>
    </dgm:pt>
    <dgm:pt modelId="{207193AA-2B0A-4692-9771-C869524497F2}" type="pres">
      <dgm:prSet presAssocID="{01B1AD0F-BED4-48EB-B298-79037066E2EF}" presName="parentText" presStyleLbl="node1" presStyleIdx="0" presStyleCnt="3">
        <dgm:presLayoutVars>
          <dgm:chMax val="0"/>
          <dgm:bulletEnabled val="1"/>
        </dgm:presLayoutVars>
      </dgm:prSet>
      <dgm:spPr/>
    </dgm:pt>
    <dgm:pt modelId="{E2809940-8DC8-4272-862B-8C5E82CB8D1F}" type="pres">
      <dgm:prSet presAssocID="{01B1AD0F-BED4-48EB-B298-79037066E2EF}" presName="childText" presStyleLbl="revTx" presStyleIdx="0" presStyleCnt="3">
        <dgm:presLayoutVars>
          <dgm:bulletEnabled val="1"/>
        </dgm:presLayoutVars>
      </dgm:prSet>
      <dgm:spPr/>
    </dgm:pt>
    <dgm:pt modelId="{281471AF-41B0-4624-ABCB-638C9509957C}" type="pres">
      <dgm:prSet presAssocID="{7BC64CD7-51EF-4955-BE93-1AFB42C9F843}" presName="parentText" presStyleLbl="node1" presStyleIdx="1" presStyleCnt="3">
        <dgm:presLayoutVars>
          <dgm:chMax val="0"/>
          <dgm:bulletEnabled val="1"/>
        </dgm:presLayoutVars>
      </dgm:prSet>
      <dgm:spPr/>
    </dgm:pt>
    <dgm:pt modelId="{C86B92D6-5EB4-4582-97EF-AF93B213D06A}" type="pres">
      <dgm:prSet presAssocID="{7BC64CD7-51EF-4955-BE93-1AFB42C9F843}" presName="childText" presStyleLbl="revTx" presStyleIdx="1" presStyleCnt="3">
        <dgm:presLayoutVars>
          <dgm:bulletEnabled val="1"/>
        </dgm:presLayoutVars>
      </dgm:prSet>
      <dgm:spPr/>
    </dgm:pt>
    <dgm:pt modelId="{CADE34F8-3F78-4BDF-B153-967A3F5F806D}" type="pres">
      <dgm:prSet presAssocID="{CB3D48F5-1C3C-4033-A6E1-3BF908B21367}" presName="parentText" presStyleLbl="node1" presStyleIdx="2" presStyleCnt="3">
        <dgm:presLayoutVars>
          <dgm:chMax val="0"/>
          <dgm:bulletEnabled val="1"/>
        </dgm:presLayoutVars>
      </dgm:prSet>
      <dgm:spPr/>
    </dgm:pt>
    <dgm:pt modelId="{8FFE0378-98FE-4A96-9920-7D61380E6616}" type="pres">
      <dgm:prSet presAssocID="{CB3D48F5-1C3C-4033-A6E1-3BF908B21367}" presName="childText" presStyleLbl="revTx" presStyleIdx="2" presStyleCnt="3">
        <dgm:presLayoutVars>
          <dgm:bulletEnabled val="1"/>
        </dgm:presLayoutVars>
      </dgm:prSet>
      <dgm:spPr/>
    </dgm:pt>
  </dgm:ptLst>
  <dgm:cxnLst>
    <dgm:cxn modelId="{4FAE3804-2585-46A6-A53E-926B7E2E685B}" type="presOf" srcId="{B09CEC3C-8B48-4C2E-9863-737939C4D9D3}" destId="{8FFE0378-98FE-4A96-9920-7D61380E6616}" srcOrd="0" destOrd="1" presId="urn:microsoft.com/office/officeart/2005/8/layout/vList2"/>
    <dgm:cxn modelId="{CBAECF0E-1BC7-46CF-BAAE-00937D8043FB}" srcId="{CB3D48F5-1C3C-4033-A6E1-3BF908B21367}" destId="{B09CEC3C-8B48-4C2E-9863-737939C4D9D3}" srcOrd="1" destOrd="0" parTransId="{F8DC1E67-51E2-45B6-98EF-DCF241E03F26}" sibTransId="{F81E35D4-5F2A-4043-A8F3-2B43BAEF137E}"/>
    <dgm:cxn modelId="{E372D64A-60F7-47C1-B538-B869BEB1F636}" type="presOf" srcId="{7BC64CD7-51EF-4955-BE93-1AFB42C9F843}" destId="{281471AF-41B0-4624-ABCB-638C9509957C}" srcOrd="0" destOrd="0" presId="urn:microsoft.com/office/officeart/2005/8/layout/vList2"/>
    <dgm:cxn modelId="{7613416B-EE18-45DB-A7C3-EE7788828AF1}" srcId="{9D42DFA7-6914-4723-8C56-B567BF146A25}" destId="{01B1AD0F-BED4-48EB-B298-79037066E2EF}" srcOrd="0" destOrd="0" parTransId="{9C960591-8F33-43AB-A7DD-DAAFA91899B3}" sibTransId="{8FC95A44-C167-4D19-B83C-1CD0E7143E7A}"/>
    <dgm:cxn modelId="{7B255B70-B8DF-4A41-BD9D-59256B13ECE0}" type="presOf" srcId="{848060F8-B4F2-475A-864E-22D29CE3388B}" destId="{C86B92D6-5EB4-4582-97EF-AF93B213D06A}" srcOrd="0" destOrd="0" presId="urn:microsoft.com/office/officeart/2005/8/layout/vList2"/>
    <dgm:cxn modelId="{FB7E7482-B0DF-4DE0-8D99-2ABF145DBFF9}" type="presOf" srcId="{9D42DFA7-6914-4723-8C56-B567BF146A25}" destId="{ED1E585D-4BE4-4332-B49D-3678E42D18C9}" srcOrd="0" destOrd="0" presId="urn:microsoft.com/office/officeart/2005/8/layout/vList2"/>
    <dgm:cxn modelId="{5FA85696-1940-4E71-A208-A2A7724C8B4A}" srcId="{01B1AD0F-BED4-48EB-B298-79037066E2EF}" destId="{B62E2BE3-442C-49BD-A82F-D09ABEC5F003}" srcOrd="0" destOrd="0" parTransId="{F3A29D8B-5735-4538-9504-16403DE395DE}" sibTransId="{721A4A16-6C7E-4DA8-89CB-E61CB30220C2}"/>
    <dgm:cxn modelId="{F16A09A6-0325-4BFC-8C69-A668906FF92C}" srcId="{9D42DFA7-6914-4723-8C56-B567BF146A25}" destId="{7BC64CD7-51EF-4955-BE93-1AFB42C9F843}" srcOrd="1" destOrd="0" parTransId="{20A8F8D1-5F70-4A36-9826-56422A377461}" sibTransId="{3B1AA4BD-4F9E-423A-A77B-C918FC3B220A}"/>
    <dgm:cxn modelId="{E66E27AC-8AB2-41A0-B53F-C335F9325FB2}" type="presOf" srcId="{B62E2BE3-442C-49BD-A82F-D09ABEC5F003}" destId="{E2809940-8DC8-4272-862B-8C5E82CB8D1F}" srcOrd="0" destOrd="0" presId="urn:microsoft.com/office/officeart/2005/8/layout/vList2"/>
    <dgm:cxn modelId="{109744B5-0706-4A41-9A93-440259BA0836}" type="presOf" srcId="{CB3D48F5-1C3C-4033-A6E1-3BF908B21367}" destId="{CADE34F8-3F78-4BDF-B153-967A3F5F806D}" srcOrd="0" destOrd="0" presId="urn:microsoft.com/office/officeart/2005/8/layout/vList2"/>
    <dgm:cxn modelId="{C530CCB6-302C-4C07-AB14-9EA7C733EB78}" srcId="{CB3D48F5-1C3C-4033-A6E1-3BF908B21367}" destId="{9C668ED3-512E-458C-BBA5-51F962A50A5A}" srcOrd="0" destOrd="0" parTransId="{72FC9DE6-778C-47F2-B4C1-6D3D288B0B84}" sibTransId="{CD9CD22A-008F-483D-93E3-42E093076C1F}"/>
    <dgm:cxn modelId="{1F7D4FC4-6BAA-4660-BFE0-E08F7FF340A2}" srcId="{9D42DFA7-6914-4723-8C56-B567BF146A25}" destId="{CB3D48F5-1C3C-4033-A6E1-3BF908B21367}" srcOrd="2" destOrd="0" parTransId="{4D44B5AB-7E93-4636-BFB3-BD17F570258B}" sibTransId="{8EC00A35-DD7B-4074-A698-030F4CB66AD2}"/>
    <dgm:cxn modelId="{F628F4C5-D43A-4A0F-94C8-2EDADCF2AF61}" srcId="{7BC64CD7-51EF-4955-BE93-1AFB42C9F843}" destId="{848060F8-B4F2-475A-864E-22D29CE3388B}" srcOrd="0" destOrd="0" parTransId="{93CED86C-55FF-4DCC-B597-BCAA7C2E4CB3}" sibTransId="{7E46E59F-6A19-4B04-9C09-21CF558D5680}"/>
    <dgm:cxn modelId="{B7B8D2E6-B80B-4742-BE34-E5CD6596A5EE}" type="presOf" srcId="{9C668ED3-512E-458C-BBA5-51F962A50A5A}" destId="{8FFE0378-98FE-4A96-9920-7D61380E6616}" srcOrd="0" destOrd="0" presId="urn:microsoft.com/office/officeart/2005/8/layout/vList2"/>
    <dgm:cxn modelId="{15433DE9-0968-475F-8B81-230DDF729338}" type="presOf" srcId="{0807AE8C-4878-470A-8B1D-F08868C9F6AB}" destId="{8FFE0378-98FE-4A96-9920-7D61380E6616}" srcOrd="0" destOrd="2" presId="urn:microsoft.com/office/officeart/2005/8/layout/vList2"/>
    <dgm:cxn modelId="{823F08F6-AE86-4785-911C-261A03B02A4A}" type="presOf" srcId="{01B1AD0F-BED4-48EB-B298-79037066E2EF}" destId="{207193AA-2B0A-4692-9771-C869524497F2}" srcOrd="0" destOrd="0" presId="urn:microsoft.com/office/officeart/2005/8/layout/vList2"/>
    <dgm:cxn modelId="{3EB46FF8-1C6B-4083-95AE-0D56737551E0}" srcId="{CB3D48F5-1C3C-4033-A6E1-3BF908B21367}" destId="{0807AE8C-4878-470A-8B1D-F08868C9F6AB}" srcOrd="2" destOrd="0" parTransId="{4F9E8282-5CC8-4403-AC40-D1AEA0AF9A5B}" sibTransId="{6A12DA19-8F56-4C03-91C5-0CDB56FD2B88}"/>
    <dgm:cxn modelId="{F7965558-76B4-49FC-BF2C-E5E69E980181}" type="presParOf" srcId="{ED1E585D-4BE4-4332-B49D-3678E42D18C9}" destId="{207193AA-2B0A-4692-9771-C869524497F2}" srcOrd="0" destOrd="0" presId="urn:microsoft.com/office/officeart/2005/8/layout/vList2"/>
    <dgm:cxn modelId="{57D1572A-5082-4137-90E7-BEEB1B402B6B}" type="presParOf" srcId="{ED1E585D-4BE4-4332-B49D-3678E42D18C9}" destId="{E2809940-8DC8-4272-862B-8C5E82CB8D1F}" srcOrd="1" destOrd="0" presId="urn:microsoft.com/office/officeart/2005/8/layout/vList2"/>
    <dgm:cxn modelId="{CB9777D1-94EE-46F9-8771-02AE3E2624C6}" type="presParOf" srcId="{ED1E585D-4BE4-4332-B49D-3678E42D18C9}" destId="{281471AF-41B0-4624-ABCB-638C9509957C}" srcOrd="2" destOrd="0" presId="urn:microsoft.com/office/officeart/2005/8/layout/vList2"/>
    <dgm:cxn modelId="{CC29CCB3-ED64-4B69-8EC8-8241AFDE2B37}" type="presParOf" srcId="{ED1E585D-4BE4-4332-B49D-3678E42D18C9}" destId="{C86B92D6-5EB4-4582-97EF-AF93B213D06A}" srcOrd="3" destOrd="0" presId="urn:microsoft.com/office/officeart/2005/8/layout/vList2"/>
    <dgm:cxn modelId="{43C0B7EB-0EC4-4769-8ED3-F54BFC7C8CC3}" type="presParOf" srcId="{ED1E585D-4BE4-4332-B49D-3678E42D18C9}" destId="{CADE34F8-3F78-4BDF-B153-967A3F5F806D}" srcOrd="4" destOrd="0" presId="urn:microsoft.com/office/officeart/2005/8/layout/vList2"/>
    <dgm:cxn modelId="{60D6AC8F-1879-460A-9BFD-4C212D5E7BF2}" type="presParOf" srcId="{ED1E585D-4BE4-4332-B49D-3678E42D18C9}" destId="{8FFE0378-98FE-4A96-9920-7D61380E661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42DFA7-6914-4723-8C56-B567BF146A2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3129F54-B8C3-456C-9791-9405B32495FF}">
      <dgm:prSet phldrT="[Text]" custT="1"/>
      <dgm:spPr/>
      <dgm:t>
        <a:bodyPr/>
        <a:lstStyle/>
        <a:p>
          <a:r>
            <a:rPr lang="en-US" sz="2400" dirty="0"/>
            <a:t>Cadence</a:t>
          </a:r>
          <a:r>
            <a:rPr lang="en-US" sz="2800" dirty="0"/>
            <a:t>	</a:t>
          </a:r>
        </a:p>
      </dgm:t>
    </dgm:pt>
    <dgm:pt modelId="{2084D2B7-B2BC-4F99-B20E-30420CE5E9C4}" type="parTrans" cxnId="{45BE1A29-2AA1-417A-9CC3-8C733B84F5EE}">
      <dgm:prSet/>
      <dgm:spPr/>
      <dgm:t>
        <a:bodyPr/>
        <a:lstStyle/>
        <a:p>
          <a:endParaRPr lang="en-US" sz="3200"/>
        </a:p>
      </dgm:t>
    </dgm:pt>
    <dgm:pt modelId="{AEE61856-0D6B-4782-B49A-3E37CAF10D05}" type="sibTrans" cxnId="{45BE1A29-2AA1-417A-9CC3-8C733B84F5EE}">
      <dgm:prSet/>
      <dgm:spPr/>
      <dgm:t>
        <a:bodyPr/>
        <a:lstStyle/>
        <a:p>
          <a:endParaRPr lang="en-US" sz="3200"/>
        </a:p>
      </dgm:t>
    </dgm:pt>
    <dgm:pt modelId="{9314A89A-4BE8-4C48-A2B5-2E7CE7F48440}">
      <dgm:prSet phldrT="[Text]" custT="1"/>
      <dgm:spPr/>
      <dgm:t>
        <a:bodyPr/>
        <a:lstStyle/>
        <a:p>
          <a:r>
            <a:rPr lang="en-US" sz="1800" dirty="0"/>
            <a:t>Baseline, then every 6 months to check-in on the Enterprise Business Agility progress</a:t>
          </a:r>
        </a:p>
      </dgm:t>
    </dgm:pt>
    <dgm:pt modelId="{48AC85E6-9F75-4695-851E-4D5AEC3CD05F}" type="parTrans" cxnId="{8761C995-0B4A-4A34-9C8D-DA11FE052BFB}">
      <dgm:prSet/>
      <dgm:spPr/>
      <dgm:t>
        <a:bodyPr/>
        <a:lstStyle/>
        <a:p>
          <a:endParaRPr lang="en-US" sz="3200"/>
        </a:p>
      </dgm:t>
    </dgm:pt>
    <dgm:pt modelId="{2CCD4C74-5B3F-4416-926F-1E68ED42599F}" type="sibTrans" cxnId="{8761C995-0B4A-4A34-9C8D-DA11FE052BFB}">
      <dgm:prSet/>
      <dgm:spPr/>
      <dgm:t>
        <a:bodyPr/>
        <a:lstStyle/>
        <a:p>
          <a:endParaRPr lang="en-US" sz="3200"/>
        </a:p>
      </dgm:t>
    </dgm:pt>
    <dgm:pt modelId="{2ED8695F-DD42-4251-BDBD-3E0A14069467}">
      <dgm:prSet phldrT="[Text]" custT="1"/>
      <dgm:spPr/>
      <dgm:t>
        <a:bodyPr/>
        <a:lstStyle/>
        <a:p>
          <a:r>
            <a:rPr lang="en-US" sz="2400" dirty="0"/>
            <a:t>Facilitation</a:t>
          </a:r>
        </a:p>
      </dgm:t>
    </dgm:pt>
    <dgm:pt modelId="{946B1F3E-8492-488A-BCBA-126BD8BE87B5}" type="parTrans" cxnId="{3AC4F639-3672-43CB-BA17-307D6395B9AF}">
      <dgm:prSet/>
      <dgm:spPr/>
      <dgm:t>
        <a:bodyPr/>
        <a:lstStyle/>
        <a:p>
          <a:endParaRPr lang="en-US" sz="3200"/>
        </a:p>
      </dgm:t>
    </dgm:pt>
    <dgm:pt modelId="{F1CEBCEF-FA2C-40B1-9D08-0D895DD46678}" type="sibTrans" cxnId="{3AC4F639-3672-43CB-BA17-307D6395B9AF}">
      <dgm:prSet/>
      <dgm:spPr/>
      <dgm:t>
        <a:bodyPr/>
        <a:lstStyle/>
        <a:p>
          <a:endParaRPr lang="en-US" sz="3200"/>
        </a:p>
      </dgm:t>
    </dgm:pt>
    <dgm:pt modelId="{C11FFF1B-B267-4F83-82A6-4CF0F816672A}">
      <dgm:prSet phldrT="[Text]" custT="1"/>
      <dgm:spPr/>
      <dgm:t>
        <a:bodyPr/>
        <a:lstStyle/>
        <a:p>
          <a:pPr>
            <a:spcAft>
              <a:spcPts val="1200"/>
            </a:spcAft>
          </a:pPr>
          <a:r>
            <a:rPr lang="en-US" sz="1800" dirty="0"/>
            <a:t>Certified AgilityHealth® Facilitator to facilitate the retrospective and pre/post‐retrospective activities</a:t>
          </a:r>
        </a:p>
      </dgm:t>
    </dgm:pt>
    <dgm:pt modelId="{FCF4E52A-782B-4D27-9901-CC44DC6919AF}" type="parTrans" cxnId="{5459AC1E-5436-45BF-B765-9835F3B3E023}">
      <dgm:prSet/>
      <dgm:spPr/>
      <dgm:t>
        <a:bodyPr/>
        <a:lstStyle/>
        <a:p>
          <a:endParaRPr lang="en-US" sz="3200"/>
        </a:p>
      </dgm:t>
    </dgm:pt>
    <dgm:pt modelId="{AD092F49-7E24-4E28-80B5-5FB999547023}" type="sibTrans" cxnId="{5459AC1E-5436-45BF-B765-9835F3B3E023}">
      <dgm:prSet/>
      <dgm:spPr/>
      <dgm:t>
        <a:bodyPr/>
        <a:lstStyle/>
        <a:p>
          <a:endParaRPr lang="en-US" sz="3200"/>
        </a:p>
      </dgm:t>
    </dgm:pt>
    <dgm:pt modelId="{21C014E5-89C3-4CDE-A59A-6265147F0546}">
      <dgm:prSet custT="1"/>
      <dgm:spPr/>
      <dgm:t>
        <a:bodyPr/>
        <a:lstStyle/>
        <a:p>
          <a:pPr>
            <a:spcAft>
              <a:spcPts val="1200"/>
            </a:spcAft>
          </a:pPr>
          <a:r>
            <a:rPr lang="en-US" sz="1800" dirty="0"/>
            <a:t>Facilitator needs to be an experienced enterprise‐level coach</a:t>
          </a:r>
        </a:p>
      </dgm:t>
    </dgm:pt>
    <dgm:pt modelId="{63F146F3-DD5B-4D41-889C-8832BF663ECB}" type="parTrans" cxnId="{7C102B39-7F9C-412D-947D-C2B68AA48FC5}">
      <dgm:prSet/>
      <dgm:spPr/>
      <dgm:t>
        <a:bodyPr/>
        <a:lstStyle/>
        <a:p>
          <a:endParaRPr lang="en-US" sz="3200"/>
        </a:p>
      </dgm:t>
    </dgm:pt>
    <dgm:pt modelId="{D3A1C9B1-1C80-479F-B997-D35745D3EB8D}" type="sibTrans" cxnId="{7C102B39-7F9C-412D-947D-C2B68AA48FC5}">
      <dgm:prSet/>
      <dgm:spPr/>
      <dgm:t>
        <a:bodyPr/>
        <a:lstStyle/>
        <a:p>
          <a:endParaRPr lang="en-US" sz="3200"/>
        </a:p>
      </dgm:t>
    </dgm:pt>
    <dgm:pt modelId="{5F04276B-A5A8-424B-80CC-F3363FA20921}">
      <dgm:prSet custT="1"/>
      <dgm:spPr/>
      <dgm:t>
        <a:bodyPr/>
        <a:lstStyle/>
        <a:p>
          <a:pPr>
            <a:spcAft>
              <a:spcPts val="1200"/>
            </a:spcAft>
          </a:pPr>
          <a:r>
            <a:rPr lang="en-US" sz="1800" dirty="0"/>
            <a:t>EBA Transformation Strategy Session</a:t>
          </a:r>
        </a:p>
      </dgm:t>
    </dgm:pt>
    <dgm:pt modelId="{11665AED-4AAD-4B35-8542-505CEF12A517}" type="parTrans" cxnId="{8E544E4D-C210-4AA4-8BBA-2821B00F4A34}">
      <dgm:prSet/>
      <dgm:spPr/>
      <dgm:t>
        <a:bodyPr/>
        <a:lstStyle/>
        <a:p>
          <a:endParaRPr lang="en-US" sz="3200"/>
        </a:p>
      </dgm:t>
    </dgm:pt>
    <dgm:pt modelId="{B4D5550C-EA03-4E84-A033-F59DEFE38BD3}" type="sibTrans" cxnId="{8E544E4D-C210-4AA4-8BBA-2821B00F4A34}">
      <dgm:prSet/>
      <dgm:spPr/>
      <dgm:t>
        <a:bodyPr/>
        <a:lstStyle/>
        <a:p>
          <a:endParaRPr lang="en-US" sz="3200"/>
        </a:p>
      </dgm:t>
    </dgm:pt>
    <dgm:pt modelId="{9F7ED6AB-9C6E-4DBE-9212-D3317CDAD6C9}">
      <dgm:prSet custT="1"/>
      <dgm:spPr/>
      <dgm:t>
        <a:bodyPr/>
        <a:lstStyle/>
        <a:p>
          <a:pPr>
            <a:spcAft>
              <a:spcPts val="1200"/>
            </a:spcAft>
          </a:pPr>
          <a:r>
            <a:rPr lang="en-US" sz="1800" dirty="0"/>
            <a:t>EBA Executive Seminar</a:t>
          </a:r>
        </a:p>
      </dgm:t>
    </dgm:pt>
    <dgm:pt modelId="{BD849DA5-6599-461D-8497-50E01DCD5F37}" type="parTrans" cxnId="{CA434CC5-A653-4A90-9148-16F0ADBC73CA}">
      <dgm:prSet/>
      <dgm:spPr/>
      <dgm:t>
        <a:bodyPr/>
        <a:lstStyle/>
        <a:p>
          <a:endParaRPr lang="en-US" sz="3200"/>
        </a:p>
      </dgm:t>
    </dgm:pt>
    <dgm:pt modelId="{130FC877-11DC-4AED-A80D-022EF5A80989}" type="sibTrans" cxnId="{CA434CC5-A653-4A90-9148-16F0ADBC73CA}">
      <dgm:prSet/>
      <dgm:spPr/>
      <dgm:t>
        <a:bodyPr/>
        <a:lstStyle/>
        <a:p>
          <a:endParaRPr lang="en-US" sz="3200"/>
        </a:p>
      </dgm:t>
    </dgm:pt>
    <dgm:pt modelId="{67688440-7D47-4CEC-9DAE-86A9ADBBE432}">
      <dgm:prSet custT="1"/>
      <dgm:spPr/>
      <dgm:t>
        <a:bodyPr/>
        <a:lstStyle/>
        <a:p>
          <a:pPr>
            <a:spcAft>
              <a:spcPts val="1200"/>
            </a:spcAft>
          </a:pPr>
          <a:r>
            <a:rPr lang="en-US" sz="1800" dirty="0"/>
            <a:t>EBA Strategist to provide the Executive Overview and to facilitate the strategy and planning sessions</a:t>
          </a:r>
        </a:p>
      </dgm:t>
    </dgm:pt>
    <dgm:pt modelId="{C6C4E348-933D-49DC-9699-8DECE4963ADB}" type="parTrans" cxnId="{9B4E1F59-119C-4A04-87B8-9CD56ECBCA5A}">
      <dgm:prSet/>
      <dgm:spPr/>
      <dgm:t>
        <a:bodyPr/>
        <a:lstStyle/>
        <a:p>
          <a:endParaRPr lang="en-US" sz="2800"/>
        </a:p>
      </dgm:t>
    </dgm:pt>
    <dgm:pt modelId="{E78C729E-CB2B-4F29-ADEA-2B30F1B537A6}" type="sibTrans" cxnId="{9B4E1F59-119C-4A04-87B8-9CD56ECBCA5A}">
      <dgm:prSet/>
      <dgm:spPr/>
      <dgm:t>
        <a:bodyPr/>
        <a:lstStyle/>
        <a:p>
          <a:endParaRPr lang="en-US" sz="2800"/>
        </a:p>
      </dgm:t>
    </dgm:pt>
    <dgm:pt modelId="{E2729C31-7097-4C14-B2B9-B7FBFCFBBD62}">
      <dgm:prSet custT="1"/>
      <dgm:spPr/>
      <dgm:t>
        <a:bodyPr/>
        <a:lstStyle/>
        <a:p>
          <a:pPr>
            <a:spcAft>
              <a:spcPts val="1200"/>
            </a:spcAft>
          </a:pPr>
          <a:r>
            <a:rPr lang="en-US" sz="1800" dirty="0"/>
            <a:t>EBA Planning/Roadmap Sessions</a:t>
          </a:r>
          <a:endParaRPr lang="en-US" sz="2000" dirty="0"/>
        </a:p>
      </dgm:t>
    </dgm:pt>
    <dgm:pt modelId="{A120E1A9-4560-4EB0-B1A3-D769DC203609}" type="parTrans" cxnId="{649D3F0B-6630-4A70-ACE8-DD47168408C7}">
      <dgm:prSet/>
      <dgm:spPr/>
      <dgm:t>
        <a:bodyPr/>
        <a:lstStyle/>
        <a:p>
          <a:endParaRPr lang="en-US" sz="2800"/>
        </a:p>
      </dgm:t>
    </dgm:pt>
    <dgm:pt modelId="{ACA1CF33-5258-4CE6-BAD1-A0F73967B7B3}" type="sibTrans" cxnId="{649D3F0B-6630-4A70-ACE8-DD47168408C7}">
      <dgm:prSet/>
      <dgm:spPr/>
      <dgm:t>
        <a:bodyPr/>
        <a:lstStyle/>
        <a:p>
          <a:endParaRPr lang="en-US" sz="2800"/>
        </a:p>
      </dgm:t>
    </dgm:pt>
    <dgm:pt modelId="{5AA2FD6E-28E8-42BE-99CA-A266427614BD}">
      <dgm:prSet custT="1"/>
      <dgm:spPr/>
      <dgm:t>
        <a:bodyPr/>
        <a:lstStyle/>
        <a:p>
          <a:pPr>
            <a:spcAft>
              <a:spcPts val="1200"/>
            </a:spcAft>
          </a:pPr>
          <a:r>
            <a:rPr lang="en-US" sz="1800" dirty="0"/>
            <a:t>Team Retrospective</a:t>
          </a:r>
        </a:p>
      </dgm:t>
    </dgm:pt>
    <dgm:pt modelId="{FE1BC933-5D56-4229-82F7-71257936C6F5}" type="parTrans" cxnId="{4F2D686C-380E-4D63-9117-BA3D5E4E47DD}">
      <dgm:prSet/>
      <dgm:spPr/>
      <dgm:t>
        <a:bodyPr/>
        <a:lstStyle/>
        <a:p>
          <a:endParaRPr lang="en-US" sz="2800"/>
        </a:p>
      </dgm:t>
    </dgm:pt>
    <dgm:pt modelId="{3F57557D-E925-4AAB-A84D-6FC3477B899A}" type="sibTrans" cxnId="{4F2D686C-380E-4D63-9117-BA3D5E4E47DD}">
      <dgm:prSet/>
      <dgm:spPr/>
      <dgm:t>
        <a:bodyPr/>
        <a:lstStyle/>
        <a:p>
          <a:endParaRPr lang="en-US" sz="2800"/>
        </a:p>
      </dgm:t>
    </dgm:pt>
    <dgm:pt modelId="{F63D057B-79FA-43D6-BC44-A6CB99039D91}">
      <dgm:prSet custT="1"/>
      <dgm:spPr>
        <a:solidFill>
          <a:schemeClr val="accent1"/>
        </a:solidFill>
      </dgm:spPr>
      <dgm:t>
        <a:bodyPr/>
        <a:lstStyle/>
        <a:p>
          <a:r>
            <a:rPr lang="en-US" sz="2400" dirty="0"/>
            <a:t>Supporting Ceremonies/Activities</a:t>
          </a:r>
        </a:p>
      </dgm:t>
    </dgm:pt>
    <dgm:pt modelId="{E4D083A9-CF16-4503-9FCA-3C1B90131579}" type="sibTrans" cxnId="{3B9D473F-206C-44CC-92DC-D7949C0E03DD}">
      <dgm:prSet/>
      <dgm:spPr/>
      <dgm:t>
        <a:bodyPr/>
        <a:lstStyle/>
        <a:p>
          <a:endParaRPr lang="en-US" sz="3200"/>
        </a:p>
      </dgm:t>
    </dgm:pt>
    <dgm:pt modelId="{B4887058-F38D-4602-9030-BC800DC39C93}" type="parTrans" cxnId="{3B9D473F-206C-44CC-92DC-D7949C0E03DD}">
      <dgm:prSet/>
      <dgm:spPr/>
      <dgm:t>
        <a:bodyPr/>
        <a:lstStyle/>
        <a:p>
          <a:endParaRPr lang="en-US" sz="3200"/>
        </a:p>
      </dgm:t>
    </dgm:pt>
    <dgm:pt modelId="{8F75CFE4-E38C-4BE4-8AF1-63FBAD5F91DE}" type="pres">
      <dgm:prSet presAssocID="{9D42DFA7-6914-4723-8C56-B567BF146A25}" presName="linear" presStyleCnt="0">
        <dgm:presLayoutVars>
          <dgm:animLvl val="lvl"/>
          <dgm:resizeHandles val="exact"/>
        </dgm:presLayoutVars>
      </dgm:prSet>
      <dgm:spPr/>
    </dgm:pt>
    <dgm:pt modelId="{1D754DCD-3845-415A-9309-35AB35C5D033}" type="pres">
      <dgm:prSet presAssocID="{23129F54-B8C3-456C-9791-9405B32495FF}" presName="parentText" presStyleLbl="node1" presStyleIdx="0" presStyleCnt="3">
        <dgm:presLayoutVars>
          <dgm:chMax val="0"/>
          <dgm:bulletEnabled val="1"/>
        </dgm:presLayoutVars>
      </dgm:prSet>
      <dgm:spPr/>
    </dgm:pt>
    <dgm:pt modelId="{57E44093-3A57-4097-851A-1F855701B43F}" type="pres">
      <dgm:prSet presAssocID="{23129F54-B8C3-456C-9791-9405B32495FF}" presName="childText" presStyleLbl="revTx" presStyleIdx="0" presStyleCnt="3">
        <dgm:presLayoutVars>
          <dgm:bulletEnabled val="1"/>
        </dgm:presLayoutVars>
      </dgm:prSet>
      <dgm:spPr/>
    </dgm:pt>
    <dgm:pt modelId="{3130E629-0D65-4543-9624-A59FF32FCE95}" type="pres">
      <dgm:prSet presAssocID="{2ED8695F-DD42-4251-BDBD-3E0A14069467}" presName="parentText" presStyleLbl="node1" presStyleIdx="1" presStyleCnt="3">
        <dgm:presLayoutVars>
          <dgm:chMax val="0"/>
          <dgm:bulletEnabled val="1"/>
        </dgm:presLayoutVars>
      </dgm:prSet>
      <dgm:spPr/>
    </dgm:pt>
    <dgm:pt modelId="{0361CC38-C578-43C6-9A4B-663272F94E96}" type="pres">
      <dgm:prSet presAssocID="{2ED8695F-DD42-4251-BDBD-3E0A14069467}" presName="childText" presStyleLbl="revTx" presStyleIdx="1" presStyleCnt="3">
        <dgm:presLayoutVars>
          <dgm:bulletEnabled val="1"/>
        </dgm:presLayoutVars>
      </dgm:prSet>
      <dgm:spPr/>
    </dgm:pt>
    <dgm:pt modelId="{582F1A98-E0DB-414D-83CE-5FE9946A23F5}" type="pres">
      <dgm:prSet presAssocID="{F63D057B-79FA-43D6-BC44-A6CB99039D91}" presName="parentText" presStyleLbl="node1" presStyleIdx="2" presStyleCnt="3">
        <dgm:presLayoutVars>
          <dgm:chMax val="0"/>
          <dgm:bulletEnabled val="1"/>
        </dgm:presLayoutVars>
      </dgm:prSet>
      <dgm:spPr/>
    </dgm:pt>
    <dgm:pt modelId="{ED5FE647-FBB8-4D5D-835C-C5C17B13A819}" type="pres">
      <dgm:prSet presAssocID="{F63D057B-79FA-43D6-BC44-A6CB99039D91}" presName="childText" presStyleLbl="revTx" presStyleIdx="2" presStyleCnt="3">
        <dgm:presLayoutVars>
          <dgm:bulletEnabled val="1"/>
        </dgm:presLayoutVars>
      </dgm:prSet>
      <dgm:spPr/>
    </dgm:pt>
  </dgm:ptLst>
  <dgm:cxnLst>
    <dgm:cxn modelId="{649D3F0B-6630-4A70-ACE8-DD47168408C7}" srcId="{F63D057B-79FA-43D6-BC44-A6CB99039D91}" destId="{E2729C31-7097-4C14-B2B9-B7FBFCFBBD62}" srcOrd="3" destOrd="0" parTransId="{A120E1A9-4560-4EB0-B1A3-D769DC203609}" sibTransId="{ACA1CF33-5258-4CE6-BAD1-A0F73967B7B3}"/>
    <dgm:cxn modelId="{E7009518-2334-4DFB-AD09-3B6CAAE710CF}" type="presOf" srcId="{5AA2FD6E-28E8-42BE-99CA-A266427614BD}" destId="{ED5FE647-FBB8-4D5D-835C-C5C17B13A819}" srcOrd="0" destOrd="0" presId="urn:microsoft.com/office/officeart/2005/8/layout/vList2"/>
    <dgm:cxn modelId="{C7F56B1C-DF65-4BBB-B161-817CE8479D72}" type="presOf" srcId="{23129F54-B8C3-456C-9791-9405B32495FF}" destId="{1D754DCD-3845-415A-9309-35AB35C5D033}" srcOrd="0" destOrd="0" presId="urn:microsoft.com/office/officeart/2005/8/layout/vList2"/>
    <dgm:cxn modelId="{5459AC1E-5436-45BF-B765-9835F3B3E023}" srcId="{2ED8695F-DD42-4251-BDBD-3E0A14069467}" destId="{C11FFF1B-B267-4F83-82A6-4CF0F816672A}" srcOrd="0" destOrd="0" parTransId="{FCF4E52A-782B-4D27-9901-CC44DC6919AF}" sibTransId="{AD092F49-7E24-4E28-80B5-5FB999547023}"/>
    <dgm:cxn modelId="{6AAD3B23-0573-4EFD-BD95-773CC54A7796}" type="presOf" srcId="{C11FFF1B-B267-4F83-82A6-4CF0F816672A}" destId="{0361CC38-C578-43C6-9A4B-663272F94E96}" srcOrd="0" destOrd="0" presId="urn:microsoft.com/office/officeart/2005/8/layout/vList2"/>
    <dgm:cxn modelId="{45BE1A29-2AA1-417A-9CC3-8C733B84F5EE}" srcId="{9D42DFA7-6914-4723-8C56-B567BF146A25}" destId="{23129F54-B8C3-456C-9791-9405B32495FF}" srcOrd="0" destOrd="0" parTransId="{2084D2B7-B2BC-4F99-B20E-30420CE5E9C4}" sibTransId="{AEE61856-0D6B-4782-B49A-3E37CAF10D05}"/>
    <dgm:cxn modelId="{DB416C36-3D85-4BBF-9B09-C4B5D7E8F9ED}" type="presOf" srcId="{21C014E5-89C3-4CDE-A59A-6265147F0546}" destId="{0361CC38-C578-43C6-9A4B-663272F94E96}" srcOrd="0" destOrd="1" presId="urn:microsoft.com/office/officeart/2005/8/layout/vList2"/>
    <dgm:cxn modelId="{7C102B39-7F9C-412D-947D-C2B68AA48FC5}" srcId="{2ED8695F-DD42-4251-BDBD-3E0A14069467}" destId="{21C014E5-89C3-4CDE-A59A-6265147F0546}" srcOrd="1" destOrd="0" parTransId="{63F146F3-DD5B-4D41-889C-8832BF663ECB}" sibTransId="{D3A1C9B1-1C80-479F-B997-D35745D3EB8D}"/>
    <dgm:cxn modelId="{3AC4F639-3672-43CB-BA17-307D6395B9AF}" srcId="{9D42DFA7-6914-4723-8C56-B567BF146A25}" destId="{2ED8695F-DD42-4251-BDBD-3E0A14069467}" srcOrd="1" destOrd="0" parTransId="{946B1F3E-8492-488A-BCBA-126BD8BE87B5}" sibTransId="{F1CEBCEF-FA2C-40B1-9D08-0D895DD46678}"/>
    <dgm:cxn modelId="{EF63CE3D-4D0F-4B5D-9F12-A4631B9A232C}" type="presOf" srcId="{9D42DFA7-6914-4723-8C56-B567BF146A25}" destId="{8F75CFE4-E38C-4BE4-8AF1-63FBAD5F91DE}" srcOrd="0" destOrd="0" presId="urn:microsoft.com/office/officeart/2005/8/layout/vList2"/>
    <dgm:cxn modelId="{3B9D473F-206C-44CC-92DC-D7949C0E03DD}" srcId="{9D42DFA7-6914-4723-8C56-B567BF146A25}" destId="{F63D057B-79FA-43D6-BC44-A6CB99039D91}" srcOrd="2" destOrd="0" parTransId="{B4887058-F38D-4602-9030-BC800DC39C93}" sibTransId="{E4D083A9-CF16-4503-9FCA-3C1B90131579}"/>
    <dgm:cxn modelId="{2F3DA949-9DEB-4E70-92F3-1EE8EC203D48}" type="presOf" srcId="{F63D057B-79FA-43D6-BC44-A6CB99039D91}" destId="{582F1A98-E0DB-414D-83CE-5FE9946A23F5}" srcOrd="0" destOrd="0" presId="urn:microsoft.com/office/officeart/2005/8/layout/vList2"/>
    <dgm:cxn modelId="{8E544E4D-C210-4AA4-8BBA-2821B00F4A34}" srcId="{F63D057B-79FA-43D6-BC44-A6CB99039D91}" destId="{5F04276B-A5A8-424B-80CC-F3363FA20921}" srcOrd="2" destOrd="0" parTransId="{11665AED-4AAD-4B35-8542-505CEF12A517}" sibTransId="{B4D5550C-EA03-4E84-A033-F59DEFE38BD3}"/>
    <dgm:cxn modelId="{9B4E1F59-119C-4A04-87B8-9CD56ECBCA5A}" srcId="{2ED8695F-DD42-4251-BDBD-3E0A14069467}" destId="{67688440-7D47-4CEC-9DAE-86A9ADBBE432}" srcOrd="2" destOrd="0" parTransId="{C6C4E348-933D-49DC-9699-8DECE4963ADB}" sibTransId="{E78C729E-CB2B-4F29-ADEA-2B30F1B537A6}"/>
    <dgm:cxn modelId="{4F2D686C-380E-4D63-9117-BA3D5E4E47DD}" srcId="{F63D057B-79FA-43D6-BC44-A6CB99039D91}" destId="{5AA2FD6E-28E8-42BE-99CA-A266427614BD}" srcOrd="0" destOrd="0" parTransId="{FE1BC933-5D56-4229-82F7-71257936C6F5}" sibTransId="{3F57557D-E925-4AAB-A84D-6FC3477B899A}"/>
    <dgm:cxn modelId="{501A986F-ED18-4469-952A-40FB761044E5}" type="presOf" srcId="{2ED8695F-DD42-4251-BDBD-3E0A14069467}" destId="{3130E629-0D65-4543-9624-A59FF32FCE95}" srcOrd="0" destOrd="0" presId="urn:microsoft.com/office/officeart/2005/8/layout/vList2"/>
    <dgm:cxn modelId="{88831891-0BE5-4F58-B529-A2CE5A4DB6FB}" type="presOf" srcId="{67688440-7D47-4CEC-9DAE-86A9ADBBE432}" destId="{0361CC38-C578-43C6-9A4B-663272F94E96}" srcOrd="0" destOrd="2" presId="urn:microsoft.com/office/officeart/2005/8/layout/vList2"/>
    <dgm:cxn modelId="{8761C995-0B4A-4A34-9C8D-DA11FE052BFB}" srcId="{23129F54-B8C3-456C-9791-9405B32495FF}" destId="{9314A89A-4BE8-4C48-A2B5-2E7CE7F48440}" srcOrd="0" destOrd="0" parTransId="{48AC85E6-9F75-4695-851E-4D5AEC3CD05F}" sibTransId="{2CCD4C74-5B3F-4416-926F-1E68ED42599F}"/>
    <dgm:cxn modelId="{F3B9D696-D40E-495E-B5E3-408A81EBA1D8}" type="presOf" srcId="{E2729C31-7097-4C14-B2B9-B7FBFCFBBD62}" destId="{ED5FE647-FBB8-4D5D-835C-C5C17B13A819}" srcOrd="0" destOrd="3" presId="urn:microsoft.com/office/officeart/2005/8/layout/vList2"/>
    <dgm:cxn modelId="{CA434CC5-A653-4A90-9148-16F0ADBC73CA}" srcId="{F63D057B-79FA-43D6-BC44-A6CB99039D91}" destId="{9F7ED6AB-9C6E-4DBE-9212-D3317CDAD6C9}" srcOrd="1" destOrd="0" parTransId="{BD849DA5-6599-461D-8497-50E01DCD5F37}" sibTransId="{130FC877-11DC-4AED-A80D-022EF5A80989}"/>
    <dgm:cxn modelId="{41B263EE-38DE-4378-9450-B149EE98417A}" type="presOf" srcId="{9314A89A-4BE8-4C48-A2B5-2E7CE7F48440}" destId="{57E44093-3A57-4097-851A-1F855701B43F}" srcOrd="0" destOrd="0" presId="urn:microsoft.com/office/officeart/2005/8/layout/vList2"/>
    <dgm:cxn modelId="{D9D22EF4-98DA-41BE-9D6B-2B5C53E08F62}" type="presOf" srcId="{9F7ED6AB-9C6E-4DBE-9212-D3317CDAD6C9}" destId="{ED5FE647-FBB8-4D5D-835C-C5C17B13A819}" srcOrd="0" destOrd="1" presId="urn:microsoft.com/office/officeart/2005/8/layout/vList2"/>
    <dgm:cxn modelId="{496E5DF7-EA7A-412E-9366-DC4C25F77171}" type="presOf" srcId="{5F04276B-A5A8-424B-80CC-F3363FA20921}" destId="{ED5FE647-FBB8-4D5D-835C-C5C17B13A819}" srcOrd="0" destOrd="2" presId="urn:microsoft.com/office/officeart/2005/8/layout/vList2"/>
    <dgm:cxn modelId="{CAF5DAC4-6D96-4BBD-B1B1-8C5C111C8D20}" type="presParOf" srcId="{8F75CFE4-E38C-4BE4-8AF1-63FBAD5F91DE}" destId="{1D754DCD-3845-415A-9309-35AB35C5D033}" srcOrd="0" destOrd="0" presId="urn:microsoft.com/office/officeart/2005/8/layout/vList2"/>
    <dgm:cxn modelId="{4ACFDC3F-BECD-4B55-AB90-2031E6345281}" type="presParOf" srcId="{8F75CFE4-E38C-4BE4-8AF1-63FBAD5F91DE}" destId="{57E44093-3A57-4097-851A-1F855701B43F}" srcOrd="1" destOrd="0" presId="urn:microsoft.com/office/officeart/2005/8/layout/vList2"/>
    <dgm:cxn modelId="{EC310F97-8708-4A7C-B72F-A6C1C3C3129D}" type="presParOf" srcId="{8F75CFE4-E38C-4BE4-8AF1-63FBAD5F91DE}" destId="{3130E629-0D65-4543-9624-A59FF32FCE95}" srcOrd="2" destOrd="0" presId="urn:microsoft.com/office/officeart/2005/8/layout/vList2"/>
    <dgm:cxn modelId="{D1A4754D-DE1B-4FAD-B91B-542ECFDC0964}" type="presParOf" srcId="{8F75CFE4-E38C-4BE4-8AF1-63FBAD5F91DE}" destId="{0361CC38-C578-43C6-9A4B-663272F94E96}" srcOrd="3" destOrd="0" presId="urn:microsoft.com/office/officeart/2005/8/layout/vList2"/>
    <dgm:cxn modelId="{1F46F54D-00C2-491D-868E-50DF0CE7C49B}" type="presParOf" srcId="{8F75CFE4-E38C-4BE4-8AF1-63FBAD5F91DE}" destId="{582F1A98-E0DB-414D-83CE-5FE9946A23F5}" srcOrd="4" destOrd="0" presId="urn:microsoft.com/office/officeart/2005/8/layout/vList2"/>
    <dgm:cxn modelId="{F2A63374-C1C4-498E-953E-4777E48BB87B}" type="presParOf" srcId="{8F75CFE4-E38C-4BE4-8AF1-63FBAD5F91DE}" destId="{ED5FE647-FBB8-4D5D-835C-C5C17B13A81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1F06B4-F8C7-4E34-94BF-63871184B1AB}" type="doc">
      <dgm:prSet loTypeId="urn:microsoft.com/office/officeart/2008/layout/VerticalCurvedList" loCatId="list" qsTypeId="urn:microsoft.com/office/officeart/2005/8/quickstyle/simple2" qsCatId="simple" csTypeId="urn:microsoft.com/office/officeart/2005/8/colors/accent3_2" csCatId="accent3" phldr="1"/>
      <dgm:spPr/>
      <dgm:t>
        <a:bodyPr/>
        <a:lstStyle/>
        <a:p>
          <a:endParaRPr lang="en-US"/>
        </a:p>
      </dgm:t>
    </dgm:pt>
    <dgm:pt modelId="{1E1D6DF6-EC2A-46B8-8466-3B22142AE03A}">
      <dgm:prSet phldrT="[Text]"/>
      <dgm:spPr>
        <a:solidFill>
          <a:schemeClr val="accent6"/>
        </a:solidFill>
      </dgm:spPr>
      <dgm:t>
        <a:bodyPr/>
        <a:lstStyle/>
        <a:p>
          <a:r>
            <a:rPr lang="en-US" b="1" dirty="0"/>
            <a:t>Ensure the right attendees are invited and create team</a:t>
          </a:r>
        </a:p>
      </dgm:t>
    </dgm:pt>
    <dgm:pt modelId="{26C91EF6-E81E-49F1-BC37-E5951847293E}" type="parTrans" cxnId="{57522952-E252-44DF-A1AD-45A17D22A7C9}">
      <dgm:prSet/>
      <dgm:spPr/>
      <dgm:t>
        <a:bodyPr/>
        <a:lstStyle/>
        <a:p>
          <a:endParaRPr lang="en-US"/>
        </a:p>
      </dgm:t>
    </dgm:pt>
    <dgm:pt modelId="{96F8C3B5-E451-46C3-9CA8-5BCBD7981BE4}" type="sibTrans" cxnId="{57522952-E252-44DF-A1AD-45A17D22A7C9}">
      <dgm:prSet/>
      <dgm:spPr>
        <a:ln w="38100">
          <a:solidFill>
            <a:schemeClr val="accent6"/>
          </a:solidFill>
        </a:ln>
      </dgm:spPr>
      <dgm:t>
        <a:bodyPr/>
        <a:lstStyle/>
        <a:p>
          <a:endParaRPr lang="en-US"/>
        </a:p>
      </dgm:t>
    </dgm:pt>
    <dgm:pt modelId="{C1B6EBDA-A2DF-514F-BC42-057F8AE384D1}">
      <dgm:prSet phldrT="[Text]"/>
      <dgm:spPr>
        <a:solidFill>
          <a:schemeClr val="accent6"/>
        </a:solidFill>
      </dgm:spPr>
      <dgm:t>
        <a:bodyPr/>
        <a:lstStyle/>
        <a:p>
          <a:r>
            <a:rPr lang="en-US" b="1" dirty="0"/>
            <a:t>Conduct EBAS Overview 2 Hour Workshop and schedule session       Provide purpose, agenda and reminder to bring laptop</a:t>
          </a:r>
        </a:p>
      </dgm:t>
    </dgm:pt>
    <dgm:pt modelId="{CABAB5E8-7458-A54B-8AF7-854112509ECB}" type="parTrans" cxnId="{F68F4951-2DD7-4748-A5DB-AB7A33B4538C}">
      <dgm:prSet/>
      <dgm:spPr/>
      <dgm:t>
        <a:bodyPr/>
        <a:lstStyle/>
        <a:p>
          <a:endParaRPr lang="en-US"/>
        </a:p>
      </dgm:t>
    </dgm:pt>
    <dgm:pt modelId="{E1B0BD0D-444B-B345-80E4-2DB2F3EBD65D}" type="sibTrans" cxnId="{F68F4951-2DD7-4748-A5DB-AB7A33B4538C}">
      <dgm:prSet/>
      <dgm:spPr/>
      <dgm:t>
        <a:bodyPr/>
        <a:lstStyle/>
        <a:p>
          <a:endParaRPr lang="en-US"/>
        </a:p>
      </dgm:t>
    </dgm:pt>
    <dgm:pt modelId="{20287EED-C59C-5146-9E1C-E9A4B7C3D66C}">
      <dgm:prSet phldrT="[Text]"/>
      <dgm:spPr>
        <a:solidFill>
          <a:schemeClr val="accent6"/>
        </a:solidFill>
      </dgm:spPr>
      <dgm:t>
        <a:bodyPr/>
        <a:lstStyle/>
        <a:p>
          <a:r>
            <a:rPr lang="en-US" b="1" dirty="0"/>
            <a:t>Educate the workshop invitees on the value and purpose of EBA              See Leadership and Team Engagement Overview decks.</a:t>
          </a:r>
        </a:p>
      </dgm:t>
    </dgm:pt>
    <dgm:pt modelId="{A58DB06C-69C9-4246-A369-A2D6F0427EA7}" type="parTrans" cxnId="{FA5F10EE-B0BC-6943-BB20-AB6AB8EBA3AE}">
      <dgm:prSet/>
      <dgm:spPr/>
      <dgm:t>
        <a:bodyPr/>
        <a:lstStyle/>
        <a:p>
          <a:endParaRPr lang="en-US"/>
        </a:p>
      </dgm:t>
    </dgm:pt>
    <dgm:pt modelId="{588F3EB6-4B74-9B45-9CC3-36E71FA3596C}" type="sibTrans" cxnId="{FA5F10EE-B0BC-6943-BB20-AB6AB8EBA3AE}">
      <dgm:prSet/>
      <dgm:spPr/>
      <dgm:t>
        <a:bodyPr/>
        <a:lstStyle/>
        <a:p>
          <a:endParaRPr lang="en-US"/>
        </a:p>
      </dgm:t>
    </dgm:pt>
    <dgm:pt modelId="{B37BB2F4-76E3-794F-BA10-4BA08DC04975}">
      <dgm:prSet phldrT="[Text]"/>
      <dgm:spPr>
        <a:solidFill>
          <a:schemeClr val="accent6"/>
        </a:solidFill>
      </dgm:spPr>
      <dgm:t>
        <a:bodyPr/>
        <a:lstStyle/>
        <a:p>
          <a:r>
            <a:rPr lang="en-US" b="1" dirty="0"/>
            <a:t>Prep for retrospective by reviewing the questions and the EBA Pillars with the Transformation Leader</a:t>
          </a:r>
        </a:p>
      </dgm:t>
    </dgm:pt>
    <dgm:pt modelId="{C9B10445-A93D-804F-B3AB-57E644CFDF5D}" type="parTrans" cxnId="{01B5EDC8-D4C0-234D-9B1D-F3F7A8919285}">
      <dgm:prSet/>
      <dgm:spPr/>
      <dgm:t>
        <a:bodyPr/>
        <a:lstStyle/>
        <a:p>
          <a:endParaRPr lang="en-US"/>
        </a:p>
      </dgm:t>
    </dgm:pt>
    <dgm:pt modelId="{3F93A782-D696-9A40-8B88-A4B1702F9AAD}" type="sibTrans" cxnId="{01B5EDC8-D4C0-234D-9B1D-F3F7A8919285}">
      <dgm:prSet/>
      <dgm:spPr/>
      <dgm:t>
        <a:bodyPr/>
        <a:lstStyle/>
        <a:p>
          <a:endParaRPr lang="en-US"/>
        </a:p>
      </dgm:t>
    </dgm:pt>
    <dgm:pt modelId="{A29BF733-C8CC-4242-812E-9172D630DD34}">
      <dgm:prSet phldrT="[Text]"/>
      <dgm:spPr>
        <a:solidFill>
          <a:schemeClr val="accent6"/>
        </a:solidFill>
      </dgm:spPr>
      <dgm:t>
        <a:bodyPr/>
        <a:lstStyle/>
        <a:p>
          <a:r>
            <a:rPr lang="en-US" b="1" dirty="0"/>
            <a:t>Create the Assessment</a:t>
          </a:r>
        </a:p>
      </dgm:t>
    </dgm:pt>
    <dgm:pt modelId="{D2C0E2C4-0D3D-E84B-8EC6-4A42E0F18F07}" type="parTrans" cxnId="{0F9AAA04-8710-7141-89C9-F3FEC588CABF}">
      <dgm:prSet/>
      <dgm:spPr/>
      <dgm:t>
        <a:bodyPr/>
        <a:lstStyle/>
        <a:p>
          <a:endParaRPr lang="en-US"/>
        </a:p>
      </dgm:t>
    </dgm:pt>
    <dgm:pt modelId="{B28A5BB4-6465-F943-9393-31D1D57AF2D1}" type="sibTrans" cxnId="{0F9AAA04-8710-7141-89C9-F3FEC588CABF}">
      <dgm:prSet/>
      <dgm:spPr/>
      <dgm:t>
        <a:bodyPr/>
        <a:lstStyle/>
        <a:p>
          <a:endParaRPr lang="en-US"/>
        </a:p>
      </dgm:t>
    </dgm:pt>
    <dgm:pt modelId="{B1E9492A-1826-43A7-BAF6-F949FF421052}" type="pres">
      <dgm:prSet presAssocID="{F51F06B4-F8C7-4E34-94BF-63871184B1AB}" presName="Name0" presStyleCnt="0">
        <dgm:presLayoutVars>
          <dgm:chMax val="7"/>
          <dgm:chPref val="7"/>
          <dgm:dir/>
        </dgm:presLayoutVars>
      </dgm:prSet>
      <dgm:spPr/>
    </dgm:pt>
    <dgm:pt modelId="{F8B1240C-A0D1-4A58-8125-E60E79FB0B85}" type="pres">
      <dgm:prSet presAssocID="{F51F06B4-F8C7-4E34-94BF-63871184B1AB}" presName="Name1" presStyleCnt="0"/>
      <dgm:spPr/>
    </dgm:pt>
    <dgm:pt modelId="{6C8A2877-C400-487C-AF3A-38748B3FE005}" type="pres">
      <dgm:prSet presAssocID="{F51F06B4-F8C7-4E34-94BF-63871184B1AB}" presName="cycle" presStyleCnt="0"/>
      <dgm:spPr/>
    </dgm:pt>
    <dgm:pt modelId="{98A7D61E-3BE8-4E0A-B90D-B2E158F5C071}" type="pres">
      <dgm:prSet presAssocID="{F51F06B4-F8C7-4E34-94BF-63871184B1AB}" presName="srcNode" presStyleLbl="node1" presStyleIdx="0" presStyleCnt="5"/>
      <dgm:spPr/>
    </dgm:pt>
    <dgm:pt modelId="{718B9978-55D3-4962-BF64-82B67D70003E}" type="pres">
      <dgm:prSet presAssocID="{F51F06B4-F8C7-4E34-94BF-63871184B1AB}" presName="conn" presStyleLbl="parChTrans1D2" presStyleIdx="0" presStyleCnt="1"/>
      <dgm:spPr/>
    </dgm:pt>
    <dgm:pt modelId="{34E4C141-1AC4-4375-9680-B3C61A99F5B8}" type="pres">
      <dgm:prSet presAssocID="{F51F06B4-F8C7-4E34-94BF-63871184B1AB}" presName="extraNode" presStyleLbl="node1" presStyleIdx="0" presStyleCnt="5"/>
      <dgm:spPr/>
    </dgm:pt>
    <dgm:pt modelId="{E89FBF12-A620-4EB0-B4B7-78B8713BF832}" type="pres">
      <dgm:prSet presAssocID="{F51F06B4-F8C7-4E34-94BF-63871184B1AB}" presName="dstNode" presStyleLbl="node1" presStyleIdx="0" presStyleCnt="5"/>
      <dgm:spPr/>
    </dgm:pt>
    <dgm:pt modelId="{0F90F373-8B54-409A-9FBB-24F617C02EEE}" type="pres">
      <dgm:prSet presAssocID="{1E1D6DF6-EC2A-46B8-8466-3B22142AE03A}" presName="text_1" presStyleLbl="node1" presStyleIdx="0" presStyleCnt="5" custScaleX="97600" custLinFactNeighborX="1552" custLinFactNeighborY="-1293">
        <dgm:presLayoutVars>
          <dgm:bulletEnabled val="1"/>
        </dgm:presLayoutVars>
      </dgm:prSet>
      <dgm:spPr/>
    </dgm:pt>
    <dgm:pt modelId="{94447E50-E424-44BD-9092-9AE96373B6D2}" type="pres">
      <dgm:prSet presAssocID="{1E1D6DF6-EC2A-46B8-8466-3B22142AE03A}" presName="accent_1" presStyleCnt="0"/>
      <dgm:spPr/>
    </dgm:pt>
    <dgm:pt modelId="{02C13181-9EB2-4087-8176-715219B31DF0}" type="pres">
      <dgm:prSet presAssocID="{1E1D6DF6-EC2A-46B8-8466-3B22142AE03A}" presName="accentRepeatNode" presStyleLbl="solidFgAcc1" presStyleIdx="0" presStyleCnt="5"/>
      <dgm:spPr>
        <a:ln w="38100">
          <a:solidFill>
            <a:schemeClr val="accent6"/>
          </a:solidFill>
        </a:ln>
      </dgm:spPr>
    </dgm:pt>
    <dgm:pt modelId="{C6DD8D8A-E4A4-494C-A2CE-E00443FDBB95}" type="pres">
      <dgm:prSet presAssocID="{A29BF733-C8CC-4242-812E-9172D630DD34}" presName="text_2" presStyleLbl="node1" presStyleIdx="1" presStyleCnt="5" custScaleX="100124" custLinFactNeighborX="660" custLinFactNeighborY="2591">
        <dgm:presLayoutVars>
          <dgm:bulletEnabled val="1"/>
        </dgm:presLayoutVars>
      </dgm:prSet>
      <dgm:spPr/>
    </dgm:pt>
    <dgm:pt modelId="{6B69B1EA-ABDE-4A4F-B83E-00D0818D7898}" type="pres">
      <dgm:prSet presAssocID="{A29BF733-C8CC-4242-812E-9172D630DD34}" presName="accent_2" presStyleCnt="0"/>
      <dgm:spPr/>
    </dgm:pt>
    <dgm:pt modelId="{299CDCDB-F823-514E-851C-B07C6B85CCFC}" type="pres">
      <dgm:prSet presAssocID="{A29BF733-C8CC-4242-812E-9172D630DD34}" presName="accentRepeatNode" presStyleLbl="solidFgAcc1" presStyleIdx="1" presStyleCnt="5"/>
      <dgm:spPr>
        <a:ln w="38100">
          <a:solidFill>
            <a:schemeClr val="accent6"/>
          </a:solidFill>
        </a:ln>
      </dgm:spPr>
    </dgm:pt>
    <dgm:pt modelId="{C9076A7E-DBF3-D540-B4BC-DF9F4735FAE3}" type="pres">
      <dgm:prSet presAssocID="{C1B6EBDA-A2DF-514F-BC42-057F8AE384D1}" presName="text_3" presStyleLbl="node1" presStyleIdx="2" presStyleCnt="5" custScaleX="97988" custLinFactNeighborX="938" custLinFactNeighborY="1638">
        <dgm:presLayoutVars>
          <dgm:bulletEnabled val="1"/>
        </dgm:presLayoutVars>
      </dgm:prSet>
      <dgm:spPr/>
    </dgm:pt>
    <dgm:pt modelId="{6A436C7D-574F-9642-81C9-C67665463FA0}" type="pres">
      <dgm:prSet presAssocID="{C1B6EBDA-A2DF-514F-BC42-057F8AE384D1}" presName="accent_3" presStyleCnt="0"/>
      <dgm:spPr/>
    </dgm:pt>
    <dgm:pt modelId="{FBA46C53-253F-CB48-992D-1ACC219412F8}" type="pres">
      <dgm:prSet presAssocID="{C1B6EBDA-A2DF-514F-BC42-057F8AE384D1}" presName="accentRepeatNode" presStyleLbl="solidFgAcc1" presStyleIdx="2" presStyleCnt="5"/>
      <dgm:spPr>
        <a:ln w="38100">
          <a:solidFill>
            <a:schemeClr val="accent6"/>
          </a:solidFill>
        </a:ln>
      </dgm:spPr>
    </dgm:pt>
    <dgm:pt modelId="{5D621290-57F8-F142-9C03-AB1023281F96}" type="pres">
      <dgm:prSet presAssocID="{20287EED-C59C-5146-9E1C-E9A4B7C3D66C}" presName="text_4" presStyleLbl="node1" presStyleIdx="3" presStyleCnt="5" custScaleX="96617" custLinFactNeighborX="1181" custLinFactNeighborY="686">
        <dgm:presLayoutVars>
          <dgm:bulletEnabled val="1"/>
        </dgm:presLayoutVars>
      </dgm:prSet>
      <dgm:spPr/>
    </dgm:pt>
    <dgm:pt modelId="{44E5BC4C-D2CA-AA46-A173-BB6E02E30411}" type="pres">
      <dgm:prSet presAssocID="{20287EED-C59C-5146-9E1C-E9A4B7C3D66C}" presName="accent_4" presStyleCnt="0"/>
      <dgm:spPr/>
    </dgm:pt>
    <dgm:pt modelId="{EC9C87FF-7CF3-CE49-B95D-44F71068FEE0}" type="pres">
      <dgm:prSet presAssocID="{20287EED-C59C-5146-9E1C-E9A4B7C3D66C}" presName="accentRepeatNode" presStyleLbl="solidFgAcc1" presStyleIdx="3" presStyleCnt="5"/>
      <dgm:spPr>
        <a:ln w="38100">
          <a:solidFill>
            <a:schemeClr val="accent6"/>
          </a:solidFill>
        </a:ln>
      </dgm:spPr>
    </dgm:pt>
    <dgm:pt modelId="{48F4909E-0E4B-7A43-8E3E-37C6AFCA5288}" type="pres">
      <dgm:prSet presAssocID="{B37BB2F4-76E3-794F-BA10-4BA08DC04975}" presName="text_5" presStyleLbl="node1" presStyleIdx="4" presStyleCnt="5" custScaleX="96258" custLinFactNeighborX="1387" custLinFactNeighborY="1371">
        <dgm:presLayoutVars>
          <dgm:bulletEnabled val="1"/>
        </dgm:presLayoutVars>
      </dgm:prSet>
      <dgm:spPr/>
    </dgm:pt>
    <dgm:pt modelId="{96AA9E63-7BEF-F946-8581-F9788E6857F0}" type="pres">
      <dgm:prSet presAssocID="{B37BB2F4-76E3-794F-BA10-4BA08DC04975}" presName="accent_5" presStyleCnt="0"/>
      <dgm:spPr/>
    </dgm:pt>
    <dgm:pt modelId="{9B8C3376-9597-244B-9FE9-0A6D6C0B70A2}" type="pres">
      <dgm:prSet presAssocID="{B37BB2F4-76E3-794F-BA10-4BA08DC04975}" presName="accentRepeatNode" presStyleLbl="solidFgAcc1" presStyleIdx="4" presStyleCnt="5"/>
      <dgm:spPr>
        <a:ln w="38100">
          <a:solidFill>
            <a:schemeClr val="accent6"/>
          </a:solidFill>
        </a:ln>
      </dgm:spPr>
    </dgm:pt>
  </dgm:ptLst>
  <dgm:cxnLst>
    <dgm:cxn modelId="{0F9AAA04-8710-7141-89C9-F3FEC588CABF}" srcId="{F51F06B4-F8C7-4E34-94BF-63871184B1AB}" destId="{A29BF733-C8CC-4242-812E-9172D630DD34}" srcOrd="1" destOrd="0" parTransId="{D2C0E2C4-0D3D-E84B-8EC6-4A42E0F18F07}" sibTransId="{B28A5BB4-6465-F943-9393-31D1D57AF2D1}"/>
    <dgm:cxn modelId="{1CF21717-F75E-0A49-BD70-960F21EF88C7}" type="presOf" srcId="{F51F06B4-F8C7-4E34-94BF-63871184B1AB}" destId="{B1E9492A-1826-43A7-BAF6-F949FF421052}" srcOrd="0" destOrd="0" presId="urn:microsoft.com/office/officeart/2008/layout/VerticalCurvedList"/>
    <dgm:cxn modelId="{6A6B2329-F655-8747-AD56-FB294E7F4EB5}" type="presOf" srcId="{A29BF733-C8CC-4242-812E-9172D630DD34}" destId="{C6DD8D8A-E4A4-494C-A2CE-E00443FDBB95}" srcOrd="0" destOrd="0" presId="urn:microsoft.com/office/officeart/2008/layout/VerticalCurvedList"/>
    <dgm:cxn modelId="{F68F4951-2DD7-4748-A5DB-AB7A33B4538C}" srcId="{F51F06B4-F8C7-4E34-94BF-63871184B1AB}" destId="{C1B6EBDA-A2DF-514F-BC42-057F8AE384D1}" srcOrd="2" destOrd="0" parTransId="{CABAB5E8-7458-A54B-8AF7-854112509ECB}" sibTransId="{E1B0BD0D-444B-B345-80E4-2DB2F3EBD65D}"/>
    <dgm:cxn modelId="{57522952-E252-44DF-A1AD-45A17D22A7C9}" srcId="{F51F06B4-F8C7-4E34-94BF-63871184B1AB}" destId="{1E1D6DF6-EC2A-46B8-8466-3B22142AE03A}" srcOrd="0" destOrd="0" parTransId="{26C91EF6-E81E-49F1-BC37-E5951847293E}" sibTransId="{96F8C3B5-E451-46C3-9CA8-5BCBD7981BE4}"/>
    <dgm:cxn modelId="{ED9D5A7F-4960-474C-9C37-92358D6F46B0}" type="presOf" srcId="{20287EED-C59C-5146-9E1C-E9A4B7C3D66C}" destId="{5D621290-57F8-F142-9C03-AB1023281F96}" srcOrd="0" destOrd="0" presId="urn:microsoft.com/office/officeart/2008/layout/VerticalCurvedList"/>
    <dgm:cxn modelId="{0CDB6CAD-E042-4141-AAC5-4502973B6435}" type="presOf" srcId="{1E1D6DF6-EC2A-46B8-8466-3B22142AE03A}" destId="{0F90F373-8B54-409A-9FBB-24F617C02EEE}" srcOrd="0" destOrd="0" presId="urn:microsoft.com/office/officeart/2008/layout/VerticalCurvedList"/>
    <dgm:cxn modelId="{C06A9DBC-F01C-554A-9525-615C09310BF9}" type="presOf" srcId="{96F8C3B5-E451-46C3-9CA8-5BCBD7981BE4}" destId="{718B9978-55D3-4962-BF64-82B67D70003E}" srcOrd="0" destOrd="0" presId="urn:microsoft.com/office/officeart/2008/layout/VerticalCurvedList"/>
    <dgm:cxn modelId="{01B5EDC8-D4C0-234D-9B1D-F3F7A8919285}" srcId="{F51F06B4-F8C7-4E34-94BF-63871184B1AB}" destId="{B37BB2F4-76E3-794F-BA10-4BA08DC04975}" srcOrd="4" destOrd="0" parTransId="{C9B10445-A93D-804F-B3AB-57E644CFDF5D}" sibTransId="{3F93A782-D696-9A40-8B88-A4B1702F9AAD}"/>
    <dgm:cxn modelId="{71B116DE-A71A-2749-BE4E-33792B13852F}" type="presOf" srcId="{B37BB2F4-76E3-794F-BA10-4BA08DC04975}" destId="{48F4909E-0E4B-7A43-8E3E-37C6AFCA5288}" srcOrd="0" destOrd="0" presId="urn:microsoft.com/office/officeart/2008/layout/VerticalCurvedList"/>
    <dgm:cxn modelId="{FA5F10EE-B0BC-6943-BB20-AB6AB8EBA3AE}" srcId="{F51F06B4-F8C7-4E34-94BF-63871184B1AB}" destId="{20287EED-C59C-5146-9E1C-E9A4B7C3D66C}" srcOrd="3" destOrd="0" parTransId="{A58DB06C-69C9-4246-A369-A2D6F0427EA7}" sibTransId="{588F3EB6-4B74-9B45-9CC3-36E71FA3596C}"/>
    <dgm:cxn modelId="{915119FC-0F56-E448-86EB-BA3807457B4F}" type="presOf" srcId="{C1B6EBDA-A2DF-514F-BC42-057F8AE384D1}" destId="{C9076A7E-DBF3-D540-B4BC-DF9F4735FAE3}" srcOrd="0" destOrd="0" presId="urn:microsoft.com/office/officeart/2008/layout/VerticalCurvedList"/>
    <dgm:cxn modelId="{DF46D5C2-58DC-794C-9F0D-D26A9918D016}" type="presParOf" srcId="{B1E9492A-1826-43A7-BAF6-F949FF421052}" destId="{F8B1240C-A0D1-4A58-8125-E60E79FB0B85}" srcOrd="0" destOrd="0" presId="urn:microsoft.com/office/officeart/2008/layout/VerticalCurvedList"/>
    <dgm:cxn modelId="{E0A58A02-ADBC-8345-8E45-AD7850586D31}" type="presParOf" srcId="{F8B1240C-A0D1-4A58-8125-E60E79FB0B85}" destId="{6C8A2877-C400-487C-AF3A-38748B3FE005}" srcOrd="0" destOrd="0" presId="urn:microsoft.com/office/officeart/2008/layout/VerticalCurvedList"/>
    <dgm:cxn modelId="{1AA5AEC2-45DB-6049-A754-C680FBE6D77F}" type="presParOf" srcId="{6C8A2877-C400-487C-AF3A-38748B3FE005}" destId="{98A7D61E-3BE8-4E0A-B90D-B2E158F5C071}" srcOrd="0" destOrd="0" presId="urn:microsoft.com/office/officeart/2008/layout/VerticalCurvedList"/>
    <dgm:cxn modelId="{E61FCE80-51D8-594B-BA60-313BFCC97B79}" type="presParOf" srcId="{6C8A2877-C400-487C-AF3A-38748B3FE005}" destId="{718B9978-55D3-4962-BF64-82B67D70003E}" srcOrd="1" destOrd="0" presId="urn:microsoft.com/office/officeart/2008/layout/VerticalCurvedList"/>
    <dgm:cxn modelId="{19A39178-127C-3045-AEE8-F33F2C172A6B}" type="presParOf" srcId="{6C8A2877-C400-487C-AF3A-38748B3FE005}" destId="{34E4C141-1AC4-4375-9680-B3C61A99F5B8}" srcOrd="2" destOrd="0" presId="urn:microsoft.com/office/officeart/2008/layout/VerticalCurvedList"/>
    <dgm:cxn modelId="{797089AB-A2FD-5D4D-830D-A633EAE8C021}" type="presParOf" srcId="{6C8A2877-C400-487C-AF3A-38748B3FE005}" destId="{E89FBF12-A620-4EB0-B4B7-78B8713BF832}" srcOrd="3" destOrd="0" presId="urn:microsoft.com/office/officeart/2008/layout/VerticalCurvedList"/>
    <dgm:cxn modelId="{5E5232E6-0190-CC45-A71F-49168A064215}" type="presParOf" srcId="{F8B1240C-A0D1-4A58-8125-E60E79FB0B85}" destId="{0F90F373-8B54-409A-9FBB-24F617C02EEE}" srcOrd="1" destOrd="0" presId="urn:microsoft.com/office/officeart/2008/layout/VerticalCurvedList"/>
    <dgm:cxn modelId="{91869E5E-8E54-5848-ABE9-4F1C1BCE8CDF}" type="presParOf" srcId="{F8B1240C-A0D1-4A58-8125-E60E79FB0B85}" destId="{94447E50-E424-44BD-9092-9AE96373B6D2}" srcOrd="2" destOrd="0" presId="urn:microsoft.com/office/officeart/2008/layout/VerticalCurvedList"/>
    <dgm:cxn modelId="{6A4FEE4C-7EE1-804D-B6E2-5D23C4984EE6}" type="presParOf" srcId="{94447E50-E424-44BD-9092-9AE96373B6D2}" destId="{02C13181-9EB2-4087-8176-715219B31DF0}" srcOrd="0" destOrd="0" presId="urn:microsoft.com/office/officeart/2008/layout/VerticalCurvedList"/>
    <dgm:cxn modelId="{89E7E315-FC8E-D741-9DA7-3342AE559CB5}" type="presParOf" srcId="{F8B1240C-A0D1-4A58-8125-E60E79FB0B85}" destId="{C6DD8D8A-E4A4-494C-A2CE-E00443FDBB95}" srcOrd="3" destOrd="0" presId="urn:microsoft.com/office/officeart/2008/layout/VerticalCurvedList"/>
    <dgm:cxn modelId="{EA1E977D-2789-BA4E-86E5-7656DCE01276}" type="presParOf" srcId="{F8B1240C-A0D1-4A58-8125-E60E79FB0B85}" destId="{6B69B1EA-ABDE-4A4F-B83E-00D0818D7898}" srcOrd="4" destOrd="0" presId="urn:microsoft.com/office/officeart/2008/layout/VerticalCurvedList"/>
    <dgm:cxn modelId="{1F5CD70E-8F1C-AA4B-A48B-306912778D79}" type="presParOf" srcId="{6B69B1EA-ABDE-4A4F-B83E-00D0818D7898}" destId="{299CDCDB-F823-514E-851C-B07C6B85CCFC}" srcOrd="0" destOrd="0" presId="urn:microsoft.com/office/officeart/2008/layout/VerticalCurvedList"/>
    <dgm:cxn modelId="{7E8BBE35-952A-674C-980C-59698D545B3A}" type="presParOf" srcId="{F8B1240C-A0D1-4A58-8125-E60E79FB0B85}" destId="{C9076A7E-DBF3-D540-B4BC-DF9F4735FAE3}" srcOrd="5" destOrd="0" presId="urn:microsoft.com/office/officeart/2008/layout/VerticalCurvedList"/>
    <dgm:cxn modelId="{F034AD4B-2967-8B4C-B123-49F9B95148BD}" type="presParOf" srcId="{F8B1240C-A0D1-4A58-8125-E60E79FB0B85}" destId="{6A436C7D-574F-9642-81C9-C67665463FA0}" srcOrd="6" destOrd="0" presId="urn:microsoft.com/office/officeart/2008/layout/VerticalCurvedList"/>
    <dgm:cxn modelId="{E2D1D646-8277-F346-8E8F-7015FB2BF146}" type="presParOf" srcId="{6A436C7D-574F-9642-81C9-C67665463FA0}" destId="{FBA46C53-253F-CB48-992D-1ACC219412F8}" srcOrd="0" destOrd="0" presId="urn:microsoft.com/office/officeart/2008/layout/VerticalCurvedList"/>
    <dgm:cxn modelId="{5250ACEC-FE59-344C-9C46-763AA916FF68}" type="presParOf" srcId="{F8B1240C-A0D1-4A58-8125-E60E79FB0B85}" destId="{5D621290-57F8-F142-9C03-AB1023281F96}" srcOrd="7" destOrd="0" presId="urn:microsoft.com/office/officeart/2008/layout/VerticalCurvedList"/>
    <dgm:cxn modelId="{FBCC7D44-6248-7B4D-B0B5-993305EC72CD}" type="presParOf" srcId="{F8B1240C-A0D1-4A58-8125-E60E79FB0B85}" destId="{44E5BC4C-D2CA-AA46-A173-BB6E02E30411}" srcOrd="8" destOrd="0" presId="urn:microsoft.com/office/officeart/2008/layout/VerticalCurvedList"/>
    <dgm:cxn modelId="{F86E13F1-5B93-904F-A702-AD77E5597E4B}" type="presParOf" srcId="{44E5BC4C-D2CA-AA46-A173-BB6E02E30411}" destId="{EC9C87FF-7CF3-CE49-B95D-44F71068FEE0}" srcOrd="0" destOrd="0" presId="urn:microsoft.com/office/officeart/2008/layout/VerticalCurvedList"/>
    <dgm:cxn modelId="{230F8F69-D45F-5046-AD4B-509556E7DB58}" type="presParOf" srcId="{F8B1240C-A0D1-4A58-8125-E60E79FB0B85}" destId="{48F4909E-0E4B-7A43-8E3E-37C6AFCA5288}" srcOrd="9" destOrd="0" presId="urn:microsoft.com/office/officeart/2008/layout/VerticalCurvedList"/>
    <dgm:cxn modelId="{4EAB4177-5539-1D44-9C5F-EEB0D32433EC}" type="presParOf" srcId="{F8B1240C-A0D1-4A58-8125-E60E79FB0B85}" destId="{96AA9E63-7BEF-F946-8581-F9788E6857F0}" srcOrd="10" destOrd="0" presId="urn:microsoft.com/office/officeart/2008/layout/VerticalCurvedList"/>
    <dgm:cxn modelId="{478D417D-EC28-584B-AA4F-4775D7C1AAF1}" type="presParOf" srcId="{96AA9E63-7BEF-F946-8581-F9788E6857F0}" destId="{9B8C3376-9597-244B-9FE9-0A6D6C0B70A2}"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5CB935-F730-7C49-8D9D-60494DCC3324}" type="doc">
      <dgm:prSet loTypeId="urn:microsoft.com/office/officeart/2008/layout/LinedList" loCatId="" qsTypeId="urn:microsoft.com/office/officeart/2005/8/quickstyle/simple4" qsCatId="simple" csTypeId="urn:microsoft.com/office/officeart/2005/8/colors/colorful1" csCatId="colorful" phldr="1"/>
      <dgm:spPr/>
      <dgm:t>
        <a:bodyPr/>
        <a:lstStyle/>
        <a:p>
          <a:endParaRPr lang="en-US"/>
        </a:p>
      </dgm:t>
    </dgm:pt>
    <dgm:pt modelId="{D00B642B-3C5E-144C-BEA3-5727B87122DB}">
      <dgm:prSet phldrT="[Text]" custT="1"/>
      <dgm:spPr/>
      <dgm:t>
        <a:bodyPr/>
        <a:lstStyle/>
        <a:p>
          <a:r>
            <a:rPr lang="en-US" sz="2400" dirty="0"/>
            <a:t>Meet with the Transformation Sponsor</a:t>
          </a:r>
        </a:p>
      </dgm:t>
    </dgm:pt>
    <dgm:pt modelId="{53DAE823-7FA0-D141-8A97-1FF1C054AB22}" type="parTrans" cxnId="{A3C6FDE7-0FE0-AB43-947E-337A9B73674C}">
      <dgm:prSet/>
      <dgm:spPr/>
      <dgm:t>
        <a:bodyPr/>
        <a:lstStyle/>
        <a:p>
          <a:endParaRPr lang="en-US"/>
        </a:p>
      </dgm:t>
    </dgm:pt>
    <dgm:pt modelId="{87A10C27-4A2A-844B-97F7-91061EF58564}" type="sibTrans" cxnId="{A3C6FDE7-0FE0-AB43-947E-337A9B73674C}">
      <dgm:prSet/>
      <dgm:spPr/>
      <dgm:t>
        <a:bodyPr/>
        <a:lstStyle/>
        <a:p>
          <a:endParaRPr lang="en-US"/>
        </a:p>
      </dgm:t>
    </dgm:pt>
    <dgm:pt modelId="{AE17B9BB-D54E-1F41-ABD0-9A6CF6A2B3B7}">
      <dgm:prSet/>
      <dgm:spPr/>
      <dgm:t>
        <a:bodyPr/>
        <a:lstStyle/>
        <a:p>
          <a:r>
            <a:rPr lang="en-US" dirty="0"/>
            <a:t>Review the 7 Pillars of Business Agility</a:t>
          </a:r>
        </a:p>
      </dgm:t>
    </dgm:pt>
    <dgm:pt modelId="{9EEED01F-A083-C34D-B7AF-83F519FB0FB1}" type="parTrans" cxnId="{F48F50B6-B9CD-8E49-89A0-601371DBD4E8}">
      <dgm:prSet/>
      <dgm:spPr/>
      <dgm:t>
        <a:bodyPr/>
        <a:lstStyle/>
        <a:p>
          <a:endParaRPr lang="en-US"/>
        </a:p>
      </dgm:t>
    </dgm:pt>
    <dgm:pt modelId="{84B0DA9F-2D94-3F47-917C-7A26C73DB8C5}" type="sibTrans" cxnId="{F48F50B6-B9CD-8E49-89A0-601371DBD4E8}">
      <dgm:prSet/>
      <dgm:spPr/>
      <dgm:t>
        <a:bodyPr/>
        <a:lstStyle/>
        <a:p>
          <a:endParaRPr lang="en-US"/>
        </a:p>
      </dgm:t>
    </dgm:pt>
    <dgm:pt modelId="{62B9D631-AB4E-B24B-AB8F-CBD983C1F0F6}">
      <dgm:prSet/>
      <dgm:spPr/>
      <dgm:t>
        <a:bodyPr/>
        <a:lstStyle/>
        <a:p>
          <a:r>
            <a:rPr lang="en-US" dirty="0"/>
            <a:t>Background and details on the Team</a:t>
          </a:r>
        </a:p>
      </dgm:t>
    </dgm:pt>
    <dgm:pt modelId="{06641125-A37C-6549-8E6F-6073F07E93C3}" type="parTrans" cxnId="{8C82BE18-4E9E-3B47-8D38-255DDEB65FED}">
      <dgm:prSet/>
      <dgm:spPr/>
      <dgm:t>
        <a:bodyPr/>
        <a:lstStyle/>
        <a:p>
          <a:endParaRPr lang="en-US"/>
        </a:p>
      </dgm:t>
    </dgm:pt>
    <dgm:pt modelId="{0220F49F-EFCF-C342-B14D-BC79871705C9}" type="sibTrans" cxnId="{8C82BE18-4E9E-3B47-8D38-255DDEB65FED}">
      <dgm:prSet/>
      <dgm:spPr/>
      <dgm:t>
        <a:bodyPr/>
        <a:lstStyle/>
        <a:p>
          <a:endParaRPr lang="en-US"/>
        </a:p>
      </dgm:t>
    </dgm:pt>
    <dgm:pt modelId="{16A9198D-DE8C-7340-871E-51D37A85C473}">
      <dgm:prSet/>
      <dgm:spPr/>
      <dgm:t>
        <a:bodyPr/>
        <a:lstStyle/>
        <a:p>
          <a:r>
            <a:rPr lang="en-US" dirty="0"/>
            <a:t>Which Transformation leaders are actively engaged in the transformation and which one are new to the conversation</a:t>
          </a:r>
        </a:p>
      </dgm:t>
    </dgm:pt>
    <dgm:pt modelId="{45EEC99A-9109-E049-AE42-F4F03BC73824}" type="parTrans" cxnId="{7A8CC054-057C-0D4A-A92F-E9D5F3B0F9D1}">
      <dgm:prSet/>
      <dgm:spPr/>
      <dgm:t>
        <a:bodyPr/>
        <a:lstStyle/>
        <a:p>
          <a:endParaRPr lang="en-US"/>
        </a:p>
      </dgm:t>
    </dgm:pt>
    <dgm:pt modelId="{627C3E90-58CD-F147-B3D1-844EA102F793}" type="sibTrans" cxnId="{7A8CC054-057C-0D4A-A92F-E9D5F3B0F9D1}">
      <dgm:prSet/>
      <dgm:spPr/>
      <dgm:t>
        <a:bodyPr/>
        <a:lstStyle/>
        <a:p>
          <a:endParaRPr lang="en-US"/>
        </a:p>
      </dgm:t>
    </dgm:pt>
    <dgm:pt modelId="{DC72C1F3-D76C-C741-806E-7AC7CE239095}">
      <dgm:prSet/>
      <dgm:spPr/>
      <dgm:t>
        <a:bodyPr/>
        <a:lstStyle/>
        <a:p>
          <a:r>
            <a:rPr lang="en-US" dirty="0"/>
            <a:t>What are the strategic goals of the organization as it pertains to their transformation</a:t>
          </a:r>
        </a:p>
      </dgm:t>
    </dgm:pt>
    <dgm:pt modelId="{AA6B3549-77CF-B746-A19E-A83C699FCA62}" type="parTrans" cxnId="{40CAC4FB-E8F6-824C-9DA1-A58DF6DB08E0}">
      <dgm:prSet/>
      <dgm:spPr/>
      <dgm:t>
        <a:bodyPr/>
        <a:lstStyle/>
        <a:p>
          <a:endParaRPr lang="en-US"/>
        </a:p>
      </dgm:t>
    </dgm:pt>
    <dgm:pt modelId="{67275C29-351E-2143-A0A2-3E5720F39DCF}" type="sibTrans" cxnId="{40CAC4FB-E8F6-824C-9DA1-A58DF6DB08E0}">
      <dgm:prSet/>
      <dgm:spPr/>
      <dgm:t>
        <a:bodyPr/>
        <a:lstStyle/>
        <a:p>
          <a:endParaRPr lang="en-US"/>
        </a:p>
      </dgm:t>
    </dgm:pt>
    <dgm:pt modelId="{E702D38B-5275-C14E-AF03-22BEBCD13841}">
      <dgm:prSet/>
      <dgm:spPr/>
      <dgm:t>
        <a:bodyPr/>
        <a:lstStyle/>
        <a:p>
          <a:r>
            <a:rPr lang="en-US" dirty="0"/>
            <a:t>Are there significant roadblocks to transformation that have already been identified</a:t>
          </a:r>
        </a:p>
      </dgm:t>
    </dgm:pt>
    <dgm:pt modelId="{0028B1F4-917E-5D4B-B2F4-DF8970774F52}" type="parTrans" cxnId="{7AC9B971-0669-004A-B2E0-B7057C88633C}">
      <dgm:prSet/>
      <dgm:spPr/>
      <dgm:t>
        <a:bodyPr/>
        <a:lstStyle/>
        <a:p>
          <a:endParaRPr lang="en-US"/>
        </a:p>
      </dgm:t>
    </dgm:pt>
    <dgm:pt modelId="{97235EDF-7AFB-8D45-9D96-D858342CDFF5}" type="sibTrans" cxnId="{7AC9B971-0669-004A-B2E0-B7057C88633C}">
      <dgm:prSet/>
      <dgm:spPr/>
      <dgm:t>
        <a:bodyPr/>
        <a:lstStyle/>
        <a:p>
          <a:endParaRPr lang="en-US"/>
        </a:p>
      </dgm:t>
    </dgm:pt>
    <dgm:pt modelId="{C4BE0298-4A4C-874E-BF23-4F26D5DC9DBB}">
      <dgm:prSet/>
      <dgm:spPr/>
      <dgm:t>
        <a:bodyPr/>
        <a:lstStyle/>
        <a:p>
          <a:r>
            <a:rPr lang="en-US" dirty="0"/>
            <a:t>Find out where to gain visibility into the measures of Flow, Value and Quality and who will answer them</a:t>
          </a:r>
        </a:p>
      </dgm:t>
    </dgm:pt>
    <dgm:pt modelId="{FF536D5A-1612-A344-954C-74FCAC9B6A43}" type="parTrans" cxnId="{7DC0EFE1-1784-6F4E-9378-326153039172}">
      <dgm:prSet/>
      <dgm:spPr/>
      <dgm:t>
        <a:bodyPr/>
        <a:lstStyle/>
        <a:p>
          <a:endParaRPr lang="en-US"/>
        </a:p>
      </dgm:t>
    </dgm:pt>
    <dgm:pt modelId="{A3F6E246-65B0-A840-B48E-3FF52B35ABC9}" type="sibTrans" cxnId="{7DC0EFE1-1784-6F4E-9378-326153039172}">
      <dgm:prSet/>
      <dgm:spPr/>
      <dgm:t>
        <a:bodyPr/>
        <a:lstStyle/>
        <a:p>
          <a:endParaRPr lang="en-US"/>
        </a:p>
      </dgm:t>
    </dgm:pt>
    <dgm:pt modelId="{44B691D8-DB09-489E-94BC-172F2B369963}">
      <dgm:prSet/>
      <dgm:spPr/>
      <dgm:t>
        <a:bodyPr/>
        <a:lstStyle/>
        <a:p>
          <a:endParaRPr lang="en-US" dirty="0"/>
        </a:p>
      </dgm:t>
    </dgm:pt>
    <dgm:pt modelId="{01CD16DB-DCDE-49E8-8C29-21908DC5BC71}" type="parTrans" cxnId="{973ABE4A-8815-4FC2-AD6D-A3F3787A2D6F}">
      <dgm:prSet/>
      <dgm:spPr/>
      <dgm:t>
        <a:bodyPr/>
        <a:lstStyle/>
        <a:p>
          <a:endParaRPr lang="en-US"/>
        </a:p>
      </dgm:t>
    </dgm:pt>
    <dgm:pt modelId="{A5E72334-0DA1-4717-AC4F-418BB1704234}" type="sibTrans" cxnId="{973ABE4A-8815-4FC2-AD6D-A3F3787A2D6F}">
      <dgm:prSet/>
      <dgm:spPr/>
      <dgm:t>
        <a:bodyPr/>
        <a:lstStyle/>
        <a:p>
          <a:endParaRPr lang="en-US"/>
        </a:p>
      </dgm:t>
    </dgm:pt>
    <dgm:pt modelId="{BABFC57F-6602-0A45-B087-52A1FC21F0F2}" type="pres">
      <dgm:prSet presAssocID="{D55CB935-F730-7C49-8D9D-60494DCC3324}" presName="vert0" presStyleCnt="0">
        <dgm:presLayoutVars>
          <dgm:dir/>
          <dgm:animOne val="branch"/>
          <dgm:animLvl val="lvl"/>
        </dgm:presLayoutVars>
      </dgm:prSet>
      <dgm:spPr/>
    </dgm:pt>
    <dgm:pt modelId="{942306FE-1F0A-7945-8C9B-63F8443941D5}" type="pres">
      <dgm:prSet presAssocID="{D00B642B-3C5E-144C-BEA3-5727B87122DB}" presName="thickLine" presStyleLbl="alignNode1" presStyleIdx="0" presStyleCnt="1"/>
      <dgm:spPr/>
    </dgm:pt>
    <dgm:pt modelId="{E516F13D-5F3E-7341-9B83-301E20C11533}" type="pres">
      <dgm:prSet presAssocID="{D00B642B-3C5E-144C-BEA3-5727B87122DB}" presName="horz1" presStyleCnt="0"/>
      <dgm:spPr/>
    </dgm:pt>
    <dgm:pt modelId="{59EE3BB9-8E77-CC4E-B131-404CC659C952}" type="pres">
      <dgm:prSet presAssocID="{D00B642B-3C5E-144C-BEA3-5727B87122DB}" presName="tx1" presStyleLbl="revTx" presStyleIdx="0" presStyleCnt="8" custScaleX="145709"/>
      <dgm:spPr/>
    </dgm:pt>
    <dgm:pt modelId="{7F84CA7D-717A-684E-8FB7-DA98BD0E0DD0}" type="pres">
      <dgm:prSet presAssocID="{D00B642B-3C5E-144C-BEA3-5727B87122DB}" presName="vert1" presStyleCnt="0"/>
      <dgm:spPr/>
    </dgm:pt>
    <dgm:pt modelId="{07BC5CD1-315B-8E4A-9661-C62A5EE87072}" type="pres">
      <dgm:prSet presAssocID="{AE17B9BB-D54E-1F41-ABD0-9A6CF6A2B3B7}" presName="vertSpace2a" presStyleCnt="0"/>
      <dgm:spPr/>
    </dgm:pt>
    <dgm:pt modelId="{BEC80064-5493-0B4D-8B54-D4C2D4A9DD83}" type="pres">
      <dgm:prSet presAssocID="{AE17B9BB-D54E-1F41-ABD0-9A6CF6A2B3B7}" presName="horz2" presStyleCnt="0"/>
      <dgm:spPr/>
    </dgm:pt>
    <dgm:pt modelId="{D4E90FF9-244D-B74F-98A4-27407535CB7E}" type="pres">
      <dgm:prSet presAssocID="{AE17B9BB-D54E-1F41-ABD0-9A6CF6A2B3B7}" presName="horzSpace2" presStyleCnt="0"/>
      <dgm:spPr/>
    </dgm:pt>
    <dgm:pt modelId="{4E0040D9-1C66-C747-8C9D-F110CBA8A8D2}" type="pres">
      <dgm:prSet presAssocID="{AE17B9BB-D54E-1F41-ABD0-9A6CF6A2B3B7}" presName="tx2" presStyleLbl="revTx" presStyleIdx="1" presStyleCnt="8"/>
      <dgm:spPr/>
    </dgm:pt>
    <dgm:pt modelId="{F8C3E6FB-7556-374A-838C-433D3EAA99C9}" type="pres">
      <dgm:prSet presAssocID="{AE17B9BB-D54E-1F41-ABD0-9A6CF6A2B3B7}" presName="vert2" presStyleCnt="0"/>
      <dgm:spPr/>
    </dgm:pt>
    <dgm:pt modelId="{6793E758-87B8-9D49-ADA3-3ADBC88755E3}" type="pres">
      <dgm:prSet presAssocID="{AE17B9BB-D54E-1F41-ABD0-9A6CF6A2B3B7}" presName="thinLine2b" presStyleLbl="callout" presStyleIdx="0" presStyleCnt="7"/>
      <dgm:spPr/>
    </dgm:pt>
    <dgm:pt modelId="{04145AB5-3974-9241-8E7C-7D2F783BD684}" type="pres">
      <dgm:prSet presAssocID="{AE17B9BB-D54E-1F41-ABD0-9A6CF6A2B3B7}" presName="vertSpace2b" presStyleCnt="0"/>
      <dgm:spPr/>
    </dgm:pt>
    <dgm:pt modelId="{3AAB9F32-A15E-0847-A1D6-0DFEE4FC8DD6}" type="pres">
      <dgm:prSet presAssocID="{62B9D631-AB4E-B24B-AB8F-CBD983C1F0F6}" presName="horz2" presStyleCnt="0"/>
      <dgm:spPr/>
    </dgm:pt>
    <dgm:pt modelId="{BBD94FD7-E91A-0742-93E3-6CCD55DF377D}" type="pres">
      <dgm:prSet presAssocID="{62B9D631-AB4E-B24B-AB8F-CBD983C1F0F6}" presName="horzSpace2" presStyleCnt="0"/>
      <dgm:spPr/>
    </dgm:pt>
    <dgm:pt modelId="{1FDFBFD5-F84B-E743-869E-BF00DC821416}" type="pres">
      <dgm:prSet presAssocID="{62B9D631-AB4E-B24B-AB8F-CBD983C1F0F6}" presName="tx2" presStyleLbl="revTx" presStyleIdx="2" presStyleCnt="8"/>
      <dgm:spPr/>
    </dgm:pt>
    <dgm:pt modelId="{6937DDB0-C29E-7F4A-98D5-672A0482CB75}" type="pres">
      <dgm:prSet presAssocID="{62B9D631-AB4E-B24B-AB8F-CBD983C1F0F6}" presName="vert2" presStyleCnt="0"/>
      <dgm:spPr/>
    </dgm:pt>
    <dgm:pt modelId="{BA2742BA-3AC6-2545-83BA-0B244D3A0395}" type="pres">
      <dgm:prSet presAssocID="{62B9D631-AB4E-B24B-AB8F-CBD983C1F0F6}" presName="thinLine2b" presStyleLbl="callout" presStyleIdx="1" presStyleCnt="7"/>
      <dgm:spPr/>
    </dgm:pt>
    <dgm:pt modelId="{6778566D-CAB4-314A-9210-C0B6215CE05B}" type="pres">
      <dgm:prSet presAssocID="{62B9D631-AB4E-B24B-AB8F-CBD983C1F0F6}" presName="vertSpace2b" presStyleCnt="0"/>
      <dgm:spPr/>
    </dgm:pt>
    <dgm:pt modelId="{A472A6EE-EADB-E74F-8905-57CE4FE1A4EC}" type="pres">
      <dgm:prSet presAssocID="{16A9198D-DE8C-7340-871E-51D37A85C473}" presName="horz2" presStyleCnt="0"/>
      <dgm:spPr/>
    </dgm:pt>
    <dgm:pt modelId="{13B45A5A-D044-9044-9586-37AA4D85A02F}" type="pres">
      <dgm:prSet presAssocID="{16A9198D-DE8C-7340-871E-51D37A85C473}" presName="horzSpace2" presStyleCnt="0"/>
      <dgm:spPr/>
    </dgm:pt>
    <dgm:pt modelId="{A5260C5B-F177-594C-8DEF-6ADB55F8A7CB}" type="pres">
      <dgm:prSet presAssocID="{16A9198D-DE8C-7340-871E-51D37A85C473}" presName="tx2" presStyleLbl="revTx" presStyleIdx="3" presStyleCnt="8"/>
      <dgm:spPr/>
    </dgm:pt>
    <dgm:pt modelId="{59160D80-14BD-1947-9225-A33036B17298}" type="pres">
      <dgm:prSet presAssocID="{16A9198D-DE8C-7340-871E-51D37A85C473}" presName="vert2" presStyleCnt="0"/>
      <dgm:spPr/>
    </dgm:pt>
    <dgm:pt modelId="{8104C92F-53C1-6E43-AAB2-444484B4E280}" type="pres">
      <dgm:prSet presAssocID="{16A9198D-DE8C-7340-871E-51D37A85C473}" presName="thinLine2b" presStyleLbl="callout" presStyleIdx="2" presStyleCnt="7"/>
      <dgm:spPr/>
    </dgm:pt>
    <dgm:pt modelId="{C94D699B-8AA7-5544-A3B1-071A08341854}" type="pres">
      <dgm:prSet presAssocID="{16A9198D-DE8C-7340-871E-51D37A85C473}" presName="vertSpace2b" presStyleCnt="0"/>
      <dgm:spPr/>
    </dgm:pt>
    <dgm:pt modelId="{937F3759-6D07-9C46-84BD-2028FF7B5B6E}" type="pres">
      <dgm:prSet presAssocID="{DC72C1F3-D76C-C741-806E-7AC7CE239095}" presName="horz2" presStyleCnt="0"/>
      <dgm:spPr/>
    </dgm:pt>
    <dgm:pt modelId="{D0CB6B07-41B2-1F42-A31A-D99718D63221}" type="pres">
      <dgm:prSet presAssocID="{DC72C1F3-D76C-C741-806E-7AC7CE239095}" presName="horzSpace2" presStyleCnt="0"/>
      <dgm:spPr/>
    </dgm:pt>
    <dgm:pt modelId="{EEB40531-28EA-7F45-AB00-B500A6192EA0}" type="pres">
      <dgm:prSet presAssocID="{DC72C1F3-D76C-C741-806E-7AC7CE239095}" presName="tx2" presStyleLbl="revTx" presStyleIdx="4" presStyleCnt="8"/>
      <dgm:spPr/>
    </dgm:pt>
    <dgm:pt modelId="{BDA5B924-669F-E14C-8E8B-2BB6ABC7297F}" type="pres">
      <dgm:prSet presAssocID="{DC72C1F3-D76C-C741-806E-7AC7CE239095}" presName="vert2" presStyleCnt="0"/>
      <dgm:spPr/>
    </dgm:pt>
    <dgm:pt modelId="{D6ABB27F-060D-2044-A439-E8F7DE9777B8}" type="pres">
      <dgm:prSet presAssocID="{DC72C1F3-D76C-C741-806E-7AC7CE239095}" presName="thinLine2b" presStyleLbl="callout" presStyleIdx="3" presStyleCnt="7"/>
      <dgm:spPr/>
    </dgm:pt>
    <dgm:pt modelId="{7C3E2F91-3DED-434D-A9FC-7F12A3A24187}" type="pres">
      <dgm:prSet presAssocID="{DC72C1F3-D76C-C741-806E-7AC7CE239095}" presName="vertSpace2b" presStyleCnt="0"/>
      <dgm:spPr/>
    </dgm:pt>
    <dgm:pt modelId="{2600AAAC-B2B2-B848-9CC0-E4355A3CAFE5}" type="pres">
      <dgm:prSet presAssocID="{E702D38B-5275-C14E-AF03-22BEBCD13841}" presName="horz2" presStyleCnt="0"/>
      <dgm:spPr/>
    </dgm:pt>
    <dgm:pt modelId="{4D158403-F563-004E-B1CD-E11C12DD98E1}" type="pres">
      <dgm:prSet presAssocID="{E702D38B-5275-C14E-AF03-22BEBCD13841}" presName="horzSpace2" presStyleCnt="0"/>
      <dgm:spPr/>
    </dgm:pt>
    <dgm:pt modelId="{0D1CE3DD-6F07-E541-AF47-8EFAE2582F5C}" type="pres">
      <dgm:prSet presAssocID="{E702D38B-5275-C14E-AF03-22BEBCD13841}" presName="tx2" presStyleLbl="revTx" presStyleIdx="5" presStyleCnt="8"/>
      <dgm:spPr/>
    </dgm:pt>
    <dgm:pt modelId="{7C498221-0BEB-9643-B7DB-5D2A9736FF87}" type="pres">
      <dgm:prSet presAssocID="{E702D38B-5275-C14E-AF03-22BEBCD13841}" presName="vert2" presStyleCnt="0"/>
      <dgm:spPr/>
    </dgm:pt>
    <dgm:pt modelId="{EFECFD0E-76A9-1C40-98EF-5863C4025A48}" type="pres">
      <dgm:prSet presAssocID="{E702D38B-5275-C14E-AF03-22BEBCD13841}" presName="thinLine2b" presStyleLbl="callout" presStyleIdx="4" presStyleCnt="7"/>
      <dgm:spPr/>
    </dgm:pt>
    <dgm:pt modelId="{90F2FA38-C047-314E-8ED5-7C460C74047C}" type="pres">
      <dgm:prSet presAssocID="{E702D38B-5275-C14E-AF03-22BEBCD13841}" presName="vertSpace2b" presStyleCnt="0"/>
      <dgm:spPr/>
    </dgm:pt>
    <dgm:pt modelId="{8164367B-20EB-B542-8DFC-C2C67A6D92C3}" type="pres">
      <dgm:prSet presAssocID="{C4BE0298-4A4C-874E-BF23-4F26D5DC9DBB}" presName="horz2" presStyleCnt="0"/>
      <dgm:spPr/>
    </dgm:pt>
    <dgm:pt modelId="{AA2E7925-E11C-EE4F-9EFA-9568647F2007}" type="pres">
      <dgm:prSet presAssocID="{C4BE0298-4A4C-874E-BF23-4F26D5DC9DBB}" presName="horzSpace2" presStyleCnt="0"/>
      <dgm:spPr/>
    </dgm:pt>
    <dgm:pt modelId="{0B155343-F590-E14A-B0CE-0B034882B1E1}" type="pres">
      <dgm:prSet presAssocID="{C4BE0298-4A4C-874E-BF23-4F26D5DC9DBB}" presName="tx2" presStyleLbl="revTx" presStyleIdx="6" presStyleCnt="8"/>
      <dgm:spPr/>
    </dgm:pt>
    <dgm:pt modelId="{98C389E6-058C-EC4D-9DE2-0513075F3E2C}" type="pres">
      <dgm:prSet presAssocID="{C4BE0298-4A4C-874E-BF23-4F26D5DC9DBB}" presName="vert2" presStyleCnt="0"/>
      <dgm:spPr/>
    </dgm:pt>
    <dgm:pt modelId="{62CE4B9E-9596-FE4C-8A97-7CEF5CCA8D73}" type="pres">
      <dgm:prSet presAssocID="{C4BE0298-4A4C-874E-BF23-4F26D5DC9DBB}" presName="thinLine2b" presStyleLbl="callout" presStyleIdx="5" presStyleCnt="7"/>
      <dgm:spPr/>
    </dgm:pt>
    <dgm:pt modelId="{B54EAB67-CC82-3844-BF91-A8D32A58AE9E}" type="pres">
      <dgm:prSet presAssocID="{C4BE0298-4A4C-874E-BF23-4F26D5DC9DBB}" presName="vertSpace2b" presStyleCnt="0"/>
      <dgm:spPr/>
    </dgm:pt>
    <dgm:pt modelId="{C6126F08-6ACA-4A72-8FC8-97C7574865E3}" type="pres">
      <dgm:prSet presAssocID="{44B691D8-DB09-489E-94BC-172F2B369963}" presName="horz2" presStyleCnt="0"/>
      <dgm:spPr/>
    </dgm:pt>
    <dgm:pt modelId="{8045C4F3-2D0E-424A-B731-B8F564AB7ADA}" type="pres">
      <dgm:prSet presAssocID="{44B691D8-DB09-489E-94BC-172F2B369963}" presName="horzSpace2" presStyleCnt="0"/>
      <dgm:spPr/>
    </dgm:pt>
    <dgm:pt modelId="{7D48943E-8AE6-4C4F-A570-FC29A1360660}" type="pres">
      <dgm:prSet presAssocID="{44B691D8-DB09-489E-94BC-172F2B369963}" presName="tx2" presStyleLbl="revTx" presStyleIdx="7" presStyleCnt="8"/>
      <dgm:spPr/>
    </dgm:pt>
    <dgm:pt modelId="{75BB3379-03B2-4E5C-844D-CB630C0A43EE}" type="pres">
      <dgm:prSet presAssocID="{44B691D8-DB09-489E-94BC-172F2B369963}" presName="vert2" presStyleCnt="0"/>
      <dgm:spPr/>
    </dgm:pt>
    <dgm:pt modelId="{5BB3F8E3-EB86-49EB-9BA0-9E63CD4CC6E3}" type="pres">
      <dgm:prSet presAssocID="{44B691D8-DB09-489E-94BC-172F2B369963}" presName="thinLine2b" presStyleLbl="callout" presStyleIdx="6" presStyleCnt="7"/>
      <dgm:spPr/>
    </dgm:pt>
    <dgm:pt modelId="{28AB1FDD-3F2E-49E6-A185-F7E26F8D728A}" type="pres">
      <dgm:prSet presAssocID="{44B691D8-DB09-489E-94BC-172F2B369963}" presName="vertSpace2b" presStyleCnt="0"/>
      <dgm:spPr/>
    </dgm:pt>
  </dgm:ptLst>
  <dgm:cxnLst>
    <dgm:cxn modelId="{5EAFDF0E-BC2D-C845-9D25-BC12F56E60AB}" type="presOf" srcId="{C4BE0298-4A4C-874E-BF23-4F26D5DC9DBB}" destId="{0B155343-F590-E14A-B0CE-0B034882B1E1}" srcOrd="0" destOrd="0" presId="urn:microsoft.com/office/officeart/2008/layout/LinedList"/>
    <dgm:cxn modelId="{BBB7F915-8739-4947-8F69-82E0530C5179}" type="presOf" srcId="{D55CB935-F730-7C49-8D9D-60494DCC3324}" destId="{BABFC57F-6602-0A45-B087-52A1FC21F0F2}" srcOrd="0" destOrd="0" presId="urn:microsoft.com/office/officeart/2008/layout/LinedList"/>
    <dgm:cxn modelId="{8C82BE18-4E9E-3B47-8D38-255DDEB65FED}" srcId="{D00B642B-3C5E-144C-BEA3-5727B87122DB}" destId="{62B9D631-AB4E-B24B-AB8F-CBD983C1F0F6}" srcOrd="1" destOrd="0" parTransId="{06641125-A37C-6549-8E6F-6073F07E93C3}" sibTransId="{0220F49F-EFCF-C342-B14D-BC79871705C9}"/>
    <dgm:cxn modelId="{C77DE61B-ED30-6C4C-9B8A-35C5F1BB5409}" type="presOf" srcId="{D00B642B-3C5E-144C-BEA3-5727B87122DB}" destId="{59EE3BB9-8E77-CC4E-B131-404CC659C952}" srcOrd="0" destOrd="0" presId="urn:microsoft.com/office/officeart/2008/layout/LinedList"/>
    <dgm:cxn modelId="{D916703D-D47D-8241-924B-A5761BCF8D67}" type="presOf" srcId="{AE17B9BB-D54E-1F41-ABD0-9A6CF6A2B3B7}" destId="{4E0040D9-1C66-C747-8C9D-F110CBA8A8D2}" srcOrd="0" destOrd="0" presId="urn:microsoft.com/office/officeart/2008/layout/LinedList"/>
    <dgm:cxn modelId="{973ABE4A-8815-4FC2-AD6D-A3F3787A2D6F}" srcId="{D00B642B-3C5E-144C-BEA3-5727B87122DB}" destId="{44B691D8-DB09-489E-94BC-172F2B369963}" srcOrd="6" destOrd="0" parTransId="{01CD16DB-DCDE-49E8-8C29-21908DC5BC71}" sibTransId="{A5E72334-0DA1-4717-AC4F-418BB1704234}"/>
    <dgm:cxn modelId="{7A8CC054-057C-0D4A-A92F-E9D5F3B0F9D1}" srcId="{D00B642B-3C5E-144C-BEA3-5727B87122DB}" destId="{16A9198D-DE8C-7340-871E-51D37A85C473}" srcOrd="2" destOrd="0" parTransId="{45EEC99A-9109-E049-AE42-F4F03BC73824}" sibTransId="{627C3E90-58CD-F147-B3D1-844EA102F793}"/>
    <dgm:cxn modelId="{DD2DFA57-3495-4F92-9BAB-7969D07E5940}" type="presOf" srcId="{44B691D8-DB09-489E-94BC-172F2B369963}" destId="{7D48943E-8AE6-4C4F-A570-FC29A1360660}" srcOrd="0" destOrd="0" presId="urn:microsoft.com/office/officeart/2008/layout/LinedList"/>
    <dgm:cxn modelId="{6A78C165-0FC7-6841-A231-5A63067C4084}" type="presOf" srcId="{62B9D631-AB4E-B24B-AB8F-CBD983C1F0F6}" destId="{1FDFBFD5-F84B-E743-869E-BF00DC821416}" srcOrd="0" destOrd="0" presId="urn:microsoft.com/office/officeart/2008/layout/LinedList"/>
    <dgm:cxn modelId="{47E46871-2F2B-BB44-8B24-A60030B9E974}" type="presOf" srcId="{16A9198D-DE8C-7340-871E-51D37A85C473}" destId="{A5260C5B-F177-594C-8DEF-6ADB55F8A7CB}" srcOrd="0" destOrd="0" presId="urn:microsoft.com/office/officeart/2008/layout/LinedList"/>
    <dgm:cxn modelId="{7AC9B971-0669-004A-B2E0-B7057C88633C}" srcId="{D00B642B-3C5E-144C-BEA3-5727B87122DB}" destId="{E702D38B-5275-C14E-AF03-22BEBCD13841}" srcOrd="4" destOrd="0" parTransId="{0028B1F4-917E-5D4B-B2F4-DF8970774F52}" sibTransId="{97235EDF-7AFB-8D45-9D96-D858342CDFF5}"/>
    <dgm:cxn modelId="{AF0ABD7F-0C58-2D45-8C02-2255F839FA12}" type="presOf" srcId="{E702D38B-5275-C14E-AF03-22BEBCD13841}" destId="{0D1CE3DD-6F07-E541-AF47-8EFAE2582F5C}" srcOrd="0" destOrd="0" presId="urn:microsoft.com/office/officeart/2008/layout/LinedList"/>
    <dgm:cxn modelId="{27F14388-F18E-C449-B3BB-0DA85EB0629A}" type="presOf" srcId="{DC72C1F3-D76C-C741-806E-7AC7CE239095}" destId="{EEB40531-28EA-7F45-AB00-B500A6192EA0}" srcOrd="0" destOrd="0" presId="urn:microsoft.com/office/officeart/2008/layout/LinedList"/>
    <dgm:cxn modelId="{F48F50B6-B9CD-8E49-89A0-601371DBD4E8}" srcId="{D00B642B-3C5E-144C-BEA3-5727B87122DB}" destId="{AE17B9BB-D54E-1F41-ABD0-9A6CF6A2B3B7}" srcOrd="0" destOrd="0" parTransId="{9EEED01F-A083-C34D-B7AF-83F519FB0FB1}" sibTransId="{84B0DA9F-2D94-3F47-917C-7A26C73DB8C5}"/>
    <dgm:cxn modelId="{7DC0EFE1-1784-6F4E-9378-326153039172}" srcId="{D00B642B-3C5E-144C-BEA3-5727B87122DB}" destId="{C4BE0298-4A4C-874E-BF23-4F26D5DC9DBB}" srcOrd="5" destOrd="0" parTransId="{FF536D5A-1612-A344-954C-74FCAC9B6A43}" sibTransId="{A3F6E246-65B0-A840-B48E-3FF52B35ABC9}"/>
    <dgm:cxn modelId="{A3C6FDE7-0FE0-AB43-947E-337A9B73674C}" srcId="{D55CB935-F730-7C49-8D9D-60494DCC3324}" destId="{D00B642B-3C5E-144C-BEA3-5727B87122DB}" srcOrd="0" destOrd="0" parTransId="{53DAE823-7FA0-D141-8A97-1FF1C054AB22}" sibTransId="{87A10C27-4A2A-844B-97F7-91061EF58564}"/>
    <dgm:cxn modelId="{40CAC4FB-E8F6-824C-9DA1-A58DF6DB08E0}" srcId="{D00B642B-3C5E-144C-BEA3-5727B87122DB}" destId="{DC72C1F3-D76C-C741-806E-7AC7CE239095}" srcOrd="3" destOrd="0" parTransId="{AA6B3549-77CF-B746-A19E-A83C699FCA62}" sibTransId="{67275C29-351E-2143-A0A2-3E5720F39DCF}"/>
    <dgm:cxn modelId="{2F3AEA77-54B3-D347-956D-3A33E2077F21}" type="presParOf" srcId="{BABFC57F-6602-0A45-B087-52A1FC21F0F2}" destId="{942306FE-1F0A-7945-8C9B-63F8443941D5}" srcOrd="0" destOrd="0" presId="urn:microsoft.com/office/officeart/2008/layout/LinedList"/>
    <dgm:cxn modelId="{17920AC0-36EA-8049-B24F-3F8F8A256A03}" type="presParOf" srcId="{BABFC57F-6602-0A45-B087-52A1FC21F0F2}" destId="{E516F13D-5F3E-7341-9B83-301E20C11533}" srcOrd="1" destOrd="0" presId="urn:microsoft.com/office/officeart/2008/layout/LinedList"/>
    <dgm:cxn modelId="{C6A37232-AA85-5A48-8E9B-22A3A90C468E}" type="presParOf" srcId="{E516F13D-5F3E-7341-9B83-301E20C11533}" destId="{59EE3BB9-8E77-CC4E-B131-404CC659C952}" srcOrd="0" destOrd="0" presId="urn:microsoft.com/office/officeart/2008/layout/LinedList"/>
    <dgm:cxn modelId="{221F140F-E988-B545-B6E8-A1402792BF97}" type="presParOf" srcId="{E516F13D-5F3E-7341-9B83-301E20C11533}" destId="{7F84CA7D-717A-684E-8FB7-DA98BD0E0DD0}" srcOrd="1" destOrd="0" presId="urn:microsoft.com/office/officeart/2008/layout/LinedList"/>
    <dgm:cxn modelId="{690822A5-FA51-6943-9AA7-D72D4ADFC6D1}" type="presParOf" srcId="{7F84CA7D-717A-684E-8FB7-DA98BD0E0DD0}" destId="{07BC5CD1-315B-8E4A-9661-C62A5EE87072}" srcOrd="0" destOrd="0" presId="urn:microsoft.com/office/officeart/2008/layout/LinedList"/>
    <dgm:cxn modelId="{859861D2-6436-764A-86B7-6D3B517D422D}" type="presParOf" srcId="{7F84CA7D-717A-684E-8FB7-DA98BD0E0DD0}" destId="{BEC80064-5493-0B4D-8B54-D4C2D4A9DD83}" srcOrd="1" destOrd="0" presId="urn:microsoft.com/office/officeart/2008/layout/LinedList"/>
    <dgm:cxn modelId="{53D7E43D-FA59-1C43-8B87-F5F512484001}" type="presParOf" srcId="{BEC80064-5493-0B4D-8B54-D4C2D4A9DD83}" destId="{D4E90FF9-244D-B74F-98A4-27407535CB7E}" srcOrd="0" destOrd="0" presId="urn:microsoft.com/office/officeart/2008/layout/LinedList"/>
    <dgm:cxn modelId="{0D5134A8-6731-E94C-9FE5-06A606B720E2}" type="presParOf" srcId="{BEC80064-5493-0B4D-8B54-D4C2D4A9DD83}" destId="{4E0040D9-1C66-C747-8C9D-F110CBA8A8D2}" srcOrd="1" destOrd="0" presId="urn:microsoft.com/office/officeart/2008/layout/LinedList"/>
    <dgm:cxn modelId="{0B7C8B69-8598-3549-9696-0867053F61A0}" type="presParOf" srcId="{BEC80064-5493-0B4D-8B54-D4C2D4A9DD83}" destId="{F8C3E6FB-7556-374A-838C-433D3EAA99C9}" srcOrd="2" destOrd="0" presId="urn:microsoft.com/office/officeart/2008/layout/LinedList"/>
    <dgm:cxn modelId="{29A2E250-B0EB-7E4F-BAD1-C0A7B6383C97}" type="presParOf" srcId="{7F84CA7D-717A-684E-8FB7-DA98BD0E0DD0}" destId="{6793E758-87B8-9D49-ADA3-3ADBC88755E3}" srcOrd="2" destOrd="0" presId="urn:microsoft.com/office/officeart/2008/layout/LinedList"/>
    <dgm:cxn modelId="{D7114039-052C-3C4B-93AF-1C78F1D859C2}" type="presParOf" srcId="{7F84CA7D-717A-684E-8FB7-DA98BD0E0DD0}" destId="{04145AB5-3974-9241-8E7C-7D2F783BD684}" srcOrd="3" destOrd="0" presId="urn:microsoft.com/office/officeart/2008/layout/LinedList"/>
    <dgm:cxn modelId="{3EE3C58A-DEDF-0A46-A62E-B5AA6A30EC7C}" type="presParOf" srcId="{7F84CA7D-717A-684E-8FB7-DA98BD0E0DD0}" destId="{3AAB9F32-A15E-0847-A1D6-0DFEE4FC8DD6}" srcOrd="4" destOrd="0" presId="urn:microsoft.com/office/officeart/2008/layout/LinedList"/>
    <dgm:cxn modelId="{FCFF40FD-987F-0C48-A050-9F16BA63FE16}" type="presParOf" srcId="{3AAB9F32-A15E-0847-A1D6-0DFEE4FC8DD6}" destId="{BBD94FD7-E91A-0742-93E3-6CCD55DF377D}" srcOrd="0" destOrd="0" presId="urn:microsoft.com/office/officeart/2008/layout/LinedList"/>
    <dgm:cxn modelId="{5490B144-5FD7-944F-9107-9D774DCF7FE1}" type="presParOf" srcId="{3AAB9F32-A15E-0847-A1D6-0DFEE4FC8DD6}" destId="{1FDFBFD5-F84B-E743-869E-BF00DC821416}" srcOrd="1" destOrd="0" presId="urn:microsoft.com/office/officeart/2008/layout/LinedList"/>
    <dgm:cxn modelId="{A38862E8-CB91-E944-8381-A5D54FF5A40B}" type="presParOf" srcId="{3AAB9F32-A15E-0847-A1D6-0DFEE4FC8DD6}" destId="{6937DDB0-C29E-7F4A-98D5-672A0482CB75}" srcOrd="2" destOrd="0" presId="urn:microsoft.com/office/officeart/2008/layout/LinedList"/>
    <dgm:cxn modelId="{EB11EA95-ED3C-DE45-8BED-879BC05DC792}" type="presParOf" srcId="{7F84CA7D-717A-684E-8FB7-DA98BD0E0DD0}" destId="{BA2742BA-3AC6-2545-83BA-0B244D3A0395}" srcOrd="5" destOrd="0" presId="urn:microsoft.com/office/officeart/2008/layout/LinedList"/>
    <dgm:cxn modelId="{0395EB4D-0C0A-B540-861B-52BA10007D5D}" type="presParOf" srcId="{7F84CA7D-717A-684E-8FB7-DA98BD0E0DD0}" destId="{6778566D-CAB4-314A-9210-C0B6215CE05B}" srcOrd="6" destOrd="0" presId="urn:microsoft.com/office/officeart/2008/layout/LinedList"/>
    <dgm:cxn modelId="{8A47B19F-D1E2-3641-8489-CAAD00A2A07D}" type="presParOf" srcId="{7F84CA7D-717A-684E-8FB7-DA98BD0E0DD0}" destId="{A472A6EE-EADB-E74F-8905-57CE4FE1A4EC}" srcOrd="7" destOrd="0" presId="urn:microsoft.com/office/officeart/2008/layout/LinedList"/>
    <dgm:cxn modelId="{4B5249E6-81C8-EA44-93FD-5D6DEFD3D20B}" type="presParOf" srcId="{A472A6EE-EADB-E74F-8905-57CE4FE1A4EC}" destId="{13B45A5A-D044-9044-9586-37AA4D85A02F}" srcOrd="0" destOrd="0" presId="urn:microsoft.com/office/officeart/2008/layout/LinedList"/>
    <dgm:cxn modelId="{FB6C2EED-E045-4642-99F9-FAE7B2E1E912}" type="presParOf" srcId="{A472A6EE-EADB-E74F-8905-57CE4FE1A4EC}" destId="{A5260C5B-F177-594C-8DEF-6ADB55F8A7CB}" srcOrd="1" destOrd="0" presId="urn:microsoft.com/office/officeart/2008/layout/LinedList"/>
    <dgm:cxn modelId="{D99AD838-02B9-5542-906C-CFFAC25A66A4}" type="presParOf" srcId="{A472A6EE-EADB-E74F-8905-57CE4FE1A4EC}" destId="{59160D80-14BD-1947-9225-A33036B17298}" srcOrd="2" destOrd="0" presId="urn:microsoft.com/office/officeart/2008/layout/LinedList"/>
    <dgm:cxn modelId="{EC3631A9-3155-5741-8B5A-86148F5E2FA9}" type="presParOf" srcId="{7F84CA7D-717A-684E-8FB7-DA98BD0E0DD0}" destId="{8104C92F-53C1-6E43-AAB2-444484B4E280}" srcOrd="8" destOrd="0" presId="urn:microsoft.com/office/officeart/2008/layout/LinedList"/>
    <dgm:cxn modelId="{C29F129C-E69B-E044-A18E-781F714AB04B}" type="presParOf" srcId="{7F84CA7D-717A-684E-8FB7-DA98BD0E0DD0}" destId="{C94D699B-8AA7-5544-A3B1-071A08341854}" srcOrd="9" destOrd="0" presId="urn:microsoft.com/office/officeart/2008/layout/LinedList"/>
    <dgm:cxn modelId="{D4DC526D-57D0-5A47-ADDB-8637AD41EC44}" type="presParOf" srcId="{7F84CA7D-717A-684E-8FB7-DA98BD0E0DD0}" destId="{937F3759-6D07-9C46-84BD-2028FF7B5B6E}" srcOrd="10" destOrd="0" presId="urn:microsoft.com/office/officeart/2008/layout/LinedList"/>
    <dgm:cxn modelId="{5305D201-0C58-864E-925C-23A8E4E92EEA}" type="presParOf" srcId="{937F3759-6D07-9C46-84BD-2028FF7B5B6E}" destId="{D0CB6B07-41B2-1F42-A31A-D99718D63221}" srcOrd="0" destOrd="0" presId="urn:microsoft.com/office/officeart/2008/layout/LinedList"/>
    <dgm:cxn modelId="{16A8C31E-24A2-9644-88E1-814BE34BC20F}" type="presParOf" srcId="{937F3759-6D07-9C46-84BD-2028FF7B5B6E}" destId="{EEB40531-28EA-7F45-AB00-B500A6192EA0}" srcOrd="1" destOrd="0" presId="urn:microsoft.com/office/officeart/2008/layout/LinedList"/>
    <dgm:cxn modelId="{C6F1596E-0656-E946-BC0F-69DFF5B9BCB0}" type="presParOf" srcId="{937F3759-6D07-9C46-84BD-2028FF7B5B6E}" destId="{BDA5B924-669F-E14C-8E8B-2BB6ABC7297F}" srcOrd="2" destOrd="0" presId="urn:microsoft.com/office/officeart/2008/layout/LinedList"/>
    <dgm:cxn modelId="{88176BC1-82E4-B447-BE9E-88C623D408B3}" type="presParOf" srcId="{7F84CA7D-717A-684E-8FB7-DA98BD0E0DD0}" destId="{D6ABB27F-060D-2044-A439-E8F7DE9777B8}" srcOrd="11" destOrd="0" presId="urn:microsoft.com/office/officeart/2008/layout/LinedList"/>
    <dgm:cxn modelId="{6D9A0B5D-ECA9-0243-BC0A-C073D82FBF48}" type="presParOf" srcId="{7F84CA7D-717A-684E-8FB7-DA98BD0E0DD0}" destId="{7C3E2F91-3DED-434D-A9FC-7F12A3A24187}" srcOrd="12" destOrd="0" presId="urn:microsoft.com/office/officeart/2008/layout/LinedList"/>
    <dgm:cxn modelId="{CF9A5AF8-0C0F-7249-A001-ADD62B58322B}" type="presParOf" srcId="{7F84CA7D-717A-684E-8FB7-DA98BD0E0DD0}" destId="{2600AAAC-B2B2-B848-9CC0-E4355A3CAFE5}" srcOrd="13" destOrd="0" presId="urn:microsoft.com/office/officeart/2008/layout/LinedList"/>
    <dgm:cxn modelId="{B556E22F-8587-DE4D-9454-B41830E033F6}" type="presParOf" srcId="{2600AAAC-B2B2-B848-9CC0-E4355A3CAFE5}" destId="{4D158403-F563-004E-B1CD-E11C12DD98E1}" srcOrd="0" destOrd="0" presId="urn:microsoft.com/office/officeart/2008/layout/LinedList"/>
    <dgm:cxn modelId="{27138A02-C20D-A046-91E3-8321132737A9}" type="presParOf" srcId="{2600AAAC-B2B2-B848-9CC0-E4355A3CAFE5}" destId="{0D1CE3DD-6F07-E541-AF47-8EFAE2582F5C}" srcOrd="1" destOrd="0" presId="urn:microsoft.com/office/officeart/2008/layout/LinedList"/>
    <dgm:cxn modelId="{8FD95090-995E-0340-A5BD-C61E3A69E348}" type="presParOf" srcId="{2600AAAC-B2B2-B848-9CC0-E4355A3CAFE5}" destId="{7C498221-0BEB-9643-B7DB-5D2A9736FF87}" srcOrd="2" destOrd="0" presId="urn:microsoft.com/office/officeart/2008/layout/LinedList"/>
    <dgm:cxn modelId="{1B53AC71-487C-E34B-8876-7829418A9AA4}" type="presParOf" srcId="{7F84CA7D-717A-684E-8FB7-DA98BD0E0DD0}" destId="{EFECFD0E-76A9-1C40-98EF-5863C4025A48}" srcOrd="14" destOrd="0" presId="urn:microsoft.com/office/officeart/2008/layout/LinedList"/>
    <dgm:cxn modelId="{BFA32C5A-DF3D-284B-8433-CD27D7E94F15}" type="presParOf" srcId="{7F84CA7D-717A-684E-8FB7-DA98BD0E0DD0}" destId="{90F2FA38-C047-314E-8ED5-7C460C74047C}" srcOrd="15" destOrd="0" presId="urn:microsoft.com/office/officeart/2008/layout/LinedList"/>
    <dgm:cxn modelId="{CA0C46F0-818E-8949-B944-7EE4432F5C45}" type="presParOf" srcId="{7F84CA7D-717A-684E-8FB7-DA98BD0E0DD0}" destId="{8164367B-20EB-B542-8DFC-C2C67A6D92C3}" srcOrd="16" destOrd="0" presId="urn:microsoft.com/office/officeart/2008/layout/LinedList"/>
    <dgm:cxn modelId="{E0242CC4-D0BC-644F-8AFA-F2411B5F311E}" type="presParOf" srcId="{8164367B-20EB-B542-8DFC-C2C67A6D92C3}" destId="{AA2E7925-E11C-EE4F-9EFA-9568647F2007}" srcOrd="0" destOrd="0" presId="urn:microsoft.com/office/officeart/2008/layout/LinedList"/>
    <dgm:cxn modelId="{4764151D-A90E-2842-B655-321EAE9F96FD}" type="presParOf" srcId="{8164367B-20EB-B542-8DFC-C2C67A6D92C3}" destId="{0B155343-F590-E14A-B0CE-0B034882B1E1}" srcOrd="1" destOrd="0" presId="urn:microsoft.com/office/officeart/2008/layout/LinedList"/>
    <dgm:cxn modelId="{99AF1545-D1B8-6A47-965C-87549B3F151D}" type="presParOf" srcId="{8164367B-20EB-B542-8DFC-C2C67A6D92C3}" destId="{98C389E6-058C-EC4D-9DE2-0513075F3E2C}" srcOrd="2" destOrd="0" presId="urn:microsoft.com/office/officeart/2008/layout/LinedList"/>
    <dgm:cxn modelId="{8CB27516-DB24-2449-836F-823B0B5E8479}" type="presParOf" srcId="{7F84CA7D-717A-684E-8FB7-DA98BD0E0DD0}" destId="{62CE4B9E-9596-FE4C-8A97-7CEF5CCA8D73}" srcOrd="17" destOrd="0" presId="urn:microsoft.com/office/officeart/2008/layout/LinedList"/>
    <dgm:cxn modelId="{7F868A83-45E9-0745-B727-C945BF87D596}" type="presParOf" srcId="{7F84CA7D-717A-684E-8FB7-DA98BD0E0DD0}" destId="{B54EAB67-CC82-3844-BF91-A8D32A58AE9E}" srcOrd="18" destOrd="0" presId="urn:microsoft.com/office/officeart/2008/layout/LinedList"/>
    <dgm:cxn modelId="{B5C2B44F-7B11-47AE-9ECB-D9C7C0DB4744}" type="presParOf" srcId="{7F84CA7D-717A-684E-8FB7-DA98BD0E0DD0}" destId="{C6126F08-6ACA-4A72-8FC8-97C7574865E3}" srcOrd="19" destOrd="0" presId="urn:microsoft.com/office/officeart/2008/layout/LinedList"/>
    <dgm:cxn modelId="{679E9FC9-7C3C-464E-B6A2-06739C3DB3A1}" type="presParOf" srcId="{C6126F08-6ACA-4A72-8FC8-97C7574865E3}" destId="{8045C4F3-2D0E-424A-B731-B8F564AB7ADA}" srcOrd="0" destOrd="0" presId="urn:microsoft.com/office/officeart/2008/layout/LinedList"/>
    <dgm:cxn modelId="{4EF60B40-4D58-40A5-8E6D-DE63384FD47C}" type="presParOf" srcId="{C6126F08-6ACA-4A72-8FC8-97C7574865E3}" destId="{7D48943E-8AE6-4C4F-A570-FC29A1360660}" srcOrd="1" destOrd="0" presId="urn:microsoft.com/office/officeart/2008/layout/LinedList"/>
    <dgm:cxn modelId="{B9C5592E-064B-4115-B6FD-0CFE168C7965}" type="presParOf" srcId="{C6126F08-6ACA-4A72-8FC8-97C7574865E3}" destId="{75BB3379-03B2-4E5C-844D-CB630C0A43EE}" srcOrd="2" destOrd="0" presId="urn:microsoft.com/office/officeart/2008/layout/LinedList"/>
    <dgm:cxn modelId="{EE5E005D-2CC6-4356-B63F-FB5C5EF222B8}" type="presParOf" srcId="{7F84CA7D-717A-684E-8FB7-DA98BD0E0DD0}" destId="{5BB3F8E3-EB86-49EB-9BA0-9E63CD4CC6E3}" srcOrd="20" destOrd="0" presId="urn:microsoft.com/office/officeart/2008/layout/LinedList"/>
    <dgm:cxn modelId="{159FEA91-7824-4B75-B37E-692F50559405}" type="presParOf" srcId="{7F84CA7D-717A-684E-8FB7-DA98BD0E0DD0}" destId="{28AB1FDD-3F2E-49E6-A185-F7E26F8D728A}"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82BD21E-2646-BB46-8798-59C5B10FC417}"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3B518C4D-F3AD-694A-A326-B9EC8CCCF1DA}">
      <dgm:prSet phldrT="[Text]" custT="1"/>
      <dgm:spPr/>
      <dgm:t>
        <a:bodyPr/>
        <a:lstStyle/>
        <a:p>
          <a:r>
            <a:rPr lang="en-US" sz="1800" dirty="0"/>
            <a:t>Describe the purpose of the workshop &amp; answer questions</a:t>
          </a:r>
        </a:p>
      </dgm:t>
    </dgm:pt>
    <dgm:pt modelId="{ADDE3AC4-7D60-4042-9F03-7ED546F4F3E2}" type="parTrans" cxnId="{9125BD1A-C29B-874A-ABCC-D2D662B149C4}">
      <dgm:prSet/>
      <dgm:spPr/>
      <dgm:t>
        <a:bodyPr/>
        <a:lstStyle/>
        <a:p>
          <a:endParaRPr lang="en-US" sz="1400"/>
        </a:p>
      </dgm:t>
    </dgm:pt>
    <dgm:pt modelId="{940DEA46-B6C6-0248-893F-EEF838ACF74C}" type="sibTrans" cxnId="{9125BD1A-C29B-874A-ABCC-D2D662B149C4}">
      <dgm:prSet/>
      <dgm:spPr/>
      <dgm:t>
        <a:bodyPr/>
        <a:lstStyle/>
        <a:p>
          <a:endParaRPr lang="en-US" sz="1400"/>
        </a:p>
      </dgm:t>
    </dgm:pt>
    <dgm:pt modelId="{C9C8013D-A46D-134C-80C9-69E9F3C37370}">
      <dgm:prSet phldrT="[Text]" custT="1"/>
      <dgm:spPr/>
      <dgm:t>
        <a:bodyPr/>
        <a:lstStyle/>
        <a:p>
          <a:r>
            <a:rPr lang="en-US" sz="1800" dirty="0"/>
            <a:t>Introduce yourself as their neutral </a:t>
          </a:r>
          <a:r>
            <a:rPr lang="en-US" sz="1800" dirty="0" err="1"/>
            <a:t>AgilityHealth</a:t>
          </a:r>
          <a:r>
            <a:rPr lang="en-US" sz="1800" dirty="0"/>
            <a:t>® Facilitator</a:t>
          </a:r>
        </a:p>
      </dgm:t>
    </dgm:pt>
    <dgm:pt modelId="{35489DB1-A2C0-6E4B-8D37-267CA3F0EAAE}" type="parTrans" cxnId="{392924C4-C5DC-B948-994B-9A367E040FF5}">
      <dgm:prSet/>
      <dgm:spPr/>
      <dgm:t>
        <a:bodyPr/>
        <a:lstStyle/>
        <a:p>
          <a:endParaRPr lang="en-US" sz="1400"/>
        </a:p>
      </dgm:t>
    </dgm:pt>
    <dgm:pt modelId="{F7E257DB-9491-CA4D-86F1-5679AF9AFCDE}" type="sibTrans" cxnId="{392924C4-C5DC-B948-994B-9A367E040FF5}">
      <dgm:prSet/>
      <dgm:spPr/>
      <dgm:t>
        <a:bodyPr/>
        <a:lstStyle/>
        <a:p>
          <a:endParaRPr lang="en-US" sz="1400"/>
        </a:p>
      </dgm:t>
    </dgm:pt>
    <dgm:pt modelId="{15832E1A-387A-AE47-9855-E41BB347AD6F}">
      <dgm:prSet phldrT="[Text]" custT="1"/>
      <dgm:spPr/>
      <dgm:t>
        <a:bodyPr/>
        <a:lstStyle/>
        <a:p>
          <a:r>
            <a:rPr lang="en-US" sz="1800" dirty="0"/>
            <a:t>Drivers for Change workshop</a:t>
          </a:r>
        </a:p>
      </dgm:t>
    </dgm:pt>
    <dgm:pt modelId="{383C605E-AF68-CE4E-80B0-5D8E339AF629}" type="parTrans" cxnId="{57796AE9-4647-DA4F-8BAB-3747620805A6}">
      <dgm:prSet/>
      <dgm:spPr/>
      <dgm:t>
        <a:bodyPr/>
        <a:lstStyle/>
        <a:p>
          <a:endParaRPr lang="en-US" sz="1400"/>
        </a:p>
      </dgm:t>
    </dgm:pt>
    <dgm:pt modelId="{0B001747-D40E-0045-B92D-47ABE1119F78}" type="sibTrans" cxnId="{57796AE9-4647-DA4F-8BAB-3747620805A6}">
      <dgm:prSet/>
      <dgm:spPr/>
      <dgm:t>
        <a:bodyPr/>
        <a:lstStyle/>
        <a:p>
          <a:endParaRPr lang="en-US" sz="1400"/>
        </a:p>
      </dgm:t>
    </dgm:pt>
    <dgm:pt modelId="{2CFDAA7A-286C-7D4D-9E65-A5DF9E927AF0}">
      <dgm:prSet phldrT="[Text]" custT="1"/>
      <dgm:spPr/>
      <dgm:t>
        <a:bodyPr/>
        <a:lstStyle/>
        <a:p>
          <a:r>
            <a:rPr lang="en-US" sz="1800" dirty="0"/>
            <a:t>Capture meeting norms</a:t>
          </a:r>
        </a:p>
      </dgm:t>
    </dgm:pt>
    <dgm:pt modelId="{AD6E6428-0926-7147-8E61-CF97582BC007}" type="parTrans" cxnId="{25771E2D-0E0D-EA43-B622-1EC448BFFA8D}">
      <dgm:prSet/>
      <dgm:spPr/>
      <dgm:t>
        <a:bodyPr/>
        <a:lstStyle/>
        <a:p>
          <a:endParaRPr lang="en-US" sz="1400"/>
        </a:p>
      </dgm:t>
    </dgm:pt>
    <dgm:pt modelId="{E131C964-7C12-5B4F-A4A6-469F5AA8F4E8}" type="sibTrans" cxnId="{25771E2D-0E0D-EA43-B622-1EC448BFFA8D}">
      <dgm:prSet/>
      <dgm:spPr/>
      <dgm:t>
        <a:bodyPr/>
        <a:lstStyle/>
        <a:p>
          <a:endParaRPr lang="en-US" sz="1400"/>
        </a:p>
      </dgm:t>
    </dgm:pt>
    <dgm:pt modelId="{11E96A87-C6A7-E345-87F4-BB2143BB0EA6}">
      <dgm:prSet phldrT="[Text]" custT="1"/>
      <dgm:spPr/>
      <dgm:t>
        <a:bodyPr/>
        <a:lstStyle/>
        <a:p>
          <a:r>
            <a:rPr lang="en-US" sz="1800" dirty="0"/>
            <a:t>Responses are anonymous</a:t>
          </a:r>
        </a:p>
      </dgm:t>
    </dgm:pt>
    <dgm:pt modelId="{42142419-EBD3-FB4D-9BC5-874CFC1BCE92}" type="parTrans" cxnId="{05D3CA1A-9BCC-9848-9839-B02A8C6ABEEC}">
      <dgm:prSet/>
      <dgm:spPr/>
      <dgm:t>
        <a:bodyPr/>
        <a:lstStyle/>
        <a:p>
          <a:endParaRPr lang="en-US" sz="1400"/>
        </a:p>
      </dgm:t>
    </dgm:pt>
    <dgm:pt modelId="{336F3C06-8600-2F43-B825-BD037D9DB65A}" type="sibTrans" cxnId="{05D3CA1A-9BCC-9848-9839-B02A8C6ABEEC}">
      <dgm:prSet/>
      <dgm:spPr/>
      <dgm:t>
        <a:bodyPr/>
        <a:lstStyle/>
        <a:p>
          <a:endParaRPr lang="en-US" sz="1400"/>
        </a:p>
      </dgm:t>
    </dgm:pt>
    <dgm:pt modelId="{BB517842-CF1D-9F47-B5A2-FA75DF4AE393}">
      <dgm:prSet phldrT="[Text]" custT="1"/>
      <dgm:spPr/>
      <dgm:t>
        <a:bodyPr/>
        <a:lstStyle/>
        <a:p>
          <a:r>
            <a:rPr lang="en-US" sz="1800" dirty="0"/>
            <a:t>Emphasize entry of detailed textual responses to provide context </a:t>
          </a:r>
        </a:p>
      </dgm:t>
    </dgm:pt>
    <dgm:pt modelId="{86CC4336-266C-3B4D-B8AC-4F2AE8E680A3}" type="parTrans" cxnId="{4235637C-A740-0749-8465-BD3105A526B7}">
      <dgm:prSet/>
      <dgm:spPr/>
      <dgm:t>
        <a:bodyPr/>
        <a:lstStyle/>
        <a:p>
          <a:endParaRPr lang="en-US" sz="1400"/>
        </a:p>
      </dgm:t>
    </dgm:pt>
    <dgm:pt modelId="{3593907B-3D87-3E41-9CD8-DF3FE66D3572}" type="sibTrans" cxnId="{4235637C-A740-0749-8465-BD3105A526B7}">
      <dgm:prSet/>
      <dgm:spPr/>
      <dgm:t>
        <a:bodyPr/>
        <a:lstStyle/>
        <a:p>
          <a:endParaRPr lang="en-US" sz="1400"/>
        </a:p>
      </dgm:t>
    </dgm:pt>
    <dgm:pt modelId="{83163574-8935-F44B-88D8-A298CADCBBDB}">
      <dgm:prSet phldrT="[Text]" custT="1"/>
      <dgm:spPr/>
      <dgm:t>
        <a:bodyPr/>
        <a:lstStyle/>
        <a:p>
          <a:r>
            <a:rPr lang="en-US" sz="1800" dirty="0"/>
            <a:t>Ratings follow the CRAWL(1-2), WALK(3-5), RUN(6-8), FLY(9-10) | </a:t>
          </a:r>
          <a:r>
            <a:rPr lang="en-US" sz="1800" i="1" dirty="0"/>
            <a:t>Additive </a:t>
          </a:r>
          <a:endParaRPr lang="en-US" sz="1800" dirty="0"/>
        </a:p>
      </dgm:t>
    </dgm:pt>
    <dgm:pt modelId="{93A647ED-BB9F-A44D-B726-0E6EC4831496}" type="parTrans" cxnId="{EE6DCDE2-E81B-4B4E-B952-B7C96C306339}">
      <dgm:prSet/>
      <dgm:spPr/>
      <dgm:t>
        <a:bodyPr/>
        <a:lstStyle/>
        <a:p>
          <a:endParaRPr lang="en-US"/>
        </a:p>
      </dgm:t>
    </dgm:pt>
    <dgm:pt modelId="{F5F53352-B9FE-324C-8D0B-76BB8486774D}" type="sibTrans" cxnId="{EE6DCDE2-E81B-4B4E-B952-B7C96C306339}">
      <dgm:prSet/>
      <dgm:spPr/>
      <dgm:t>
        <a:bodyPr/>
        <a:lstStyle/>
        <a:p>
          <a:endParaRPr lang="en-US"/>
        </a:p>
      </dgm:t>
    </dgm:pt>
    <dgm:pt modelId="{2DA50016-1C06-E448-A2D9-FB9D38ECF640}">
      <dgm:prSet phldrT="[Text]" custT="1"/>
      <dgm:spPr>
        <a:solidFill>
          <a:schemeClr val="bg1"/>
        </a:solidFill>
      </dgm:spPr>
      <dgm:t>
        <a:bodyPr/>
        <a:lstStyle/>
        <a:p>
          <a:r>
            <a:rPr lang="en-US" sz="1800" kern="1200" dirty="0">
              <a:solidFill>
                <a:srgbClr val="58595B">
                  <a:hueOff val="0"/>
                  <a:satOff val="0"/>
                  <a:lumOff val="0"/>
                  <a:alphaOff val="0"/>
                </a:srgbClr>
              </a:solidFill>
              <a:latin typeface="Calibri" panose="020F0502020204030204"/>
              <a:ea typeface="+mn-ea"/>
              <a:cs typeface="+mn-cs"/>
            </a:rPr>
            <a:t>Review EBA Model</a:t>
          </a:r>
        </a:p>
      </dgm:t>
    </dgm:pt>
    <dgm:pt modelId="{557A0F1F-5751-ED48-8F50-1AF0A32563BB}" type="parTrans" cxnId="{927F9631-52B4-CF41-B641-A6CC0EE60233}">
      <dgm:prSet/>
      <dgm:spPr/>
      <dgm:t>
        <a:bodyPr/>
        <a:lstStyle/>
        <a:p>
          <a:endParaRPr lang="en-US"/>
        </a:p>
      </dgm:t>
    </dgm:pt>
    <dgm:pt modelId="{D0B3D4E7-586E-DB4C-9692-CE1CF403B976}" type="sibTrans" cxnId="{927F9631-52B4-CF41-B641-A6CC0EE60233}">
      <dgm:prSet/>
      <dgm:spPr/>
      <dgm:t>
        <a:bodyPr/>
        <a:lstStyle/>
        <a:p>
          <a:endParaRPr lang="en-US"/>
        </a:p>
      </dgm:t>
    </dgm:pt>
    <dgm:pt modelId="{461C6C36-B64E-1F45-B6FF-5590A9B76C75}">
      <dgm:prSet phldrT="[Text]" custT="1"/>
      <dgm:spPr>
        <a:solidFill>
          <a:schemeClr val="bg1"/>
        </a:solidFill>
      </dgm:spPr>
      <dgm:t>
        <a:bodyPr/>
        <a:lstStyle/>
        <a:p>
          <a:r>
            <a:rPr lang="en-US" sz="1800" dirty="0"/>
            <a:t>Use upper/lower range when question has two parts/acceptance criteria</a:t>
          </a:r>
        </a:p>
      </dgm:t>
    </dgm:pt>
    <dgm:pt modelId="{3FEA30C8-A900-B946-895A-6E40D4ECB97F}" type="parTrans" cxnId="{C1D8913C-E5AE-2246-A453-A3D99ACC0075}">
      <dgm:prSet/>
      <dgm:spPr/>
      <dgm:t>
        <a:bodyPr/>
        <a:lstStyle/>
        <a:p>
          <a:endParaRPr lang="en-US"/>
        </a:p>
      </dgm:t>
    </dgm:pt>
    <dgm:pt modelId="{93964EB9-3A86-CF48-82A3-38BEF5B376DC}" type="sibTrans" cxnId="{C1D8913C-E5AE-2246-A453-A3D99ACC0075}">
      <dgm:prSet/>
      <dgm:spPr/>
      <dgm:t>
        <a:bodyPr/>
        <a:lstStyle/>
        <a:p>
          <a:endParaRPr lang="en-US"/>
        </a:p>
      </dgm:t>
    </dgm:pt>
    <dgm:pt modelId="{2F88BA7A-AC4B-0941-862B-80D42B809625}" type="pres">
      <dgm:prSet presAssocID="{182BD21E-2646-BB46-8798-59C5B10FC417}" presName="linear" presStyleCnt="0">
        <dgm:presLayoutVars>
          <dgm:animLvl val="lvl"/>
          <dgm:resizeHandles val="exact"/>
        </dgm:presLayoutVars>
      </dgm:prSet>
      <dgm:spPr/>
    </dgm:pt>
    <dgm:pt modelId="{30E92813-0C70-8844-ABF5-D4CE5BB8F497}" type="pres">
      <dgm:prSet presAssocID="{3B518C4D-F3AD-694A-A326-B9EC8CCCF1DA}" presName="parentText" presStyleLbl="node1" presStyleIdx="0" presStyleCnt="9">
        <dgm:presLayoutVars>
          <dgm:chMax val="0"/>
          <dgm:bulletEnabled val="1"/>
        </dgm:presLayoutVars>
      </dgm:prSet>
      <dgm:spPr/>
    </dgm:pt>
    <dgm:pt modelId="{03CF7317-DEB6-A143-AAF7-59867C1B93CE}" type="pres">
      <dgm:prSet presAssocID="{940DEA46-B6C6-0248-893F-EEF838ACF74C}" presName="spacer" presStyleCnt="0"/>
      <dgm:spPr/>
    </dgm:pt>
    <dgm:pt modelId="{85791432-FEAF-904A-94FF-C5F3AEE10093}" type="pres">
      <dgm:prSet presAssocID="{C9C8013D-A46D-134C-80C9-69E9F3C37370}" presName="parentText" presStyleLbl="node1" presStyleIdx="1" presStyleCnt="9">
        <dgm:presLayoutVars>
          <dgm:chMax val="0"/>
          <dgm:bulletEnabled val="1"/>
        </dgm:presLayoutVars>
      </dgm:prSet>
      <dgm:spPr/>
    </dgm:pt>
    <dgm:pt modelId="{0F23F33D-332B-5E46-B68A-70C89E07A675}" type="pres">
      <dgm:prSet presAssocID="{F7E257DB-9491-CA4D-86F1-5679AF9AFCDE}" presName="spacer" presStyleCnt="0"/>
      <dgm:spPr/>
    </dgm:pt>
    <dgm:pt modelId="{B46616A3-9DD7-9C4C-9181-1582A3E941C0}" type="pres">
      <dgm:prSet presAssocID="{2CFDAA7A-286C-7D4D-9E65-A5DF9E927AF0}" presName="parentText" presStyleLbl="node1" presStyleIdx="2" presStyleCnt="9">
        <dgm:presLayoutVars>
          <dgm:chMax val="0"/>
          <dgm:bulletEnabled val="1"/>
        </dgm:presLayoutVars>
      </dgm:prSet>
      <dgm:spPr/>
    </dgm:pt>
    <dgm:pt modelId="{56A87716-D40B-3042-96E9-D43EE29158B3}" type="pres">
      <dgm:prSet presAssocID="{E131C964-7C12-5B4F-A4A6-469F5AA8F4E8}" presName="spacer" presStyleCnt="0"/>
      <dgm:spPr/>
    </dgm:pt>
    <dgm:pt modelId="{19AABD68-4F01-2A49-94B6-5B0758BAF4CE}" type="pres">
      <dgm:prSet presAssocID="{15832E1A-387A-AE47-9855-E41BB347AD6F}" presName="parentText" presStyleLbl="node1" presStyleIdx="3" presStyleCnt="9">
        <dgm:presLayoutVars>
          <dgm:chMax val="0"/>
          <dgm:bulletEnabled val="1"/>
        </dgm:presLayoutVars>
      </dgm:prSet>
      <dgm:spPr/>
    </dgm:pt>
    <dgm:pt modelId="{89A979EB-8D72-B54F-8DC2-9B4F2424B9A1}" type="pres">
      <dgm:prSet presAssocID="{0B001747-D40E-0045-B92D-47ABE1119F78}" presName="spacer" presStyleCnt="0"/>
      <dgm:spPr/>
    </dgm:pt>
    <dgm:pt modelId="{20E129D2-DEEE-D542-BA21-8876ED5210CB}" type="pres">
      <dgm:prSet presAssocID="{2DA50016-1C06-E448-A2D9-FB9D38ECF640}" presName="parentText" presStyleLbl="node1" presStyleIdx="4" presStyleCnt="9" custLinFactNeighborY="43838">
        <dgm:presLayoutVars>
          <dgm:chMax val="0"/>
          <dgm:bulletEnabled val="1"/>
        </dgm:presLayoutVars>
      </dgm:prSet>
      <dgm:spPr/>
    </dgm:pt>
    <dgm:pt modelId="{302D9B5A-79DF-0640-9ADF-9DE024C25FA1}" type="pres">
      <dgm:prSet presAssocID="{D0B3D4E7-586E-DB4C-9692-CE1CF403B976}" presName="spacer" presStyleCnt="0"/>
      <dgm:spPr/>
    </dgm:pt>
    <dgm:pt modelId="{81C82D51-5E13-8D49-9797-E1B9063174E8}" type="pres">
      <dgm:prSet presAssocID="{461C6C36-B64E-1F45-B6FF-5590A9B76C75}" presName="parentText" presStyleLbl="node1" presStyleIdx="5" presStyleCnt="9">
        <dgm:presLayoutVars>
          <dgm:chMax val="0"/>
          <dgm:bulletEnabled val="1"/>
        </dgm:presLayoutVars>
      </dgm:prSet>
      <dgm:spPr/>
    </dgm:pt>
    <dgm:pt modelId="{64396BFF-4312-AF4D-AA4A-7A0977EA8617}" type="pres">
      <dgm:prSet presAssocID="{93964EB9-3A86-CF48-82A3-38BEF5B376DC}" presName="spacer" presStyleCnt="0"/>
      <dgm:spPr/>
    </dgm:pt>
    <dgm:pt modelId="{2E00DC14-4EBE-CA47-9AE5-3E8139E43A59}" type="pres">
      <dgm:prSet presAssocID="{11E96A87-C6A7-E345-87F4-BB2143BB0EA6}" presName="parentText" presStyleLbl="node1" presStyleIdx="6" presStyleCnt="9">
        <dgm:presLayoutVars>
          <dgm:chMax val="0"/>
          <dgm:bulletEnabled val="1"/>
        </dgm:presLayoutVars>
      </dgm:prSet>
      <dgm:spPr/>
    </dgm:pt>
    <dgm:pt modelId="{DDCB107A-EA0F-F14F-8036-59B621BA24AA}" type="pres">
      <dgm:prSet presAssocID="{336F3C06-8600-2F43-B825-BD037D9DB65A}" presName="spacer" presStyleCnt="0"/>
      <dgm:spPr/>
    </dgm:pt>
    <dgm:pt modelId="{E9955014-A72E-3D4F-BC34-643FF716B4A7}" type="pres">
      <dgm:prSet presAssocID="{BB517842-CF1D-9F47-B5A2-FA75DF4AE393}" presName="parentText" presStyleLbl="node1" presStyleIdx="7" presStyleCnt="9">
        <dgm:presLayoutVars>
          <dgm:chMax val="0"/>
          <dgm:bulletEnabled val="1"/>
        </dgm:presLayoutVars>
      </dgm:prSet>
      <dgm:spPr/>
    </dgm:pt>
    <dgm:pt modelId="{DB4D0E7E-C018-A94F-8FD5-29661AFDA21F}" type="pres">
      <dgm:prSet presAssocID="{3593907B-3D87-3E41-9CD8-DF3FE66D3572}" presName="spacer" presStyleCnt="0"/>
      <dgm:spPr/>
    </dgm:pt>
    <dgm:pt modelId="{0F4C479B-AAB7-4747-86E6-5E0D707480B8}" type="pres">
      <dgm:prSet presAssocID="{83163574-8935-F44B-88D8-A298CADCBBDB}" presName="parentText" presStyleLbl="node1" presStyleIdx="8" presStyleCnt="9">
        <dgm:presLayoutVars>
          <dgm:chMax val="0"/>
          <dgm:bulletEnabled val="1"/>
        </dgm:presLayoutVars>
      </dgm:prSet>
      <dgm:spPr/>
    </dgm:pt>
  </dgm:ptLst>
  <dgm:cxnLst>
    <dgm:cxn modelId="{32B57B01-D54F-1E4C-A336-5B3EA9C5AC6D}" type="presOf" srcId="{2DA50016-1C06-E448-A2D9-FB9D38ECF640}" destId="{20E129D2-DEEE-D542-BA21-8876ED5210CB}" srcOrd="0" destOrd="0" presId="urn:microsoft.com/office/officeart/2005/8/layout/vList2"/>
    <dgm:cxn modelId="{9125BD1A-C29B-874A-ABCC-D2D662B149C4}" srcId="{182BD21E-2646-BB46-8798-59C5B10FC417}" destId="{3B518C4D-F3AD-694A-A326-B9EC8CCCF1DA}" srcOrd="0" destOrd="0" parTransId="{ADDE3AC4-7D60-4042-9F03-7ED546F4F3E2}" sibTransId="{940DEA46-B6C6-0248-893F-EEF838ACF74C}"/>
    <dgm:cxn modelId="{05D3CA1A-9BCC-9848-9839-B02A8C6ABEEC}" srcId="{182BD21E-2646-BB46-8798-59C5B10FC417}" destId="{11E96A87-C6A7-E345-87F4-BB2143BB0EA6}" srcOrd="6" destOrd="0" parTransId="{42142419-EBD3-FB4D-9BC5-874CFC1BCE92}" sibTransId="{336F3C06-8600-2F43-B825-BD037D9DB65A}"/>
    <dgm:cxn modelId="{8C6A942A-76B6-2B49-9269-A1B5561D1C3D}" type="presOf" srcId="{BB517842-CF1D-9F47-B5A2-FA75DF4AE393}" destId="{E9955014-A72E-3D4F-BC34-643FF716B4A7}" srcOrd="0" destOrd="0" presId="urn:microsoft.com/office/officeart/2005/8/layout/vList2"/>
    <dgm:cxn modelId="{3652632C-DE68-0148-8CBE-75E531262250}" type="presOf" srcId="{2CFDAA7A-286C-7D4D-9E65-A5DF9E927AF0}" destId="{B46616A3-9DD7-9C4C-9181-1582A3E941C0}" srcOrd="0" destOrd="0" presId="urn:microsoft.com/office/officeart/2005/8/layout/vList2"/>
    <dgm:cxn modelId="{25771E2D-0E0D-EA43-B622-1EC448BFFA8D}" srcId="{182BD21E-2646-BB46-8798-59C5B10FC417}" destId="{2CFDAA7A-286C-7D4D-9E65-A5DF9E927AF0}" srcOrd="2" destOrd="0" parTransId="{AD6E6428-0926-7147-8E61-CF97582BC007}" sibTransId="{E131C964-7C12-5B4F-A4A6-469F5AA8F4E8}"/>
    <dgm:cxn modelId="{927F9631-52B4-CF41-B641-A6CC0EE60233}" srcId="{182BD21E-2646-BB46-8798-59C5B10FC417}" destId="{2DA50016-1C06-E448-A2D9-FB9D38ECF640}" srcOrd="4" destOrd="0" parTransId="{557A0F1F-5751-ED48-8F50-1AF0A32563BB}" sibTransId="{D0B3D4E7-586E-DB4C-9692-CE1CF403B976}"/>
    <dgm:cxn modelId="{C1D8913C-E5AE-2246-A453-A3D99ACC0075}" srcId="{182BD21E-2646-BB46-8798-59C5B10FC417}" destId="{461C6C36-B64E-1F45-B6FF-5590A9B76C75}" srcOrd="5" destOrd="0" parTransId="{3FEA30C8-A900-B946-895A-6E40D4ECB97F}" sibTransId="{93964EB9-3A86-CF48-82A3-38BEF5B376DC}"/>
    <dgm:cxn modelId="{E3BFBA42-EA16-1D4E-8B0F-04AD458DCD4D}" type="presOf" srcId="{461C6C36-B64E-1F45-B6FF-5590A9B76C75}" destId="{81C82D51-5E13-8D49-9797-E1B9063174E8}" srcOrd="0" destOrd="0" presId="urn:microsoft.com/office/officeart/2005/8/layout/vList2"/>
    <dgm:cxn modelId="{4235637C-A740-0749-8465-BD3105A526B7}" srcId="{182BD21E-2646-BB46-8798-59C5B10FC417}" destId="{BB517842-CF1D-9F47-B5A2-FA75DF4AE393}" srcOrd="7" destOrd="0" parTransId="{86CC4336-266C-3B4D-B8AC-4F2AE8E680A3}" sibTransId="{3593907B-3D87-3E41-9CD8-DF3FE66D3572}"/>
    <dgm:cxn modelId="{8DA042AA-9451-4649-83ED-503EA0D298D8}" type="presOf" srcId="{182BD21E-2646-BB46-8798-59C5B10FC417}" destId="{2F88BA7A-AC4B-0941-862B-80D42B809625}" srcOrd="0" destOrd="0" presId="urn:microsoft.com/office/officeart/2005/8/layout/vList2"/>
    <dgm:cxn modelId="{AEA754BE-E691-6541-83B6-E316ECFB069F}" type="presOf" srcId="{3B518C4D-F3AD-694A-A326-B9EC8CCCF1DA}" destId="{30E92813-0C70-8844-ABF5-D4CE5BB8F497}" srcOrd="0" destOrd="0" presId="urn:microsoft.com/office/officeart/2005/8/layout/vList2"/>
    <dgm:cxn modelId="{392924C4-C5DC-B948-994B-9A367E040FF5}" srcId="{182BD21E-2646-BB46-8798-59C5B10FC417}" destId="{C9C8013D-A46D-134C-80C9-69E9F3C37370}" srcOrd="1" destOrd="0" parTransId="{35489DB1-A2C0-6E4B-8D37-267CA3F0EAAE}" sibTransId="{F7E257DB-9491-CA4D-86F1-5679AF9AFCDE}"/>
    <dgm:cxn modelId="{5FDBFBC5-76CF-514D-AF5A-F1014321D7F4}" type="presOf" srcId="{11E96A87-C6A7-E345-87F4-BB2143BB0EA6}" destId="{2E00DC14-4EBE-CA47-9AE5-3E8139E43A59}" srcOrd="0" destOrd="0" presId="urn:microsoft.com/office/officeart/2005/8/layout/vList2"/>
    <dgm:cxn modelId="{04AB1DD5-65C9-FC4B-BEA1-3B14E87E4637}" type="presOf" srcId="{C9C8013D-A46D-134C-80C9-69E9F3C37370}" destId="{85791432-FEAF-904A-94FF-C5F3AEE10093}" srcOrd="0" destOrd="0" presId="urn:microsoft.com/office/officeart/2005/8/layout/vList2"/>
    <dgm:cxn modelId="{02C96EDB-8F7A-1649-BC86-774EF60AC116}" type="presOf" srcId="{83163574-8935-F44B-88D8-A298CADCBBDB}" destId="{0F4C479B-AAB7-4747-86E6-5E0D707480B8}" srcOrd="0" destOrd="0" presId="urn:microsoft.com/office/officeart/2005/8/layout/vList2"/>
    <dgm:cxn modelId="{EE6DCDE2-E81B-4B4E-B952-B7C96C306339}" srcId="{182BD21E-2646-BB46-8798-59C5B10FC417}" destId="{83163574-8935-F44B-88D8-A298CADCBBDB}" srcOrd="8" destOrd="0" parTransId="{93A647ED-BB9F-A44D-B726-0E6EC4831496}" sibTransId="{F5F53352-B9FE-324C-8D0B-76BB8486774D}"/>
    <dgm:cxn modelId="{57796AE9-4647-DA4F-8BAB-3747620805A6}" srcId="{182BD21E-2646-BB46-8798-59C5B10FC417}" destId="{15832E1A-387A-AE47-9855-E41BB347AD6F}" srcOrd="3" destOrd="0" parTransId="{383C605E-AF68-CE4E-80B0-5D8E339AF629}" sibTransId="{0B001747-D40E-0045-B92D-47ABE1119F78}"/>
    <dgm:cxn modelId="{427304F2-FC12-874A-93DA-36574E4524B7}" type="presOf" srcId="{15832E1A-387A-AE47-9855-E41BB347AD6F}" destId="{19AABD68-4F01-2A49-94B6-5B0758BAF4CE}" srcOrd="0" destOrd="0" presId="urn:microsoft.com/office/officeart/2005/8/layout/vList2"/>
    <dgm:cxn modelId="{9A7A9F86-B30D-7744-9EF1-D872AE418256}" type="presParOf" srcId="{2F88BA7A-AC4B-0941-862B-80D42B809625}" destId="{30E92813-0C70-8844-ABF5-D4CE5BB8F497}" srcOrd="0" destOrd="0" presId="urn:microsoft.com/office/officeart/2005/8/layout/vList2"/>
    <dgm:cxn modelId="{98A285AF-19FC-294C-96A5-A939413ABE80}" type="presParOf" srcId="{2F88BA7A-AC4B-0941-862B-80D42B809625}" destId="{03CF7317-DEB6-A143-AAF7-59867C1B93CE}" srcOrd="1" destOrd="0" presId="urn:microsoft.com/office/officeart/2005/8/layout/vList2"/>
    <dgm:cxn modelId="{A35E09DE-AC0E-E945-9FC8-FF00A9AC3139}" type="presParOf" srcId="{2F88BA7A-AC4B-0941-862B-80D42B809625}" destId="{85791432-FEAF-904A-94FF-C5F3AEE10093}" srcOrd="2" destOrd="0" presId="urn:microsoft.com/office/officeart/2005/8/layout/vList2"/>
    <dgm:cxn modelId="{5D0B909B-BFBE-914A-AE2B-A11A78A3DA05}" type="presParOf" srcId="{2F88BA7A-AC4B-0941-862B-80D42B809625}" destId="{0F23F33D-332B-5E46-B68A-70C89E07A675}" srcOrd="3" destOrd="0" presId="urn:microsoft.com/office/officeart/2005/8/layout/vList2"/>
    <dgm:cxn modelId="{A005168B-2A20-C84D-A743-A03A8EEB3267}" type="presParOf" srcId="{2F88BA7A-AC4B-0941-862B-80D42B809625}" destId="{B46616A3-9DD7-9C4C-9181-1582A3E941C0}" srcOrd="4" destOrd="0" presId="urn:microsoft.com/office/officeart/2005/8/layout/vList2"/>
    <dgm:cxn modelId="{0AA50F36-E653-EE46-8EA1-A26D0C4325DA}" type="presParOf" srcId="{2F88BA7A-AC4B-0941-862B-80D42B809625}" destId="{56A87716-D40B-3042-96E9-D43EE29158B3}" srcOrd="5" destOrd="0" presId="urn:microsoft.com/office/officeart/2005/8/layout/vList2"/>
    <dgm:cxn modelId="{BAC6F769-CDE4-034F-99DF-790A077D3267}" type="presParOf" srcId="{2F88BA7A-AC4B-0941-862B-80D42B809625}" destId="{19AABD68-4F01-2A49-94B6-5B0758BAF4CE}" srcOrd="6" destOrd="0" presId="urn:microsoft.com/office/officeart/2005/8/layout/vList2"/>
    <dgm:cxn modelId="{5E2455E0-3F00-C045-B7B4-20CBE0D893E7}" type="presParOf" srcId="{2F88BA7A-AC4B-0941-862B-80D42B809625}" destId="{89A979EB-8D72-B54F-8DC2-9B4F2424B9A1}" srcOrd="7" destOrd="0" presId="urn:microsoft.com/office/officeart/2005/8/layout/vList2"/>
    <dgm:cxn modelId="{74973EE3-51A8-0647-95B9-E4F5A34EE9EB}" type="presParOf" srcId="{2F88BA7A-AC4B-0941-862B-80D42B809625}" destId="{20E129D2-DEEE-D542-BA21-8876ED5210CB}" srcOrd="8" destOrd="0" presId="urn:microsoft.com/office/officeart/2005/8/layout/vList2"/>
    <dgm:cxn modelId="{0074112E-825F-7D44-87E9-3288A282E4D8}" type="presParOf" srcId="{2F88BA7A-AC4B-0941-862B-80D42B809625}" destId="{302D9B5A-79DF-0640-9ADF-9DE024C25FA1}" srcOrd="9" destOrd="0" presId="urn:microsoft.com/office/officeart/2005/8/layout/vList2"/>
    <dgm:cxn modelId="{4CD5C8A5-06A7-EA4B-A14D-378D3C0480AD}" type="presParOf" srcId="{2F88BA7A-AC4B-0941-862B-80D42B809625}" destId="{81C82D51-5E13-8D49-9797-E1B9063174E8}" srcOrd="10" destOrd="0" presId="urn:microsoft.com/office/officeart/2005/8/layout/vList2"/>
    <dgm:cxn modelId="{E2C67B8E-D15C-8643-A16C-3F040BF31952}" type="presParOf" srcId="{2F88BA7A-AC4B-0941-862B-80D42B809625}" destId="{64396BFF-4312-AF4D-AA4A-7A0977EA8617}" srcOrd="11" destOrd="0" presId="urn:microsoft.com/office/officeart/2005/8/layout/vList2"/>
    <dgm:cxn modelId="{983B789D-6AB4-DF4A-867F-602BF4CCC7A8}" type="presParOf" srcId="{2F88BA7A-AC4B-0941-862B-80D42B809625}" destId="{2E00DC14-4EBE-CA47-9AE5-3E8139E43A59}" srcOrd="12" destOrd="0" presId="urn:microsoft.com/office/officeart/2005/8/layout/vList2"/>
    <dgm:cxn modelId="{113F844D-DE2D-9846-8870-4ED082CAAA7F}" type="presParOf" srcId="{2F88BA7A-AC4B-0941-862B-80D42B809625}" destId="{DDCB107A-EA0F-F14F-8036-59B621BA24AA}" srcOrd="13" destOrd="0" presId="urn:microsoft.com/office/officeart/2005/8/layout/vList2"/>
    <dgm:cxn modelId="{8CDC2ACC-5577-5042-9B27-A0A376A986F8}" type="presParOf" srcId="{2F88BA7A-AC4B-0941-862B-80D42B809625}" destId="{E9955014-A72E-3D4F-BC34-643FF716B4A7}" srcOrd="14" destOrd="0" presId="urn:microsoft.com/office/officeart/2005/8/layout/vList2"/>
    <dgm:cxn modelId="{124455BA-E60D-A54F-9C2A-BA3CD683738C}" type="presParOf" srcId="{2F88BA7A-AC4B-0941-862B-80D42B809625}" destId="{DB4D0E7E-C018-A94F-8FD5-29661AFDA21F}" srcOrd="15" destOrd="0" presId="urn:microsoft.com/office/officeart/2005/8/layout/vList2"/>
    <dgm:cxn modelId="{E5FDE360-388F-A74C-B46B-080AD336A992}" type="presParOf" srcId="{2F88BA7A-AC4B-0941-862B-80D42B809625}" destId="{0F4C479B-AAB7-4747-86E6-5E0D707480B8}"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51F06B4-F8C7-4E34-94BF-63871184B1AB}"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en-US"/>
        </a:p>
      </dgm:t>
    </dgm:pt>
    <dgm:pt modelId="{1E1D6DF6-EC2A-46B8-8466-3B22142AE03A}">
      <dgm:prSet phldrT="[Text]"/>
      <dgm:spPr/>
      <dgm:t>
        <a:bodyPr/>
        <a:lstStyle/>
        <a:p>
          <a:r>
            <a:rPr lang="en-US" dirty="0"/>
            <a:t>Communicate to Transformation Sponsor their role in keeping the radar visible during each iteration and retrospectives</a:t>
          </a:r>
        </a:p>
      </dgm:t>
    </dgm:pt>
    <dgm:pt modelId="{26C91EF6-E81E-49F1-BC37-E5951847293E}" type="parTrans" cxnId="{57522952-E252-44DF-A1AD-45A17D22A7C9}">
      <dgm:prSet/>
      <dgm:spPr/>
      <dgm:t>
        <a:bodyPr/>
        <a:lstStyle/>
        <a:p>
          <a:endParaRPr lang="en-US"/>
        </a:p>
      </dgm:t>
    </dgm:pt>
    <dgm:pt modelId="{96F8C3B5-E451-46C3-9CA8-5BCBD7981BE4}" type="sibTrans" cxnId="{57522952-E252-44DF-A1AD-45A17D22A7C9}">
      <dgm:prSet/>
      <dgm:spPr/>
      <dgm:t>
        <a:bodyPr/>
        <a:lstStyle/>
        <a:p>
          <a:endParaRPr lang="en-US"/>
        </a:p>
      </dgm:t>
    </dgm:pt>
    <dgm:pt modelId="{62EB5DD7-B459-294B-9455-8F2B9AD58507}">
      <dgm:prSet phldrT="[Text]"/>
      <dgm:spPr/>
      <dgm:t>
        <a:bodyPr/>
        <a:lstStyle/>
        <a:p>
          <a:r>
            <a:rPr lang="en-US" dirty="0"/>
            <a:t>Add your assessment notes/observations and team maturity rating in the “Edit Assessment” page</a:t>
          </a:r>
        </a:p>
      </dgm:t>
    </dgm:pt>
    <dgm:pt modelId="{1B83415A-1619-FE49-A2DA-5D00C4A721AB}" type="parTrans" cxnId="{15A3160E-F13D-3844-8411-FDCA4C76E5B8}">
      <dgm:prSet/>
      <dgm:spPr/>
      <dgm:t>
        <a:bodyPr/>
        <a:lstStyle/>
        <a:p>
          <a:endParaRPr lang="en-US"/>
        </a:p>
      </dgm:t>
    </dgm:pt>
    <dgm:pt modelId="{855BC5D3-1D57-4546-85AF-8C6F39F8B40B}" type="sibTrans" cxnId="{15A3160E-F13D-3844-8411-FDCA4C76E5B8}">
      <dgm:prSet/>
      <dgm:spPr/>
      <dgm:t>
        <a:bodyPr/>
        <a:lstStyle/>
        <a:p>
          <a:endParaRPr lang="en-US"/>
        </a:p>
      </dgm:t>
    </dgm:pt>
    <dgm:pt modelId="{9DCA41A0-DEB1-3745-AB7F-C4CEF26717FB}">
      <dgm:prSet phldrT="[Text]"/>
      <dgm:spPr/>
      <dgm:t>
        <a:bodyPr/>
        <a:lstStyle/>
        <a:p>
          <a:r>
            <a:rPr lang="en-US" dirty="0"/>
            <a:t>Follow through with making sure organizational growth items are brought to leadership attention</a:t>
          </a:r>
        </a:p>
      </dgm:t>
    </dgm:pt>
    <dgm:pt modelId="{E5431315-7AAC-F94A-9ACB-6E24678306C2}" type="parTrans" cxnId="{CE4D8EA2-52D1-034C-BA17-F1D8A68D8796}">
      <dgm:prSet/>
      <dgm:spPr/>
      <dgm:t>
        <a:bodyPr/>
        <a:lstStyle/>
        <a:p>
          <a:endParaRPr lang="en-US"/>
        </a:p>
      </dgm:t>
    </dgm:pt>
    <dgm:pt modelId="{3C6920FB-2F1D-7D4F-AE60-69E86593444F}" type="sibTrans" cxnId="{CE4D8EA2-52D1-034C-BA17-F1D8A68D8796}">
      <dgm:prSet/>
      <dgm:spPr/>
      <dgm:t>
        <a:bodyPr/>
        <a:lstStyle/>
        <a:p>
          <a:endParaRPr lang="en-US"/>
        </a:p>
      </dgm:t>
    </dgm:pt>
    <dgm:pt modelId="{B4045168-3C8D-724B-9F0A-D51A2F826764}">
      <dgm:prSet phldrT="[Text]"/>
      <dgm:spPr/>
      <dgm:t>
        <a:bodyPr/>
        <a:lstStyle/>
        <a:p>
          <a:r>
            <a:rPr lang="en-US" dirty="0"/>
            <a:t>Ensure all team members have access to results </a:t>
          </a:r>
        </a:p>
      </dgm:t>
    </dgm:pt>
    <dgm:pt modelId="{A426738D-E869-7741-AA12-B61B15A2365F}" type="parTrans" cxnId="{042BB448-6A6A-B649-8CEC-F0B049DF7E01}">
      <dgm:prSet/>
      <dgm:spPr/>
      <dgm:t>
        <a:bodyPr/>
        <a:lstStyle/>
        <a:p>
          <a:endParaRPr lang="en-US"/>
        </a:p>
      </dgm:t>
    </dgm:pt>
    <dgm:pt modelId="{D8137788-55A6-BA43-963B-8876CDF2A5FC}" type="sibTrans" cxnId="{042BB448-6A6A-B649-8CEC-F0B049DF7E01}">
      <dgm:prSet/>
      <dgm:spPr/>
      <dgm:t>
        <a:bodyPr/>
        <a:lstStyle/>
        <a:p>
          <a:endParaRPr lang="en-US"/>
        </a:p>
      </dgm:t>
    </dgm:pt>
    <dgm:pt modelId="{6FF1013D-1D3F-2347-832E-CA129BDC8075}">
      <dgm:prSet phldrT="[Text]"/>
      <dgm:spPr/>
      <dgm:t>
        <a:bodyPr/>
        <a:lstStyle/>
        <a:p>
          <a:r>
            <a:rPr lang="en-US" dirty="0"/>
            <a:t>Engage with Leadership to execute the transformation</a:t>
          </a:r>
        </a:p>
      </dgm:t>
    </dgm:pt>
    <dgm:pt modelId="{C62A9F4A-D126-234C-886C-5E7096D402C0}" type="parTrans" cxnId="{018706F3-A10E-2844-93D5-3B68C964E919}">
      <dgm:prSet/>
      <dgm:spPr/>
      <dgm:t>
        <a:bodyPr/>
        <a:lstStyle/>
        <a:p>
          <a:endParaRPr lang="en-US"/>
        </a:p>
      </dgm:t>
    </dgm:pt>
    <dgm:pt modelId="{733F236A-4295-DD4B-957F-7203668550A8}" type="sibTrans" cxnId="{018706F3-A10E-2844-93D5-3B68C964E919}">
      <dgm:prSet/>
      <dgm:spPr/>
      <dgm:t>
        <a:bodyPr/>
        <a:lstStyle/>
        <a:p>
          <a:endParaRPr lang="en-US"/>
        </a:p>
      </dgm:t>
    </dgm:pt>
    <dgm:pt modelId="{B1E9492A-1826-43A7-BAF6-F949FF421052}" type="pres">
      <dgm:prSet presAssocID="{F51F06B4-F8C7-4E34-94BF-63871184B1AB}" presName="Name0" presStyleCnt="0">
        <dgm:presLayoutVars>
          <dgm:chMax val="7"/>
          <dgm:chPref val="7"/>
          <dgm:dir/>
        </dgm:presLayoutVars>
      </dgm:prSet>
      <dgm:spPr/>
    </dgm:pt>
    <dgm:pt modelId="{F8B1240C-A0D1-4A58-8125-E60E79FB0B85}" type="pres">
      <dgm:prSet presAssocID="{F51F06B4-F8C7-4E34-94BF-63871184B1AB}" presName="Name1" presStyleCnt="0"/>
      <dgm:spPr/>
    </dgm:pt>
    <dgm:pt modelId="{6C8A2877-C400-487C-AF3A-38748B3FE005}" type="pres">
      <dgm:prSet presAssocID="{F51F06B4-F8C7-4E34-94BF-63871184B1AB}" presName="cycle" presStyleCnt="0"/>
      <dgm:spPr/>
    </dgm:pt>
    <dgm:pt modelId="{98A7D61E-3BE8-4E0A-B90D-B2E158F5C071}" type="pres">
      <dgm:prSet presAssocID="{F51F06B4-F8C7-4E34-94BF-63871184B1AB}" presName="srcNode" presStyleLbl="node1" presStyleIdx="0" presStyleCnt="5"/>
      <dgm:spPr/>
    </dgm:pt>
    <dgm:pt modelId="{718B9978-55D3-4962-BF64-82B67D70003E}" type="pres">
      <dgm:prSet presAssocID="{F51F06B4-F8C7-4E34-94BF-63871184B1AB}" presName="conn" presStyleLbl="parChTrans1D2" presStyleIdx="0" presStyleCnt="1"/>
      <dgm:spPr/>
    </dgm:pt>
    <dgm:pt modelId="{34E4C141-1AC4-4375-9680-B3C61A99F5B8}" type="pres">
      <dgm:prSet presAssocID="{F51F06B4-F8C7-4E34-94BF-63871184B1AB}" presName="extraNode" presStyleLbl="node1" presStyleIdx="0" presStyleCnt="5"/>
      <dgm:spPr/>
    </dgm:pt>
    <dgm:pt modelId="{E89FBF12-A620-4EB0-B4B7-78B8713BF832}" type="pres">
      <dgm:prSet presAssocID="{F51F06B4-F8C7-4E34-94BF-63871184B1AB}" presName="dstNode" presStyleLbl="node1" presStyleIdx="0" presStyleCnt="5"/>
      <dgm:spPr/>
    </dgm:pt>
    <dgm:pt modelId="{0F90F373-8B54-409A-9FBB-24F617C02EEE}" type="pres">
      <dgm:prSet presAssocID="{1E1D6DF6-EC2A-46B8-8466-3B22142AE03A}" presName="text_1" presStyleLbl="node1" presStyleIdx="0" presStyleCnt="5" custLinFactNeighborX="196">
        <dgm:presLayoutVars>
          <dgm:bulletEnabled val="1"/>
        </dgm:presLayoutVars>
      </dgm:prSet>
      <dgm:spPr/>
    </dgm:pt>
    <dgm:pt modelId="{94447E50-E424-44BD-9092-9AE96373B6D2}" type="pres">
      <dgm:prSet presAssocID="{1E1D6DF6-EC2A-46B8-8466-3B22142AE03A}" presName="accent_1" presStyleCnt="0"/>
      <dgm:spPr/>
    </dgm:pt>
    <dgm:pt modelId="{02C13181-9EB2-4087-8176-715219B31DF0}" type="pres">
      <dgm:prSet presAssocID="{1E1D6DF6-EC2A-46B8-8466-3B22142AE03A}" presName="accentRepeatNode" presStyleLbl="solidFgAcc1" presStyleIdx="0" presStyleCnt="5"/>
      <dgm:spPr/>
    </dgm:pt>
    <dgm:pt modelId="{CCA24A5C-DCC3-D44A-893C-D110E0315A8A}" type="pres">
      <dgm:prSet presAssocID="{B4045168-3C8D-724B-9F0A-D51A2F826764}" presName="text_2" presStyleLbl="node1" presStyleIdx="1" presStyleCnt="5" custLinFactNeighborX="207">
        <dgm:presLayoutVars>
          <dgm:bulletEnabled val="1"/>
        </dgm:presLayoutVars>
      </dgm:prSet>
      <dgm:spPr/>
    </dgm:pt>
    <dgm:pt modelId="{5365119D-347F-B14E-BBA1-22A0E92A71B3}" type="pres">
      <dgm:prSet presAssocID="{B4045168-3C8D-724B-9F0A-D51A2F826764}" presName="accent_2" presStyleCnt="0"/>
      <dgm:spPr/>
    </dgm:pt>
    <dgm:pt modelId="{9603B4AE-D047-D747-BAC3-BD427364988A}" type="pres">
      <dgm:prSet presAssocID="{B4045168-3C8D-724B-9F0A-D51A2F826764}" presName="accentRepeatNode" presStyleLbl="solidFgAcc1" presStyleIdx="1" presStyleCnt="5"/>
      <dgm:spPr/>
    </dgm:pt>
    <dgm:pt modelId="{601E2159-62EF-C249-ADEE-DBDE4407489D}" type="pres">
      <dgm:prSet presAssocID="{62EB5DD7-B459-294B-9455-8F2B9AD58507}" presName="text_3" presStyleLbl="node1" presStyleIdx="2" presStyleCnt="5" custLinFactNeighborX="210">
        <dgm:presLayoutVars>
          <dgm:bulletEnabled val="1"/>
        </dgm:presLayoutVars>
      </dgm:prSet>
      <dgm:spPr/>
    </dgm:pt>
    <dgm:pt modelId="{7B16DF18-946C-464A-9AC5-B24FBDF34219}" type="pres">
      <dgm:prSet presAssocID="{62EB5DD7-B459-294B-9455-8F2B9AD58507}" presName="accent_3" presStyleCnt="0"/>
      <dgm:spPr/>
    </dgm:pt>
    <dgm:pt modelId="{B3CF6D90-BBE5-484E-AE5D-62DB7EAA75D8}" type="pres">
      <dgm:prSet presAssocID="{62EB5DD7-B459-294B-9455-8F2B9AD58507}" presName="accentRepeatNode" presStyleLbl="solidFgAcc1" presStyleIdx="2" presStyleCnt="5"/>
      <dgm:spPr/>
    </dgm:pt>
    <dgm:pt modelId="{EA0610DE-7ACE-D142-BD00-E819ED04CF0C}" type="pres">
      <dgm:prSet presAssocID="{9DCA41A0-DEB1-3745-AB7F-C4CEF26717FB}" presName="text_4" presStyleLbl="node1" presStyleIdx="3" presStyleCnt="5" custLinFactNeighborX="207">
        <dgm:presLayoutVars>
          <dgm:bulletEnabled val="1"/>
        </dgm:presLayoutVars>
      </dgm:prSet>
      <dgm:spPr/>
    </dgm:pt>
    <dgm:pt modelId="{28F0FA67-D576-114A-8EB4-C103268F8A1C}" type="pres">
      <dgm:prSet presAssocID="{9DCA41A0-DEB1-3745-AB7F-C4CEF26717FB}" presName="accent_4" presStyleCnt="0"/>
      <dgm:spPr/>
    </dgm:pt>
    <dgm:pt modelId="{E4961F61-729F-FD4A-8233-B132CD59515D}" type="pres">
      <dgm:prSet presAssocID="{9DCA41A0-DEB1-3745-AB7F-C4CEF26717FB}" presName="accentRepeatNode" presStyleLbl="solidFgAcc1" presStyleIdx="3" presStyleCnt="5"/>
      <dgm:spPr/>
    </dgm:pt>
    <dgm:pt modelId="{1B68412E-CD44-C24C-B1E2-1C36AF95CDCB}" type="pres">
      <dgm:prSet presAssocID="{6FF1013D-1D3F-2347-832E-CA129BDC8075}" presName="text_5" presStyleLbl="node1" presStyleIdx="4" presStyleCnt="5" custLinFactNeighborX="196">
        <dgm:presLayoutVars>
          <dgm:bulletEnabled val="1"/>
        </dgm:presLayoutVars>
      </dgm:prSet>
      <dgm:spPr/>
    </dgm:pt>
    <dgm:pt modelId="{447572A9-4F9B-FD4A-99AA-A09FCE956178}" type="pres">
      <dgm:prSet presAssocID="{6FF1013D-1D3F-2347-832E-CA129BDC8075}" presName="accent_5" presStyleCnt="0"/>
      <dgm:spPr/>
    </dgm:pt>
    <dgm:pt modelId="{B8F087F3-EC88-604B-A4AE-4E5FDA291469}" type="pres">
      <dgm:prSet presAssocID="{6FF1013D-1D3F-2347-832E-CA129BDC8075}" presName="accentRepeatNode" presStyleLbl="solidFgAcc1" presStyleIdx="4" presStyleCnt="5"/>
      <dgm:spPr/>
    </dgm:pt>
  </dgm:ptLst>
  <dgm:cxnLst>
    <dgm:cxn modelId="{15A3160E-F13D-3844-8411-FDCA4C76E5B8}" srcId="{F51F06B4-F8C7-4E34-94BF-63871184B1AB}" destId="{62EB5DD7-B459-294B-9455-8F2B9AD58507}" srcOrd="2" destOrd="0" parTransId="{1B83415A-1619-FE49-A2DA-5D00C4A721AB}" sibTransId="{855BC5D3-1D57-4546-85AF-8C6F39F8B40B}"/>
    <dgm:cxn modelId="{828A7214-4D16-B846-B4BA-0F623B985E85}" type="presOf" srcId="{1E1D6DF6-EC2A-46B8-8466-3B22142AE03A}" destId="{0F90F373-8B54-409A-9FBB-24F617C02EEE}" srcOrd="0" destOrd="0" presId="urn:microsoft.com/office/officeart/2008/layout/VerticalCurvedList"/>
    <dgm:cxn modelId="{042BB448-6A6A-B649-8CEC-F0B049DF7E01}" srcId="{F51F06B4-F8C7-4E34-94BF-63871184B1AB}" destId="{B4045168-3C8D-724B-9F0A-D51A2F826764}" srcOrd="1" destOrd="0" parTransId="{A426738D-E869-7741-AA12-B61B15A2365F}" sibTransId="{D8137788-55A6-BA43-963B-8876CDF2A5FC}"/>
    <dgm:cxn modelId="{57522952-E252-44DF-A1AD-45A17D22A7C9}" srcId="{F51F06B4-F8C7-4E34-94BF-63871184B1AB}" destId="{1E1D6DF6-EC2A-46B8-8466-3B22142AE03A}" srcOrd="0" destOrd="0" parTransId="{26C91EF6-E81E-49F1-BC37-E5951847293E}" sibTransId="{96F8C3B5-E451-46C3-9CA8-5BCBD7981BE4}"/>
    <dgm:cxn modelId="{CE4D8EA2-52D1-034C-BA17-F1D8A68D8796}" srcId="{F51F06B4-F8C7-4E34-94BF-63871184B1AB}" destId="{9DCA41A0-DEB1-3745-AB7F-C4CEF26717FB}" srcOrd="3" destOrd="0" parTransId="{E5431315-7AAC-F94A-9ACB-6E24678306C2}" sibTransId="{3C6920FB-2F1D-7D4F-AE60-69E86593444F}"/>
    <dgm:cxn modelId="{1B3570B5-BD74-7949-8FCE-4D4D3BBB0F5C}" type="presOf" srcId="{96F8C3B5-E451-46C3-9CA8-5BCBD7981BE4}" destId="{718B9978-55D3-4962-BF64-82B67D70003E}" srcOrd="0" destOrd="0" presId="urn:microsoft.com/office/officeart/2008/layout/VerticalCurvedList"/>
    <dgm:cxn modelId="{A3EC2AB6-522F-E945-829C-55EC5D02923F}" type="presOf" srcId="{9DCA41A0-DEB1-3745-AB7F-C4CEF26717FB}" destId="{EA0610DE-7ACE-D142-BD00-E819ED04CF0C}" srcOrd="0" destOrd="0" presId="urn:microsoft.com/office/officeart/2008/layout/VerticalCurvedList"/>
    <dgm:cxn modelId="{69F6A8C3-CAEE-4A4C-86D7-F28707D72093}" type="presOf" srcId="{62EB5DD7-B459-294B-9455-8F2B9AD58507}" destId="{601E2159-62EF-C249-ADEE-DBDE4407489D}" srcOrd="0" destOrd="0" presId="urn:microsoft.com/office/officeart/2008/layout/VerticalCurvedList"/>
    <dgm:cxn modelId="{CF1AD9CD-A9A5-1747-A1DC-45B5ACA820B1}" type="presOf" srcId="{6FF1013D-1D3F-2347-832E-CA129BDC8075}" destId="{1B68412E-CD44-C24C-B1E2-1C36AF95CDCB}" srcOrd="0" destOrd="0" presId="urn:microsoft.com/office/officeart/2008/layout/VerticalCurvedList"/>
    <dgm:cxn modelId="{6956D5E1-5292-304E-8216-DED73E71C066}" type="presOf" srcId="{F51F06B4-F8C7-4E34-94BF-63871184B1AB}" destId="{B1E9492A-1826-43A7-BAF6-F949FF421052}" srcOrd="0" destOrd="0" presId="urn:microsoft.com/office/officeart/2008/layout/VerticalCurvedList"/>
    <dgm:cxn modelId="{FD7EAEEF-94FA-BF45-A9AE-F3F1B0D620F8}" type="presOf" srcId="{B4045168-3C8D-724B-9F0A-D51A2F826764}" destId="{CCA24A5C-DCC3-D44A-893C-D110E0315A8A}" srcOrd="0" destOrd="0" presId="urn:microsoft.com/office/officeart/2008/layout/VerticalCurvedList"/>
    <dgm:cxn modelId="{018706F3-A10E-2844-93D5-3B68C964E919}" srcId="{F51F06B4-F8C7-4E34-94BF-63871184B1AB}" destId="{6FF1013D-1D3F-2347-832E-CA129BDC8075}" srcOrd="4" destOrd="0" parTransId="{C62A9F4A-D126-234C-886C-5E7096D402C0}" sibTransId="{733F236A-4295-DD4B-957F-7203668550A8}"/>
    <dgm:cxn modelId="{4AD146F2-2FD2-8948-9B6A-9F9E4E7A9C73}" type="presParOf" srcId="{B1E9492A-1826-43A7-BAF6-F949FF421052}" destId="{F8B1240C-A0D1-4A58-8125-E60E79FB0B85}" srcOrd="0" destOrd="0" presId="urn:microsoft.com/office/officeart/2008/layout/VerticalCurvedList"/>
    <dgm:cxn modelId="{17A3E7BE-4F73-DB48-B374-7E9E782A3284}" type="presParOf" srcId="{F8B1240C-A0D1-4A58-8125-E60E79FB0B85}" destId="{6C8A2877-C400-487C-AF3A-38748B3FE005}" srcOrd="0" destOrd="0" presId="urn:microsoft.com/office/officeart/2008/layout/VerticalCurvedList"/>
    <dgm:cxn modelId="{CAAFE038-C3A4-6044-9349-C64105DB695A}" type="presParOf" srcId="{6C8A2877-C400-487C-AF3A-38748B3FE005}" destId="{98A7D61E-3BE8-4E0A-B90D-B2E158F5C071}" srcOrd="0" destOrd="0" presId="urn:microsoft.com/office/officeart/2008/layout/VerticalCurvedList"/>
    <dgm:cxn modelId="{93220151-6BAE-D442-AA84-13905CEF1E20}" type="presParOf" srcId="{6C8A2877-C400-487C-AF3A-38748B3FE005}" destId="{718B9978-55D3-4962-BF64-82B67D70003E}" srcOrd="1" destOrd="0" presId="urn:microsoft.com/office/officeart/2008/layout/VerticalCurvedList"/>
    <dgm:cxn modelId="{7D30CB38-08E3-B442-93A4-51F3B79A3DD2}" type="presParOf" srcId="{6C8A2877-C400-487C-AF3A-38748B3FE005}" destId="{34E4C141-1AC4-4375-9680-B3C61A99F5B8}" srcOrd="2" destOrd="0" presId="urn:microsoft.com/office/officeart/2008/layout/VerticalCurvedList"/>
    <dgm:cxn modelId="{9393D579-79A5-4B44-A53C-2AB14D129261}" type="presParOf" srcId="{6C8A2877-C400-487C-AF3A-38748B3FE005}" destId="{E89FBF12-A620-4EB0-B4B7-78B8713BF832}" srcOrd="3" destOrd="0" presId="urn:microsoft.com/office/officeart/2008/layout/VerticalCurvedList"/>
    <dgm:cxn modelId="{AB981BDD-1F78-F54E-A718-A47A8CAC60ED}" type="presParOf" srcId="{F8B1240C-A0D1-4A58-8125-E60E79FB0B85}" destId="{0F90F373-8B54-409A-9FBB-24F617C02EEE}" srcOrd="1" destOrd="0" presId="urn:microsoft.com/office/officeart/2008/layout/VerticalCurvedList"/>
    <dgm:cxn modelId="{1B3BFA3E-3AAA-C046-ABDD-ABFB35B2D902}" type="presParOf" srcId="{F8B1240C-A0D1-4A58-8125-E60E79FB0B85}" destId="{94447E50-E424-44BD-9092-9AE96373B6D2}" srcOrd="2" destOrd="0" presId="urn:microsoft.com/office/officeart/2008/layout/VerticalCurvedList"/>
    <dgm:cxn modelId="{E37FF2CF-7841-EA4D-9AE4-D2B63B878899}" type="presParOf" srcId="{94447E50-E424-44BD-9092-9AE96373B6D2}" destId="{02C13181-9EB2-4087-8176-715219B31DF0}" srcOrd="0" destOrd="0" presId="urn:microsoft.com/office/officeart/2008/layout/VerticalCurvedList"/>
    <dgm:cxn modelId="{1A8C6FEE-741B-5B4C-B3F2-D321F1CBB7E1}" type="presParOf" srcId="{F8B1240C-A0D1-4A58-8125-E60E79FB0B85}" destId="{CCA24A5C-DCC3-D44A-893C-D110E0315A8A}" srcOrd="3" destOrd="0" presId="urn:microsoft.com/office/officeart/2008/layout/VerticalCurvedList"/>
    <dgm:cxn modelId="{2589F2FA-D2BD-DB47-B2F3-8E42EE560920}" type="presParOf" srcId="{F8B1240C-A0D1-4A58-8125-E60E79FB0B85}" destId="{5365119D-347F-B14E-BBA1-22A0E92A71B3}" srcOrd="4" destOrd="0" presId="urn:microsoft.com/office/officeart/2008/layout/VerticalCurvedList"/>
    <dgm:cxn modelId="{2E7406A9-918E-A24A-A32A-3AF5E0F58964}" type="presParOf" srcId="{5365119D-347F-B14E-BBA1-22A0E92A71B3}" destId="{9603B4AE-D047-D747-BAC3-BD427364988A}" srcOrd="0" destOrd="0" presId="urn:microsoft.com/office/officeart/2008/layout/VerticalCurvedList"/>
    <dgm:cxn modelId="{24887B78-C955-3247-B284-D9B42AA0EA5D}" type="presParOf" srcId="{F8B1240C-A0D1-4A58-8125-E60E79FB0B85}" destId="{601E2159-62EF-C249-ADEE-DBDE4407489D}" srcOrd="5" destOrd="0" presId="urn:microsoft.com/office/officeart/2008/layout/VerticalCurvedList"/>
    <dgm:cxn modelId="{B9BDCE7F-4D4F-7744-8AEE-3FAACDCDC3C5}" type="presParOf" srcId="{F8B1240C-A0D1-4A58-8125-E60E79FB0B85}" destId="{7B16DF18-946C-464A-9AC5-B24FBDF34219}" srcOrd="6" destOrd="0" presId="urn:microsoft.com/office/officeart/2008/layout/VerticalCurvedList"/>
    <dgm:cxn modelId="{A6E05439-BF8D-414B-9FB5-7C09F9477A6D}" type="presParOf" srcId="{7B16DF18-946C-464A-9AC5-B24FBDF34219}" destId="{B3CF6D90-BBE5-484E-AE5D-62DB7EAA75D8}" srcOrd="0" destOrd="0" presId="urn:microsoft.com/office/officeart/2008/layout/VerticalCurvedList"/>
    <dgm:cxn modelId="{61C18AB8-27AF-404E-AB3C-76DC0F98FFDB}" type="presParOf" srcId="{F8B1240C-A0D1-4A58-8125-E60E79FB0B85}" destId="{EA0610DE-7ACE-D142-BD00-E819ED04CF0C}" srcOrd="7" destOrd="0" presId="urn:microsoft.com/office/officeart/2008/layout/VerticalCurvedList"/>
    <dgm:cxn modelId="{5BBD1D69-43CC-C94A-8F10-B395CEC3AF53}" type="presParOf" srcId="{F8B1240C-A0D1-4A58-8125-E60E79FB0B85}" destId="{28F0FA67-D576-114A-8EB4-C103268F8A1C}" srcOrd="8" destOrd="0" presId="urn:microsoft.com/office/officeart/2008/layout/VerticalCurvedList"/>
    <dgm:cxn modelId="{FA9B6061-EA1A-E443-92B7-4085890CAA55}" type="presParOf" srcId="{28F0FA67-D576-114A-8EB4-C103268F8A1C}" destId="{E4961F61-729F-FD4A-8233-B132CD59515D}" srcOrd="0" destOrd="0" presId="urn:microsoft.com/office/officeart/2008/layout/VerticalCurvedList"/>
    <dgm:cxn modelId="{1BAF8469-CCB3-9D4C-A32D-C65B78513273}" type="presParOf" srcId="{F8B1240C-A0D1-4A58-8125-E60E79FB0B85}" destId="{1B68412E-CD44-C24C-B1E2-1C36AF95CDCB}" srcOrd="9" destOrd="0" presId="urn:microsoft.com/office/officeart/2008/layout/VerticalCurvedList"/>
    <dgm:cxn modelId="{BEF96952-A6E8-EF49-9B07-0D276A09D131}" type="presParOf" srcId="{F8B1240C-A0D1-4A58-8125-E60E79FB0B85}" destId="{447572A9-4F9B-FD4A-99AA-A09FCE956178}" srcOrd="10" destOrd="0" presId="urn:microsoft.com/office/officeart/2008/layout/VerticalCurvedList"/>
    <dgm:cxn modelId="{6E3A33D9-3674-3241-8468-65DA5B668EC5}" type="presParOf" srcId="{447572A9-4F9B-FD4A-99AA-A09FCE956178}" destId="{B8F087F3-EC88-604B-A4AE-4E5FDA29146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7E159-A49D-45DD-B41E-EBDC5921264E}">
      <dsp:nvSpPr>
        <dsp:cNvPr id="0" name=""/>
        <dsp:cNvSpPr/>
      </dsp:nvSpPr>
      <dsp:spPr>
        <a:xfrm>
          <a:off x="0" y="400467"/>
          <a:ext cx="9561415" cy="478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AD71D9-1B26-4F49-B30E-C1DE7912A7ED}">
      <dsp:nvSpPr>
        <dsp:cNvPr id="0" name=""/>
        <dsp:cNvSpPr/>
      </dsp:nvSpPr>
      <dsp:spPr>
        <a:xfrm>
          <a:off x="478070" y="120027"/>
          <a:ext cx="6692990" cy="56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979" tIns="0" rIns="252979" bIns="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mn-lt"/>
            </a:rPr>
            <a:t>Enterprise Business Agility Overview</a:t>
          </a:r>
        </a:p>
      </dsp:txBody>
      <dsp:txXfrm>
        <a:off x="505450" y="147407"/>
        <a:ext cx="6638230" cy="506120"/>
      </dsp:txXfrm>
    </dsp:sp>
    <dsp:sp modelId="{BB9E899D-0FB4-4639-9AF7-9C9FD5685B7B}">
      <dsp:nvSpPr>
        <dsp:cNvPr id="0" name=""/>
        <dsp:cNvSpPr/>
      </dsp:nvSpPr>
      <dsp:spPr>
        <a:xfrm>
          <a:off x="0" y="1262307"/>
          <a:ext cx="9561415" cy="478800"/>
        </a:xfrm>
        <a:prstGeom prst="rect">
          <a:avLst/>
        </a:prstGeom>
        <a:solidFill>
          <a:schemeClr val="lt1">
            <a:alpha val="90000"/>
            <a:hueOff val="0"/>
            <a:satOff val="0"/>
            <a:lumOff val="0"/>
            <a:alphaOff val="0"/>
          </a:schemeClr>
        </a:solidFill>
        <a:ln w="12700" cap="flat" cmpd="sng" algn="ctr">
          <a:solidFill>
            <a:schemeClr val="accent5">
              <a:hueOff val="-4242882"/>
              <a:satOff val="17121"/>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BE44AD-E3A5-41E0-96CC-343945967855}">
      <dsp:nvSpPr>
        <dsp:cNvPr id="0" name=""/>
        <dsp:cNvSpPr/>
      </dsp:nvSpPr>
      <dsp:spPr>
        <a:xfrm>
          <a:off x="478070" y="981867"/>
          <a:ext cx="6692990" cy="560880"/>
        </a:xfrm>
        <a:prstGeom prst="roundRect">
          <a:avLst/>
        </a:prstGeom>
        <a:solidFill>
          <a:schemeClr val="accent5">
            <a:hueOff val="-4242882"/>
            <a:satOff val="17121"/>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979" tIns="0" rIns="252979" bIns="0" numCol="1" spcCol="1270" anchor="ctr" anchorCtr="0">
          <a:noAutofit/>
        </a:bodyPr>
        <a:lstStyle/>
        <a:p>
          <a:pPr marL="0" lvl="0" indent="0" algn="l" defTabSz="844550">
            <a:lnSpc>
              <a:spcPct val="90000"/>
            </a:lnSpc>
            <a:spcBef>
              <a:spcPct val="0"/>
            </a:spcBef>
            <a:spcAft>
              <a:spcPct val="35000"/>
            </a:spcAft>
            <a:buNone/>
          </a:pPr>
          <a:r>
            <a:rPr lang="en-US" sz="1900" b="1" kern="1200" dirty="0" err="1">
              <a:latin typeface="+mn-lt"/>
            </a:rPr>
            <a:t>AgilityHealth</a:t>
          </a:r>
          <a:r>
            <a:rPr lang="en-US" sz="1900" b="1" kern="1200" dirty="0">
              <a:latin typeface="+mn-lt"/>
            </a:rPr>
            <a:t>® Overview</a:t>
          </a:r>
        </a:p>
      </dsp:txBody>
      <dsp:txXfrm>
        <a:off x="505450" y="1009247"/>
        <a:ext cx="6638230" cy="506120"/>
      </dsp:txXfrm>
    </dsp:sp>
    <dsp:sp modelId="{91542DF9-080F-4680-87D8-463028C451FC}">
      <dsp:nvSpPr>
        <dsp:cNvPr id="0" name=""/>
        <dsp:cNvSpPr/>
      </dsp:nvSpPr>
      <dsp:spPr>
        <a:xfrm>
          <a:off x="0" y="2124147"/>
          <a:ext cx="9561415" cy="2034900"/>
        </a:xfrm>
        <a:prstGeom prst="rect">
          <a:avLst/>
        </a:prstGeom>
        <a:solidFill>
          <a:schemeClr val="lt1">
            <a:alpha val="90000"/>
            <a:hueOff val="0"/>
            <a:satOff val="0"/>
            <a:lumOff val="0"/>
            <a:alphaOff val="0"/>
          </a:schemeClr>
        </a:solidFill>
        <a:ln w="12700" cap="flat" cmpd="sng" algn="ctr">
          <a:solidFill>
            <a:schemeClr val="accent5">
              <a:hueOff val="-8485765"/>
              <a:satOff val="3424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2072" tIns="395732" rIns="742072" bIns="13512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solidFill>
                <a:srgbClr val="0070C0"/>
              </a:solidFill>
              <a:latin typeface="+mn-lt"/>
            </a:rPr>
            <a:t>Preparing for an EBA Retrospective</a:t>
          </a:r>
        </a:p>
        <a:p>
          <a:pPr marL="171450" lvl="1" indent="-171450" algn="l" defTabSz="844550">
            <a:lnSpc>
              <a:spcPct val="90000"/>
            </a:lnSpc>
            <a:spcBef>
              <a:spcPct val="0"/>
            </a:spcBef>
            <a:spcAft>
              <a:spcPct val="15000"/>
            </a:spcAft>
            <a:buChar char="•"/>
          </a:pPr>
          <a:r>
            <a:rPr lang="en-US" sz="1900" b="1" kern="1200" dirty="0">
              <a:solidFill>
                <a:srgbClr val="0070C0"/>
              </a:solidFill>
              <a:latin typeface="+mn-lt"/>
            </a:rPr>
            <a:t>Retrospective Simulation</a:t>
          </a:r>
        </a:p>
        <a:p>
          <a:pPr marL="171450" lvl="1" indent="-171450" algn="l" defTabSz="844550">
            <a:lnSpc>
              <a:spcPct val="90000"/>
            </a:lnSpc>
            <a:spcBef>
              <a:spcPct val="0"/>
            </a:spcBef>
            <a:spcAft>
              <a:spcPct val="15000"/>
            </a:spcAft>
            <a:buChar char="•"/>
          </a:pPr>
          <a:r>
            <a:rPr lang="en-US" sz="1900" b="1" kern="1200" dirty="0">
              <a:solidFill>
                <a:srgbClr val="0070C0"/>
              </a:solidFill>
              <a:latin typeface="+mn-lt"/>
            </a:rPr>
            <a:t>Radar Analysis</a:t>
          </a:r>
        </a:p>
        <a:p>
          <a:pPr marL="171450" lvl="1" indent="-171450" algn="l" defTabSz="844550">
            <a:lnSpc>
              <a:spcPct val="90000"/>
            </a:lnSpc>
            <a:spcBef>
              <a:spcPct val="0"/>
            </a:spcBef>
            <a:spcAft>
              <a:spcPct val="15000"/>
            </a:spcAft>
            <a:buChar char="•"/>
          </a:pPr>
          <a:r>
            <a:rPr lang="en-US" sz="1900" b="1" kern="1200" dirty="0">
              <a:solidFill>
                <a:srgbClr val="0070C0"/>
              </a:solidFill>
              <a:latin typeface="+mn-lt"/>
            </a:rPr>
            <a:t>Outcomes and Growth Plan</a:t>
          </a:r>
        </a:p>
        <a:p>
          <a:pPr marL="171450" lvl="1" indent="-171450" algn="l" defTabSz="844550">
            <a:lnSpc>
              <a:spcPct val="90000"/>
            </a:lnSpc>
            <a:spcBef>
              <a:spcPct val="0"/>
            </a:spcBef>
            <a:spcAft>
              <a:spcPct val="15000"/>
            </a:spcAft>
            <a:buChar char="•"/>
          </a:pPr>
          <a:r>
            <a:rPr lang="en-US" sz="1900" b="1" kern="1200" dirty="0">
              <a:solidFill>
                <a:srgbClr val="0070C0"/>
              </a:solidFill>
              <a:latin typeface="+mn-lt"/>
            </a:rPr>
            <a:t>Post Retrospective Activities</a:t>
          </a:r>
        </a:p>
      </dsp:txBody>
      <dsp:txXfrm>
        <a:off x="0" y="2124147"/>
        <a:ext cx="9561415" cy="2034900"/>
      </dsp:txXfrm>
    </dsp:sp>
    <dsp:sp modelId="{F1E9542A-D1E9-44B9-82CE-D52BE7150023}">
      <dsp:nvSpPr>
        <dsp:cNvPr id="0" name=""/>
        <dsp:cNvSpPr/>
      </dsp:nvSpPr>
      <dsp:spPr>
        <a:xfrm>
          <a:off x="478070" y="1843707"/>
          <a:ext cx="6692990" cy="560880"/>
        </a:xfrm>
        <a:prstGeom prst="roundRect">
          <a:avLst/>
        </a:prstGeom>
        <a:solidFill>
          <a:schemeClr val="accent5">
            <a:hueOff val="-8485765"/>
            <a:satOff val="3424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979" tIns="0" rIns="252979" bIns="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mn-lt"/>
            </a:rPr>
            <a:t>Facilitating an Enterprise Business Agility Retrospective</a:t>
          </a:r>
        </a:p>
      </dsp:txBody>
      <dsp:txXfrm>
        <a:off x="505450" y="1871087"/>
        <a:ext cx="6638230" cy="506120"/>
      </dsp:txXfrm>
    </dsp:sp>
    <dsp:sp modelId="{A9304181-05C4-484E-9540-C3A349D054DE}">
      <dsp:nvSpPr>
        <dsp:cNvPr id="0" name=""/>
        <dsp:cNvSpPr/>
      </dsp:nvSpPr>
      <dsp:spPr>
        <a:xfrm>
          <a:off x="0" y="4542087"/>
          <a:ext cx="9561415" cy="478800"/>
        </a:xfrm>
        <a:prstGeom prst="rect">
          <a:avLst/>
        </a:prstGeom>
        <a:solidFill>
          <a:schemeClr val="lt1">
            <a:alpha val="90000"/>
            <a:hueOff val="0"/>
            <a:satOff val="0"/>
            <a:lumOff val="0"/>
            <a:alphaOff val="0"/>
          </a:schemeClr>
        </a:solidFill>
        <a:ln w="12700" cap="flat" cmpd="sng" algn="ctr">
          <a:solidFill>
            <a:schemeClr val="accent5">
              <a:hueOff val="-12728646"/>
              <a:satOff val="51363"/>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492AA7-55F7-4553-BAA4-F30FF5F0AD21}">
      <dsp:nvSpPr>
        <dsp:cNvPr id="0" name=""/>
        <dsp:cNvSpPr/>
      </dsp:nvSpPr>
      <dsp:spPr>
        <a:xfrm>
          <a:off x="478070" y="4261647"/>
          <a:ext cx="6692990" cy="560880"/>
        </a:xfrm>
        <a:prstGeom prst="roundRect">
          <a:avLst/>
        </a:prstGeom>
        <a:solidFill>
          <a:schemeClr val="accent5">
            <a:hueOff val="-12728646"/>
            <a:satOff val="51363"/>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979" tIns="0" rIns="252979" bIns="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mn-lt"/>
            </a:rPr>
            <a:t>Next Steps</a:t>
          </a:r>
        </a:p>
      </dsp:txBody>
      <dsp:txXfrm>
        <a:off x="505450" y="4289027"/>
        <a:ext cx="6638230" cy="506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C50AB-6481-304F-97D1-C3769CA1FD06}">
      <dsp:nvSpPr>
        <dsp:cNvPr id="0" name=""/>
        <dsp:cNvSpPr/>
      </dsp:nvSpPr>
      <dsp:spPr>
        <a:xfrm>
          <a:off x="47" y="289306"/>
          <a:ext cx="4508752" cy="18035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err="1"/>
            <a:t>AgilityHealth</a:t>
          </a:r>
          <a:r>
            <a:rPr lang="en-US" sz="2400" kern="1200" dirty="0"/>
            <a:t>® Facilitator</a:t>
          </a:r>
        </a:p>
      </dsp:txBody>
      <dsp:txXfrm>
        <a:off x="47" y="289306"/>
        <a:ext cx="4508752" cy="1803501"/>
      </dsp:txXfrm>
    </dsp:sp>
    <dsp:sp modelId="{452BD9EF-C7E0-1A45-8854-F0CC5B6165F8}">
      <dsp:nvSpPr>
        <dsp:cNvPr id="0" name=""/>
        <dsp:cNvSpPr/>
      </dsp:nvSpPr>
      <dsp:spPr>
        <a:xfrm>
          <a:off x="2" y="2116472"/>
          <a:ext cx="4508752" cy="28025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Execute Pre and Post retrospective activities</a:t>
          </a:r>
        </a:p>
        <a:p>
          <a:pPr marL="171450" lvl="1" indent="-171450" algn="l" defTabSz="800100">
            <a:lnSpc>
              <a:spcPct val="90000"/>
            </a:lnSpc>
            <a:spcBef>
              <a:spcPct val="0"/>
            </a:spcBef>
            <a:spcAft>
              <a:spcPct val="15000"/>
            </a:spcAft>
            <a:buChar char="•"/>
          </a:pPr>
          <a:r>
            <a:rPr lang="en-US" sz="1800" kern="1200" dirty="0"/>
            <a:t>Facilitate retrospective and build continuous improvement plan</a:t>
          </a:r>
        </a:p>
        <a:p>
          <a:pPr marL="171450" lvl="1" indent="-171450" algn="l" defTabSz="800100">
            <a:lnSpc>
              <a:spcPct val="90000"/>
            </a:lnSpc>
            <a:spcBef>
              <a:spcPct val="0"/>
            </a:spcBef>
            <a:spcAft>
              <a:spcPct val="15000"/>
            </a:spcAft>
            <a:buChar char="•"/>
          </a:pPr>
          <a:r>
            <a:rPr lang="en-US" sz="1800" kern="1200" dirty="0"/>
            <a:t>Rollup Org Growth Items and engage in analysis</a:t>
          </a:r>
        </a:p>
      </dsp:txBody>
      <dsp:txXfrm>
        <a:off x="2" y="2116472"/>
        <a:ext cx="4508752" cy="2802520"/>
      </dsp:txXfrm>
    </dsp:sp>
    <dsp:sp modelId="{AF4B70FC-37B1-5548-BB8E-D1384CF9A63D}">
      <dsp:nvSpPr>
        <dsp:cNvPr id="0" name=""/>
        <dsp:cNvSpPr/>
      </dsp:nvSpPr>
      <dsp:spPr>
        <a:xfrm>
          <a:off x="5140070" y="288036"/>
          <a:ext cx="4508752" cy="180350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Transformation Sponsor</a:t>
          </a:r>
        </a:p>
      </dsp:txBody>
      <dsp:txXfrm>
        <a:off x="5140070" y="288036"/>
        <a:ext cx="4508752" cy="1803501"/>
      </dsp:txXfrm>
    </dsp:sp>
    <dsp:sp modelId="{FEA3388D-D9B1-9C47-8596-37425F0F9EE8}">
      <dsp:nvSpPr>
        <dsp:cNvPr id="0" name=""/>
        <dsp:cNvSpPr/>
      </dsp:nvSpPr>
      <dsp:spPr>
        <a:xfrm>
          <a:off x="5140070" y="2098260"/>
          <a:ext cx="4508752" cy="282853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Learn about Enterprise Business Agility and engage team </a:t>
          </a:r>
        </a:p>
        <a:p>
          <a:pPr marL="171450" lvl="1" indent="-171450" algn="l" defTabSz="800100">
            <a:lnSpc>
              <a:spcPct val="90000"/>
            </a:lnSpc>
            <a:spcBef>
              <a:spcPct val="0"/>
            </a:spcBef>
            <a:spcAft>
              <a:spcPct val="15000"/>
            </a:spcAft>
            <a:buChar char="•"/>
          </a:pPr>
          <a:r>
            <a:rPr lang="en-US" sz="1800" kern="1200" dirty="0"/>
            <a:t>Help AHF with pre and post retrospective activities</a:t>
          </a:r>
        </a:p>
        <a:p>
          <a:pPr marL="171450" lvl="1" indent="-171450" algn="l" defTabSz="800100">
            <a:lnSpc>
              <a:spcPct val="90000"/>
            </a:lnSpc>
            <a:spcBef>
              <a:spcPct val="0"/>
            </a:spcBef>
            <a:spcAft>
              <a:spcPct val="15000"/>
            </a:spcAft>
            <a:buChar char="•"/>
          </a:pPr>
          <a:r>
            <a:rPr lang="en-US" sz="1800" kern="1200" dirty="0"/>
            <a:t>Own the growth items, bring up during retrospectives</a:t>
          </a:r>
        </a:p>
      </dsp:txBody>
      <dsp:txXfrm>
        <a:off x="5140070" y="2098260"/>
        <a:ext cx="4508752" cy="2828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B4B3C-145E-47AC-8A17-5EF86F632024}">
      <dsp:nvSpPr>
        <dsp:cNvPr id="0" name=""/>
        <dsp:cNvSpPr/>
      </dsp:nvSpPr>
      <dsp:spPr>
        <a:xfrm>
          <a:off x="644992" y="1640"/>
          <a:ext cx="1912764" cy="114765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Ineffective team design, cross-team dependencies</a:t>
          </a:r>
        </a:p>
      </dsp:txBody>
      <dsp:txXfrm>
        <a:off x="644992" y="1640"/>
        <a:ext cx="1912764" cy="1147658"/>
      </dsp:txXfrm>
    </dsp:sp>
    <dsp:sp modelId="{FA15E741-6B3D-F545-893E-E19F8704D46F}">
      <dsp:nvSpPr>
        <dsp:cNvPr id="0" name=""/>
        <dsp:cNvSpPr/>
      </dsp:nvSpPr>
      <dsp:spPr>
        <a:xfrm>
          <a:off x="2757220" y="1640"/>
          <a:ext cx="1912764" cy="114765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Slow time to  market</a:t>
          </a:r>
        </a:p>
      </dsp:txBody>
      <dsp:txXfrm>
        <a:off x="2757220" y="1640"/>
        <a:ext cx="1912764" cy="1147658"/>
      </dsp:txXfrm>
    </dsp:sp>
    <dsp:sp modelId="{C37A81D2-1F60-3E4C-9479-8B89FD51A004}">
      <dsp:nvSpPr>
        <dsp:cNvPr id="0" name=""/>
        <dsp:cNvSpPr/>
      </dsp:nvSpPr>
      <dsp:spPr>
        <a:xfrm>
          <a:off x="4861261" y="1640"/>
          <a:ext cx="1912764" cy="114765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Competing business priorities</a:t>
          </a:r>
        </a:p>
      </dsp:txBody>
      <dsp:txXfrm>
        <a:off x="4861261" y="1640"/>
        <a:ext cx="1912764" cy="1147658"/>
      </dsp:txXfrm>
    </dsp:sp>
    <dsp:sp modelId="{27F87547-4403-F349-831C-898497C77FF5}">
      <dsp:nvSpPr>
        <dsp:cNvPr id="0" name=""/>
        <dsp:cNvSpPr/>
      </dsp:nvSpPr>
      <dsp:spPr>
        <a:xfrm>
          <a:off x="6965302" y="1640"/>
          <a:ext cx="1912764" cy="114765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Missing portfolio leadership teams</a:t>
          </a:r>
        </a:p>
      </dsp:txBody>
      <dsp:txXfrm>
        <a:off x="6965302" y="1640"/>
        <a:ext cx="1912764" cy="1147658"/>
      </dsp:txXfrm>
    </dsp:sp>
    <dsp:sp modelId="{1F8F9955-6C35-A94B-B960-64079970032C}">
      <dsp:nvSpPr>
        <dsp:cNvPr id="0" name=""/>
        <dsp:cNvSpPr/>
      </dsp:nvSpPr>
      <dsp:spPr>
        <a:xfrm>
          <a:off x="653178" y="1340575"/>
          <a:ext cx="1912764" cy="1147658"/>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 discovery process</a:t>
          </a:r>
        </a:p>
      </dsp:txBody>
      <dsp:txXfrm>
        <a:off x="653178" y="1340575"/>
        <a:ext cx="1912764" cy="1147658"/>
      </dsp:txXfrm>
    </dsp:sp>
    <dsp:sp modelId="{FBC2401B-8E7A-8F47-99B8-39C34EA24585}">
      <dsp:nvSpPr>
        <dsp:cNvPr id="0" name=""/>
        <dsp:cNvSpPr/>
      </dsp:nvSpPr>
      <dsp:spPr>
        <a:xfrm>
          <a:off x="2757220" y="1340575"/>
          <a:ext cx="1912764" cy="114765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Focus on delivering output not outcomes</a:t>
          </a:r>
        </a:p>
      </dsp:txBody>
      <dsp:txXfrm>
        <a:off x="2757220" y="1340575"/>
        <a:ext cx="1912764" cy="1147658"/>
      </dsp:txXfrm>
    </dsp:sp>
    <dsp:sp modelId="{49B2C26F-8B1C-D34E-AE5F-14ECB372037A}">
      <dsp:nvSpPr>
        <dsp:cNvPr id="0" name=""/>
        <dsp:cNvSpPr/>
      </dsp:nvSpPr>
      <dsp:spPr>
        <a:xfrm>
          <a:off x="4861261" y="1340575"/>
          <a:ext cx="1912764" cy="114765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Painful enterprise planning processes</a:t>
          </a:r>
        </a:p>
      </dsp:txBody>
      <dsp:txXfrm>
        <a:off x="4861261" y="1340575"/>
        <a:ext cx="1912764" cy="1147658"/>
      </dsp:txXfrm>
    </dsp:sp>
    <dsp:sp modelId="{A81CC505-AD0A-5B40-BF11-CBE3935B1B49}">
      <dsp:nvSpPr>
        <dsp:cNvPr id="0" name=""/>
        <dsp:cNvSpPr/>
      </dsp:nvSpPr>
      <dsp:spPr>
        <a:xfrm>
          <a:off x="6965302" y="1340575"/>
          <a:ext cx="1912764" cy="114765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Demand and Capacity are not aligned</a:t>
          </a:r>
        </a:p>
      </dsp:txBody>
      <dsp:txXfrm>
        <a:off x="6965302" y="1340575"/>
        <a:ext cx="1912764" cy="1147658"/>
      </dsp:txXfrm>
    </dsp:sp>
    <dsp:sp modelId="{99316DF5-074A-CC41-8B27-5B5DB993CDCF}">
      <dsp:nvSpPr>
        <dsp:cNvPr id="0" name=""/>
        <dsp:cNvSpPr/>
      </dsp:nvSpPr>
      <dsp:spPr>
        <a:xfrm>
          <a:off x="653178" y="2679511"/>
          <a:ext cx="1912764" cy="114765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Feature factories with large never ending backlogs</a:t>
          </a:r>
        </a:p>
      </dsp:txBody>
      <dsp:txXfrm>
        <a:off x="653178" y="2679511"/>
        <a:ext cx="1912764" cy="1147658"/>
      </dsp:txXfrm>
    </dsp:sp>
    <dsp:sp modelId="{AE959A77-9DB3-2D43-90FA-419F572432A6}">
      <dsp:nvSpPr>
        <dsp:cNvPr id="0" name=""/>
        <dsp:cNvSpPr/>
      </dsp:nvSpPr>
      <dsp:spPr>
        <a:xfrm>
          <a:off x="2757220" y="2679511"/>
          <a:ext cx="1912764" cy="1147658"/>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Tech is sprinting while org still stuck</a:t>
          </a:r>
        </a:p>
      </dsp:txBody>
      <dsp:txXfrm>
        <a:off x="2757220" y="2679511"/>
        <a:ext cx="1912764" cy="1147658"/>
      </dsp:txXfrm>
    </dsp:sp>
    <dsp:sp modelId="{D6671D06-0016-0D46-94F6-E703A4E6A1E8}">
      <dsp:nvSpPr>
        <dsp:cNvPr id="0" name=""/>
        <dsp:cNvSpPr/>
      </dsp:nvSpPr>
      <dsp:spPr>
        <a:xfrm>
          <a:off x="4861261" y="2679511"/>
          <a:ext cx="1912764" cy="114765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Tech vs. Business Teams</a:t>
          </a:r>
        </a:p>
      </dsp:txBody>
      <dsp:txXfrm>
        <a:off x="4861261" y="2679511"/>
        <a:ext cx="1912764" cy="1147658"/>
      </dsp:txXfrm>
    </dsp:sp>
    <dsp:sp modelId="{1A3C6EEC-6A13-9342-B5A6-EFA64CB20B1B}">
      <dsp:nvSpPr>
        <dsp:cNvPr id="0" name=""/>
        <dsp:cNvSpPr/>
      </dsp:nvSpPr>
      <dsp:spPr>
        <a:xfrm>
          <a:off x="6965302" y="2679511"/>
          <a:ext cx="1912764" cy="114765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Leaders still using command and control</a:t>
          </a:r>
        </a:p>
      </dsp:txBody>
      <dsp:txXfrm>
        <a:off x="6965302" y="2679511"/>
        <a:ext cx="1912764" cy="1147658"/>
      </dsp:txXfrm>
    </dsp:sp>
    <dsp:sp modelId="{0E7D6300-3788-8A42-9017-86AC2D28EBC4}">
      <dsp:nvSpPr>
        <dsp:cNvPr id="0" name=""/>
        <dsp:cNvSpPr/>
      </dsp:nvSpPr>
      <dsp:spPr>
        <a:xfrm>
          <a:off x="653178" y="4018446"/>
          <a:ext cx="1912764" cy="114765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Limited voice of the customer</a:t>
          </a:r>
        </a:p>
      </dsp:txBody>
      <dsp:txXfrm>
        <a:off x="653178" y="4018446"/>
        <a:ext cx="1912764" cy="1147658"/>
      </dsp:txXfrm>
    </dsp:sp>
    <dsp:sp modelId="{4385C98B-0B76-9440-8660-0520777BFF4D}">
      <dsp:nvSpPr>
        <dsp:cNvPr id="0" name=""/>
        <dsp:cNvSpPr/>
      </dsp:nvSpPr>
      <dsp:spPr>
        <a:xfrm>
          <a:off x="2757220" y="4018446"/>
          <a:ext cx="1912764" cy="114765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Not measuring what matters</a:t>
          </a:r>
        </a:p>
      </dsp:txBody>
      <dsp:txXfrm>
        <a:off x="2757220" y="4018446"/>
        <a:ext cx="1912764" cy="1147658"/>
      </dsp:txXfrm>
    </dsp:sp>
    <dsp:sp modelId="{230EB6F5-C6A8-4608-81B9-FE46AB8DD580}">
      <dsp:nvSpPr>
        <dsp:cNvPr id="0" name=""/>
        <dsp:cNvSpPr/>
      </dsp:nvSpPr>
      <dsp:spPr>
        <a:xfrm>
          <a:off x="4861261" y="4018446"/>
          <a:ext cx="1912764" cy="1147658"/>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Teams not empowered to solve problems</a:t>
          </a:r>
        </a:p>
      </dsp:txBody>
      <dsp:txXfrm>
        <a:off x="4861261" y="4018446"/>
        <a:ext cx="1912764" cy="1147658"/>
      </dsp:txXfrm>
    </dsp:sp>
    <dsp:sp modelId="{8094D279-A5B9-794C-8141-FD1B5475A3D6}">
      <dsp:nvSpPr>
        <dsp:cNvPr id="0" name=""/>
        <dsp:cNvSpPr/>
      </dsp:nvSpPr>
      <dsp:spPr>
        <a:xfrm>
          <a:off x="6965302" y="4018446"/>
          <a:ext cx="1912764" cy="114765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Teams not aligned  to business outcomes</a:t>
          </a:r>
        </a:p>
      </dsp:txBody>
      <dsp:txXfrm>
        <a:off x="6965302" y="4018446"/>
        <a:ext cx="1912764" cy="11476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EDCB5-9C4D-6E43-BF33-B123A726F42C}">
      <dsp:nvSpPr>
        <dsp:cNvPr id="0" name=""/>
        <dsp:cNvSpPr/>
      </dsp:nvSpPr>
      <dsp:spPr>
        <a:xfrm>
          <a:off x="0" y="389630"/>
          <a:ext cx="8229600" cy="16301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479044" rIns="638708"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Organization has recently embraced as Enterprise Wide Agile Mindset &amp; is committed to continuing their journey towards true Enterprise Business Agility</a:t>
          </a:r>
        </a:p>
      </dsp:txBody>
      <dsp:txXfrm>
        <a:off x="0" y="389630"/>
        <a:ext cx="8229600" cy="1630125"/>
      </dsp:txXfrm>
    </dsp:sp>
    <dsp:sp modelId="{C4B9CC56-4813-F54E-B6E7-1031DDBBE81B}">
      <dsp:nvSpPr>
        <dsp:cNvPr id="0" name=""/>
        <dsp:cNvSpPr/>
      </dsp:nvSpPr>
      <dsp:spPr>
        <a:xfrm>
          <a:off x="411480" y="50150"/>
          <a:ext cx="5760720" cy="678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22350">
            <a:lnSpc>
              <a:spcPct val="90000"/>
            </a:lnSpc>
            <a:spcBef>
              <a:spcPct val="0"/>
            </a:spcBef>
            <a:spcAft>
              <a:spcPct val="35000"/>
            </a:spcAft>
            <a:buNone/>
          </a:pPr>
          <a:r>
            <a:rPr lang="en-US" sz="2300" b="1" kern="1200" dirty="0"/>
            <a:t>Pre-Transformation baseline</a:t>
          </a:r>
        </a:p>
      </dsp:txBody>
      <dsp:txXfrm>
        <a:off x="444624" y="83294"/>
        <a:ext cx="5694432" cy="612672"/>
      </dsp:txXfrm>
    </dsp:sp>
    <dsp:sp modelId="{FA9870B9-80E9-2645-AF5C-63A2AD4AAF55}">
      <dsp:nvSpPr>
        <dsp:cNvPr id="0" name=""/>
        <dsp:cNvSpPr/>
      </dsp:nvSpPr>
      <dsp:spPr>
        <a:xfrm>
          <a:off x="0" y="2483435"/>
          <a:ext cx="8229600" cy="1992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479044" rIns="638708"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After 2-3 quarters of working in the new way</a:t>
          </a:r>
        </a:p>
        <a:p>
          <a:pPr marL="228600" lvl="1" indent="-228600" algn="l" defTabSz="1022350">
            <a:lnSpc>
              <a:spcPct val="90000"/>
            </a:lnSpc>
            <a:spcBef>
              <a:spcPct val="0"/>
            </a:spcBef>
            <a:spcAft>
              <a:spcPct val="15000"/>
            </a:spcAft>
            <a:buChar char="•"/>
          </a:pPr>
          <a:r>
            <a:rPr lang="en-US" sz="2300" kern="1200" dirty="0"/>
            <a:t>When the organization identifies that their transformation has stalled and they need to understand why</a:t>
          </a:r>
        </a:p>
      </dsp:txBody>
      <dsp:txXfrm>
        <a:off x="0" y="2483435"/>
        <a:ext cx="8229600" cy="1992375"/>
      </dsp:txXfrm>
    </dsp:sp>
    <dsp:sp modelId="{03C11B0B-07DA-4F44-BFE3-438EFBA80527}">
      <dsp:nvSpPr>
        <dsp:cNvPr id="0" name=""/>
        <dsp:cNvSpPr/>
      </dsp:nvSpPr>
      <dsp:spPr>
        <a:xfrm>
          <a:off x="411480" y="2143955"/>
          <a:ext cx="5760720" cy="678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22350">
            <a:lnSpc>
              <a:spcPct val="90000"/>
            </a:lnSpc>
            <a:spcBef>
              <a:spcPct val="0"/>
            </a:spcBef>
            <a:spcAft>
              <a:spcPct val="35000"/>
            </a:spcAft>
            <a:buNone/>
          </a:pPr>
          <a:r>
            <a:rPr lang="en-US" sz="2300" b="1" kern="1200" dirty="0"/>
            <a:t>Transformation Baseline</a:t>
          </a:r>
        </a:p>
      </dsp:txBody>
      <dsp:txXfrm>
        <a:off x="444624" y="2177099"/>
        <a:ext cx="5694432"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193AA-2B0A-4692-9771-C869524497F2}">
      <dsp:nvSpPr>
        <dsp:cNvPr id="0" name=""/>
        <dsp:cNvSpPr/>
      </dsp:nvSpPr>
      <dsp:spPr>
        <a:xfrm>
          <a:off x="0" y="19435"/>
          <a:ext cx="10009112" cy="767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Purpose</a:t>
          </a:r>
        </a:p>
      </dsp:txBody>
      <dsp:txXfrm>
        <a:off x="37467" y="56902"/>
        <a:ext cx="9934178" cy="692586"/>
      </dsp:txXfrm>
    </dsp:sp>
    <dsp:sp modelId="{E2809940-8DC8-4272-862B-8C5E82CB8D1F}">
      <dsp:nvSpPr>
        <dsp:cNvPr id="0" name=""/>
        <dsp:cNvSpPr/>
      </dsp:nvSpPr>
      <dsp:spPr>
        <a:xfrm>
          <a:off x="0" y="786955"/>
          <a:ext cx="10009112"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78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To help the transformation leadership team assess their current state, develop a quarterly roadmap &amp; plan for the new quarter.</a:t>
          </a:r>
        </a:p>
      </dsp:txBody>
      <dsp:txXfrm>
        <a:off x="0" y="786955"/>
        <a:ext cx="10009112" cy="678960"/>
      </dsp:txXfrm>
    </dsp:sp>
    <dsp:sp modelId="{281471AF-41B0-4624-ABCB-638C9509957C}">
      <dsp:nvSpPr>
        <dsp:cNvPr id="0" name=""/>
        <dsp:cNvSpPr/>
      </dsp:nvSpPr>
      <dsp:spPr>
        <a:xfrm>
          <a:off x="0" y="1465915"/>
          <a:ext cx="10009112"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Audience</a:t>
          </a:r>
        </a:p>
      </dsp:txBody>
      <dsp:txXfrm>
        <a:off x="37467" y="1503382"/>
        <a:ext cx="9934178" cy="692586"/>
      </dsp:txXfrm>
    </dsp:sp>
    <dsp:sp modelId="{C86B92D6-5EB4-4582-97EF-AF93B213D06A}">
      <dsp:nvSpPr>
        <dsp:cNvPr id="0" name=""/>
        <dsp:cNvSpPr/>
      </dsp:nvSpPr>
      <dsp:spPr>
        <a:xfrm>
          <a:off x="0" y="2233435"/>
          <a:ext cx="10009112"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78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Senior Leaders from IT, Business, HR &amp; other stakeholder groups who wish to create an overall strategy for an Enterprise Business Agility Transformation.</a:t>
          </a:r>
        </a:p>
      </dsp:txBody>
      <dsp:txXfrm>
        <a:off x="0" y="2233435"/>
        <a:ext cx="10009112" cy="678960"/>
      </dsp:txXfrm>
    </dsp:sp>
    <dsp:sp modelId="{CADE34F8-3F78-4BDF-B153-967A3F5F806D}">
      <dsp:nvSpPr>
        <dsp:cNvPr id="0" name=""/>
        <dsp:cNvSpPr/>
      </dsp:nvSpPr>
      <dsp:spPr>
        <a:xfrm>
          <a:off x="0" y="2912395"/>
          <a:ext cx="10009112" cy="76752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Benefits</a:t>
          </a:r>
        </a:p>
      </dsp:txBody>
      <dsp:txXfrm>
        <a:off x="37467" y="2949862"/>
        <a:ext cx="9934178" cy="692586"/>
      </dsp:txXfrm>
    </dsp:sp>
    <dsp:sp modelId="{8FFE0378-98FE-4A96-9920-7D61380E6616}">
      <dsp:nvSpPr>
        <dsp:cNvPr id="0" name=""/>
        <dsp:cNvSpPr/>
      </dsp:nvSpPr>
      <dsp:spPr>
        <a:xfrm>
          <a:off x="0" y="3679915"/>
          <a:ext cx="10009112" cy="1485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789" tIns="25400" rIns="142240" bIns="25400" numCol="1" spcCol="1270" anchor="t" anchorCtr="0">
          <a:noAutofit/>
        </a:bodyPr>
        <a:lstStyle/>
        <a:p>
          <a:pPr marL="228600" lvl="1" indent="-228600" algn="l" defTabSz="889000">
            <a:lnSpc>
              <a:spcPct val="90000"/>
            </a:lnSpc>
            <a:spcBef>
              <a:spcPct val="0"/>
            </a:spcBef>
            <a:spcAft>
              <a:spcPts val="1200"/>
            </a:spcAft>
            <a:buChar char="•"/>
          </a:pPr>
          <a:r>
            <a:rPr lang="en-US" sz="2000" kern="1200" dirty="0"/>
            <a:t>Assesses the overall health and maturity of an Enterprise Agile Transformation</a:t>
          </a:r>
        </a:p>
        <a:p>
          <a:pPr marL="228600" lvl="1" indent="-228600" algn="l" defTabSz="889000">
            <a:lnSpc>
              <a:spcPct val="90000"/>
            </a:lnSpc>
            <a:spcBef>
              <a:spcPct val="0"/>
            </a:spcBef>
            <a:spcAft>
              <a:spcPts val="1200"/>
            </a:spcAft>
            <a:buChar char="•"/>
          </a:pPr>
          <a:r>
            <a:rPr lang="en-US" sz="2000" kern="1200" dirty="0"/>
            <a:t>Indicates areas and practices where the transformation effort has opportunities for improvement</a:t>
          </a:r>
        </a:p>
        <a:p>
          <a:pPr marL="228600" lvl="1" indent="-228600" algn="l" defTabSz="889000">
            <a:lnSpc>
              <a:spcPct val="90000"/>
            </a:lnSpc>
            <a:spcBef>
              <a:spcPct val="0"/>
            </a:spcBef>
            <a:spcAft>
              <a:spcPts val="1200"/>
            </a:spcAft>
            <a:buChar char="•"/>
          </a:pPr>
          <a:r>
            <a:rPr lang="en-US" sz="2000" kern="1200" dirty="0"/>
            <a:t>Develop a roadmap for the transformation</a:t>
          </a:r>
        </a:p>
      </dsp:txBody>
      <dsp:txXfrm>
        <a:off x="0" y="3679915"/>
        <a:ext cx="10009112" cy="14852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54DCD-3845-415A-9309-35AB35C5D033}">
      <dsp:nvSpPr>
        <dsp:cNvPr id="0" name=""/>
        <dsp:cNvSpPr/>
      </dsp:nvSpPr>
      <dsp:spPr>
        <a:xfrm>
          <a:off x="0" y="32605"/>
          <a:ext cx="10225136" cy="673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Cadence</a:t>
          </a:r>
          <a:r>
            <a:rPr lang="en-US" sz="2800" kern="1200" dirty="0"/>
            <a:t>	</a:t>
          </a:r>
        </a:p>
      </dsp:txBody>
      <dsp:txXfrm>
        <a:off x="32898" y="65503"/>
        <a:ext cx="10159340" cy="608124"/>
      </dsp:txXfrm>
    </dsp:sp>
    <dsp:sp modelId="{57E44093-3A57-4097-851A-1F855701B43F}">
      <dsp:nvSpPr>
        <dsp:cNvPr id="0" name=""/>
        <dsp:cNvSpPr/>
      </dsp:nvSpPr>
      <dsp:spPr>
        <a:xfrm>
          <a:off x="0" y="706525"/>
          <a:ext cx="10225136"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64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Baseline, then every 6 months to check-in on the Enterprise Business Agility progress</a:t>
          </a:r>
        </a:p>
      </dsp:txBody>
      <dsp:txXfrm>
        <a:off x="0" y="706525"/>
        <a:ext cx="10225136" cy="596160"/>
      </dsp:txXfrm>
    </dsp:sp>
    <dsp:sp modelId="{3130E629-0D65-4543-9624-A59FF32FCE95}">
      <dsp:nvSpPr>
        <dsp:cNvPr id="0" name=""/>
        <dsp:cNvSpPr/>
      </dsp:nvSpPr>
      <dsp:spPr>
        <a:xfrm>
          <a:off x="0" y="1302685"/>
          <a:ext cx="10225136" cy="673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Facilitation</a:t>
          </a:r>
        </a:p>
      </dsp:txBody>
      <dsp:txXfrm>
        <a:off x="32898" y="1335583"/>
        <a:ext cx="10159340" cy="608124"/>
      </dsp:txXfrm>
    </dsp:sp>
    <dsp:sp modelId="{0361CC38-C578-43C6-9A4B-663272F94E96}">
      <dsp:nvSpPr>
        <dsp:cNvPr id="0" name=""/>
        <dsp:cNvSpPr/>
      </dsp:nvSpPr>
      <dsp:spPr>
        <a:xfrm>
          <a:off x="0" y="1976605"/>
          <a:ext cx="10225136"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648" tIns="22860" rIns="128016" bIns="22860" numCol="1" spcCol="1270" anchor="t" anchorCtr="0">
          <a:noAutofit/>
        </a:bodyPr>
        <a:lstStyle/>
        <a:p>
          <a:pPr marL="171450" lvl="1" indent="-171450" algn="l" defTabSz="800100">
            <a:lnSpc>
              <a:spcPct val="90000"/>
            </a:lnSpc>
            <a:spcBef>
              <a:spcPct val="0"/>
            </a:spcBef>
            <a:spcAft>
              <a:spcPts val="1200"/>
            </a:spcAft>
            <a:buChar char="•"/>
          </a:pPr>
          <a:r>
            <a:rPr lang="en-US" sz="1800" kern="1200" dirty="0"/>
            <a:t>Certified AgilityHealth® Facilitator to facilitate the retrospective and pre/post‐retrospective activities</a:t>
          </a:r>
        </a:p>
        <a:p>
          <a:pPr marL="171450" lvl="1" indent="-171450" algn="l" defTabSz="800100">
            <a:lnSpc>
              <a:spcPct val="90000"/>
            </a:lnSpc>
            <a:spcBef>
              <a:spcPct val="0"/>
            </a:spcBef>
            <a:spcAft>
              <a:spcPts val="1200"/>
            </a:spcAft>
            <a:buChar char="•"/>
          </a:pPr>
          <a:r>
            <a:rPr lang="en-US" sz="1800" kern="1200" dirty="0"/>
            <a:t>Facilitator needs to be an experienced enterprise‐level coach</a:t>
          </a:r>
        </a:p>
        <a:p>
          <a:pPr marL="171450" lvl="1" indent="-171450" algn="l" defTabSz="800100">
            <a:lnSpc>
              <a:spcPct val="90000"/>
            </a:lnSpc>
            <a:spcBef>
              <a:spcPct val="0"/>
            </a:spcBef>
            <a:spcAft>
              <a:spcPts val="1200"/>
            </a:spcAft>
            <a:buChar char="•"/>
          </a:pPr>
          <a:r>
            <a:rPr lang="en-US" sz="1800" kern="1200" dirty="0"/>
            <a:t>EBA Strategist to provide the Executive Overview and to facilitate the strategy and planning sessions</a:t>
          </a:r>
        </a:p>
      </dsp:txBody>
      <dsp:txXfrm>
        <a:off x="0" y="1976605"/>
        <a:ext cx="10225136" cy="1117800"/>
      </dsp:txXfrm>
    </dsp:sp>
    <dsp:sp modelId="{582F1A98-E0DB-414D-83CE-5FE9946A23F5}">
      <dsp:nvSpPr>
        <dsp:cNvPr id="0" name=""/>
        <dsp:cNvSpPr/>
      </dsp:nvSpPr>
      <dsp:spPr>
        <a:xfrm>
          <a:off x="0" y="3094406"/>
          <a:ext cx="10225136" cy="67392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Supporting Ceremonies/Activities</a:t>
          </a:r>
        </a:p>
      </dsp:txBody>
      <dsp:txXfrm>
        <a:off x="32898" y="3127304"/>
        <a:ext cx="10159340" cy="608124"/>
      </dsp:txXfrm>
    </dsp:sp>
    <dsp:sp modelId="{ED5FE647-FBB8-4D5D-835C-C5C17B13A819}">
      <dsp:nvSpPr>
        <dsp:cNvPr id="0" name=""/>
        <dsp:cNvSpPr/>
      </dsp:nvSpPr>
      <dsp:spPr>
        <a:xfrm>
          <a:off x="0" y="3768326"/>
          <a:ext cx="10225136" cy="1527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648" tIns="22860" rIns="128016" bIns="22860" numCol="1" spcCol="1270" anchor="t" anchorCtr="0">
          <a:noAutofit/>
        </a:bodyPr>
        <a:lstStyle/>
        <a:p>
          <a:pPr marL="171450" lvl="1" indent="-171450" algn="l" defTabSz="800100">
            <a:lnSpc>
              <a:spcPct val="90000"/>
            </a:lnSpc>
            <a:spcBef>
              <a:spcPct val="0"/>
            </a:spcBef>
            <a:spcAft>
              <a:spcPts val="1200"/>
            </a:spcAft>
            <a:buChar char="•"/>
          </a:pPr>
          <a:r>
            <a:rPr lang="en-US" sz="1800" kern="1200" dirty="0"/>
            <a:t>Team Retrospective</a:t>
          </a:r>
        </a:p>
        <a:p>
          <a:pPr marL="171450" lvl="1" indent="-171450" algn="l" defTabSz="800100">
            <a:lnSpc>
              <a:spcPct val="90000"/>
            </a:lnSpc>
            <a:spcBef>
              <a:spcPct val="0"/>
            </a:spcBef>
            <a:spcAft>
              <a:spcPts val="1200"/>
            </a:spcAft>
            <a:buChar char="•"/>
          </a:pPr>
          <a:r>
            <a:rPr lang="en-US" sz="1800" kern="1200" dirty="0"/>
            <a:t>EBA Executive Seminar</a:t>
          </a:r>
        </a:p>
        <a:p>
          <a:pPr marL="171450" lvl="1" indent="-171450" algn="l" defTabSz="800100">
            <a:lnSpc>
              <a:spcPct val="90000"/>
            </a:lnSpc>
            <a:spcBef>
              <a:spcPct val="0"/>
            </a:spcBef>
            <a:spcAft>
              <a:spcPts val="1200"/>
            </a:spcAft>
            <a:buChar char="•"/>
          </a:pPr>
          <a:r>
            <a:rPr lang="en-US" sz="1800" kern="1200" dirty="0"/>
            <a:t>EBA Transformation Strategy Session</a:t>
          </a:r>
        </a:p>
        <a:p>
          <a:pPr marL="171450" lvl="1" indent="-171450" algn="l" defTabSz="800100">
            <a:lnSpc>
              <a:spcPct val="90000"/>
            </a:lnSpc>
            <a:spcBef>
              <a:spcPct val="0"/>
            </a:spcBef>
            <a:spcAft>
              <a:spcPts val="1200"/>
            </a:spcAft>
            <a:buChar char="•"/>
          </a:pPr>
          <a:r>
            <a:rPr lang="en-US" sz="1800" kern="1200" dirty="0"/>
            <a:t>EBA Planning/Roadmap Sessions</a:t>
          </a:r>
          <a:endParaRPr lang="en-US" sz="2000" kern="1200" dirty="0"/>
        </a:p>
      </dsp:txBody>
      <dsp:txXfrm>
        <a:off x="0" y="3768326"/>
        <a:ext cx="10225136" cy="15276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B9978-55D3-4962-BF64-82B67D70003E}">
      <dsp:nvSpPr>
        <dsp:cNvPr id="0" name=""/>
        <dsp:cNvSpPr/>
      </dsp:nvSpPr>
      <dsp:spPr>
        <a:xfrm>
          <a:off x="-5119227" y="-783865"/>
          <a:ext cx="6093692" cy="6093692"/>
        </a:xfrm>
        <a:prstGeom prst="blockArc">
          <a:avLst>
            <a:gd name="adj1" fmla="val 18900000"/>
            <a:gd name="adj2" fmla="val 2700000"/>
            <a:gd name="adj3" fmla="val 354"/>
          </a:avLst>
        </a:prstGeom>
        <a:noFill/>
        <a:ln w="381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sp>
    <dsp:sp modelId="{0F90F373-8B54-409A-9FBB-24F617C02EEE}">
      <dsp:nvSpPr>
        <dsp:cNvPr id="0" name=""/>
        <dsp:cNvSpPr/>
      </dsp:nvSpPr>
      <dsp:spPr>
        <a:xfrm>
          <a:off x="634707" y="275464"/>
          <a:ext cx="7437661" cy="565926"/>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9204"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t>Ensure the right attendees are invited and create team</a:t>
          </a:r>
        </a:p>
      </dsp:txBody>
      <dsp:txXfrm>
        <a:off x="634707" y="275464"/>
        <a:ext cx="7437661" cy="565926"/>
      </dsp:txXfrm>
    </dsp:sp>
    <dsp:sp modelId="{02C13181-9EB2-4087-8176-715219B31DF0}">
      <dsp:nvSpPr>
        <dsp:cNvPr id="0" name=""/>
        <dsp:cNvSpPr/>
      </dsp:nvSpPr>
      <dsp:spPr>
        <a:xfrm>
          <a:off x="71285" y="212041"/>
          <a:ext cx="707407" cy="707407"/>
        </a:xfrm>
        <a:prstGeom prst="ellipse">
          <a:avLst/>
        </a:prstGeom>
        <a:solidFill>
          <a:schemeClr val="lt1">
            <a:hueOff val="0"/>
            <a:satOff val="0"/>
            <a:lumOff val="0"/>
            <a:alphaOff val="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C6DD8D8A-E4A4-494C-A2CE-E00443FDBB95}">
      <dsp:nvSpPr>
        <dsp:cNvPr id="0" name=""/>
        <dsp:cNvSpPr/>
      </dsp:nvSpPr>
      <dsp:spPr>
        <a:xfrm>
          <a:off x="873661" y="1146063"/>
          <a:ext cx="7223975" cy="565926"/>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9204"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t>Create the Assessment</a:t>
          </a:r>
        </a:p>
      </dsp:txBody>
      <dsp:txXfrm>
        <a:off x="873661" y="1146063"/>
        <a:ext cx="7223975" cy="565926"/>
      </dsp:txXfrm>
    </dsp:sp>
    <dsp:sp modelId="{299CDCDB-F823-514E-851C-B07C6B85CCFC}">
      <dsp:nvSpPr>
        <dsp:cNvPr id="0" name=""/>
        <dsp:cNvSpPr/>
      </dsp:nvSpPr>
      <dsp:spPr>
        <a:xfrm>
          <a:off x="476811" y="1060659"/>
          <a:ext cx="707407" cy="707407"/>
        </a:xfrm>
        <a:prstGeom prst="ellipse">
          <a:avLst/>
        </a:prstGeom>
        <a:solidFill>
          <a:schemeClr val="lt1">
            <a:hueOff val="0"/>
            <a:satOff val="0"/>
            <a:lumOff val="0"/>
            <a:alphaOff val="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C9076A7E-DBF3-D540-B4BC-DF9F4735FAE3}">
      <dsp:nvSpPr>
        <dsp:cNvPr id="0" name=""/>
        <dsp:cNvSpPr/>
      </dsp:nvSpPr>
      <dsp:spPr>
        <a:xfrm>
          <a:off x="1092820" y="1989287"/>
          <a:ext cx="6947902" cy="565926"/>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9204"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t>Conduct EBAS Overview 2 Hour Workshop and schedule session       Provide purpose, agenda and reminder to bring laptop</a:t>
          </a:r>
        </a:p>
      </dsp:txBody>
      <dsp:txXfrm>
        <a:off x="1092820" y="1989287"/>
        <a:ext cx="6947902" cy="565926"/>
      </dsp:txXfrm>
    </dsp:sp>
    <dsp:sp modelId="{FBA46C53-253F-CB48-992D-1ACC219412F8}">
      <dsp:nvSpPr>
        <dsp:cNvPr id="0" name=""/>
        <dsp:cNvSpPr/>
      </dsp:nvSpPr>
      <dsp:spPr>
        <a:xfrm>
          <a:off x="601275" y="1909277"/>
          <a:ext cx="707407" cy="707407"/>
        </a:xfrm>
        <a:prstGeom prst="ellipse">
          <a:avLst/>
        </a:prstGeom>
        <a:solidFill>
          <a:schemeClr val="lt1">
            <a:hueOff val="0"/>
            <a:satOff val="0"/>
            <a:lumOff val="0"/>
            <a:alphaOff val="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5D621290-57F8-F142-9C03-AB1023281F96}">
      <dsp:nvSpPr>
        <dsp:cNvPr id="0" name=""/>
        <dsp:cNvSpPr/>
      </dsp:nvSpPr>
      <dsp:spPr>
        <a:xfrm>
          <a:off x="1037767" y="2832517"/>
          <a:ext cx="6970944" cy="565926"/>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9204"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t>Educate the workshop invitees on the value and purpose of EBA              See Leadership and Team Engagement Overview decks.</a:t>
          </a:r>
        </a:p>
      </dsp:txBody>
      <dsp:txXfrm>
        <a:off x="1037767" y="2832517"/>
        <a:ext cx="6970944" cy="565926"/>
      </dsp:txXfrm>
    </dsp:sp>
    <dsp:sp modelId="{EC9C87FF-7CF3-CE49-B95D-44F71068FEE0}">
      <dsp:nvSpPr>
        <dsp:cNvPr id="0" name=""/>
        <dsp:cNvSpPr/>
      </dsp:nvSpPr>
      <dsp:spPr>
        <a:xfrm>
          <a:off x="476811" y="2757894"/>
          <a:ext cx="707407" cy="707407"/>
        </a:xfrm>
        <a:prstGeom prst="ellipse">
          <a:avLst/>
        </a:prstGeom>
        <a:solidFill>
          <a:schemeClr val="lt1">
            <a:hueOff val="0"/>
            <a:satOff val="0"/>
            <a:lumOff val="0"/>
            <a:alphaOff val="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48F4909E-0E4B-7A43-8E3E-37C6AFCA5288}">
      <dsp:nvSpPr>
        <dsp:cNvPr id="0" name=""/>
        <dsp:cNvSpPr/>
      </dsp:nvSpPr>
      <dsp:spPr>
        <a:xfrm>
          <a:off x="673267" y="3685012"/>
          <a:ext cx="7335393" cy="565926"/>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9204"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t>Prep for retrospective by reviewing the questions and the EBA Pillars with the Transformation Leader</a:t>
          </a:r>
        </a:p>
      </dsp:txBody>
      <dsp:txXfrm>
        <a:off x="673267" y="3685012"/>
        <a:ext cx="7335393" cy="565926"/>
      </dsp:txXfrm>
    </dsp:sp>
    <dsp:sp modelId="{9B8C3376-9597-244B-9FE9-0A6D6C0B70A2}">
      <dsp:nvSpPr>
        <dsp:cNvPr id="0" name=""/>
        <dsp:cNvSpPr/>
      </dsp:nvSpPr>
      <dsp:spPr>
        <a:xfrm>
          <a:off x="71285" y="3606512"/>
          <a:ext cx="707407" cy="707407"/>
        </a:xfrm>
        <a:prstGeom prst="ellipse">
          <a:avLst/>
        </a:prstGeom>
        <a:solidFill>
          <a:schemeClr val="lt1">
            <a:hueOff val="0"/>
            <a:satOff val="0"/>
            <a:lumOff val="0"/>
            <a:alphaOff val="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306FE-1F0A-7945-8C9B-63F8443941D5}">
      <dsp:nvSpPr>
        <dsp:cNvPr id="0" name=""/>
        <dsp:cNvSpPr/>
      </dsp:nvSpPr>
      <dsp:spPr>
        <a:xfrm>
          <a:off x="0" y="0"/>
          <a:ext cx="1108392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9EE3BB9-8E77-CC4E-B131-404CC659C952}">
      <dsp:nvSpPr>
        <dsp:cNvPr id="0" name=""/>
        <dsp:cNvSpPr/>
      </dsp:nvSpPr>
      <dsp:spPr>
        <a:xfrm>
          <a:off x="0" y="0"/>
          <a:ext cx="2958781" cy="5976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Meet with the Transformation Sponsor</a:t>
          </a:r>
        </a:p>
      </dsp:txBody>
      <dsp:txXfrm>
        <a:off x="0" y="0"/>
        <a:ext cx="2958781" cy="5976663"/>
      </dsp:txXfrm>
    </dsp:sp>
    <dsp:sp modelId="{4E0040D9-1C66-C747-8C9D-F110CBA8A8D2}">
      <dsp:nvSpPr>
        <dsp:cNvPr id="0" name=""/>
        <dsp:cNvSpPr/>
      </dsp:nvSpPr>
      <dsp:spPr>
        <a:xfrm>
          <a:off x="3111077" y="40345"/>
          <a:ext cx="7970143" cy="80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Review the 7 Pillars of Business Agility</a:t>
          </a:r>
        </a:p>
      </dsp:txBody>
      <dsp:txXfrm>
        <a:off x="3111077" y="40345"/>
        <a:ext cx="7970143" cy="806907"/>
      </dsp:txXfrm>
    </dsp:sp>
    <dsp:sp modelId="{6793E758-87B8-9D49-ADA3-3ADBC88755E3}">
      <dsp:nvSpPr>
        <dsp:cNvPr id="0" name=""/>
        <dsp:cNvSpPr/>
      </dsp:nvSpPr>
      <dsp:spPr>
        <a:xfrm>
          <a:off x="2958781" y="847253"/>
          <a:ext cx="812243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FDFBFD5-F84B-E743-869E-BF00DC821416}">
      <dsp:nvSpPr>
        <dsp:cNvPr id="0" name=""/>
        <dsp:cNvSpPr/>
      </dsp:nvSpPr>
      <dsp:spPr>
        <a:xfrm>
          <a:off x="3111077" y="887598"/>
          <a:ext cx="7970143" cy="80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Background and details on the Team</a:t>
          </a:r>
        </a:p>
      </dsp:txBody>
      <dsp:txXfrm>
        <a:off x="3111077" y="887598"/>
        <a:ext cx="7970143" cy="806907"/>
      </dsp:txXfrm>
    </dsp:sp>
    <dsp:sp modelId="{BA2742BA-3AC6-2545-83BA-0B244D3A0395}">
      <dsp:nvSpPr>
        <dsp:cNvPr id="0" name=""/>
        <dsp:cNvSpPr/>
      </dsp:nvSpPr>
      <dsp:spPr>
        <a:xfrm>
          <a:off x="2958781" y="1694506"/>
          <a:ext cx="812243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5260C5B-F177-594C-8DEF-6ADB55F8A7CB}">
      <dsp:nvSpPr>
        <dsp:cNvPr id="0" name=""/>
        <dsp:cNvSpPr/>
      </dsp:nvSpPr>
      <dsp:spPr>
        <a:xfrm>
          <a:off x="3111077" y="1734851"/>
          <a:ext cx="7970143" cy="80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Which Transformation leaders are actively engaged in the transformation and which one are new to the conversation</a:t>
          </a:r>
        </a:p>
      </dsp:txBody>
      <dsp:txXfrm>
        <a:off x="3111077" y="1734851"/>
        <a:ext cx="7970143" cy="806907"/>
      </dsp:txXfrm>
    </dsp:sp>
    <dsp:sp modelId="{8104C92F-53C1-6E43-AAB2-444484B4E280}">
      <dsp:nvSpPr>
        <dsp:cNvPr id="0" name=""/>
        <dsp:cNvSpPr/>
      </dsp:nvSpPr>
      <dsp:spPr>
        <a:xfrm>
          <a:off x="2958781" y="2541759"/>
          <a:ext cx="812243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EB40531-28EA-7F45-AB00-B500A6192EA0}">
      <dsp:nvSpPr>
        <dsp:cNvPr id="0" name=""/>
        <dsp:cNvSpPr/>
      </dsp:nvSpPr>
      <dsp:spPr>
        <a:xfrm>
          <a:off x="3111077" y="2582105"/>
          <a:ext cx="7970143" cy="80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What are the strategic goals of the organization as it pertains to their transformation</a:t>
          </a:r>
        </a:p>
      </dsp:txBody>
      <dsp:txXfrm>
        <a:off x="3111077" y="2582105"/>
        <a:ext cx="7970143" cy="806907"/>
      </dsp:txXfrm>
    </dsp:sp>
    <dsp:sp modelId="{D6ABB27F-060D-2044-A439-E8F7DE9777B8}">
      <dsp:nvSpPr>
        <dsp:cNvPr id="0" name=""/>
        <dsp:cNvSpPr/>
      </dsp:nvSpPr>
      <dsp:spPr>
        <a:xfrm>
          <a:off x="2958781" y="3389013"/>
          <a:ext cx="812243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0D1CE3DD-6F07-E541-AF47-8EFAE2582F5C}">
      <dsp:nvSpPr>
        <dsp:cNvPr id="0" name=""/>
        <dsp:cNvSpPr/>
      </dsp:nvSpPr>
      <dsp:spPr>
        <a:xfrm>
          <a:off x="3111077" y="3429358"/>
          <a:ext cx="7970143" cy="80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Are there significant roadblocks to transformation that have already been identified</a:t>
          </a:r>
        </a:p>
      </dsp:txBody>
      <dsp:txXfrm>
        <a:off x="3111077" y="3429358"/>
        <a:ext cx="7970143" cy="806907"/>
      </dsp:txXfrm>
    </dsp:sp>
    <dsp:sp modelId="{EFECFD0E-76A9-1C40-98EF-5863C4025A48}">
      <dsp:nvSpPr>
        <dsp:cNvPr id="0" name=""/>
        <dsp:cNvSpPr/>
      </dsp:nvSpPr>
      <dsp:spPr>
        <a:xfrm>
          <a:off x="2958781" y="4236266"/>
          <a:ext cx="812243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0B155343-F590-E14A-B0CE-0B034882B1E1}">
      <dsp:nvSpPr>
        <dsp:cNvPr id="0" name=""/>
        <dsp:cNvSpPr/>
      </dsp:nvSpPr>
      <dsp:spPr>
        <a:xfrm>
          <a:off x="3111077" y="4276611"/>
          <a:ext cx="7970143" cy="80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Find out where to gain visibility into the measures of Flow, Value and Quality and who will answer them</a:t>
          </a:r>
        </a:p>
      </dsp:txBody>
      <dsp:txXfrm>
        <a:off x="3111077" y="4276611"/>
        <a:ext cx="7970143" cy="806907"/>
      </dsp:txXfrm>
    </dsp:sp>
    <dsp:sp modelId="{62CE4B9E-9596-FE4C-8A97-7CEF5CCA8D73}">
      <dsp:nvSpPr>
        <dsp:cNvPr id="0" name=""/>
        <dsp:cNvSpPr/>
      </dsp:nvSpPr>
      <dsp:spPr>
        <a:xfrm>
          <a:off x="2958781" y="5083519"/>
          <a:ext cx="812243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D48943E-8AE6-4C4F-A570-FC29A1360660}">
      <dsp:nvSpPr>
        <dsp:cNvPr id="0" name=""/>
        <dsp:cNvSpPr/>
      </dsp:nvSpPr>
      <dsp:spPr>
        <a:xfrm>
          <a:off x="3111077" y="5123864"/>
          <a:ext cx="7970143" cy="80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p>
      </dsp:txBody>
      <dsp:txXfrm>
        <a:off x="3111077" y="5123864"/>
        <a:ext cx="7970143" cy="806907"/>
      </dsp:txXfrm>
    </dsp:sp>
    <dsp:sp modelId="{5BB3F8E3-EB86-49EB-9BA0-9E63CD4CC6E3}">
      <dsp:nvSpPr>
        <dsp:cNvPr id="0" name=""/>
        <dsp:cNvSpPr/>
      </dsp:nvSpPr>
      <dsp:spPr>
        <a:xfrm>
          <a:off x="2958781" y="5930772"/>
          <a:ext cx="812243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92813-0C70-8844-ABF5-D4CE5BB8F497}">
      <dsp:nvSpPr>
        <dsp:cNvPr id="0" name=""/>
        <dsp:cNvSpPr/>
      </dsp:nvSpPr>
      <dsp:spPr>
        <a:xfrm>
          <a:off x="0" y="75592"/>
          <a:ext cx="7528440" cy="4492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Describe the purpose of the workshop &amp; answer questions</a:t>
          </a:r>
        </a:p>
      </dsp:txBody>
      <dsp:txXfrm>
        <a:off x="21932" y="97524"/>
        <a:ext cx="7484576" cy="405416"/>
      </dsp:txXfrm>
    </dsp:sp>
    <dsp:sp modelId="{85791432-FEAF-904A-94FF-C5F3AEE10093}">
      <dsp:nvSpPr>
        <dsp:cNvPr id="0" name=""/>
        <dsp:cNvSpPr/>
      </dsp:nvSpPr>
      <dsp:spPr>
        <a:xfrm>
          <a:off x="0" y="593992"/>
          <a:ext cx="7528440" cy="4492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Introduce yourself as their neutral </a:t>
          </a:r>
          <a:r>
            <a:rPr lang="en-US" sz="1800" kern="1200" dirty="0" err="1"/>
            <a:t>AgilityHealth</a:t>
          </a:r>
          <a:r>
            <a:rPr lang="en-US" sz="1800" kern="1200" dirty="0"/>
            <a:t>® Facilitator</a:t>
          </a:r>
        </a:p>
      </dsp:txBody>
      <dsp:txXfrm>
        <a:off x="21932" y="615924"/>
        <a:ext cx="7484576" cy="405416"/>
      </dsp:txXfrm>
    </dsp:sp>
    <dsp:sp modelId="{B46616A3-9DD7-9C4C-9181-1582A3E941C0}">
      <dsp:nvSpPr>
        <dsp:cNvPr id="0" name=""/>
        <dsp:cNvSpPr/>
      </dsp:nvSpPr>
      <dsp:spPr>
        <a:xfrm>
          <a:off x="0" y="1112392"/>
          <a:ext cx="7528440" cy="4492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Capture meeting norms</a:t>
          </a:r>
        </a:p>
      </dsp:txBody>
      <dsp:txXfrm>
        <a:off x="21932" y="1134324"/>
        <a:ext cx="7484576" cy="405416"/>
      </dsp:txXfrm>
    </dsp:sp>
    <dsp:sp modelId="{19AABD68-4F01-2A49-94B6-5B0758BAF4CE}">
      <dsp:nvSpPr>
        <dsp:cNvPr id="0" name=""/>
        <dsp:cNvSpPr/>
      </dsp:nvSpPr>
      <dsp:spPr>
        <a:xfrm>
          <a:off x="0" y="1630792"/>
          <a:ext cx="7528440" cy="4492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Drivers for Change workshop</a:t>
          </a:r>
        </a:p>
      </dsp:txBody>
      <dsp:txXfrm>
        <a:off x="21932" y="1652724"/>
        <a:ext cx="7484576" cy="405416"/>
      </dsp:txXfrm>
    </dsp:sp>
    <dsp:sp modelId="{20E129D2-DEEE-D542-BA21-8876ED5210CB}">
      <dsp:nvSpPr>
        <dsp:cNvPr id="0" name=""/>
        <dsp:cNvSpPr/>
      </dsp:nvSpPr>
      <dsp:spPr>
        <a:xfrm>
          <a:off x="0" y="2179493"/>
          <a:ext cx="7528440" cy="449280"/>
        </a:xfrm>
        <a:prstGeom prst="roundRect">
          <a:avLst/>
        </a:prstGeom>
        <a:solidFill>
          <a:schemeClr val="bg1"/>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58595B">
                  <a:hueOff val="0"/>
                  <a:satOff val="0"/>
                  <a:lumOff val="0"/>
                  <a:alphaOff val="0"/>
                </a:srgbClr>
              </a:solidFill>
              <a:latin typeface="Calibri" panose="020F0502020204030204"/>
              <a:ea typeface="+mn-ea"/>
              <a:cs typeface="+mn-cs"/>
            </a:rPr>
            <a:t>Review EBA Model</a:t>
          </a:r>
        </a:p>
      </dsp:txBody>
      <dsp:txXfrm>
        <a:off x="21932" y="2201425"/>
        <a:ext cx="7484576" cy="405416"/>
      </dsp:txXfrm>
    </dsp:sp>
    <dsp:sp modelId="{81C82D51-5E13-8D49-9797-E1B9063174E8}">
      <dsp:nvSpPr>
        <dsp:cNvPr id="0" name=""/>
        <dsp:cNvSpPr/>
      </dsp:nvSpPr>
      <dsp:spPr>
        <a:xfrm>
          <a:off x="0" y="2667592"/>
          <a:ext cx="7528440" cy="449280"/>
        </a:xfrm>
        <a:prstGeom prst="roundRect">
          <a:avLst/>
        </a:prstGeom>
        <a:solidFill>
          <a:schemeClr val="bg1"/>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Use upper/lower range when question has two parts/acceptance criteria</a:t>
          </a:r>
        </a:p>
      </dsp:txBody>
      <dsp:txXfrm>
        <a:off x="21932" y="2689524"/>
        <a:ext cx="7484576" cy="405416"/>
      </dsp:txXfrm>
    </dsp:sp>
    <dsp:sp modelId="{2E00DC14-4EBE-CA47-9AE5-3E8139E43A59}">
      <dsp:nvSpPr>
        <dsp:cNvPr id="0" name=""/>
        <dsp:cNvSpPr/>
      </dsp:nvSpPr>
      <dsp:spPr>
        <a:xfrm>
          <a:off x="0" y="3185992"/>
          <a:ext cx="7528440" cy="4492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Responses are anonymous</a:t>
          </a:r>
        </a:p>
      </dsp:txBody>
      <dsp:txXfrm>
        <a:off x="21932" y="3207924"/>
        <a:ext cx="7484576" cy="405416"/>
      </dsp:txXfrm>
    </dsp:sp>
    <dsp:sp modelId="{E9955014-A72E-3D4F-BC34-643FF716B4A7}">
      <dsp:nvSpPr>
        <dsp:cNvPr id="0" name=""/>
        <dsp:cNvSpPr/>
      </dsp:nvSpPr>
      <dsp:spPr>
        <a:xfrm>
          <a:off x="0" y="3704392"/>
          <a:ext cx="7528440" cy="4492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Emphasize entry of detailed textual responses to provide context </a:t>
          </a:r>
        </a:p>
      </dsp:txBody>
      <dsp:txXfrm>
        <a:off x="21932" y="3726324"/>
        <a:ext cx="7484576" cy="405416"/>
      </dsp:txXfrm>
    </dsp:sp>
    <dsp:sp modelId="{0F4C479B-AAB7-4747-86E6-5E0D707480B8}">
      <dsp:nvSpPr>
        <dsp:cNvPr id="0" name=""/>
        <dsp:cNvSpPr/>
      </dsp:nvSpPr>
      <dsp:spPr>
        <a:xfrm>
          <a:off x="0" y="4222792"/>
          <a:ext cx="7528440" cy="4492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Ratings follow the CRAWL(1-2), WALK(3-5), RUN(6-8), FLY(9-10) | </a:t>
          </a:r>
          <a:r>
            <a:rPr lang="en-US" sz="1800" i="1" kern="1200" dirty="0"/>
            <a:t>Additive </a:t>
          </a:r>
          <a:endParaRPr lang="en-US" sz="1800" kern="1200" dirty="0"/>
        </a:p>
      </dsp:txBody>
      <dsp:txXfrm>
        <a:off x="21932" y="4244724"/>
        <a:ext cx="7484576" cy="4054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B9978-55D3-4962-BF64-82B67D70003E}">
      <dsp:nvSpPr>
        <dsp:cNvPr id="0" name=""/>
        <dsp:cNvSpPr/>
      </dsp:nvSpPr>
      <dsp:spPr>
        <a:xfrm>
          <a:off x="-5116992" y="-783865"/>
          <a:ext cx="6093694" cy="6093694"/>
        </a:xfrm>
        <a:prstGeom prst="blockArc">
          <a:avLst>
            <a:gd name="adj1" fmla="val 18900000"/>
            <a:gd name="adj2" fmla="val 2700000"/>
            <a:gd name="adj3" fmla="val 354"/>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90F373-8B54-409A-9FBB-24F617C02EEE}">
      <dsp:nvSpPr>
        <dsp:cNvPr id="0" name=""/>
        <dsp:cNvSpPr/>
      </dsp:nvSpPr>
      <dsp:spPr>
        <a:xfrm>
          <a:off x="440682" y="282782"/>
          <a:ext cx="6865177" cy="56592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Communicate to Transformation Sponsor their role in keeping the radar visible during each iteration and retrospectives</a:t>
          </a:r>
        </a:p>
      </dsp:txBody>
      <dsp:txXfrm>
        <a:off x="440682" y="282782"/>
        <a:ext cx="6865177" cy="565926"/>
      </dsp:txXfrm>
    </dsp:sp>
    <dsp:sp modelId="{02C13181-9EB2-4087-8176-715219B31DF0}">
      <dsp:nvSpPr>
        <dsp:cNvPr id="0" name=""/>
        <dsp:cNvSpPr/>
      </dsp:nvSpPr>
      <dsp:spPr>
        <a:xfrm>
          <a:off x="73522" y="212041"/>
          <a:ext cx="707408" cy="707408"/>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A24A5C-DCC3-D44A-893C-D110E0315A8A}">
      <dsp:nvSpPr>
        <dsp:cNvPr id="0" name=""/>
        <dsp:cNvSpPr/>
      </dsp:nvSpPr>
      <dsp:spPr>
        <a:xfrm>
          <a:off x="846124" y="1131400"/>
          <a:ext cx="6459651" cy="56592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Ensure all team members have access to results </a:t>
          </a:r>
        </a:p>
      </dsp:txBody>
      <dsp:txXfrm>
        <a:off x="846124" y="1131400"/>
        <a:ext cx="6459651" cy="565926"/>
      </dsp:txXfrm>
    </dsp:sp>
    <dsp:sp modelId="{9603B4AE-D047-D747-BAC3-BD427364988A}">
      <dsp:nvSpPr>
        <dsp:cNvPr id="0" name=""/>
        <dsp:cNvSpPr/>
      </dsp:nvSpPr>
      <dsp:spPr>
        <a:xfrm>
          <a:off x="479048" y="1060659"/>
          <a:ext cx="707408" cy="707408"/>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1E2159-62EF-C249-ADEE-DBDE4407489D}">
      <dsp:nvSpPr>
        <dsp:cNvPr id="0" name=""/>
        <dsp:cNvSpPr/>
      </dsp:nvSpPr>
      <dsp:spPr>
        <a:xfrm>
          <a:off x="970520" y="1980018"/>
          <a:ext cx="6335187" cy="56592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Add your assessment notes/observations and team maturity rating in the “Edit Assessment” page</a:t>
          </a:r>
        </a:p>
      </dsp:txBody>
      <dsp:txXfrm>
        <a:off x="970520" y="1980018"/>
        <a:ext cx="6335187" cy="565926"/>
      </dsp:txXfrm>
    </dsp:sp>
    <dsp:sp modelId="{B3CF6D90-BBE5-484E-AE5D-62DB7EAA75D8}">
      <dsp:nvSpPr>
        <dsp:cNvPr id="0" name=""/>
        <dsp:cNvSpPr/>
      </dsp:nvSpPr>
      <dsp:spPr>
        <a:xfrm>
          <a:off x="603512" y="1909277"/>
          <a:ext cx="707408" cy="707408"/>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0610DE-7ACE-D142-BD00-E819ED04CF0C}">
      <dsp:nvSpPr>
        <dsp:cNvPr id="0" name=""/>
        <dsp:cNvSpPr/>
      </dsp:nvSpPr>
      <dsp:spPr>
        <a:xfrm>
          <a:off x="846124" y="2828636"/>
          <a:ext cx="6459651" cy="56592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Follow through with making sure organizational growth items are brought to leadership attention</a:t>
          </a:r>
        </a:p>
      </dsp:txBody>
      <dsp:txXfrm>
        <a:off x="846124" y="2828636"/>
        <a:ext cx="6459651" cy="565926"/>
      </dsp:txXfrm>
    </dsp:sp>
    <dsp:sp modelId="{E4961F61-729F-FD4A-8233-B132CD59515D}">
      <dsp:nvSpPr>
        <dsp:cNvPr id="0" name=""/>
        <dsp:cNvSpPr/>
      </dsp:nvSpPr>
      <dsp:spPr>
        <a:xfrm>
          <a:off x="479048" y="2757895"/>
          <a:ext cx="707408" cy="707408"/>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68412E-CD44-C24C-B1E2-1C36AF95CDCB}">
      <dsp:nvSpPr>
        <dsp:cNvPr id="0" name=""/>
        <dsp:cNvSpPr/>
      </dsp:nvSpPr>
      <dsp:spPr>
        <a:xfrm>
          <a:off x="440682" y="3677254"/>
          <a:ext cx="6865177" cy="56592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Engage with Leadership to execute the transformation</a:t>
          </a:r>
        </a:p>
      </dsp:txBody>
      <dsp:txXfrm>
        <a:off x="440682" y="3677254"/>
        <a:ext cx="6865177" cy="565926"/>
      </dsp:txXfrm>
    </dsp:sp>
    <dsp:sp modelId="{B8F087F3-EC88-604B-A4AE-4E5FDA291469}">
      <dsp:nvSpPr>
        <dsp:cNvPr id="0" name=""/>
        <dsp:cNvSpPr/>
      </dsp:nvSpPr>
      <dsp:spPr>
        <a:xfrm>
          <a:off x="73522" y="3606513"/>
          <a:ext cx="707408" cy="707408"/>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a:buClr>
                <a:srgbClr val="000000"/>
              </a:buClr>
              <a:buSzPct val="100000"/>
              <a:buFont typeface="Times New Roman" pitchFamily="16" charset="0"/>
              <a:buNone/>
              <a:defRPr sz="1300">
                <a:latin typeface="Calibri" pitchFamily="32" charset="0"/>
                <a:ea typeface="MS Gothic" charset="-128"/>
              </a:defRPr>
            </a:lvl1pPr>
          </a:lstStyle>
          <a:p>
            <a:pPr>
              <a:defRPr/>
            </a:pPr>
            <a:endParaRPr lang="en-US"/>
          </a:p>
        </p:txBody>
      </p:sp>
      <p:sp>
        <p:nvSpPr>
          <p:cNvPr id="4" name="Footer Placeholder 3"/>
          <p:cNvSpPr>
            <a:spLocks noGrp="1"/>
          </p:cNvSpPr>
          <p:nvPr>
            <p:ph type="ftr" sz="quarter" idx="2"/>
          </p:nvPr>
        </p:nvSpPr>
        <p:spPr>
          <a:xfrm>
            <a:off x="77894" y="8754110"/>
            <a:ext cx="6387253" cy="464820"/>
          </a:xfrm>
          <a:prstGeom prst="rect">
            <a:avLst/>
          </a:prstGeom>
        </p:spPr>
        <p:txBody>
          <a:bodyPr vert="horz" lIns="93158" tIns="46580" rIns="93158" bIns="46580" rtlCol="0" anchor="b"/>
          <a:lstStyle>
            <a:lvl1pPr algn="ctr">
              <a:buClr>
                <a:srgbClr val="000000"/>
              </a:buClr>
              <a:buSzPct val="100000"/>
              <a:buFont typeface="Times New Roman" pitchFamily="16" charset="0"/>
              <a:buNone/>
              <a:defRPr sz="1100" dirty="0" smtClean="0">
                <a:solidFill>
                  <a:schemeClr val="bg1">
                    <a:lumMod val="50000"/>
                  </a:schemeClr>
                </a:solidFill>
                <a:latin typeface="Calibri" pitchFamily="32" charset="0"/>
                <a:ea typeface="MS Gothic" charset="-128"/>
              </a:defRPr>
            </a:lvl1pPr>
          </a:lstStyle>
          <a:p>
            <a:pPr>
              <a:defRPr/>
            </a:pPr>
            <a:r>
              <a:rPr lang="en-US"/>
              <a:t>Copyright(c) Agile Transformation Inc. | Enabling Business Agility | www.AgilityHealthRadar.com </a:t>
            </a:r>
          </a:p>
        </p:txBody>
      </p:sp>
      <p:sp>
        <p:nvSpPr>
          <p:cNvPr id="6" name="Date Placeholder 5"/>
          <p:cNvSpPr>
            <a:spLocks noGrp="1"/>
          </p:cNvSpPr>
          <p:nvPr>
            <p:ph type="dt" sz="quarter" idx="1"/>
          </p:nvPr>
        </p:nvSpPr>
        <p:spPr>
          <a:xfrm>
            <a:off x="3970938" y="0"/>
            <a:ext cx="3037840" cy="464820"/>
          </a:xfrm>
          <a:prstGeom prst="rect">
            <a:avLst/>
          </a:prstGeom>
        </p:spPr>
        <p:txBody>
          <a:bodyPr vert="horz" lIns="93158" tIns="46580" rIns="93158" bIns="46580" rtlCol="0"/>
          <a:lstStyle>
            <a:lvl1pPr algn="r">
              <a:buClr>
                <a:srgbClr val="000000"/>
              </a:buClr>
              <a:buSzPct val="100000"/>
              <a:buFont typeface="Times New Roman" pitchFamily="16" charset="0"/>
              <a:buNone/>
              <a:defRPr sz="1300" smtClean="0">
                <a:latin typeface="Calibri" pitchFamily="32" charset="0"/>
                <a:ea typeface="MS Gothic" charset="-128"/>
              </a:defRPr>
            </a:lvl1pPr>
          </a:lstStyle>
          <a:p>
            <a:pPr>
              <a:defRPr/>
            </a:pPr>
            <a:fld id="{5527E889-3490-4E46-A74D-E35884690359}" type="datetimeFigureOut">
              <a:rPr lang="en-US"/>
              <a:pPr>
                <a:defRPr/>
              </a:pPr>
              <a:t>6/3/24</a:t>
            </a:fld>
            <a:endParaRPr lang="en-US"/>
          </a:p>
        </p:txBody>
      </p:sp>
    </p:spTree>
    <p:extLst>
      <p:ext uri="{BB962C8B-B14F-4D97-AF65-F5344CB8AC3E}">
        <p14:creationId xmlns:p14="http://schemas.microsoft.com/office/powerpoint/2010/main" val="342248111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AutoShape 1"/>
          <p:cNvSpPr>
            <a:spLocks noChangeArrowheads="1"/>
          </p:cNvSpPr>
          <p:nvPr/>
        </p:nvSpPr>
        <p:spPr bwMode="auto">
          <a:xfrm>
            <a:off x="0" y="0"/>
            <a:ext cx="7010400" cy="9296400"/>
          </a:xfrm>
          <a:prstGeom prst="roundRect">
            <a:avLst>
              <a:gd name="adj" fmla="val 23"/>
            </a:avLst>
          </a:prstGeom>
          <a:solidFill>
            <a:srgbClr val="FFFFFF"/>
          </a:solidFill>
          <a:ln w="9360">
            <a:noFill/>
            <a:miter lim="800000"/>
            <a:headEnd/>
            <a:tailEnd/>
          </a:ln>
          <a:effectLst/>
        </p:spPr>
        <p:txBody>
          <a:bodyPr wrap="none" lIns="93158" tIns="46580" rIns="93158" bIns="46580" anchor="ctr"/>
          <a:lstStyle/>
          <a:p>
            <a:pPr>
              <a:buClr>
                <a:srgbClr val="000000"/>
              </a:buClr>
              <a:buSzPct val="100000"/>
              <a:buFont typeface="Times New Roman" pitchFamily="16" charset="0"/>
              <a:buNone/>
              <a:defRPr/>
            </a:pPr>
            <a:endParaRPr lang="en-US" sz="1800" dirty="0">
              <a:latin typeface="Calibri" pitchFamily="32" charset="0"/>
              <a:ea typeface="MS Gothic" charset="-128"/>
            </a:endParaRPr>
          </a:p>
        </p:txBody>
      </p:sp>
      <p:sp>
        <p:nvSpPr>
          <p:cNvPr id="7172" name="Text Box 4"/>
          <p:cNvSpPr txBox="1">
            <a:spLocks noChangeArrowheads="1"/>
          </p:cNvSpPr>
          <p:nvPr/>
        </p:nvSpPr>
        <p:spPr bwMode="auto">
          <a:xfrm>
            <a:off x="0" y="0"/>
            <a:ext cx="3037840" cy="468048"/>
          </a:xfrm>
          <a:prstGeom prst="rect">
            <a:avLst/>
          </a:prstGeom>
          <a:noFill/>
          <a:ln w="9525">
            <a:noFill/>
            <a:round/>
            <a:headEnd/>
            <a:tailEnd/>
          </a:ln>
          <a:effectLst/>
        </p:spPr>
        <p:txBody>
          <a:bodyPr wrap="none" lIns="93158" tIns="46580" rIns="93158" bIns="46580" anchor="ctr"/>
          <a:lstStyle/>
          <a:p>
            <a:pPr>
              <a:buClr>
                <a:srgbClr val="000000"/>
              </a:buClr>
              <a:buSzPct val="100000"/>
              <a:buFont typeface="Times New Roman" pitchFamily="16" charset="0"/>
              <a:buNone/>
              <a:defRPr/>
            </a:pPr>
            <a:endParaRPr lang="en-US" sz="1800" dirty="0">
              <a:latin typeface="Calibri" pitchFamily="32" charset="0"/>
              <a:ea typeface="MS Gothic" charset="-128"/>
            </a:endParaRPr>
          </a:p>
        </p:txBody>
      </p:sp>
      <p:sp>
        <p:nvSpPr>
          <p:cNvPr id="29703" name="Rectangle 6"/>
          <p:cNvSpPr>
            <a:spLocks noGrp="1" noRot="1" noChangeAspect="1" noChangeArrowheads="1"/>
          </p:cNvSpPr>
          <p:nvPr>
            <p:ph type="sldImg"/>
          </p:nvPr>
        </p:nvSpPr>
        <p:spPr bwMode="auto">
          <a:xfrm>
            <a:off x="-447675" y="231775"/>
            <a:ext cx="8061325" cy="4535488"/>
          </a:xfrm>
          <a:prstGeom prst="rect">
            <a:avLst/>
          </a:prstGeom>
          <a:noFill/>
          <a:ln w="12600">
            <a:solidFill>
              <a:srgbClr val="000000"/>
            </a:solidFill>
            <a:miter lim="800000"/>
            <a:headEnd/>
            <a:tailEnd/>
          </a:ln>
        </p:spPr>
      </p:sp>
      <p:sp>
        <p:nvSpPr>
          <p:cNvPr id="7175" name="Rectangle 7"/>
          <p:cNvSpPr>
            <a:spLocks noGrp="1" noChangeArrowheads="1"/>
          </p:cNvSpPr>
          <p:nvPr>
            <p:ph type="body"/>
          </p:nvPr>
        </p:nvSpPr>
        <p:spPr bwMode="auto">
          <a:xfrm>
            <a:off x="545253" y="5113021"/>
            <a:ext cx="5997787" cy="3481309"/>
          </a:xfrm>
          <a:prstGeom prst="rect">
            <a:avLst/>
          </a:prstGeom>
          <a:noFill/>
          <a:ln w="9525">
            <a:noFill/>
            <a:round/>
            <a:headEnd/>
            <a:tailEnd/>
          </a:ln>
          <a:effectLst/>
        </p:spPr>
        <p:txBody>
          <a:bodyPr vert="horz" wrap="square" lIns="91691" tIns="47679" rIns="91691" bIns="47679" numCol="1" anchor="t" anchorCtr="0" compatLnSpc="1">
            <a:prstTxWarp prst="textNoShape">
              <a:avLst/>
            </a:prstTxWarp>
          </a:bodyPr>
          <a:lstStyle/>
          <a:p>
            <a:pPr lvl="0"/>
            <a:endParaRPr lang="en-US" noProof="0" dirty="0"/>
          </a:p>
        </p:txBody>
      </p:sp>
      <p:sp>
        <p:nvSpPr>
          <p:cNvPr id="7176" name="Text Box 8"/>
          <p:cNvSpPr txBox="1">
            <a:spLocks noChangeArrowheads="1"/>
          </p:cNvSpPr>
          <p:nvPr/>
        </p:nvSpPr>
        <p:spPr bwMode="auto">
          <a:xfrm>
            <a:off x="0" y="8828353"/>
            <a:ext cx="3037840" cy="468048"/>
          </a:xfrm>
          <a:prstGeom prst="rect">
            <a:avLst/>
          </a:prstGeom>
          <a:noFill/>
          <a:ln w="9525">
            <a:noFill/>
            <a:round/>
            <a:headEnd/>
            <a:tailEnd/>
          </a:ln>
          <a:effectLst/>
        </p:spPr>
        <p:txBody>
          <a:bodyPr wrap="none" lIns="93158" tIns="46580" rIns="93158" bIns="46580" anchor="ctr"/>
          <a:lstStyle/>
          <a:p>
            <a:pPr>
              <a:buClr>
                <a:srgbClr val="000000"/>
              </a:buClr>
              <a:buSzPct val="100000"/>
              <a:buFont typeface="Times New Roman" pitchFamily="16" charset="0"/>
              <a:buNone/>
              <a:defRPr/>
            </a:pPr>
            <a:endParaRPr lang="en-US" sz="1800" dirty="0">
              <a:latin typeface="Calibri" pitchFamily="32" charset="0"/>
              <a:ea typeface="MS Gothic" charset="-128"/>
            </a:endParaRPr>
          </a:p>
        </p:txBody>
      </p:sp>
      <p:sp>
        <p:nvSpPr>
          <p:cNvPr id="7177" name="Rectangle 9"/>
          <p:cNvSpPr>
            <a:spLocks noGrp="1" noChangeArrowheads="1"/>
          </p:cNvSpPr>
          <p:nvPr>
            <p:ph type="sldNum"/>
          </p:nvPr>
        </p:nvSpPr>
        <p:spPr bwMode="auto">
          <a:xfrm>
            <a:off x="6153575" y="8752656"/>
            <a:ext cx="850336" cy="459978"/>
          </a:xfrm>
          <a:prstGeom prst="rect">
            <a:avLst/>
          </a:prstGeom>
          <a:noFill/>
          <a:ln w="9525">
            <a:noFill/>
            <a:round/>
            <a:headEnd/>
            <a:tailEnd/>
          </a:ln>
          <a:effectLst/>
        </p:spPr>
        <p:txBody>
          <a:bodyPr vert="horz" wrap="square" lIns="91691" tIns="47679" rIns="91691" bIns="47679" numCol="1" anchor="b" anchorCtr="0" compatLnSpc="1">
            <a:prstTxWarp prst="textNoShape">
              <a:avLst/>
            </a:prstTxWarp>
          </a:bodyPr>
          <a:lstStyle>
            <a:lvl1pPr algn="r">
              <a:buClr>
                <a:srgbClr val="000000"/>
              </a:buClr>
              <a:buSzPct val="100000"/>
              <a:buFont typeface="Times New Roman" charset="0"/>
              <a:buNone/>
              <a:tabLst>
                <a:tab pos="737502" algn="l"/>
                <a:tab pos="1475003" algn="l"/>
                <a:tab pos="2212505" algn="l"/>
                <a:tab pos="2950006" algn="l"/>
              </a:tabLst>
              <a:defRPr sz="1100">
                <a:solidFill>
                  <a:srgbClr val="000000"/>
                </a:solidFill>
                <a:latin typeface="Times New Roman" charset="0"/>
                <a:ea typeface="Arial Unicode MS" charset="0"/>
                <a:cs typeface="Arial Unicode MS" charset="0"/>
              </a:defRPr>
            </a:lvl1pPr>
          </a:lstStyle>
          <a:p>
            <a:fld id="{5A13CB0A-CA01-479F-9E09-3A089EB2298E}" type="slidenum">
              <a:rPr lang="en-US" smtClean="0"/>
              <a:pPr/>
              <a:t>‹#›</a:t>
            </a:fld>
            <a:endParaRPr lang="en-US" dirty="0"/>
          </a:p>
        </p:txBody>
      </p:sp>
      <p:sp>
        <p:nvSpPr>
          <p:cNvPr id="12" name="Text Box 16"/>
          <p:cNvSpPr txBox="1">
            <a:spLocks noChangeArrowheads="1"/>
          </p:cNvSpPr>
          <p:nvPr/>
        </p:nvSpPr>
        <p:spPr bwMode="auto">
          <a:xfrm>
            <a:off x="545253" y="4803142"/>
            <a:ext cx="1090507" cy="294137"/>
          </a:xfrm>
          <a:prstGeom prst="rect">
            <a:avLst/>
          </a:prstGeom>
          <a:noFill/>
          <a:ln w="9525">
            <a:noFill/>
            <a:miter lim="800000"/>
            <a:headEnd/>
            <a:tailEnd/>
          </a:ln>
          <a:effectLst/>
        </p:spPr>
        <p:txBody>
          <a:bodyPr lIns="93158" tIns="46580" rIns="93158" bIns="46580">
            <a:spAutoFit/>
          </a:bodyPr>
          <a:lstStyle/>
          <a:p>
            <a:pPr>
              <a:spcBef>
                <a:spcPct val="50000"/>
              </a:spcBef>
              <a:buClr>
                <a:srgbClr val="000000"/>
              </a:buClr>
              <a:buSzPct val="100000"/>
              <a:buFont typeface="Times New Roman" pitchFamily="16" charset="0"/>
              <a:buNone/>
              <a:defRPr/>
            </a:pPr>
            <a:r>
              <a:rPr lang="en-US" sz="1300" b="1" i="1" dirty="0">
                <a:solidFill>
                  <a:schemeClr val="tx1"/>
                </a:solidFill>
                <a:latin typeface="+mn-lt"/>
                <a:ea typeface="MS Gothic" charset="-128"/>
              </a:rPr>
              <a:t>Notes:</a:t>
            </a:r>
          </a:p>
        </p:txBody>
      </p:sp>
      <p:sp>
        <p:nvSpPr>
          <p:cNvPr id="2" name="Footer Placeholder 1"/>
          <p:cNvSpPr>
            <a:spLocks noGrp="1"/>
          </p:cNvSpPr>
          <p:nvPr>
            <p:ph type="ftr" sz="quarter" idx="4"/>
          </p:nvPr>
        </p:nvSpPr>
        <p:spPr>
          <a:xfrm>
            <a:off x="288032" y="8752656"/>
            <a:ext cx="5809456" cy="465138"/>
          </a:xfrm>
          <a:prstGeom prst="rect">
            <a:avLst/>
          </a:prstGeom>
        </p:spPr>
        <p:txBody>
          <a:bodyPr vert="horz" lIns="91440" tIns="45720" rIns="91440" bIns="45720" rtlCol="0" anchor="b"/>
          <a:lstStyle>
            <a:lvl1pPr algn="ctr">
              <a:defRPr sz="1050">
                <a:solidFill>
                  <a:schemeClr val="bg1">
                    <a:lumMod val="65000"/>
                  </a:schemeClr>
                </a:solidFill>
              </a:defRPr>
            </a:lvl1pPr>
          </a:lstStyle>
          <a:p>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1796600028"/>
      </p:ext>
    </p:extLst>
  </p:cSld>
  <p:clrMap bg1="lt1" tx1="dk1" bg2="lt2" tx2="dk2" accent1="accent1" accent2="accent2" accent3="accent3" accent4="accent4" accent5="accent5" accent6="accent6" hlink="hlink" folHlink="folHlink"/>
  <p:hf hdr="0" dt="0"/>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mn-lt"/>
        <a:ea typeface="ＭＳ Ｐゴシック" charset="-128"/>
        <a:cs typeface="AR CENA"/>
      </a:defRPr>
    </a:lvl1pPr>
    <a:lvl2pPr marL="37931725" indent="-37474525"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ＭＳ Ｐゴシック"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ＭＳ Ｐゴシック"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p1:notes"/>
          <p:cNvSpPr>
            <a:spLocks noGrp="1" noRot="1" noChangeAspect="1"/>
          </p:cNvSpPr>
          <p:nvPr>
            <p:ph type="sldImg" idx="2"/>
          </p:nvPr>
        </p:nvSpPr>
        <p:spPr>
          <a:xfrm>
            <a:off x="-177800" y="263525"/>
            <a:ext cx="7916863" cy="44529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7" name="Google Shape;1727;p1:notes"/>
          <p:cNvSpPr txBox="1">
            <a:spLocks noGrp="1"/>
          </p:cNvSpPr>
          <p:nvPr>
            <p:ph type="body" idx="1"/>
          </p:nvPr>
        </p:nvSpPr>
        <p:spPr>
          <a:xfrm>
            <a:off x="731520" y="4560570"/>
            <a:ext cx="5852100" cy="4320600"/>
          </a:xfrm>
          <a:prstGeom prst="rect">
            <a:avLst/>
          </a:prstGeom>
          <a:noFill/>
          <a:ln>
            <a:noFill/>
          </a:ln>
        </p:spPr>
        <p:txBody>
          <a:bodyPr spcFirstLastPara="1" wrap="square" lIns="97000" tIns="48500" rIns="97000" bIns="485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728" name="Google Shape;1728;p1:notes"/>
          <p:cNvSpPr txBox="1">
            <a:spLocks noGrp="1"/>
          </p:cNvSpPr>
          <p:nvPr>
            <p:ph type="sldNum" idx="12"/>
          </p:nvPr>
        </p:nvSpPr>
        <p:spPr>
          <a:xfrm>
            <a:off x="4329793" y="9425989"/>
            <a:ext cx="3312300" cy="496200"/>
          </a:xfrm>
          <a:prstGeom prst="rect">
            <a:avLst/>
          </a:prstGeom>
          <a:noFill/>
          <a:ln>
            <a:noFill/>
          </a:ln>
        </p:spPr>
        <p:txBody>
          <a:bodyPr spcFirstLastPara="1" wrap="square" lIns="97000" tIns="48500" rIns="97000" bIns="48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1</a:t>
            </a:fld>
            <a:endParaRPr sz="13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7354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6f26e45670_0_1540:notes"/>
          <p:cNvSpPr>
            <a:spLocks noGrp="1" noRot="1" noChangeAspect="1"/>
          </p:cNvSpPr>
          <p:nvPr>
            <p:ph type="sldImg" idx="2"/>
          </p:nvPr>
        </p:nvSpPr>
        <p:spPr>
          <a:xfrm>
            <a:off x="114300" y="100013"/>
            <a:ext cx="7097713" cy="3992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6f26e45670_0_1540:notes"/>
          <p:cNvSpPr txBox="1">
            <a:spLocks noGrp="1"/>
          </p:cNvSpPr>
          <p:nvPr>
            <p:ph type="body" idx="1"/>
          </p:nvPr>
        </p:nvSpPr>
        <p:spPr>
          <a:xfrm>
            <a:off x="406400" y="5040630"/>
            <a:ext cx="6583800" cy="384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42" name="Google Shape;242;g6f26e45670_0_1540:notes"/>
          <p:cNvSpPr txBox="1">
            <a:spLocks noGrp="1"/>
          </p:cNvSpPr>
          <p:nvPr>
            <p:ph type="ftr" idx="11"/>
          </p:nvPr>
        </p:nvSpPr>
        <p:spPr>
          <a:xfrm>
            <a:off x="429903" y="9113140"/>
            <a:ext cx="6421200" cy="488100"/>
          </a:xfrm>
          <a:prstGeom prst="rect">
            <a:avLst/>
          </a:prstGeom>
          <a:noFill/>
          <a:ln>
            <a:noFill/>
          </a:ln>
        </p:spPr>
        <p:txBody>
          <a:bodyPr spcFirstLastPara="1" wrap="square" lIns="96650" tIns="48325" rIns="96650" bIns="483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Times New Roman"/>
              <a:buNone/>
              <a:tabLst/>
              <a:defRPr/>
            </a:pPr>
            <a:r>
              <a:rPr kumimoji="0" lang="en-US" sz="1000" b="0" i="1" u="none" strike="noStrike" kern="0" cap="none" spc="0" normalizeH="0" baseline="0" noProof="0">
                <a:ln>
                  <a:noFill/>
                </a:ln>
                <a:solidFill>
                  <a:srgbClr val="7F7F7F"/>
                </a:solidFill>
                <a:effectLst/>
                <a:uLnTx/>
                <a:uFillTx/>
                <a:latin typeface="Calibri"/>
                <a:cs typeface="Calibri"/>
                <a:sym typeface="Calibri"/>
              </a:rPr>
              <a:t>Copyright(c) Agile Transformation Inc. | Building Lean High Performing Teams! | www.AgileTransformation.com</a:t>
            </a:r>
            <a:endParaRPr kumimoji="0" sz="1100" b="0" i="1" u="none" strike="noStrike" kern="0" cap="none" spc="0" normalizeH="0" baseline="0" noProof="0">
              <a:ln>
                <a:noFill/>
              </a:ln>
              <a:solidFill>
                <a:srgbClr val="7F7F7F"/>
              </a:solidFill>
              <a:effectLst/>
              <a:uLnTx/>
              <a:uFillTx/>
              <a:latin typeface="Calibri"/>
              <a:cs typeface="Calibri"/>
              <a:sym typeface="Calibri"/>
            </a:endParaRPr>
          </a:p>
        </p:txBody>
      </p:sp>
      <p:sp>
        <p:nvSpPr>
          <p:cNvPr id="243" name="Google Shape;243;g6f26e45670_0_1540:notes"/>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7984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 y="53975"/>
            <a:ext cx="6716713" cy="3778250"/>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32EAC171-0E5A-45B3-8087-F69CE90D5224}"/>
              </a:ext>
            </a:extLst>
          </p:cNvPr>
          <p:cNvSpPr>
            <a:spLocks noGrp="1"/>
          </p:cNvSpPr>
          <p:nvPr>
            <p:ph type="ftr" sz="quarter" idx="4"/>
          </p:nvPr>
        </p:nvSpPr>
        <p:spPr/>
        <p:txBody>
          <a:bodyPr/>
          <a:lstStyle/>
          <a:p>
            <a:pPr algn="ctr"/>
            <a:r>
              <a:rPr lang="en-US">
                <a:solidFill>
                  <a:prstClr val="black"/>
                </a:solidFill>
              </a:rPr>
              <a:t>Copyright(c) Agile Transformation Inc. |  www.AgilityHealthRadar.com/EBA | Enabling Business Agility</a:t>
            </a:r>
            <a:endParaRPr lang="en-US" dirty="0">
              <a:solidFill>
                <a:prstClr val="black"/>
              </a:solidFill>
            </a:endParaRPr>
          </a:p>
        </p:txBody>
      </p:sp>
      <p:sp>
        <p:nvSpPr>
          <p:cNvPr id="7" name="Slide Number Placeholder 6">
            <a:extLst>
              <a:ext uri="{FF2B5EF4-FFF2-40B4-BE49-F238E27FC236}">
                <a16:creationId xmlns:a16="http://schemas.microsoft.com/office/drawing/2014/main" id="{914D9566-FB17-4781-8FDF-CD4512F085F0}"/>
              </a:ext>
            </a:extLst>
          </p:cNvPr>
          <p:cNvSpPr>
            <a:spLocks noGrp="1"/>
          </p:cNvSpPr>
          <p:nvPr>
            <p:ph type="sldNum" sz="quarter" idx="5"/>
          </p:nvPr>
        </p:nvSpPr>
        <p:spPr/>
        <p:txBody>
          <a:bodyPr/>
          <a:lstStyle/>
          <a:p>
            <a:fld id="{320B7E14-F7C4-4A38-B59C-C3373F930303}" type="slidenum">
              <a:rPr lang="en-US" smtClean="0"/>
              <a:t>11</a:t>
            </a:fld>
            <a:endParaRPr lang="en-US" dirty="0"/>
          </a:p>
        </p:txBody>
      </p:sp>
    </p:spTree>
    <p:extLst>
      <p:ext uri="{BB962C8B-B14F-4D97-AF65-F5344CB8AC3E}">
        <p14:creationId xmlns:p14="http://schemas.microsoft.com/office/powerpoint/2010/main" val="3852106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114300"/>
            <a:ext cx="6672263" cy="3752850"/>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05090C5-E517-4460-A9D1-03B386E7DA3E}"/>
              </a:ext>
            </a:extLst>
          </p:cNvPr>
          <p:cNvSpPr>
            <a:spLocks noGrp="1"/>
          </p:cNvSpPr>
          <p:nvPr>
            <p:ph type="ftr" sz="quarter" idx="4"/>
          </p:nvPr>
        </p:nvSpPr>
        <p:spPr/>
        <p:txBody>
          <a:bodyPr/>
          <a:lstStyle/>
          <a:p>
            <a:pPr algn="ctr"/>
            <a:r>
              <a:rPr lang="en-US">
                <a:solidFill>
                  <a:prstClr val="black"/>
                </a:solidFill>
              </a:rPr>
              <a:t>Copyright(c) Agile Transformation Inc. |  www.AgilityHealthRadar.com/EBA | Enabling Business Agility</a:t>
            </a:r>
            <a:endParaRPr lang="en-US" dirty="0">
              <a:solidFill>
                <a:prstClr val="black"/>
              </a:solidFill>
            </a:endParaRPr>
          </a:p>
        </p:txBody>
      </p:sp>
      <p:sp>
        <p:nvSpPr>
          <p:cNvPr id="7" name="Slide Number Placeholder 6">
            <a:extLst>
              <a:ext uri="{FF2B5EF4-FFF2-40B4-BE49-F238E27FC236}">
                <a16:creationId xmlns:a16="http://schemas.microsoft.com/office/drawing/2014/main" id="{9C698B65-9E98-49BB-B61C-325E18FF6B79}"/>
              </a:ext>
            </a:extLst>
          </p:cNvPr>
          <p:cNvSpPr>
            <a:spLocks noGrp="1"/>
          </p:cNvSpPr>
          <p:nvPr>
            <p:ph type="sldNum" sz="quarter" idx="5"/>
          </p:nvPr>
        </p:nvSpPr>
        <p:spPr/>
        <p:txBody>
          <a:bodyPr/>
          <a:lstStyle/>
          <a:p>
            <a:fld id="{320B7E14-F7C4-4A38-B59C-C3373F930303}" type="slidenum">
              <a:rPr lang="en-US" smtClean="0"/>
              <a:t>12</a:t>
            </a:fld>
            <a:endParaRPr lang="en-US" dirty="0"/>
          </a:p>
        </p:txBody>
      </p:sp>
    </p:spTree>
    <p:extLst>
      <p:ext uri="{BB962C8B-B14F-4D97-AF65-F5344CB8AC3E}">
        <p14:creationId xmlns:p14="http://schemas.microsoft.com/office/powerpoint/2010/main" val="4066696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73025" y="65088"/>
            <a:ext cx="6726238" cy="3783012"/>
          </a:xfrm>
        </p:spPr>
      </p:sp>
      <p:sp>
        <p:nvSpPr>
          <p:cNvPr id="9" name="Notes Placeholder 8"/>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C817B044-8CFF-4F87-B6DB-1C0D1E2723E7}"/>
              </a:ext>
            </a:extLst>
          </p:cNvPr>
          <p:cNvSpPr>
            <a:spLocks noGrp="1"/>
          </p:cNvSpPr>
          <p:nvPr>
            <p:ph type="ftr" sz="quarter" idx="4"/>
          </p:nvPr>
        </p:nvSpPr>
        <p:spPr/>
        <p:txBody>
          <a:bodyPr/>
          <a:lstStyle/>
          <a:p>
            <a:pPr algn="ctr"/>
            <a:r>
              <a:rPr lang="en-US">
                <a:solidFill>
                  <a:prstClr val="black"/>
                </a:solidFill>
              </a:rPr>
              <a:t>Copyright(c) Agile Transformation Inc. |  www.AgilityHealthRadar.com/EBA | Enabling Business Agility</a:t>
            </a:r>
            <a:endParaRPr lang="en-US" dirty="0">
              <a:solidFill>
                <a:prstClr val="black"/>
              </a:solidFill>
            </a:endParaRPr>
          </a:p>
        </p:txBody>
      </p:sp>
      <p:sp>
        <p:nvSpPr>
          <p:cNvPr id="4" name="Slide Number Placeholder 3">
            <a:extLst>
              <a:ext uri="{FF2B5EF4-FFF2-40B4-BE49-F238E27FC236}">
                <a16:creationId xmlns:a16="http://schemas.microsoft.com/office/drawing/2014/main" id="{D79A5AF9-14AE-45E9-9BF1-7415311748EE}"/>
              </a:ext>
            </a:extLst>
          </p:cNvPr>
          <p:cNvSpPr>
            <a:spLocks noGrp="1"/>
          </p:cNvSpPr>
          <p:nvPr>
            <p:ph type="sldNum" sz="quarter" idx="5"/>
          </p:nvPr>
        </p:nvSpPr>
        <p:spPr/>
        <p:txBody>
          <a:bodyPr/>
          <a:lstStyle/>
          <a:p>
            <a:fld id="{320B7E14-F7C4-4A38-B59C-C3373F930303}" type="slidenum">
              <a:rPr lang="en-US" smtClean="0"/>
              <a:t>13</a:t>
            </a:fld>
            <a:endParaRPr lang="en-US" dirty="0"/>
          </a:p>
        </p:txBody>
      </p:sp>
    </p:spTree>
    <p:extLst>
      <p:ext uri="{BB962C8B-B14F-4D97-AF65-F5344CB8AC3E}">
        <p14:creationId xmlns:p14="http://schemas.microsoft.com/office/powerpoint/2010/main" val="4251201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C7AE52BA-2A9C-4154-8831-1096B743826E}"/>
              </a:ext>
            </a:extLst>
          </p:cNvPr>
          <p:cNvSpPr>
            <a:spLocks noGrp="1"/>
          </p:cNvSpPr>
          <p:nvPr>
            <p:ph type="ftr" sz="quarter" idx="4"/>
          </p:nvPr>
        </p:nvSpPr>
        <p:spPr/>
        <p:txBody>
          <a:bodyPr/>
          <a:lstStyle/>
          <a:p>
            <a:pPr algn="ctr"/>
            <a:r>
              <a:rPr lang="en-US">
                <a:solidFill>
                  <a:prstClr val="black"/>
                </a:solidFill>
              </a:rPr>
              <a:t>Copyright(c) Agile Transformation Inc. |  www.AgilityHealthRadar.com/EBA | Enabling Business Agility</a:t>
            </a:r>
            <a:endParaRPr lang="en-US" dirty="0">
              <a:solidFill>
                <a:prstClr val="black"/>
              </a:solidFill>
            </a:endParaRPr>
          </a:p>
        </p:txBody>
      </p:sp>
      <p:sp>
        <p:nvSpPr>
          <p:cNvPr id="6" name="Slide Number Placeholder 5">
            <a:extLst>
              <a:ext uri="{FF2B5EF4-FFF2-40B4-BE49-F238E27FC236}">
                <a16:creationId xmlns:a16="http://schemas.microsoft.com/office/drawing/2014/main" id="{9B524606-EEBD-4111-9A0B-EFFDD213D454}"/>
              </a:ext>
            </a:extLst>
          </p:cNvPr>
          <p:cNvSpPr>
            <a:spLocks noGrp="1"/>
          </p:cNvSpPr>
          <p:nvPr>
            <p:ph type="sldNum" sz="quarter" idx="5"/>
          </p:nvPr>
        </p:nvSpPr>
        <p:spPr/>
        <p:txBody>
          <a:bodyPr/>
          <a:lstStyle/>
          <a:p>
            <a:fld id="{320B7E14-F7C4-4A38-B59C-C3373F930303}" type="slidenum">
              <a:rPr lang="en-US" smtClean="0"/>
              <a:t>14</a:t>
            </a:fld>
            <a:endParaRPr lang="en-US" dirty="0"/>
          </a:p>
        </p:txBody>
      </p:sp>
    </p:spTree>
    <p:extLst>
      <p:ext uri="{BB962C8B-B14F-4D97-AF65-F5344CB8AC3E}">
        <p14:creationId xmlns:p14="http://schemas.microsoft.com/office/powerpoint/2010/main" val="2259305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2CCF4B4D-0C7C-4AF6-8626-5DF750D5B028}"/>
              </a:ext>
            </a:extLst>
          </p:cNvPr>
          <p:cNvSpPr>
            <a:spLocks noGrp="1"/>
          </p:cNvSpPr>
          <p:nvPr>
            <p:ph type="ftr" sz="quarter" idx="4"/>
          </p:nvPr>
        </p:nvSpPr>
        <p:spPr/>
        <p:txBody>
          <a:bodyPr/>
          <a:lstStyle/>
          <a:p>
            <a:pPr algn="ctr"/>
            <a:r>
              <a:rPr lang="en-US">
                <a:solidFill>
                  <a:prstClr val="black"/>
                </a:solidFill>
              </a:rPr>
              <a:t>Copyright(c) Agile Transformation Inc. |  www.AgilityHealthRadar.com/EBA | Enabling Business Agility</a:t>
            </a:r>
            <a:endParaRPr lang="en-US" dirty="0">
              <a:solidFill>
                <a:prstClr val="black"/>
              </a:solidFill>
            </a:endParaRPr>
          </a:p>
        </p:txBody>
      </p:sp>
      <p:sp>
        <p:nvSpPr>
          <p:cNvPr id="6" name="Slide Number Placeholder 5">
            <a:extLst>
              <a:ext uri="{FF2B5EF4-FFF2-40B4-BE49-F238E27FC236}">
                <a16:creationId xmlns:a16="http://schemas.microsoft.com/office/drawing/2014/main" id="{95A71AC0-AB79-44B8-AAC6-EC778B10A7E1}"/>
              </a:ext>
            </a:extLst>
          </p:cNvPr>
          <p:cNvSpPr>
            <a:spLocks noGrp="1"/>
          </p:cNvSpPr>
          <p:nvPr>
            <p:ph type="sldNum" sz="quarter" idx="5"/>
          </p:nvPr>
        </p:nvSpPr>
        <p:spPr/>
        <p:txBody>
          <a:bodyPr/>
          <a:lstStyle/>
          <a:p>
            <a:fld id="{320B7E14-F7C4-4A38-B59C-C3373F930303}" type="slidenum">
              <a:rPr lang="en-US" smtClean="0"/>
              <a:t>15</a:t>
            </a:fld>
            <a:endParaRPr lang="en-US" dirty="0"/>
          </a:p>
        </p:txBody>
      </p:sp>
    </p:spTree>
    <p:extLst>
      <p:ext uri="{BB962C8B-B14F-4D97-AF65-F5344CB8AC3E}">
        <p14:creationId xmlns:p14="http://schemas.microsoft.com/office/powerpoint/2010/main" val="3432593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6200"/>
            <a:ext cx="6772275" cy="3810000"/>
          </a:xfrm>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9F02238B-98CE-4871-AA91-92114B24B3B7}"/>
              </a:ext>
            </a:extLst>
          </p:cNvPr>
          <p:cNvSpPr>
            <a:spLocks noGrp="1"/>
          </p:cNvSpPr>
          <p:nvPr>
            <p:ph type="ftr" sz="quarter" idx="4"/>
          </p:nvPr>
        </p:nvSpPr>
        <p:spPr/>
        <p:txBody>
          <a:bodyPr/>
          <a:lstStyle/>
          <a:p>
            <a:pPr algn="ctr"/>
            <a:r>
              <a:rPr lang="en-US"/>
              <a:t>Copyright(c) Agile Transformation Inc. | EBA Strategist Certification (EBAS)| www.AgilityHealthRadar.com/EBA</a:t>
            </a:r>
            <a:endParaRPr lang="en-US" dirty="0"/>
          </a:p>
        </p:txBody>
      </p:sp>
      <p:sp>
        <p:nvSpPr>
          <p:cNvPr id="7" name="Slide Number Placeholder 6">
            <a:extLst>
              <a:ext uri="{FF2B5EF4-FFF2-40B4-BE49-F238E27FC236}">
                <a16:creationId xmlns:a16="http://schemas.microsoft.com/office/drawing/2014/main" id="{05E69158-254B-49FA-9D75-0B03CC72EF1E}"/>
              </a:ext>
            </a:extLst>
          </p:cNvPr>
          <p:cNvSpPr>
            <a:spLocks noGrp="1"/>
          </p:cNvSpPr>
          <p:nvPr>
            <p:ph type="sldNum" sz="quarter" idx="5"/>
          </p:nvPr>
        </p:nvSpPr>
        <p:spPr/>
        <p:txBody>
          <a:bodyPr/>
          <a:lstStyle/>
          <a:p>
            <a:fld id="{6BCBAF43-4317-4BBE-A51A-9834A5286680}" type="slidenum">
              <a:rPr lang="en-US" smtClean="0"/>
              <a:pPr/>
              <a:t>16</a:t>
            </a:fld>
            <a:endParaRPr lang="en-US" dirty="0"/>
          </a:p>
        </p:txBody>
      </p:sp>
    </p:spTree>
    <p:extLst>
      <p:ext uri="{BB962C8B-B14F-4D97-AF65-F5344CB8AC3E}">
        <p14:creationId xmlns:p14="http://schemas.microsoft.com/office/powerpoint/2010/main" val="1426173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152400"/>
            <a:ext cx="6772275" cy="3810000"/>
          </a:xfrm>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A1038EA0-293C-459D-8C31-8B85AF557F22}"/>
              </a:ext>
            </a:extLst>
          </p:cNvPr>
          <p:cNvSpPr>
            <a:spLocks noGrp="1"/>
          </p:cNvSpPr>
          <p:nvPr>
            <p:ph type="ftr" sz="quarter" idx="4"/>
          </p:nvPr>
        </p:nvSpPr>
        <p:spPr/>
        <p:txBody>
          <a:bodyPr/>
          <a:lstStyle/>
          <a:p>
            <a:pPr algn="ctr"/>
            <a:r>
              <a:rPr lang="en-US"/>
              <a:t>Copyright(c) Agile Transformation Inc. | EBA Strategist Certification (EBAS)| www.AgilityHealthRadar.com/EBA</a:t>
            </a:r>
            <a:endParaRPr lang="en-US" dirty="0"/>
          </a:p>
        </p:txBody>
      </p:sp>
      <p:sp>
        <p:nvSpPr>
          <p:cNvPr id="7" name="Slide Number Placeholder 6">
            <a:extLst>
              <a:ext uri="{FF2B5EF4-FFF2-40B4-BE49-F238E27FC236}">
                <a16:creationId xmlns:a16="http://schemas.microsoft.com/office/drawing/2014/main" id="{A033C8CF-5FEF-4E2A-BA95-9C3E808BA0DC}"/>
              </a:ext>
            </a:extLst>
          </p:cNvPr>
          <p:cNvSpPr>
            <a:spLocks noGrp="1"/>
          </p:cNvSpPr>
          <p:nvPr>
            <p:ph type="sldNum" sz="quarter" idx="5"/>
          </p:nvPr>
        </p:nvSpPr>
        <p:spPr/>
        <p:txBody>
          <a:bodyPr/>
          <a:lstStyle/>
          <a:p>
            <a:fld id="{6BCBAF43-4317-4BBE-A51A-9834A5286680}" type="slidenum">
              <a:rPr lang="en-US" smtClean="0"/>
              <a:pPr/>
              <a:t>17</a:t>
            </a:fld>
            <a:endParaRPr lang="en-US" dirty="0"/>
          </a:p>
        </p:txBody>
      </p:sp>
    </p:spTree>
    <p:extLst>
      <p:ext uri="{BB962C8B-B14F-4D97-AF65-F5344CB8AC3E}">
        <p14:creationId xmlns:p14="http://schemas.microsoft.com/office/powerpoint/2010/main" val="2065377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18</a:t>
            </a:fld>
            <a:endParaRPr kumimoji="0" lang="en-US" sz="1100" b="0" i="0" u="none" strike="noStrike" kern="1200" cap="none" spc="0" normalizeH="0" baseline="0" noProof="0">
              <a:ln>
                <a:noFill/>
              </a:ln>
              <a:solidFill>
                <a:srgbClr val="000000"/>
              </a:solidFill>
              <a:effectLst/>
              <a:uLnTx/>
              <a:uFillTx/>
              <a:latin typeface="Times New Roman" charset="0"/>
            </a:endParaRPr>
          </a:p>
        </p:txBody>
      </p:sp>
      <p:sp>
        <p:nvSpPr>
          <p:cNvPr id="5" name="Footer Placeholder 4"/>
          <p:cNvSpPr>
            <a:spLocks noGrp="1"/>
          </p:cNvSpPr>
          <p:nvPr>
            <p:ph type="ftr" sz="quarter" idx="11"/>
          </p:nvPr>
        </p:nvSpPr>
        <p:spPr>
          <a:xfrm>
            <a:off x="408856" y="8674650"/>
            <a:ext cx="5834139" cy="546931"/>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2506229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5/15/19- Updated from TH 2.5</a:t>
            </a:r>
          </a:p>
          <a:p>
            <a:endParaRPr lang="en-US" dirty="0"/>
          </a:p>
        </p:txBody>
      </p:sp>
      <p:sp>
        <p:nvSpPr>
          <p:cNvPr id="7" name="Footer Placeholder 6"/>
          <p:cNvSpPr>
            <a:spLocks noGrp="1"/>
          </p:cNvSpPr>
          <p:nvPr>
            <p:ph type="ftr" sz="quarter" idx="11"/>
          </p:nvPr>
        </p:nvSpPr>
        <p:spPr>
          <a:xfrm>
            <a:off x="408856" y="8674650"/>
            <a:ext cx="5834139" cy="546931"/>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423965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6075681" y="8829967"/>
            <a:ext cx="933098" cy="464820"/>
          </a:xfrm>
          <a:prstGeom prst="rect">
            <a:avLst/>
          </a:prstGeom>
          <a:noFill/>
          <a:ln w="9525">
            <a:noFill/>
            <a:miter lim="800000"/>
            <a:headEnd/>
            <a:tailEnd/>
          </a:ln>
        </p:spPr>
        <p:txBody>
          <a:bodyPr lIns="93158" tIns="46580" rIns="93158" bIns="46580" anchor="b">
            <a:prstTxWarp prst="textNoShape">
              <a:avLst/>
            </a:prstTxWarp>
          </a:bodyPr>
          <a:lstStyle/>
          <a:p>
            <a:pPr algn="r">
              <a:buClr>
                <a:srgbClr val="000000"/>
              </a:buClr>
              <a:buSzPct val="100000"/>
              <a:buFont typeface="Times New Roman" charset="0"/>
              <a:buNone/>
            </a:pPr>
            <a:fld id="{BFA5153C-1C85-4592-A949-7BD57F78012D}" type="slidenum">
              <a:rPr lang="en-US" sz="1300">
                <a:ea typeface="MS Gothic" charset="0"/>
                <a:cs typeface="MS Gothic" charset="0"/>
              </a:rPr>
              <a:pPr algn="r">
                <a:buClr>
                  <a:srgbClr val="000000"/>
                </a:buClr>
                <a:buSzPct val="100000"/>
                <a:buFont typeface="Times New Roman" charset="0"/>
                <a:buNone/>
              </a:pPr>
              <a:t>2</a:t>
            </a:fld>
            <a:endParaRPr lang="en-US" sz="1300" dirty="0">
              <a:ea typeface="MS Gothic" charset="0"/>
              <a:cs typeface="MS Gothic" charset="0"/>
            </a:endParaRPr>
          </a:p>
        </p:txBody>
      </p:sp>
      <p:sp>
        <p:nvSpPr>
          <p:cNvPr id="23556" name="Notes Placeholder 2"/>
          <p:cNvSpPr>
            <a:spLocks noGrp="1"/>
          </p:cNvSpPr>
          <p:nvPr>
            <p:ph type="body" idx="1"/>
          </p:nvPr>
        </p:nvSpPr>
        <p:spPr>
          <a:ln/>
        </p:spPr>
        <p:txBody>
          <a:bodyPr lIns="91556" tIns="45779" rIns="91556" bIns="45779"/>
          <a:lstStyle/>
          <a:p>
            <a:pPr>
              <a:buFontTx/>
              <a:buChar char="-"/>
              <a:defRPr/>
            </a:pPr>
            <a:r>
              <a:rPr lang="en-US" sz="1100" dirty="0">
                <a:ea typeface="+mn-ea"/>
                <a:cs typeface="+mn-cs"/>
              </a:rPr>
              <a:t>5/15/19- Added from TH 2.5 Master</a:t>
            </a:r>
          </a:p>
        </p:txBody>
      </p:sp>
      <p:sp>
        <p:nvSpPr>
          <p:cNvPr id="36868" name="Footer Placeholder 3"/>
          <p:cNvSpPr txBox="1">
            <a:spLocks noGrp="1"/>
          </p:cNvSpPr>
          <p:nvPr/>
        </p:nvSpPr>
        <p:spPr bwMode="auto">
          <a:xfrm>
            <a:off x="1635761" y="7514590"/>
            <a:ext cx="3894667" cy="464820"/>
          </a:xfrm>
          <a:prstGeom prst="rect">
            <a:avLst/>
          </a:prstGeom>
          <a:noFill/>
          <a:ln w="9525">
            <a:noFill/>
            <a:miter lim="800000"/>
            <a:headEnd/>
            <a:tailEnd/>
          </a:ln>
        </p:spPr>
        <p:txBody>
          <a:bodyPr lIns="93158" tIns="46580" rIns="93158" bIns="46580" anchor="b">
            <a:prstTxWarp prst="textNoShape">
              <a:avLst/>
            </a:prstTxWarp>
          </a:bodyPr>
          <a:lstStyle/>
          <a:p>
            <a:pPr algn="ctr">
              <a:buClr>
                <a:srgbClr val="000000"/>
              </a:buClr>
              <a:buSzPct val="100000"/>
              <a:buFont typeface="Times New Roman" charset="0"/>
              <a:buNone/>
            </a:pPr>
            <a:endParaRPr lang="en-US" sz="1000" dirty="0">
              <a:ea typeface="MS Gothic" charset="0"/>
              <a:cs typeface="MS Gothic" charset="0"/>
            </a:endParaRPr>
          </a:p>
        </p:txBody>
      </p:sp>
      <p:sp>
        <p:nvSpPr>
          <p:cNvPr id="36869" name="Slide Number Placeholder 4"/>
          <p:cNvSpPr txBox="1">
            <a:spLocks noGrp="1"/>
          </p:cNvSpPr>
          <p:nvPr/>
        </p:nvSpPr>
        <p:spPr bwMode="auto">
          <a:xfrm>
            <a:off x="6075681" y="8829967"/>
            <a:ext cx="933098" cy="464820"/>
          </a:xfrm>
          <a:prstGeom prst="rect">
            <a:avLst/>
          </a:prstGeom>
          <a:noFill/>
          <a:ln w="9525">
            <a:noFill/>
            <a:miter lim="800000"/>
            <a:headEnd/>
            <a:tailEnd/>
          </a:ln>
        </p:spPr>
        <p:txBody>
          <a:bodyPr lIns="93158" tIns="46580" rIns="93158" bIns="46580" anchor="b">
            <a:prstTxWarp prst="textNoShape">
              <a:avLst/>
            </a:prstTxWarp>
          </a:bodyPr>
          <a:lstStyle/>
          <a:p>
            <a:pPr algn="r">
              <a:buClr>
                <a:srgbClr val="000000"/>
              </a:buClr>
              <a:buSzPct val="100000"/>
              <a:buFont typeface="Times New Roman" charset="0"/>
              <a:buNone/>
            </a:pPr>
            <a:fld id="{0B8D49AE-400E-4C10-A8BB-F9306221C5F3}" type="slidenum">
              <a:rPr lang="en-US" sz="1300">
                <a:ea typeface="MS Gothic" charset="0"/>
                <a:cs typeface="MS Gothic" charset="0"/>
              </a:rPr>
              <a:pPr algn="r">
                <a:buClr>
                  <a:srgbClr val="000000"/>
                </a:buClr>
                <a:buSzPct val="100000"/>
                <a:buFont typeface="Times New Roman" charset="0"/>
                <a:buNone/>
              </a:pPr>
              <a:t>2</a:t>
            </a:fld>
            <a:endParaRPr lang="en-US" sz="1300" dirty="0">
              <a:ea typeface="MS Gothic" charset="0"/>
              <a:cs typeface="MS Gothic" charset="0"/>
            </a:endParaRPr>
          </a:p>
        </p:txBody>
      </p:sp>
      <p:sp>
        <p:nvSpPr>
          <p:cNvPr id="36870" name="Slide Image Placeholder 1"/>
          <p:cNvSpPr>
            <a:spLocks noGrp="1" noRot="1" noChangeAspect="1"/>
          </p:cNvSpPr>
          <p:nvPr>
            <p:ph type="sldImg"/>
          </p:nvPr>
        </p:nvSpPr>
        <p:spPr>
          <a:xfrm>
            <a:off x="-447675" y="231775"/>
            <a:ext cx="8061325" cy="4535488"/>
          </a:xfrm>
          <a:ln/>
        </p:spPr>
      </p:sp>
      <p:sp>
        <p:nvSpPr>
          <p:cNvPr id="9" name="Footer Placeholder 8"/>
          <p:cNvSpPr>
            <a:spLocks noGrp="1"/>
          </p:cNvSpPr>
          <p:nvPr>
            <p:ph type="ftr" sz="quarter" idx="11"/>
          </p:nvPr>
        </p:nvSpPr>
        <p:spPr>
          <a:xfrm>
            <a:off x="408856" y="8674650"/>
            <a:ext cx="5834139" cy="546931"/>
          </a:xfrm>
          <a:prstGeom prst="rect">
            <a:avLst/>
          </a:prstGeom>
        </p:spPr>
        <p:txBody>
          <a:bodyPr/>
          <a:lstStyle/>
          <a:p>
            <a:pPr>
              <a:defRPr/>
            </a:pPr>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3791675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5/15/19- Updated from TH 2.5 – This slide was added to this deck. </a:t>
            </a:r>
          </a:p>
          <a:p>
            <a:endParaRPr lang="en-US" dirty="0"/>
          </a:p>
        </p:txBody>
      </p:sp>
      <p:sp>
        <p:nvSpPr>
          <p:cNvPr id="5" name="Footer Placeholder 4"/>
          <p:cNvSpPr>
            <a:spLocks noGrp="1"/>
          </p:cNvSpPr>
          <p:nvPr>
            <p:ph type="ftr" sz="quarter" idx="11"/>
          </p:nvPr>
        </p:nvSpPr>
        <p:spPr/>
        <p:txBody>
          <a:bodyPr/>
          <a:lstStyle/>
          <a:p>
            <a:r>
              <a:rPr lang="en-US" dirty="0"/>
              <a:t>Copyright(c) Agile Transformation Inc. | Enabling Business Agility | www.AgilityHealthRadar.com </a:t>
            </a:r>
          </a:p>
        </p:txBody>
      </p:sp>
    </p:spTree>
    <p:extLst>
      <p:ext uri="{BB962C8B-B14F-4D97-AF65-F5344CB8AC3E}">
        <p14:creationId xmlns:p14="http://schemas.microsoft.com/office/powerpoint/2010/main" val="1147819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f3ce95dc3_0_12:notes"/>
          <p:cNvSpPr>
            <a:spLocks noGrp="1" noRot="1" noChangeAspect="1"/>
          </p:cNvSpPr>
          <p:nvPr>
            <p:ph type="sldImg" idx="2"/>
          </p:nvPr>
        </p:nvSpPr>
        <p:spPr>
          <a:xfrm>
            <a:off x="180975" y="104775"/>
            <a:ext cx="7453313" cy="4192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6f3ce95dc3_0_12:notes"/>
          <p:cNvSpPr txBox="1">
            <a:spLocks noGrp="1"/>
          </p:cNvSpPr>
          <p:nvPr>
            <p:ph type="body" idx="1"/>
          </p:nvPr>
        </p:nvSpPr>
        <p:spPr>
          <a:xfrm>
            <a:off x="731520" y="4560570"/>
            <a:ext cx="58521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endParaRPr/>
          </a:p>
        </p:txBody>
      </p:sp>
      <p:sp>
        <p:nvSpPr>
          <p:cNvPr id="205" name="Google Shape;205;g6f3ce95dc3_0_12:notes"/>
          <p:cNvSpPr txBox="1">
            <a:spLocks noGrp="1"/>
          </p:cNvSpPr>
          <p:nvPr>
            <p:ph type="ftr" idx="11"/>
          </p:nvPr>
        </p:nvSpPr>
        <p:spPr>
          <a:xfrm>
            <a:off x="0" y="9119474"/>
            <a:ext cx="3169800" cy="480000"/>
          </a:xfrm>
          <a:prstGeom prst="rect">
            <a:avLst/>
          </a:prstGeom>
          <a:noFill/>
          <a:ln>
            <a:noFill/>
          </a:ln>
        </p:spPr>
        <p:txBody>
          <a:bodyPr spcFirstLastPara="1" wrap="square" lIns="97000" tIns="48500" rIns="97000" bIns="485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Copyright(c) Agile Transformation Inc. | Building Lean High Performing Teams! | www.AgileTransformation.com</a:t>
            </a:r>
            <a:endParaRPr kumimoji="0" sz="1100" b="0" i="1" u="none" strike="noStrike" kern="0" cap="none" spc="0" normalizeH="0" baseline="0" noProof="0">
              <a:ln>
                <a:noFill/>
              </a:ln>
              <a:solidFill>
                <a:srgbClr val="7F7F7F"/>
              </a:solidFill>
              <a:effectLst/>
              <a:uLnTx/>
              <a:uFillTx/>
              <a:latin typeface="Calibri"/>
              <a:cs typeface="Calibri"/>
              <a:sym typeface="Calibri"/>
            </a:endParaRPr>
          </a:p>
        </p:txBody>
      </p:sp>
      <p:sp>
        <p:nvSpPr>
          <p:cNvPr id="206" name="Google Shape;206;g6f3ce95dc3_0_12:notes"/>
          <p:cNvSpPr txBox="1">
            <a:spLocks noGrp="1"/>
          </p:cNvSpPr>
          <p:nvPr>
            <p:ph type="sldNum" idx="12"/>
          </p:nvPr>
        </p:nvSpPr>
        <p:spPr>
          <a:xfrm>
            <a:off x="4143587" y="9119474"/>
            <a:ext cx="3169800" cy="480000"/>
          </a:xfrm>
          <a:prstGeom prst="rect">
            <a:avLst/>
          </a:prstGeom>
          <a:noFill/>
          <a:ln>
            <a:noFill/>
          </a:ln>
        </p:spPr>
        <p:txBody>
          <a:bodyPr spcFirstLastPara="1" wrap="square" lIns="97000" tIns="48500" rIns="97000" bIns="48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21</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4124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your enterprise platform for teams – the people – not the work (ALM)?</a:t>
            </a:r>
          </a:p>
          <a:p>
            <a:endParaRPr lang="en-US" dirty="0"/>
          </a:p>
        </p:txBody>
      </p:sp>
    </p:spTree>
    <p:extLst>
      <p:ext uri="{BB962C8B-B14F-4D97-AF65-F5344CB8AC3E}">
        <p14:creationId xmlns:p14="http://schemas.microsoft.com/office/powerpoint/2010/main" val="3596831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6f3ce95dc3_0_3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6f3ce95dc3_0_32:notes"/>
          <p:cNvSpPr txBox="1">
            <a:spLocks noGrp="1"/>
          </p:cNvSpPr>
          <p:nvPr>
            <p:ph type="body" idx="1"/>
          </p:nvPr>
        </p:nvSpPr>
        <p:spPr>
          <a:xfrm>
            <a:off x="731520" y="4560570"/>
            <a:ext cx="58521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r>
              <a:rPr lang="en-US"/>
              <a:t>Let’s focus on the “people” – Their health and the maturity of their agile practices and behaviors</a:t>
            </a:r>
            <a:endParaRPr/>
          </a:p>
          <a:p>
            <a:pPr marL="0" lvl="0" indent="0" algn="l" rtl="0">
              <a:spcBef>
                <a:spcPts val="300"/>
              </a:spcBef>
              <a:spcAft>
                <a:spcPts val="0"/>
              </a:spcAft>
              <a:buNone/>
            </a:pPr>
            <a:endParaRPr/>
          </a:p>
          <a:p>
            <a:pPr marL="0" lvl="0" indent="0" algn="l" rtl="0">
              <a:spcBef>
                <a:spcPts val="300"/>
              </a:spcBef>
              <a:spcAft>
                <a:spcPts val="0"/>
              </a:spcAft>
              <a:buNone/>
            </a:pPr>
            <a:r>
              <a:rPr lang="en-US"/>
              <a:t>Agile work management platforms – Do not forget to mention LeanKit</a:t>
            </a:r>
            <a:endParaRPr/>
          </a:p>
        </p:txBody>
      </p:sp>
      <p:sp>
        <p:nvSpPr>
          <p:cNvPr id="226" name="Google Shape;226;g6f3ce95dc3_0_32:notes"/>
          <p:cNvSpPr txBox="1">
            <a:spLocks noGrp="1"/>
          </p:cNvSpPr>
          <p:nvPr>
            <p:ph type="sldNum" idx="12"/>
          </p:nvPr>
        </p:nvSpPr>
        <p:spPr>
          <a:xfrm>
            <a:off x="4143587" y="9119474"/>
            <a:ext cx="3169800" cy="480000"/>
          </a:xfrm>
          <a:prstGeom prst="rect">
            <a:avLst/>
          </a:prstGeom>
          <a:noFill/>
          <a:ln>
            <a:noFill/>
          </a:ln>
        </p:spPr>
        <p:txBody>
          <a:bodyPr spcFirstLastPara="1" wrap="square" lIns="97000" tIns="48500" rIns="97000" bIns="48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23</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8602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6f3ce95dc3_0_5:notes"/>
          <p:cNvSpPr>
            <a:spLocks noGrp="1" noRot="1" noChangeAspect="1"/>
          </p:cNvSpPr>
          <p:nvPr>
            <p:ph type="sldImg" idx="2"/>
          </p:nvPr>
        </p:nvSpPr>
        <p:spPr>
          <a:xfrm>
            <a:off x="130175" y="84138"/>
            <a:ext cx="7489825" cy="4213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6f3ce95dc3_0_5:notes"/>
          <p:cNvSpPr txBox="1">
            <a:spLocks noGrp="1"/>
          </p:cNvSpPr>
          <p:nvPr>
            <p:ph type="body" idx="1"/>
          </p:nvPr>
        </p:nvSpPr>
        <p:spPr>
          <a:xfrm>
            <a:off x="731520" y="4560570"/>
            <a:ext cx="58521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endParaRPr/>
          </a:p>
        </p:txBody>
      </p:sp>
      <p:sp>
        <p:nvSpPr>
          <p:cNvPr id="197" name="Google Shape;197;g6f3ce95dc3_0_5:notes"/>
          <p:cNvSpPr txBox="1">
            <a:spLocks noGrp="1"/>
          </p:cNvSpPr>
          <p:nvPr>
            <p:ph type="ftr" idx="11"/>
          </p:nvPr>
        </p:nvSpPr>
        <p:spPr>
          <a:xfrm>
            <a:off x="0" y="9119474"/>
            <a:ext cx="3169800" cy="480000"/>
          </a:xfrm>
          <a:prstGeom prst="rect">
            <a:avLst/>
          </a:prstGeom>
          <a:noFill/>
          <a:ln>
            <a:noFill/>
          </a:ln>
        </p:spPr>
        <p:txBody>
          <a:bodyPr spcFirstLastPara="1" wrap="square" lIns="97000" tIns="48500" rIns="97000" bIns="485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Copyright(c) Agile Transformation Inc. | Building Lean High Performing Teams! | www.AgileTransformation.com</a:t>
            </a:r>
            <a:endParaRPr kumimoji="0" sz="1100" b="0" i="1" u="none" strike="noStrike" kern="0" cap="none" spc="0" normalizeH="0" baseline="0" noProof="0">
              <a:ln>
                <a:noFill/>
              </a:ln>
              <a:solidFill>
                <a:srgbClr val="7F7F7F"/>
              </a:solidFill>
              <a:effectLst/>
              <a:uLnTx/>
              <a:uFillTx/>
              <a:latin typeface="Calibri"/>
              <a:cs typeface="Calibri"/>
              <a:sym typeface="Calibri"/>
            </a:endParaRPr>
          </a:p>
        </p:txBody>
      </p:sp>
      <p:sp>
        <p:nvSpPr>
          <p:cNvPr id="198" name="Google Shape;198;g6f3ce95dc3_0_5:notes"/>
          <p:cNvSpPr txBox="1">
            <a:spLocks noGrp="1"/>
          </p:cNvSpPr>
          <p:nvPr>
            <p:ph type="sldNum" idx="12"/>
          </p:nvPr>
        </p:nvSpPr>
        <p:spPr>
          <a:xfrm>
            <a:off x="4143587" y="9119474"/>
            <a:ext cx="3169800" cy="480000"/>
          </a:xfrm>
          <a:prstGeom prst="rect">
            <a:avLst/>
          </a:prstGeom>
          <a:noFill/>
          <a:ln>
            <a:noFill/>
          </a:ln>
        </p:spPr>
        <p:txBody>
          <a:bodyPr spcFirstLastPara="1" wrap="square" lIns="97000" tIns="48500" rIns="97000" bIns="48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24</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00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3CB0A-CA01-479F-9E09-3A089EB229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S Gothic" charset="-128"/>
                <a:cs typeface="+mn-cs"/>
              </a:rPr>
              <a:t>Copyright(c) Agile Transformation Inc. | Enabling Business Agility | www.AgilityHealthRadar.com </a:t>
            </a:r>
            <a:endParaRPr kumimoji="0" lang="en-US" sz="1200" b="0" i="0" u="none" strike="noStrike" kern="1200" cap="none" spc="0" normalizeH="0" baseline="0" noProof="0" dirty="0">
              <a:ln>
                <a:noFill/>
              </a:ln>
              <a:solidFill>
                <a:prstClr val="black"/>
              </a:solidFill>
              <a:effectLst/>
              <a:uLnTx/>
              <a:uFillTx/>
              <a:latin typeface="Calibri" panose="020F0502020204030204"/>
              <a:ea typeface="MS Gothic" charset="-128"/>
              <a:cs typeface="+mn-cs"/>
            </a:endParaRPr>
          </a:p>
        </p:txBody>
      </p:sp>
    </p:spTree>
    <p:extLst>
      <p:ext uri="{BB962C8B-B14F-4D97-AF65-F5344CB8AC3E}">
        <p14:creationId xmlns:p14="http://schemas.microsoft.com/office/powerpoint/2010/main" val="2912515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B44CE-04C3-A24A-B26D-34EDF129E0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989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27</a:t>
            </a:fld>
            <a:endParaRPr kumimoji="0" lang="en-US" sz="1100" b="0" i="0" u="none" strike="noStrike" kern="1200" cap="none" spc="0" normalizeH="0" baseline="0" noProof="0">
              <a:ln>
                <a:noFill/>
              </a:ln>
              <a:solidFill>
                <a:srgbClr val="000000"/>
              </a:solidFill>
              <a:effectLst/>
              <a:uLnTx/>
              <a:uFillTx/>
              <a:latin typeface="Times New Roman" charset="0"/>
            </a:endParaRPr>
          </a:p>
        </p:txBody>
      </p:sp>
      <p:sp>
        <p:nvSpPr>
          <p:cNvPr id="7" name="Footer Placeholder 6"/>
          <p:cNvSpPr>
            <a:spLocks noGrp="1"/>
          </p:cNvSpPr>
          <p:nvPr>
            <p:ph type="ftr" sz="quarter" idx="11"/>
          </p:nvPr>
        </p:nvSpPr>
        <p:spPr>
          <a:xfrm>
            <a:off x="408856" y="8674650"/>
            <a:ext cx="5834139" cy="546931"/>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791617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28</a:t>
            </a:fld>
            <a:endParaRPr kumimoji="0" lang="en-US" sz="1100" b="0" i="0" u="none" strike="noStrike" kern="1200" cap="none" spc="0" normalizeH="0" baseline="0" noProof="0" dirty="0">
              <a:ln>
                <a:noFill/>
              </a:ln>
              <a:solidFill>
                <a:srgbClr val="000000"/>
              </a:solidFill>
              <a:effectLst/>
              <a:uLnTx/>
              <a:uFillTx/>
              <a:latin typeface="Times New Roman" charset="0"/>
            </a:endParaRPr>
          </a:p>
        </p:txBody>
      </p:sp>
      <p:sp>
        <p:nvSpPr>
          <p:cNvPr id="5" name="Footer Placeholder 4"/>
          <p:cNvSpPr>
            <a:spLocks noGrp="1"/>
          </p:cNvSpPr>
          <p:nvPr>
            <p:ph type="ftr" sz="quarter" idx="4"/>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3657672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fld id="{5A13CB0A-CA01-479F-9E09-3A089EB2298E}" type="slidenum">
              <a:rPr lang="en-US" smtClean="0"/>
              <a:pPr/>
              <a:t>30</a:t>
            </a:fld>
            <a:endParaRPr lang="en-US" dirty="0"/>
          </a:p>
        </p:txBody>
      </p:sp>
      <p:sp>
        <p:nvSpPr>
          <p:cNvPr id="5" name="Footer Placeholder 4"/>
          <p:cNvSpPr>
            <a:spLocks noGrp="1"/>
          </p:cNvSpPr>
          <p:nvPr>
            <p:ph type="ftr" sz="quarter" idx="4"/>
          </p:nvPr>
        </p:nvSpPr>
        <p:spPr/>
        <p:txBody>
          <a:bodyPr/>
          <a:lstStyle/>
          <a:p>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379557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fld id="{5A13CB0A-CA01-479F-9E09-3A089EB2298E}" type="slidenum">
              <a:rPr lang="en-US" smtClean="0"/>
              <a:pPr/>
              <a:t>3</a:t>
            </a:fld>
            <a:endParaRPr lang="en-US" dirty="0"/>
          </a:p>
        </p:txBody>
      </p:sp>
      <p:sp>
        <p:nvSpPr>
          <p:cNvPr id="5" name="Footer Placeholder 4"/>
          <p:cNvSpPr>
            <a:spLocks noGrp="1"/>
          </p:cNvSpPr>
          <p:nvPr>
            <p:ph type="ftr" sz="quarter" idx="4"/>
          </p:nvPr>
        </p:nvSpPr>
        <p:spPr/>
        <p:txBody>
          <a:bodyPr/>
          <a:lstStyle/>
          <a:p>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3148053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242DB-33EA-40EA-9B4C-5B241A860B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9065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idx="10"/>
          </p:nvPr>
        </p:nvSpPr>
        <p:spPr/>
        <p:txBody>
          <a:bodyPr/>
          <a:lstStyle/>
          <a:p>
            <a:fld id="{5A13CB0A-CA01-479F-9E09-3A089EB2298E}" type="slidenum">
              <a:rPr lang="en-US" smtClean="0"/>
              <a:pPr/>
              <a:t>34</a:t>
            </a:fld>
            <a:endParaRPr lang="en-US"/>
          </a:p>
        </p:txBody>
      </p:sp>
      <p:sp>
        <p:nvSpPr>
          <p:cNvPr id="7" name="Footer Placeholder 6"/>
          <p:cNvSpPr>
            <a:spLocks noGrp="1"/>
          </p:cNvSpPr>
          <p:nvPr>
            <p:ph type="ftr" sz="quarter" idx="11"/>
          </p:nvPr>
        </p:nvSpPr>
        <p:spPr>
          <a:xfrm>
            <a:off x="408856" y="8674650"/>
            <a:ext cx="5834139" cy="546931"/>
          </a:xfrm>
          <a:prstGeom prst="rect">
            <a:avLst/>
          </a:prstGeom>
        </p:spPr>
        <p:txBody>
          <a:bodyPr/>
          <a:lstStyle/>
          <a:p>
            <a:pPr>
              <a:defRPr/>
            </a:pPr>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4239658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35</a:t>
            </a:fld>
            <a:endParaRPr kumimoji="0" lang="en-US" sz="1100" b="0" i="0" u="none" strike="noStrike" kern="1200" cap="none" spc="0" normalizeH="0" baseline="0" noProof="0" dirty="0">
              <a:ln>
                <a:noFill/>
              </a:ln>
              <a:solidFill>
                <a:srgbClr val="000000"/>
              </a:solidFill>
              <a:effectLst/>
              <a:uLnTx/>
              <a:uFillTx/>
              <a:latin typeface="Times New Roman" charset="0"/>
              <a:ea typeface="+mn-ea"/>
              <a:cs typeface="+mn-cs"/>
            </a:endParaRPr>
          </a:p>
        </p:txBody>
      </p:sp>
      <p:sp>
        <p:nvSpPr>
          <p:cNvPr id="5" name="Footer Placeholder 4"/>
          <p:cNvSpPr>
            <a:spLocks noGrp="1"/>
          </p:cNvSpPr>
          <p:nvPr>
            <p:ph type="ftr" sz="quarter" idx="4"/>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1425334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idx="10"/>
          </p:nvPr>
        </p:nvSpPr>
        <p:spPr/>
        <p:txBody>
          <a:bodyPr/>
          <a:lstStyle/>
          <a:p>
            <a:fld id="{5A13CB0A-CA01-479F-9E09-3A089EB2298E}" type="slidenum">
              <a:rPr lang="en-US" smtClean="0"/>
              <a:pPr/>
              <a:t>36</a:t>
            </a:fld>
            <a:endParaRPr lang="en-US" dirty="0"/>
          </a:p>
        </p:txBody>
      </p:sp>
      <p:sp>
        <p:nvSpPr>
          <p:cNvPr id="8" name="Footer Placeholder 7"/>
          <p:cNvSpPr>
            <a:spLocks noGrp="1"/>
          </p:cNvSpPr>
          <p:nvPr>
            <p:ph type="ftr" sz="quarter" idx="11"/>
          </p:nvPr>
        </p:nvSpPr>
        <p:spPr>
          <a:xfrm>
            <a:off x="408856" y="8674650"/>
            <a:ext cx="5834139" cy="546931"/>
          </a:xfrm>
          <a:prstGeom prst="rect">
            <a:avLst/>
          </a:prstGeom>
        </p:spPr>
        <p:txBody>
          <a:bodyPr/>
          <a:lstStyle/>
          <a:p>
            <a:pPr>
              <a:defRPr/>
            </a:pPr>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3809687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6" name="Slide Image Placeholder 1"/>
          <p:cNvSpPr>
            <a:spLocks noGrp="1" noRot="1" noChangeAspect="1"/>
          </p:cNvSpPr>
          <p:nvPr>
            <p:ph type="sldImg"/>
          </p:nvPr>
        </p:nvSpPr>
        <p:spPr>
          <a:xfrm>
            <a:off x="-447675" y="231775"/>
            <a:ext cx="8061325" cy="4535488"/>
          </a:xfrm>
          <a:ln/>
        </p:spPr>
      </p:sp>
      <p:sp>
        <p:nvSpPr>
          <p:cNvPr id="7" name="Footer Placeholder 6"/>
          <p:cNvSpPr>
            <a:spLocks noGrp="1"/>
          </p:cNvSpPr>
          <p:nvPr>
            <p:ph type="ftr" sz="quarter" idx="11"/>
          </p:nvPr>
        </p:nvSpPr>
        <p:spPr>
          <a:xfrm>
            <a:off x="408856" y="8674650"/>
            <a:ext cx="5834139" cy="54693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Copyright(c) Agile Transformation Inc. | Enabling Business Agility | www.AgilityHealthRadar.com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706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38</a:t>
            </a:fld>
            <a:endParaRPr kumimoji="0" lang="en-US" sz="1100" b="0" i="0" u="none" strike="noStrike" kern="1200" cap="none" spc="0" normalizeH="0" baseline="0" noProof="0" dirty="0">
              <a:ln>
                <a:noFill/>
              </a:ln>
              <a:solidFill>
                <a:srgbClr val="000000"/>
              </a:solidFill>
              <a:effectLst/>
              <a:uLnTx/>
              <a:uFillTx/>
              <a:latin typeface="Times New Roman" charset="0"/>
            </a:endParaRPr>
          </a:p>
        </p:txBody>
      </p:sp>
      <p:sp>
        <p:nvSpPr>
          <p:cNvPr id="5" name="Footer Placeholder 4"/>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1712640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5A13CB0A-CA01-479F-9E09-3A089EB2298E}" type="slidenum">
              <a:rPr lang="en-US" smtClean="0"/>
              <a:pPr/>
              <a:t>39</a:t>
            </a:fld>
            <a:endParaRPr lang="en-US" dirty="0"/>
          </a:p>
        </p:txBody>
      </p:sp>
      <p:sp>
        <p:nvSpPr>
          <p:cNvPr id="5" name="Footer Placeholder 4"/>
          <p:cNvSpPr>
            <a:spLocks noGrp="1"/>
          </p:cNvSpPr>
          <p:nvPr>
            <p:ph type="ftr" sz="quarter" idx="11"/>
          </p:nvPr>
        </p:nvSpPr>
        <p:spPr/>
        <p:txBody>
          <a:bodyPr/>
          <a:lstStyle/>
          <a:p>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184080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55575"/>
            <a:ext cx="7985125" cy="4492625"/>
          </a:xfrm>
        </p:spPr>
      </p:sp>
      <p:sp>
        <p:nvSpPr>
          <p:cNvPr id="3" name="Notes Placeholder 2"/>
          <p:cNvSpPr>
            <a:spLocks noGrp="1"/>
          </p:cNvSpPr>
          <p:nvPr>
            <p:ph type="body" idx="1"/>
          </p:nvPr>
        </p:nvSpPr>
        <p:spPr/>
        <p:txBody>
          <a:bodyPr>
            <a:normAutofit/>
          </a:bodyPr>
          <a:lstStyle/>
          <a:p>
            <a:endParaRPr lang="en-US" dirty="0"/>
          </a:p>
        </p:txBody>
      </p:sp>
      <p:sp>
        <p:nvSpPr>
          <p:cNvPr id="6" name="Slide Number Placeholder 5"/>
          <p:cNvSpPr>
            <a:spLocks noGrp="1"/>
          </p:cNvSpPr>
          <p:nvPr>
            <p:ph type="sldNum" idx="10"/>
          </p:nvPr>
        </p:nvSpPr>
        <p:spPr/>
        <p:txBody>
          <a:bodyPr/>
          <a:lstStyle/>
          <a:p>
            <a:fld id="{5A13CB0A-CA01-479F-9E09-3A089EB2298E}" type="slidenum">
              <a:rPr lang="en-US" smtClean="0"/>
              <a:pPr/>
              <a:t>40</a:t>
            </a:fld>
            <a:endParaRPr lang="en-US"/>
          </a:p>
        </p:txBody>
      </p:sp>
      <p:sp>
        <p:nvSpPr>
          <p:cNvPr id="7" name="Footer Placeholder 6"/>
          <p:cNvSpPr>
            <a:spLocks noGrp="1"/>
          </p:cNvSpPr>
          <p:nvPr>
            <p:ph type="ftr" sz="quarter" idx="11"/>
          </p:nvPr>
        </p:nvSpPr>
        <p:spPr>
          <a:xfrm>
            <a:off x="408856" y="8674650"/>
            <a:ext cx="5834139" cy="546931"/>
          </a:xfrm>
          <a:prstGeom prst="rect">
            <a:avLst/>
          </a:prstGeom>
        </p:spPr>
        <p:txBody>
          <a:bodyPr/>
          <a:lstStyle/>
          <a:p>
            <a:pPr>
              <a:defRPr/>
            </a:pPr>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1967422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idx="10"/>
          </p:nvPr>
        </p:nvSpPr>
        <p:spPr/>
        <p:txBody>
          <a:bodyPr/>
          <a:lstStyle/>
          <a:p>
            <a:fld id="{5A13CB0A-CA01-479F-9E09-3A089EB2298E}" type="slidenum">
              <a:rPr lang="en-US" smtClean="0"/>
              <a:pPr/>
              <a:t>41</a:t>
            </a:fld>
            <a:endParaRPr lang="en-US"/>
          </a:p>
        </p:txBody>
      </p:sp>
      <p:sp>
        <p:nvSpPr>
          <p:cNvPr id="7" name="Footer Placeholder 6"/>
          <p:cNvSpPr>
            <a:spLocks noGrp="1"/>
          </p:cNvSpPr>
          <p:nvPr>
            <p:ph type="ftr" sz="quarter" idx="11"/>
          </p:nvPr>
        </p:nvSpPr>
        <p:spPr>
          <a:xfrm>
            <a:off x="408856" y="8674650"/>
            <a:ext cx="5834139" cy="546931"/>
          </a:xfrm>
          <a:prstGeom prst="rect">
            <a:avLst/>
          </a:prstGeom>
        </p:spPr>
        <p:txBody>
          <a:bodyPr/>
          <a:lstStyle/>
          <a:p>
            <a:pPr>
              <a:defRPr/>
            </a:pPr>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4239658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fld id="{5A13CB0A-CA01-479F-9E09-3A089EB2298E}" type="slidenum">
              <a:rPr lang="en-US" smtClean="0"/>
              <a:pPr/>
              <a:t>42</a:t>
            </a:fld>
            <a:endParaRPr lang="en-US" dirty="0"/>
          </a:p>
        </p:txBody>
      </p:sp>
      <p:sp>
        <p:nvSpPr>
          <p:cNvPr id="5" name="Footer Placeholder 4"/>
          <p:cNvSpPr>
            <a:spLocks noGrp="1"/>
          </p:cNvSpPr>
          <p:nvPr>
            <p:ph type="ftr" sz="quarter" idx="4"/>
          </p:nvPr>
        </p:nvSpPr>
        <p:spPr/>
        <p:txBody>
          <a:bodyPr/>
          <a:lstStyle/>
          <a:p>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194218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
        <p:nvSpPr>
          <p:cNvPr id="8" name="Footer Placeholder 7"/>
          <p:cNvSpPr>
            <a:spLocks noGrp="1"/>
          </p:cNvSpPr>
          <p:nvPr>
            <p:ph type="ftr" sz="quarter" idx="11"/>
          </p:nvPr>
        </p:nvSpPr>
        <p:spPr>
          <a:xfrm>
            <a:off x="408856" y="8674650"/>
            <a:ext cx="5834139" cy="54693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Copyright(c) Agile Transformation Inc. | Enabling Business Agility | www.AgilityHealthRadar.com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10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a:p>
            <a:endParaRPr lang="en-US" dirty="0"/>
          </a:p>
        </p:txBody>
      </p:sp>
      <p:sp>
        <p:nvSpPr>
          <p:cNvPr id="6" name="Slide Image Placeholder 1"/>
          <p:cNvSpPr>
            <a:spLocks noGrp="1" noRot="1" noChangeAspect="1"/>
          </p:cNvSpPr>
          <p:nvPr>
            <p:ph type="sldImg"/>
          </p:nvPr>
        </p:nvSpPr>
        <p:spPr>
          <a:xfrm>
            <a:off x="-447675" y="231775"/>
            <a:ext cx="8061325" cy="4535488"/>
          </a:xfrm>
          <a:ln/>
        </p:spPr>
      </p:sp>
      <p:sp>
        <p:nvSpPr>
          <p:cNvPr id="8" name="Slide Number Placeholder 7"/>
          <p:cNvSpPr>
            <a:spLocks noGrp="1"/>
          </p:cNvSpPr>
          <p:nvPr>
            <p:ph type="sldNum" idx="10"/>
          </p:nvPr>
        </p:nvSpPr>
        <p:spPr/>
        <p:txBody>
          <a:bodyPr/>
          <a:lstStyle/>
          <a:p>
            <a:fld id="{5A13CB0A-CA01-479F-9E09-3A089EB2298E}" type="slidenum">
              <a:rPr lang="en-US" smtClean="0"/>
              <a:pPr/>
              <a:t>43</a:t>
            </a:fld>
            <a:endParaRPr lang="en-US"/>
          </a:p>
        </p:txBody>
      </p:sp>
      <p:sp>
        <p:nvSpPr>
          <p:cNvPr id="7" name="Footer Placeholder 6"/>
          <p:cNvSpPr>
            <a:spLocks noGrp="1"/>
          </p:cNvSpPr>
          <p:nvPr>
            <p:ph type="ftr" sz="quarter" idx="11"/>
          </p:nvPr>
        </p:nvSpPr>
        <p:spPr>
          <a:xfrm>
            <a:off x="408856" y="8674650"/>
            <a:ext cx="5834139" cy="546931"/>
          </a:xfrm>
          <a:prstGeom prst="rect">
            <a:avLst/>
          </a:prstGeom>
        </p:spPr>
        <p:txBody>
          <a:bodyPr/>
          <a:lstStyle/>
          <a:p>
            <a:pPr>
              <a:defRPr/>
            </a:pPr>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269112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44</a:t>
            </a:fld>
            <a:endParaRPr kumimoji="0" lang="en-US" sz="1100" b="0" i="0" u="none" strike="noStrike" kern="1200" cap="none" spc="0" normalizeH="0" baseline="0" noProof="0">
              <a:ln>
                <a:noFill/>
              </a:ln>
              <a:solidFill>
                <a:srgbClr val="000000"/>
              </a:solidFill>
              <a:effectLst/>
              <a:uLnTx/>
              <a:uFillTx/>
              <a:latin typeface="Times New Roman" charset="0"/>
            </a:endParaRPr>
          </a:p>
        </p:txBody>
      </p:sp>
      <p:sp>
        <p:nvSpPr>
          <p:cNvPr id="5" name="Footer Placeholder 4"/>
          <p:cNvSpPr>
            <a:spLocks noGrp="1"/>
          </p:cNvSpPr>
          <p:nvPr>
            <p:ph type="ftr" sz="quarter" idx="11"/>
          </p:nvPr>
        </p:nvSpPr>
        <p:spPr>
          <a:xfrm>
            <a:off x="408856" y="8674650"/>
            <a:ext cx="5834139" cy="546931"/>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445100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7" name="Slide Number Placeholder 6"/>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prstClr val="white"/>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45</a:t>
            </a:fld>
            <a:endParaRPr kumimoji="0" lang="en-US" sz="1100" b="0" i="0" u="none" strike="noStrike" kern="1200" cap="none" spc="0" normalizeH="0" baseline="0" noProof="0">
              <a:ln>
                <a:noFill/>
              </a:ln>
              <a:solidFill>
                <a:prstClr val="white"/>
              </a:solidFill>
              <a:effectLst/>
              <a:uLnTx/>
              <a:uFillTx/>
              <a:latin typeface="Times New Roman" charset="0"/>
            </a:endParaRPr>
          </a:p>
        </p:txBody>
      </p:sp>
      <p:sp>
        <p:nvSpPr>
          <p:cNvPr id="6" name="Footer Placeholder 5"/>
          <p:cNvSpPr>
            <a:spLocks noGrp="1"/>
          </p:cNvSpPr>
          <p:nvPr>
            <p:ph type="ftr" sz="quarter" idx="11"/>
          </p:nvPr>
        </p:nvSpPr>
        <p:spPr>
          <a:xfrm>
            <a:off x="408856" y="8674651"/>
            <a:ext cx="5834139" cy="546931"/>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prstClr val="white"/>
              </a:solidFill>
              <a:effectLst/>
              <a:uLnTx/>
              <a:uFillTx/>
              <a:latin typeface="Calibri" charset="0"/>
              <a:ea typeface="+mn-ea"/>
              <a:cs typeface="+mn-cs"/>
            </a:endParaRPr>
          </a:p>
        </p:txBody>
      </p:sp>
    </p:spTree>
    <p:extLst>
      <p:ext uri="{BB962C8B-B14F-4D97-AF65-F5344CB8AC3E}">
        <p14:creationId xmlns:p14="http://schemas.microsoft.com/office/powerpoint/2010/main" val="27571326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46</a:t>
            </a:fld>
            <a:endParaRPr kumimoji="0" lang="en-US" sz="1100" b="0" i="0" u="none" strike="noStrike" kern="1200" cap="none" spc="0" normalizeH="0" baseline="0" noProof="0">
              <a:ln>
                <a:noFill/>
              </a:ln>
              <a:solidFill>
                <a:srgbClr val="000000"/>
              </a:solidFill>
              <a:effectLst/>
              <a:uLnTx/>
              <a:uFillTx/>
              <a:latin typeface="Times New Roman" charset="0"/>
            </a:endParaRPr>
          </a:p>
        </p:txBody>
      </p:sp>
      <p:sp>
        <p:nvSpPr>
          <p:cNvPr id="7" name="Footer Placeholder 6"/>
          <p:cNvSpPr>
            <a:spLocks noGrp="1"/>
          </p:cNvSpPr>
          <p:nvPr>
            <p:ph type="ftr" sz="quarter" idx="11"/>
          </p:nvPr>
        </p:nvSpPr>
        <p:spPr>
          <a:xfrm>
            <a:off x="408856" y="8674650"/>
            <a:ext cx="5834139" cy="546931"/>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2005815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47</a:t>
            </a:fld>
            <a:endParaRPr kumimoji="0" lang="en-US" sz="1100" b="0" i="0" u="none" strike="noStrike" kern="1200" cap="none" spc="0" normalizeH="0" baseline="0" noProof="0" dirty="0">
              <a:ln>
                <a:noFill/>
              </a:ln>
              <a:solidFill>
                <a:srgbClr val="000000"/>
              </a:solidFill>
              <a:effectLst/>
              <a:uLnTx/>
              <a:uFillTx/>
              <a:latin typeface="Times New Roman" charset="0"/>
            </a:endParaRPr>
          </a:p>
        </p:txBody>
      </p:sp>
      <p:sp>
        <p:nvSpPr>
          <p:cNvPr id="5" name="Footer Placeholder 4"/>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1584475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6" name="Slide Image Placeholder 1"/>
          <p:cNvSpPr>
            <a:spLocks noGrp="1" noRot="1" noChangeAspect="1"/>
          </p:cNvSpPr>
          <p:nvPr>
            <p:ph type="sldImg"/>
          </p:nvPr>
        </p:nvSpPr>
        <p:spPr>
          <a:xfrm>
            <a:off x="-447675" y="231775"/>
            <a:ext cx="8061325" cy="4535488"/>
          </a:xfrm>
          <a:ln/>
        </p:spPr>
      </p:sp>
      <p:sp>
        <p:nvSpPr>
          <p:cNvPr id="8" name="Slide Number Placeholder 7"/>
          <p:cNvSpPr>
            <a:spLocks noGrp="1"/>
          </p:cNvSpPr>
          <p:nvPr>
            <p:ph type="sldNum" idx="10"/>
          </p:nvPr>
        </p:nvSpPr>
        <p:spPr/>
        <p:txBody>
          <a:bodyPr/>
          <a:lstStyle/>
          <a:p>
            <a:fld id="{5A13CB0A-CA01-479F-9E09-3A089EB2298E}" type="slidenum">
              <a:rPr lang="en-US" smtClean="0"/>
              <a:pPr/>
              <a:t>48</a:t>
            </a:fld>
            <a:endParaRPr lang="en-US"/>
          </a:p>
        </p:txBody>
      </p:sp>
      <p:sp>
        <p:nvSpPr>
          <p:cNvPr id="7" name="Footer Placeholder 6"/>
          <p:cNvSpPr>
            <a:spLocks noGrp="1"/>
          </p:cNvSpPr>
          <p:nvPr>
            <p:ph type="ftr" sz="quarter" idx="11"/>
          </p:nvPr>
        </p:nvSpPr>
        <p:spPr>
          <a:xfrm>
            <a:off x="408856" y="8674650"/>
            <a:ext cx="5834139" cy="546931"/>
          </a:xfrm>
          <a:prstGeom prst="rect">
            <a:avLst/>
          </a:prstGeom>
        </p:spPr>
        <p:txBody>
          <a:bodyPr/>
          <a:lstStyle/>
          <a:p>
            <a:pPr>
              <a:defRPr/>
            </a:pPr>
            <a:r>
              <a:rPr lang="en-US" dirty="0"/>
              <a:t>Copyright(c) Agile Transformation Inc. | Enabling Business Agility | www.AgilityHealthRadar.com </a:t>
            </a:r>
          </a:p>
        </p:txBody>
      </p:sp>
    </p:spTree>
    <p:extLst>
      <p:ext uri="{BB962C8B-B14F-4D97-AF65-F5344CB8AC3E}">
        <p14:creationId xmlns:p14="http://schemas.microsoft.com/office/powerpoint/2010/main" val="269112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49</a:t>
            </a:fld>
            <a:endParaRPr kumimoji="0" lang="en-US" sz="1100" b="0" i="0" u="none" strike="noStrike" kern="1200" cap="none" spc="0" normalizeH="0" baseline="0" noProof="0">
              <a:ln>
                <a:noFill/>
              </a:ln>
              <a:solidFill>
                <a:srgbClr val="000000"/>
              </a:solidFill>
              <a:effectLst/>
              <a:uLnTx/>
              <a:uFillTx/>
              <a:latin typeface="Times New Roman" charset="0"/>
            </a:endParaRPr>
          </a:p>
        </p:txBody>
      </p:sp>
      <p:sp>
        <p:nvSpPr>
          <p:cNvPr id="7" name="Footer Placeholder 6"/>
          <p:cNvSpPr>
            <a:spLocks noGrp="1"/>
          </p:cNvSpPr>
          <p:nvPr>
            <p:ph type="ftr" sz="quarter" idx="11"/>
          </p:nvPr>
        </p:nvSpPr>
        <p:spPr>
          <a:xfrm>
            <a:off x="408856" y="8674650"/>
            <a:ext cx="5834139" cy="546931"/>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2005815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B44CE-04C3-A24A-B26D-34EDF129E0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989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15BDF183-878F-4740-AC28-AD7170F1B501}"/>
              </a:ext>
            </a:extLst>
          </p:cNvPr>
          <p:cNvSpPr>
            <a:spLocks noGrp="1" noRot="1" noChangeAspect="1"/>
          </p:cNvSpPr>
          <p:nvPr>
            <p:ph type="sldImg"/>
          </p:nvPr>
        </p:nvSpPr>
        <p:spPr>
          <a:xfrm>
            <a:off x="76200" y="76200"/>
            <a:ext cx="7162800" cy="4029075"/>
          </a:xfrm>
        </p:spPr>
      </p:sp>
      <p:sp>
        <p:nvSpPr>
          <p:cNvPr id="9" name="Notes Placeholder 8">
            <a:extLst>
              <a:ext uri="{FF2B5EF4-FFF2-40B4-BE49-F238E27FC236}">
                <a16:creationId xmlns:a16="http://schemas.microsoft.com/office/drawing/2014/main" id="{90F7E44F-8D95-4DDC-A010-E393563C0375}"/>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0B1E1BEC-B8BD-4329-9595-B6BC03D78B38}"/>
              </a:ext>
            </a:extLst>
          </p:cNvPr>
          <p:cNvSpPr>
            <a:spLocks noGrp="1"/>
          </p:cNvSpPr>
          <p:nvPr>
            <p:ph type="sldNum" sz="quarter" idx="5"/>
          </p:nvPr>
        </p:nvSpPr>
        <p:spPr/>
        <p:txBody>
          <a:bodyPr/>
          <a:lstStyle/>
          <a:p>
            <a:pPr marL="0" marR="0" lvl="0" indent="0" algn="ctr" defTabSz="914002" rtl="0" eaLnBrk="1" fontAlgn="auto" latinLnBrk="0" hangingPunct="1">
              <a:lnSpc>
                <a:spcPct val="100000"/>
              </a:lnSpc>
              <a:spcBef>
                <a:spcPts val="0"/>
              </a:spcBef>
              <a:spcAft>
                <a:spcPts val="0"/>
              </a:spcAft>
              <a:buClrTx/>
              <a:buSzTx/>
              <a:buFontTx/>
              <a:buNone/>
              <a:tabLst/>
              <a:defRPr/>
            </a:pPr>
            <a:fld id="{6BCBAF43-4317-4BBE-A51A-9834A5286680}" type="slidenum">
              <a:rPr kumimoji="0" lang="en-US"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002"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F65D0B51-C3E4-4F47-8A48-0DF2EB14AEB7}"/>
              </a:ext>
            </a:extLst>
          </p:cNvPr>
          <p:cNvSpPr>
            <a:spLocks noGrp="1"/>
          </p:cNvSpPr>
          <p:nvPr>
            <p:ph type="ftr" sz="quarter" idx="4"/>
          </p:nvPr>
        </p:nvSpPr>
        <p:spPr/>
        <p:txBody>
          <a:bodyP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 AgilityHealth | Enabling Enterprise Business Agility | www.AgilityHealthRadar.com/EBA</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7952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63513"/>
            <a:ext cx="6581775" cy="3703637"/>
          </a:xfrm>
          <a:prstGeom prst="rect">
            <a:avLst/>
          </a:prstGeom>
          <a:ln>
            <a:solidFill>
              <a:schemeClr val="tx1"/>
            </a:solidFill>
          </a:ln>
        </p:spPr>
      </p:sp>
      <p:sp>
        <p:nvSpPr>
          <p:cNvPr id="3" name="Notes Placeholder 2"/>
          <p:cNvSpPr>
            <a:spLocks noGrp="1"/>
          </p:cNvSpPr>
          <p:nvPr>
            <p:ph type="body" idx="1"/>
          </p:nvPr>
        </p:nvSpPr>
        <p:spPr>
          <a:xfrm>
            <a:off x="685800" y="4473892"/>
            <a:ext cx="5486400" cy="3660458"/>
          </a:xfrm>
          <a:prstGeom prst="rect">
            <a:avLst/>
          </a:prstGeom>
        </p:spPr>
        <p:txBody>
          <a:bodyPr/>
          <a:lstStyle/>
          <a:p>
            <a:r>
              <a:rPr lang="en-US" dirty="0"/>
              <a:t>@</a:t>
            </a:r>
            <a:r>
              <a:rPr lang="en-US" dirty="0" err="1"/>
              <a:t>glenn</a:t>
            </a:r>
            <a:r>
              <a:rPr lang="en-US" dirty="0"/>
              <a:t> – we don’t use this slide anymore, in our EBAS Cert course, </a:t>
            </a:r>
          </a:p>
        </p:txBody>
      </p:sp>
      <p:sp>
        <p:nvSpPr>
          <p:cNvPr id="7" name="Slide Number Placeholder 6">
            <a:extLst>
              <a:ext uri="{FF2B5EF4-FFF2-40B4-BE49-F238E27FC236}">
                <a16:creationId xmlns:a16="http://schemas.microsoft.com/office/drawing/2014/main" id="{637F9FF0-6462-4F2D-A52D-33D9242E87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D0CA-033F-47DD-965D-9CFA4A5185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37AFA1D-B2BB-40E0-8CC2-7305A85C8DC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 Agile Transformation Inc. | Enabling Business Agility!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35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7"/>
          <p:cNvSpPr txBox="1">
            <a:spLocks noGrp="1" noChangeArrowheads="1"/>
          </p:cNvSpPr>
          <p:nvPr/>
        </p:nvSpPr>
        <p:spPr bwMode="auto">
          <a:xfrm>
            <a:off x="6075681" y="8829967"/>
            <a:ext cx="933098" cy="464820"/>
          </a:xfrm>
          <a:prstGeom prst="rect">
            <a:avLst/>
          </a:prstGeom>
          <a:noFill/>
          <a:ln w="9525">
            <a:noFill/>
            <a:miter lim="800000"/>
            <a:headEnd/>
            <a:tailEnd/>
          </a:ln>
        </p:spPr>
        <p:txBody>
          <a:bodyPr lIns="93158" tIns="46580" rIns="93158" bIns="46580" anchor="b">
            <a:prstTxWarp prst="textNoShape">
              <a:avLst/>
            </a:prstTxWarp>
          </a:bodyPr>
          <a:lstStyle/>
          <a:p>
            <a:pPr algn="r">
              <a:buClr>
                <a:srgbClr val="000000"/>
              </a:buClr>
              <a:buSzPct val="100000"/>
              <a:buFont typeface="Times New Roman" charset="0"/>
              <a:buNone/>
            </a:pPr>
            <a:fld id="{24635F28-4CE1-40AF-9202-0A8031CD99F9}" type="slidenum">
              <a:rPr lang="en-US" sz="1300">
                <a:ea typeface="MS Gothic" charset="0"/>
                <a:cs typeface="MS Gothic" charset="0"/>
              </a:rPr>
              <a:pPr algn="r">
                <a:buClr>
                  <a:srgbClr val="000000"/>
                </a:buClr>
                <a:buSzPct val="100000"/>
                <a:buFont typeface="Times New Roman" charset="0"/>
                <a:buNone/>
              </a:pPr>
              <a:t>5</a:t>
            </a:fld>
            <a:endParaRPr lang="en-US" sz="1300" dirty="0">
              <a:ea typeface="MS Gothic" charset="0"/>
              <a:cs typeface="MS Gothic" charset="0"/>
            </a:endParaRPr>
          </a:p>
        </p:txBody>
      </p:sp>
      <p:sp>
        <p:nvSpPr>
          <p:cNvPr id="25604" name="Notes Placeholder 2"/>
          <p:cNvSpPr>
            <a:spLocks noGrp="1"/>
          </p:cNvSpPr>
          <p:nvPr>
            <p:ph type="body" idx="1"/>
          </p:nvPr>
        </p:nvSpPr>
        <p:spPr>
          <a:ln/>
        </p:spPr>
        <p:txBody>
          <a:bodyPr lIns="91556" tIns="45779" rIns="91556" bIns="45779"/>
          <a:lstStyle/>
          <a:p>
            <a:pPr>
              <a:buFont typeface="Times New Roman" pitchFamily="16" charset="0"/>
              <a:buNone/>
              <a:defRPr/>
            </a:pPr>
            <a:endParaRPr lang="en-US" sz="1100" dirty="0">
              <a:ea typeface="+mn-ea"/>
              <a:cs typeface="+mn-cs"/>
            </a:endParaRPr>
          </a:p>
        </p:txBody>
      </p:sp>
      <p:sp>
        <p:nvSpPr>
          <p:cNvPr id="38917" name="Footer Placeholder 3"/>
          <p:cNvSpPr txBox="1">
            <a:spLocks noGrp="1"/>
          </p:cNvSpPr>
          <p:nvPr/>
        </p:nvSpPr>
        <p:spPr bwMode="auto">
          <a:xfrm>
            <a:off x="1635761" y="8829967"/>
            <a:ext cx="3894667" cy="464820"/>
          </a:xfrm>
          <a:prstGeom prst="rect">
            <a:avLst/>
          </a:prstGeom>
          <a:noFill/>
          <a:ln w="9525">
            <a:noFill/>
            <a:miter lim="800000"/>
            <a:headEnd/>
            <a:tailEnd/>
          </a:ln>
        </p:spPr>
        <p:txBody>
          <a:bodyPr lIns="93158" tIns="46580" rIns="93158" bIns="46580" anchor="b">
            <a:prstTxWarp prst="textNoShape">
              <a:avLst/>
            </a:prstTxWarp>
          </a:bodyPr>
          <a:lstStyle/>
          <a:p>
            <a:pPr algn="ctr">
              <a:buClr>
                <a:srgbClr val="000000"/>
              </a:buClr>
              <a:buSzPct val="100000"/>
              <a:buFont typeface="Times New Roman" charset="0"/>
              <a:buNone/>
            </a:pPr>
            <a:endParaRPr lang="en-US" sz="1000" dirty="0">
              <a:ea typeface="MS Gothic" charset="0"/>
              <a:cs typeface="MS Gothic" charset="0"/>
            </a:endParaRPr>
          </a:p>
        </p:txBody>
      </p:sp>
      <p:sp>
        <p:nvSpPr>
          <p:cNvPr id="38918" name="Slide Number Placeholder 4"/>
          <p:cNvSpPr txBox="1">
            <a:spLocks noGrp="1"/>
          </p:cNvSpPr>
          <p:nvPr/>
        </p:nvSpPr>
        <p:spPr bwMode="auto">
          <a:xfrm>
            <a:off x="6075681" y="8829967"/>
            <a:ext cx="933098" cy="464820"/>
          </a:xfrm>
          <a:prstGeom prst="rect">
            <a:avLst/>
          </a:prstGeom>
          <a:noFill/>
          <a:ln w="9525">
            <a:noFill/>
            <a:miter lim="800000"/>
            <a:headEnd/>
            <a:tailEnd/>
          </a:ln>
        </p:spPr>
        <p:txBody>
          <a:bodyPr lIns="93158" tIns="46580" rIns="93158" bIns="46580" anchor="b">
            <a:prstTxWarp prst="textNoShape">
              <a:avLst/>
            </a:prstTxWarp>
          </a:bodyPr>
          <a:lstStyle/>
          <a:p>
            <a:pPr algn="r">
              <a:buClr>
                <a:srgbClr val="000000"/>
              </a:buClr>
              <a:buSzPct val="100000"/>
              <a:buFont typeface="Times New Roman" charset="0"/>
              <a:buNone/>
            </a:pPr>
            <a:fld id="{78EFE685-BD50-4F0F-8BE4-84E30F558BC9}" type="slidenum">
              <a:rPr lang="en-US" sz="1300">
                <a:ea typeface="MS Gothic" charset="0"/>
                <a:cs typeface="MS Gothic" charset="0"/>
              </a:rPr>
              <a:pPr algn="r">
                <a:buClr>
                  <a:srgbClr val="000000"/>
                </a:buClr>
                <a:buSzPct val="100000"/>
                <a:buFont typeface="Times New Roman" charset="0"/>
                <a:buNone/>
              </a:pPr>
              <a:t>5</a:t>
            </a:fld>
            <a:endParaRPr lang="en-US" sz="1300" dirty="0">
              <a:ea typeface="MS Gothic" charset="0"/>
              <a:cs typeface="MS Gothic" charset="0"/>
            </a:endParaRPr>
          </a:p>
        </p:txBody>
      </p:sp>
      <p:sp>
        <p:nvSpPr>
          <p:cNvPr id="38919" name="Slide Image Placeholder 1"/>
          <p:cNvSpPr>
            <a:spLocks noGrp="1" noRot="1" noChangeAspect="1"/>
          </p:cNvSpPr>
          <p:nvPr>
            <p:ph type="sldImg"/>
          </p:nvPr>
        </p:nvSpPr>
        <p:spPr>
          <a:xfrm>
            <a:off x="-447675" y="231775"/>
            <a:ext cx="8061325" cy="4535488"/>
          </a:xfrm>
          <a:ln/>
        </p:spPr>
      </p:sp>
      <p:sp>
        <p:nvSpPr>
          <p:cNvPr id="9" name="Footer Placeholder 8"/>
          <p:cNvSpPr>
            <a:spLocks noGrp="1"/>
          </p:cNvSpPr>
          <p:nvPr>
            <p:ph type="ftr" sz="quarter" idx="11"/>
          </p:nvPr>
        </p:nvSpPr>
        <p:spPr>
          <a:xfrm>
            <a:off x="408856" y="8674650"/>
            <a:ext cx="5834139" cy="546931"/>
          </a:xfrm>
          <a:prstGeom prst="rect">
            <a:avLst/>
          </a:prstGeom>
        </p:spPr>
        <p:txBody>
          <a:bodyPr/>
          <a:lstStyle/>
          <a:p>
            <a:pPr>
              <a:defRPr/>
            </a:pPr>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32979987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8" y="84138"/>
            <a:ext cx="6694487" cy="3767137"/>
          </a:xfrm>
          <a:prstGeom prst="rect">
            <a:avLst/>
          </a:prstGeom>
          <a:ln>
            <a:solidFill>
              <a:schemeClr val="tx1"/>
            </a:solidFill>
          </a:ln>
        </p:spPr>
      </p:sp>
      <p:sp>
        <p:nvSpPr>
          <p:cNvPr id="3" name="Notes Placeholder 2"/>
          <p:cNvSpPr>
            <a:spLocks noGrp="1"/>
          </p:cNvSpPr>
          <p:nvPr>
            <p:ph type="body" idx="1"/>
          </p:nvPr>
        </p:nvSpPr>
        <p:spPr>
          <a:xfrm>
            <a:off x="685800" y="4473892"/>
            <a:ext cx="5486400" cy="3660458"/>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453FF54-9421-486A-8254-D782C07B5D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D0CA-033F-47DD-965D-9CFA4A5185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0819C9B-6EFE-4B36-8107-DAD10AA15B7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 Agile Transformation Inc. | Enabling Business Agility!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0350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163513"/>
            <a:ext cx="6610350" cy="3719512"/>
          </a:xfrm>
          <a:prstGeom prst="rect">
            <a:avLst/>
          </a:prstGeom>
          <a:ln>
            <a:solidFill>
              <a:schemeClr val="tx1"/>
            </a:solidFill>
          </a:ln>
        </p:spPr>
      </p:sp>
      <p:sp>
        <p:nvSpPr>
          <p:cNvPr id="3" name="Notes Placeholder 2"/>
          <p:cNvSpPr>
            <a:spLocks noGrp="1"/>
          </p:cNvSpPr>
          <p:nvPr>
            <p:ph type="body" idx="1"/>
          </p:nvPr>
        </p:nvSpPr>
        <p:spPr>
          <a:xfrm>
            <a:off x="685800" y="4473892"/>
            <a:ext cx="5486400" cy="366045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877620-96B0-45F2-8B6D-ABB35B9142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D0CA-033F-47DD-965D-9CFA4A5185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69388EC-6D4A-4698-AC3F-11B3D46BCA4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 Agile Transformation Inc. | Enabling Business Agility!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091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3" y="163513"/>
            <a:ext cx="6553200" cy="3687762"/>
          </a:xfrm>
          <a:prstGeom prst="rect">
            <a:avLst/>
          </a:prstGeom>
          <a:ln>
            <a:solidFill>
              <a:schemeClr val="tx1"/>
            </a:solidFill>
          </a:ln>
        </p:spPr>
      </p:sp>
      <p:sp>
        <p:nvSpPr>
          <p:cNvPr id="3" name="Notes Placeholder 2"/>
          <p:cNvSpPr>
            <a:spLocks noGrp="1"/>
          </p:cNvSpPr>
          <p:nvPr>
            <p:ph type="body" idx="1"/>
          </p:nvPr>
        </p:nvSpPr>
        <p:spPr>
          <a:xfrm>
            <a:off x="685800" y="4473892"/>
            <a:ext cx="5486400" cy="366045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E5CC64-70F2-48AC-B4CA-5F79326C6E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D0CA-033F-47DD-965D-9CFA4A5185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95A8DFE-6278-49C8-B7E2-865D594A859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 Agile Transformation Inc. | Enabling Business Agility!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392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152400"/>
            <a:ext cx="6772275" cy="3810000"/>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5F339A40-38E5-4B8C-92E3-325B8A728B42}"/>
              </a:ext>
            </a:extLst>
          </p:cNvPr>
          <p:cNvSpPr>
            <a:spLocks noGrp="1"/>
          </p:cNvSpPr>
          <p:nvPr>
            <p:ph type="ftr" sz="quarter" idx="4"/>
          </p:nvPr>
        </p:nvSpPr>
        <p:spPr/>
        <p:txBody>
          <a:bodyPr/>
          <a:lstStyle/>
          <a:p>
            <a:pPr algn="ctr"/>
            <a:r>
              <a:rPr lang="en-US"/>
              <a:t>Copyright(c) Agile Transformation Inc. | EBA Strategist Certification (EBAS)| www.AgilityHealthRadar.com/EBA</a:t>
            </a:r>
            <a:endParaRPr lang="en-US" dirty="0"/>
          </a:p>
        </p:txBody>
      </p:sp>
      <p:sp>
        <p:nvSpPr>
          <p:cNvPr id="7" name="Slide Number Placeholder 6">
            <a:extLst>
              <a:ext uri="{FF2B5EF4-FFF2-40B4-BE49-F238E27FC236}">
                <a16:creationId xmlns:a16="http://schemas.microsoft.com/office/drawing/2014/main" id="{77D889CB-5336-4D7C-91A1-8F313D265B50}"/>
              </a:ext>
            </a:extLst>
          </p:cNvPr>
          <p:cNvSpPr>
            <a:spLocks noGrp="1"/>
          </p:cNvSpPr>
          <p:nvPr>
            <p:ph type="sldNum" sz="quarter" idx="5"/>
          </p:nvPr>
        </p:nvSpPr>
        <p:spPr/>
        <p:txBody>
          <a:bodyPr/>
          <a:lstStyle/>
          <a:p>
            <a:fld id="{6BCBAF43-4317-4BBE-A51A-9834A5286680}" type="slidenum">
              <a:rPr lang="en-US" smtClean="0"/>
              <a:pPr/>
              <a:t>56</a:t>
            </a:fld>
            <a:endParaRPr lang="en-US" dirty="0"/>
          </a:p>
        </p:txBody>
      </p:sp>
    </p:spTree>
    <p:extLst>
      <p:ext uri="{BB962C8B-B14F-4D97-AF65-F5344CB8AC3E}">
        <p14:creationId xmlns:p14="http://schemas.microsoft.com/office/powerpoint/2010/main" val="3831164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513" y="163513"/>
            <a:ext cx="6583362" cy="3703637"/>
          </a:xfrm>
          <a:prstGeom prst="rect">
            <a:avLst/>
          </a:prstGeom>
          <a:ln>
            <a:solidFill>
              <a:schemeClr val="tx1"/>
            </a:solidFill>
          </a:ln>
        </p:spPr>
      </p:sp>
      <p:sp>
        <p:nvSpPr>
          <p:cNvPr id="3" name="Notes Placeholder 2"/>
          <p:cNvSpPr>
            <a:spLocks noGrp="1"/>
          </p:cNvSpPr>
          <p:nvPr>
            <p:ph type="body" idx="1"/>
          </p:nvPr>
        </p:nvSpPr>
        <p:spPr>
          <a:xfrm>
            <a:off x="685800" y="4473892"/>
            <a:ext cx="5486400" cy="366045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C04706-D6EE-4094-BE82-A5ADB31381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D0CA-033F-47DD-965D-9CFA4A5185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A3B3CD1-84D6-4C54-A40E-5E8ECBAB117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 Agile Transformation Inc. | Enabling Business Agility!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6137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152400"/>
            <a:ext cx="6772275" cy="3810000"/>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D68148-A617-45B1-86EE-E500E64994AC}"/>
              </a:ext>
            </a:extLst>
          </p:cNvPr>
          <p:cNvSpPr>
            <a:spLocks noGrp="1"/>
          </p:cNvSpPr>
          <p:nvPr>
            <p:ph type="ftr" sz="quarter" idx="4"/>
          </p:nvPr>
        </p:nvSpPr>
        <p:spPr/>
        <p:txBody>
          <a:bodyPr/>
          <a:lstStyle/>
          <a:p>
            <a:pPr algn="ctr"/>
            <a:r>
              <a:rPr lang="en-US"/>
              <a:t>Copyright(c) Agile Transformation Inc. | EBA Strategist Certification (EBAS)| www.AgilityHealthRadar.com/EBA</a:t>
            </a:r>
            <a:endParaRPr lang="en-US" dirty="0"/>
          </a:p>
        </p:txBody>
      </p:sp>
      <p:sp>
        <p:nvSpPr>
          <p:cNvPr id="7" name="Slide Number Placeholder 6">
            <a:extLst>
              <a:ext uri="{FF2B5EF4-FFF2-40B4-BE49-F238E27FC236}">
                <a16:creationId xmlns:a16="http://schemas.microsoft.com/office/drawing/2014/main" id="{C95FF911-2E61-4EA4-BF09-2B51A3962BEE}"/>
              </a:ext>
            </a:extLst>
          </p:cNvPr>
          <p:cNvSpPr>
            <a:spLocks noGrp="1"/>
          </p:cNvSpPr>
          <p:nvPr>
            <p:ph type="sldNum" sz="quarter" idx="5"/>
          </p:nvPr>
        </p:nvSpPr>
        <p:spPr/>
        <p:txBody>
          <a:bodyPr/>
          <a:lstStyle/>
          <a:p>
            <a:fld id="{6BCBAF43-4317-4BBE-A51A-9834A5286680}" type="slidenum">
              <a:rPr lang="en-US" smtClean="0"/>
              <a:pPr/>
              <a:t>58</a:t>
            </a:fld>
            <a:endParaRPr lang="en-US" dirty="0"/>
          </a:p>
        </p:txBody>
      </p:sp>
    </p:spTree>
    <p:extLst>
      <p:ext uri="{BB962C8B-B14F-4D97-AF65-F5344CB8AC3E}">
        <p14:creationId xmlns:p14="http://schemas.microsoft.com/office/powerpoint/2010/main" val="16431673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513" y="163513"/>
            <a:ext cx="6583362" cy="3703637"/>
          </a:xfrm>
          <a:prstGeom prst="rect">
            <a:avLst/>
          </a:prstGeom>
          <a:ln>
            <a:solidFill>
              <a:schemeClr val="tx1"/>
            </a:solidFill>
          </a:ln>
        </p:spPr>
      </p:sp>
      <p:sp>
        <p:nvSpPr>
          <p:cNvPr id="3" name="Notes Placeholder 2"/>
          <p:cNvSpPr>
            <a:spLocks noGrp="1"/>
          </p:cNvSpPr>
          <p:nvPr>
            <p:ph type="body" idx="1"/>
          </p:nvPr>
        </p:nvSpPr>
        <p:spPr>
          <a:xfrm>
            <a:off x="685800" y="4473892"/>
            <a:ext cx="5486400" cy="366045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C50AEC-7517-4BEB-908C-71DFAEDB13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D0CA-033F-47DD-965D-9CFA4A5185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749BC4A-C5F0-415C-884E-EEB6893C63B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 Agile Transformation Inc. | Enabling Business Agility!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0348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61</a:t>
            </a:fld>
            <a:endParaRPr kumimoji="0" lang="en-US" sz="1100" b="0" i="0" u="none" strike="noStrike" kern="1200" cap="none" spc="0" normalizeH="0" baseline="0" noProof="0" dirty="0">
              <a:ln>
                <a:noFill/>
              </a:ln>
              <a:solidFill>
                <a:srgbClr val="000000"/>
              </a:solidFill>
              <a:effectLst/>
              <a:uLnTx/>
              <a:uFillTx/>
              <a:latin typeface="Times New Roman" charset="0"/>
            </a:endParaRPr>
          </a:p>
        </p:txBody>
      </p:sp>
      <p:sp>
        <p:nvSpPr>
          <p:cNvPr id="5" name="Footer Placeholder 4"/>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9587545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715618" y="4485807"/>
            <a:ext cx="5724938" cy="4249711"/>
          </a:xfrm>
          <a:prstGeom prst="rect">
            <a:avLst/>
          </a:prstGeom>
          <a:noFill/>
          <a:ln>
            <a:noFill/>
          </a:ln>
        </p:spPr>
        <p:txBody>
          <a:bodyPr lIns="94838" tIns="94838" rIns="94838" bIns="94838" anchor="t" anchorCtr="0">
            <a:noAutofit/>
          </a:bodyPr>
          <a:lstStyle/>
          <a:p>
            <a:pPr>
              <a:buClr>
                <a:schemeClr val="dk1"/>
              </a:buClr>
              <a:buSzPct val="25000"/>
            </a:pPr>
            <a:r>
              <a:rPr lang="en-US" sz="2500" dirty="0">
                <a:solidFill>
                  <a:schemeClr val="dk1"/>
                </a:solidFill>
                <a:latin typeface="Lato"/>
                <a:ea typeface="Lato"/>
                <a:cs typeface="Lato"/>
                <a:sym typeface="Lato"/>
              </a:rPr>
              <a:t>Use this to clarify responsibility.</a:t>
            </a:r>
            <a:endParaRPr sz="2500" dirty="0">
              <a:solidFill>
                <a:schemeClr val="dk1"/>
              </a:solidFill>
              <a:latin typeface="Lato"/>
              <a:ea typeface="Lato"/>
              <a:cs typeface="Lato"/>
              <a:sym typeface="Lato"/>
            </a:endParaRPr>
          </a:p>
        </p:txBody>
      </p:sp>
      <p:sp>
        <p:nvSpPr>
          <p:cNvPr id="300" name="Shape 300"/>
          <p:cNvSpPr>
            <a:spLocks noGrp="1" noRot="1" noChangeAspect="1"/>
          </p:cNvSpPr>
          <p:nvPr>
            <p:ph type="sldImg" idx="2"/>
          </p:nvPr>
        </p:nvSpPr>
        <p:spPr>
          <a:xfrm>
            <a:off x="428625" y="708025"/>
            <a:ext cx="6297613" cy="3543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504461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768245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71851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3ce95dc3_0_226:notes"/>
          <p:cNvSpPr txBox="1">
            <a:spLocks noGrp="1"/>
          </p:cNvSpPr>
          <p:nvPr>
            <p:ph type="body" idx="1"/>
          </p:nvPr>
        </p:nvSpPr>
        <p:spPr>
          <a:xfrm>
            <a:off x="763326" y="4710097"/>
            <a:ext cx="6106500" cy="4462200"/>
          </a:xfrm>
          <a:prstGeom prst="rect">
            <a:avLst/>
          </a:prstGeom>
          <a:noFill/>
          <a:ln>
            <a:noFill/>
          </a:ln>
        </p:spPr>
        <p:txBody>
          <a:bodyPr spcFirstLastPara="1" wrap="square" lIns="100625" tIns="100625" rIns="100625" bIns="100625" anchor="t" anchorCtr="0">
            <a:noAutofit/>
          </a:bodyPr>
          <a:lstStyle/>
          <a:p>
            <a:pPr marL="0" marR="0" lvl="0" indent="0" algn="l" rtl="0">
              <a:lnSpc>
                <a:spcPct val="100000"/>
              </a:lnSpc>
              <a:spcBef>
                <a:spcPts val="0"/>
              </a:spcBef>
              <a:spcAft>
                <a:spcPts val="0"/>
              </a:spcAft>
              <a:buClr>
                <a:srgbClr val="000000"/>
              </a:buClr>
              <a:buSzPts val="1100"/>
              <a:buFont typeface="Times New Roman"/>
              <a:buNone/>
            </a:pPr>
            <a:r>
              <a:rPr lang="en-US" sz="1100">
                <a:solidFill>
                  <a:srgbClr val="000000"/>
                </a:solidFill>
                <a:latin typeface="Comic Sans MS"/>
                <a:ea typeface="Comic Sans MS"/>
                <a:cs typeface="Comic Sans MS"/>
                <a:sym typeface="Comic Sans MS"/>
              </a:rPr>
              <a:t>. </a:t>
            </a:r>
            <a:endParaRPr sz="3000"/>
          </a:p>
          <a:p>
            <a:pPr marL="0" lvl="0" indent="0" algn="l" rtl="0">
              <a:spcBef>
                <a:spcPts val="0"/>
              </a:spcBef>
              <a:spcAft>
                <a:spcPts val="0"/>
              </a:spcAft>
              <a:buNone/>
            </a:pPr>
            <a:endParaRPr sz="2700">
              <a:solidFill>
                <a:schemeClr val="dk1"/>
              </a:solidFill>
              <a:latin typeface="Lato"/>
              <a:ea typeface="Lato"/>
              <a:cs typeface="Lato"/>
              <a:sym typeface="Lato"/>
            </a:endParaRPr>
          </a:p>
        </p:txBody>
      </p:sp>
      <p:sp>
        <p:nvSpPr>
          <p:cNvPr id="427" name="Google Shape;427;g6f3ce95dc3_0_226:notes"/>
          <p:cNvSpPr>
            <a:spLocks noGrp="1" noRot="1" noChangeAspect="1"/>
          </p:cNvSpPr>
          <p:nvPr>
            <p:ph type="sldImg" idx="2"/>
          </p:nvPr>
        </p:nvSpPr>
        <p:spPr>
          <a:xfrm>
            <a:off x="508000" y="742950"/>
            <a:ext cx="6615113" cy="3721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97637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65123" algn="l"/>
                <a:tab pos="1530245" algn="l"/>
                <a:tab pos="2295368" algn="l"/>
                <a:tab pos="3060490" algn="l"/>
              </a:tabLst>
              <a:defRPr/>
            </a:pPr>
            <a:fld id="{5A13CB0A-CA01-479F-9E09-3A089EB2298E}" type="slidenum">
              <a:rPr kumimoji="0" lang="en-US" sz="13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65123" algn="l"/>
                  <a:tab pos="1530245" algn="l"/>
                  <a:tab pos="2295368" algn="l"/>
                  <a:tab pos="3060490" algn="l"/>
                </a:tabLst>
                <a:defRPr/>
              </a:pPr>
              <a:t>65</a:t>
            </a:fld>
            <a:endParaRPr kumimoji="0" lang="en-US" sz="13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5" name="Footer Placeholder 4"/>
          <p:cNvSpPr>
            <a:spLocks noGrp="1"/>
          </p:cNvSpPr>
          <p:nvPr>
            <p:ph type="ftr" sz="quarter" idx="4"/>
          </p:nvPr>
        </p:nvSpPr>
        <p:spPr/>
        <p: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r>
              <a:rPr kumimoji="0" lang="en-US" sz="1100" b="0" i="1" u="none" strike="noStrike" kern="1200" cap="none" spc="0" normalizeH="0" baseline="0" noProof="0">
                <a:ln>
                  <a:noFill/>
                </a:ln>
                <a:solidFill>
                  <a:srgbClr val="000000">
                    <a:lumMod val="50000"/>
                    <a:lumOff val="50000"/>
                  </a:srgbClr>
                </a:solidFill>
                <a:effectLst/>
                <a:uLnTx/>
                <a:uFillTx/>
                <a:latin typeface="Calibri" pitchFamily="32" charset="0"/>
                <a:ea typeface="MS Gothic" charset="-128"/>
                <a:cs typeface="+mn-cs"/>
              </a:rPr>
              <a:t>Copyright(c) Agile Transformation Inc. | Building Lean High Performing Teams! | www.AgileTransformation.com</a:t>
            </a:r>
            <a:endParaRPr kumimoji="0" lang="en-US" sz="1100" b="0" i="1" u="none" strike="noStrike" kern="1200" cap="none" spc="0" normalizeH="0" baseline="0" noProof="0" dirty="0">
              <a:ln>
                <a:noFill/>
              </a:ln>
              <a:solidFill>
                <a:srgbClr val="000000">
                  <a:lumMod val="50000"/>
                  <a:lumOff val="50000"/>
                </a:srgbClr>
              </a:solidFill>
              <a:effectLst/>
              <a:uLnTx/>
              <a:uFillTx/>
              <a:latin typeface="Calibri" pitchFamily="32" charset="0"/>
              <a:ea typeface="MS Gothic" charset="-128"/>
              <a:cs typeface="+mn-cs"/>
            </a:endParaRPr>
          </a:p>
        </p:txBody>
      </p:sp>
    </p:spTree>
    <p:extLst>
      <p:ext uri="{BB962C8B-B14F-4D97-AF65-F5344CB8AC3E}">
        <p14:creationId xmlns:p14="http://schemas.microsoft.com/office/powerpoint/2010/main" val="21120511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Copyright(c) Agile Transformation Inc. | Enabling Business Agility | www.AgilityHealthRadar.com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0460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55575"/>
            <a:ext cx="7985125" cy="4492625"/>
          </a:xfrm>
        </p:spPr>
      </p:sp>
      <p:sp>
        <p:nvSpPr>
          <p:cNvPr id="3" name="Notes Placeholder 2"/>
          <p:cNvSpPr>
            <a:spLocks noGrp="1"/>
          </p:cNvSpPr>
          <p:nvPr>
            <p:ph type="body" idx="1"/>
          </p:nvPr>
        </p:nvSpPr>
        <p:spPr/>
        <p:txBody>
          <a:bodyPr>
            <a:normAutofit/>
          </a:bodyPr>
          <a:lstStyle/>
          <a:p>
            <a:endParaRPr lang="en-US" dirty="0"/>
          </a:p>
        </p:txBody>
      </p:sp>
      <p:sp>
        <p:nvSpPr>
          <p:cNvPr id="6" name="Slide Number Placeholder 5"/>
          <p:cNvSpPr>
            <a:spLocks noGrp="1"/>
          </p:cNvSpPr>
          <p:nvPr>
            <p:ph type="sldNum" idx="10"/>
          </p:nvPr>
        </p:nvSpPr>
        <p:spPr/>
        <p:txBody>
          <a:bodyPr/>
          <a:lstStyle/>
          <a:p>
            <a:fld id="{5A13CB0A-CA01-479F-9E09-3A089EB2298E}" type="slidenum">
              <a:rPr lang="en-US" smtClean="0"/>
              <a:pPr/>
              <a:t>67</a:t>
            </a:fld>
            <a:endParaRPr lang="en-US"/>
          </a:p>
        </p:txBody>
      </p:sp>
      <p:sp>
        <p:nvSpPr>
          <p:cNvPr id="7" name="Footer Placeholder 6"/>
          <p:cNvSpPr>
            <a:spLocks noGrp="1"/>
          </p:cNvSpPr>
          <p:nvPr>
            <p:ph type="ftr" sz="quarter" idx="11"/>
          </p:nvPr>
        </p:nvSpPr>
        <p:spPr>
          <a:xfrm>
            <a:off x="408856" y="8674650"/>
            <a:ext cx="5834139" cy="546931"/>
          </a:xfrm>
          <a:prstGeom prst="rect">
            <a:avLst/>
          </a:prstGeom>
        </p:spPr>
        <p:txBody>
          <a:bodyPr/>
          <a:lstStyle/>
          <a:p>
            <a:pPr>
              <a:defRPr/>
            </a:pPr>
            <a:r>
              <a:rPr lang="en-US">
                <a:solidFill>
                  <a:srgbClr val="FFFFFF">
                    <a:lumMod val="65000"/>
                  </a:srgbClr>
                </a:solidFill>
              </a:rPr>
              <a:t>Copyright(c) Agile Transformation Inc. | Enabling Business Agility | www.AgilityHealthRadar.com </a:t>
            </a:r>
            <a:endParaRPr lang="en-US" dirty="0">
              <a:solidFill>
                <a:srgbClr val="FFFFFF">
                  <a:lumMod val="65000"/>
                </a:srgbClr>
              </a:solidFill>
            </a:endParaRPr>
          </a:p>
        </p:txBody>
      </p:sp>
    </p:spTree>
    <p:extLst>
      <p:ext uri="{BB962C8B-B14F-4D97-AF65-F5344CB8AC3E}">
        <p14:creationId xmlns:p14="http://schemas.microsoft.com/office/powerpoint/2010/main" val="27800854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idx="10"/>
          </p:nvPr>
        </p:nvSpPr>
        <p:spPr/>
        <p:txBody>
          <a:bodyPr/>
          <a:lstStyle/>
          <a:p>
            <a:fld id="{5A13CB0A-CA01-479F-9E09-3A089EB2298E}" type="slidenum">
              <a:rPr lang="en-US" smtClean="0"/>
              <a:pPr/>
              <a:t>68</a:t>
            </a:fld>
            <a:endParaRPr lang="en-US"/>
          </a:p>
        </p:txBody>
      </p:sp>
      <p:sp>
        <p:nvSpPr>
          <p:cNvPr id="7" name="Footer Placeholder 6"/>
          <p:cNvSpPr>
            <a:spLocks noGrp="1"/>
          </p:cNvSpPr>
          <p:nvPr>
            <p:ph type="ftr" sz="quarter" idx="11"/>
          </p:nvPr>
        </p:nvSpPr>
        <p:spPr>
          <a:xfrm>
            <a:off x="408856" y="8674650"/>
            <a:ext cx="5834139" cy="546931"/>
          </a:xfrm>
          <a:prstGeom prst="rect">
            <a:avLst/>
          </a:prstGeom>
        </p:spPr>
        <p:txBody>
          <a:bodyPr/>
          <a:lstStyle/>
          <a:p>
            <a:pPr>
              <a:defRPr/>
            </a:pPr>
            <a:r>
              <a:rPr lang="en-US">
                <a:solidFill>
                  <a:srgbClr val="FFFFFF">
                    <a:lumMod val="65000"/>
                  </a:srgbClr>
                </a:solidFill>
              </a:rPr>
              <a:t>Copyright(c) Agile Transformation Inc. | Enabling Business Agility | www.AgilityHealthRadar.com </a:t>
            </a:r>
            <a:endParaRPr lang="en-US" dirty="0">
              <a:solidFill>
                <a:srgbClr val="FFFFFF">
                  <a:lumMod val="65000"/>
                </a:srgbClr>
              </a:solidFill>
            </a:endParaRPr>
          </a:p>
        </p:txBody>
      </p:sp>
    </p:spTree>
    <p:extLst>
      <p:ext uri="{BB962C8B-B14F-4D97-AF65-F5344CB8AC3E}">
        <p14:creationId xmlns:p14="http://schemas.microsoft.com/office/powerpoint/2010/main" val="41661978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pPr>
              <a:buFont typeface="Wingdings" panose="05000000000000000000" pitchFamily="2" charset="2"/>
              <a:buNone/>
            </a:pPr>
            <a:endParaRPr lang="en-US" dirty="0"/>
          </a:p>
        </p:txBody>
      </p:sp>
      <p:sp>
        <p:nvSpPr>
          <p:cNvPr id="6" name="Slide Number Placeholder 5"/>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69</a:t>
            </a:fld>
            <a:endParaRPr kumimoji="0" lang="en-US" sz="1100" b="0" i="0" u="none" strike="noStrike" kern="1200" cap="none" spc="0" normalizeH="0" baseline="0" noProof="0">
              <a:ln>
                <a:noFill/>
              </a:ln>
              <a:solidFill>
                <a:srgbClr val="000000"/>
              </a:solidFill>
              <a:effectLst/>
              <a:uLnTx/>
              <a:uFillTx/>
              <a:latin typeface="Times New Roman" charset="0"/>
            </a:endParaRPr>
          </a:p>
        </p:txBody>
      </p:sp>
      <p:sp>
        <p:nvSpPr>
          <p:cNvPr id="8" name="Footer Placeholder 7"/>
          <p:cNvSpPr>
            <a:spLocks noGrp="1"/>
          </p:cNvSpPr>
          <p:nvPr>
            <p:ph type="ftr" sz="quarter" idx="11"/>
          </p:nvPr>
        </p:nvSpPr>
        <p:spPr>
          <a:xfrm>
            <a:off x="408856" y="8674650"/>
            <a:ext cx="5834139" cy="546931"/>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5334234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idx="10"/>
          </p:nvPr>
        </p:nvSpPr>
        <p:spPr/>
        <p:txBody>
          <a:bodyPr/>
          <a:lstStyle/>
          <a:p>
            <a:fld id="{5A13CB0A-CA01-479F-9E09-3A089EB2298E}" type="slidenum">
              <a:rPr lang="en-US" smtClean="0">
                <a:solidFill>
                  <a:prstClr val="white"/>
                </a:solidFill>
              </a:rPr>
              <a:pPr/>
              <a:t>70</a:t>
            </a:fld>
            <a:endParaRPr lang="en-US">
              <a:solidFill>
                <a:prstClr val="white"/>
              </a:solidFill>
            </a:endParaRPr>
          </a:p>
        </p:txBody>
      </p:sp>
      <p:sp>
        <p:nvSpPr>
          <p:cNvPr id="8" name="Footer Placeholder 7"/>
          <p:cNvSpPr>
            <a:spLocks noGrp="1"/>
          </p:cNvSpPr>
          <p:nvPr>
            <p:ph type="ftr" sz="quarter" idx="11"/>
          </p:nvPr>
        </p:nvSpPr>
        <p:spPr/>
        <p:txBody>
          <a:bodyPr/>
          <a:lstStyle/>
          <a:p>
            <a:pPr>
              <a:defRPr/>
            </a:pPr>
            <a:r>
              <a:rPr lang="en-US" dirty="0">
                <a:solidFill>
                  <a:prstClr val="white"/>
                </a:solidFill>
              </a:rPr>
              <a:t>Copyright(c) Agile Transformation Inc. | Building Lean High Performing Teams! | www.AgileTransformation.com</a:t>
            </a:r>
          </a:p>
        </p:txBody>
      </p:sp>
    </p:spTree>
    <p:extLst>
      <p:ext uri="{BB962C8B-B14F-4D97-AF65-F5344CB8AC3E}">
        <p14:creationId xmlns:p14="http://schemas.microsoft.com/office/powerpoint/2010/main" val="41597056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72</a:t>
            </a:fld>
            <a:endParaRPr kumimoji="0" lang="en-US" sz="1100" b="0" i="0" u="none" strike="noStrike" kern="1200" cap="none" spc="0" normalizeH="0" baseline="0" noProof="0">
              <a:ln>
                <a:noFill/>
              </a:ln>
              <a:solidFill>
                <a:srgbClr val="000000"/>
              </a:solidFill>
              <a:effectLst/>
              <a:uLnTx/>
              <a:uFillTx/>
              <a:latin typeface="Times New Roman" charset="0"/>
            </a:endParaRPr>
          </a:p>
        </p:txBody>
      </p:sp>
      <p:sp>
        <p:nvSpPr>
          <p:cNvPr id="5" name="Footer Placeholder 4"/>
          <p:cNvSpPr>
            <a:spLocks noGrp="1"/>
          </p:cNvSpPr>
          <p:nvPr>
            <p:ph type="ftr" sz="quarter" idx="11"/>
          </p:nvPr>
        </p:nvSpPr>
        <p:spPr>
          <a:xfrm>
            <a:off x="408856" y="8674650"/>
            <a:ext cx="5834139" cy="546931"/>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10326678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5A13CB0A-CA01-479F-9E09-3A089EB2298E}" type="slidenum">
              <a:rPr lang="en-US" smtClean="0"/>
              <a:pPr/>
              <a:t>73</a:t>
            </a:fld>
            <a:endParaRPr lang="en-US" dirty="0"/>
          </a:p>
        </p:txBody>
      </p:sp>
      <p:sp>
        <p:nvSpPr>
          <p:cNvPr id="5" name="Footer Placeholder 4"/>
          <p:cNvSpPr>
            <a:spLocks noGrp="1"/>
          </p:cNvSpPr>
          <p:nvPr>
            <p:ph type="ftr" sz="quarter" idx="11"/>
          </p:nvPr>
        </p:nvSpPr>
        <p:spPr/>
        <p:txBody>
          <a:bodyPr/>
          <a:lstStyle/>
          <a:p>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25993193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EB1BBA64-C6BA-4AD7-923D-F49C065B76E9}"/>
              </a:ext>
            </a:extLst>
          </p:cNvPr>
          <p:cNvSpPr>
            <a:spLocks noGrp="1" noRot="1" noChangeAspect="1"/>
          </p:cNvSpPr>
          <p:nvPr>
            <p:ph type="sldImg"/>
          </p:nvPr>
        </p:nvSpPr>
        <p:spPr>
          <a:xfrm>
            <a:off x="76200" y="76200"/>
            <a:ext cx="7162800" cy="4029075"/>
          </a:xfrm>
        </p:spPr>
      </p:sp>
      <p:sp>
        <p:nvSpPr>
          <p:cNvPr id="7" name="Notes Placeholder 6">
            <a:extLst>
              <a:ext uri="{FF2B5EF4-FFF2-40B4-BE49-F238E27FC236}">
                <a16:creationId xmlns:a16="http://schemas.microsoft.com/office/drawing/2014/main" id="{5499EC54-A61A-4636-9D6F-A126ADB8511A}"/>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03B16386-C261-44A1-B1ED-57BE452058A9}"/>
              </a:ext>
            </a:extLst>
          </p:cNvPr>
          <p:cNvSpPr>
            <a:spLocks noGrp="1"/>
          </p:cNvSpPr>
          <p:nvPr>
            <p:ph type="sldNum" sz="quarter" idx="5"/>
          </p:nvPr>
        </p:nvSpPr>
        <p:spPr/>
        <p:txBody>
          <a:bodyPr/>
          <a:lstStyle/>
          <a:p>
            <a:pPr marL="0" marR="0" lvl="0" indent="0" algn="ctr" defTabSz="914002" rtl="0" eaLnBrk="1" fontAlgn="auto" latinLnBrk="0" hangingPunct="1">
              <a:lnSpc>
                <a:spcPct val="100000"/>
              </a:lnSpc>
              <a:spcBef>
                <a:spcPts val="0"/>
              </a:spcBef>
              <a:spcAft>
                <a:spcPts val="0"/>
              </a:spcAft>
              <a:buClrTx/>
              <a:buSzTx/>
              <a:buFontTx/>
              <a:buNone/>
              <a:tabLst/>
              <a:defRPr/>
            </a:pPr>
            <a:fld id="{6BCBAF43-4317-4BBE-A51A-9834A5286680}" type="slidenum">
              <a:rPr kumimoji="0" lang="en-US"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002" rtl="0" eaLnBrk="1" fontAlgn="auto" latinLnBrk="0" hangingPunct="1">
                <a:lnSpc>
                  <a:spcPct val="100000"/>
                </a:lnSpc>
                <a:spcBef>
                  <a:spcPts val="0"/>
                </a:spcBef>
                <a:spcAft>
                  <a:spcPts val="0"/>
                </a:spcAft>
                <a:buClrTx/>
                <a:buSzTx/>
                <a:buFontTx/>
                <a:buNone/>
                <a:tabLst/>
                <a:defRPr/>
              </a:pPr>
              <a:t>74</a:t>
            </a:fld>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B5C2285-369C-4289-AC5A-700B9050BCF8}"/>
              </a:ext>
            </a:extLst>
          </p:cNvPr>
          <p:cNvSpPr>
            <a:spLocks noGrp="1"/>
          </p:cNvSpPr>
          <p:nvPr>
            <p:ph type="ftr" sz="quarter" idx="4"/>
          </p:nvPr>
        </p:nvSpPr>
        <p:spPr/>
        <p:txBody>
          <a:bodyP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 AgilityHealth | Enabling Enterprise Business Agility | www.AgilityHealthRadar.com/EBA</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2596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7"/>
          <p:cNvSpPr txBox="1">
            <a:spLocks noGrp="1" noChangeArrowheads="1"/>
          </p:cNvSpPr>
          <p:nvPr/>
        </p:nvSpPr>
        <p:spPr bwMode="auto">
          <a:xfrm>
            <a:off x="6075681" y="8829967"/>
            <a:ext cx="933098" cy="464820"/>
          </a:xfrm>
          <a:prstGeom prst="rect">
            <a:avLst/>
          </a:prstGeom>
          <a:noFill/>
          <a:ln w="9525">
            <a:noFill/>
            <a:miter lim="800000"/>
            <a:headEnd/>
            <a:tailEnd/>
          </a:ln>
        </p:spPr>
        <p:txBody>
          <a:bodyPr lIns="93158" tIns="46580" rIns="93158" bIns="46580" anchor="b">
            <a:prstTxWarp prst="textNoShape">
              <a:avLst/>
            </a:prstTxWarp>
          </a:bodyPr>
          <a:lstStyle/>
          <a:p>
            <a:pPr algn="r">
              <a:buClr>
                <a:srgbClr val="000000"/>
              </a:buClr>
              <a:buSzPct val="100000"/>
              <a:buFont typeface="Times New Roman" charset="0"/>
              <a:buNone/>
            </a:pPr>
            <a:fld id="{AB3C2882-99DA-4B25-BE78-27E510AC21BF}" type="slidenum">
              <a:rPr lang="en-US" sz="1300">
                <a:ea typeface="MS Gothic" charset="0"/>
                <a:cs typeface="MS Gothic" charset="0"/>
              </a:rPr>
              <a:pPr algn="r">
                <a:buClr>
                  <a:srgbClr val="000000"/>
                </a:buClr>
                <a:buSzPct val="100000"/>
                <a:buFont typeface="Times New Roman" charset="0"/>
                <a:buNone/>
              </a:pPr>
              <a:t>7</a:t>
            </a:fld>
            <a:endParaRPr lang="en-US" sz="1300" dirty="0">
              <a:ea typeface="MS Gothic" charset="0"/>
              <a:cs typeface="MS Gothic" charset="0"/>
            </a:endParaRPr>
          </a:p>
        </p:txBody>
      </p:sp>
      <p:sp>
        <p:nvSpPr>
          <p:cNvPr id="33796" name="Rectangle 3"/>
          <p:cNvSpPr>
            <a:spLocks noGrp="1" noChangeArrowheads="1"/>
          </p:cNvSpPr>
          <p:nvPr>
            <p:ph type="body" idx="1"/>
          </p:nvPr>
        </p:nvSpPr>
        <p:spPr>
          <a:ln/>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sz="1100" dirty="0"/>
              <a:t>5/15/19- Updated from TH 2.5</a:t>
            </a:r>
          </a:p>
          <a:p>
            <a:pPr>
              <a:buFont typeface="Times New Roman" pitchFamily="16" charset="0"/>
              <a:buNone/>
              <a:defRPr/>
            </a:pPr>
            <a:endParaRPr lang="en-US" sz="1100" dirty="0">
              <a:ea typeface="+mn-ea"/>
              <a:cs typeface="+mn-cs"/>
            </a:endParaRPr>
          </a:p>
        </p:txBody>
      </p:sp>
      <p:sp>
        <p:nvSpPr>
          <p:cNvPr id="7" name="Slide Image Placeholder 1"/>
          <p:cNvSpPr>
            <a:spLocks noGrp="1" noRot="1" noChangeAspect="1"/>
          </p:cNvSpPr>
          <p:nvPr>
            <p:ph type="sldImg"/>
          </p:nvPr>
        </p:nvSpPr>
        <p:spPr>
          <a:xfrm>
            <a:off x="-447675" y="231775"/>
            <a:ext cx="8061325" cy="4535488"/>
          </a:xfrm>
          <a:ln/>
        </p:spPr>
      </p:sp>
      <p:sp>
        <p:nvSpPr>
          <p:cNvPr id="10" name="Footer Placeholder 9"/>
          <p:cNvSpPr>
            <a:spLocks noGrp="1"/>
          </p:cNvSpPr>
          <p:nvPr>
            <p:ph type="ftr" sz="quarter" idx="11"/>
          </p:nvPr>
        </p:nvSpPr>
        <p:spPr>
          <a:xfrm>
            <a:off x="408856" y="8674650"/>
            <a:ext cx="5834139" cy="546931"/>
          </a:xfrm>
          <a:prstGeom prst="rect">
            <a:avLst/>
          </a:prstGeom>
        </p:spPr>
        <p:txBody>
          <a:bodyPr/>
          <a:lstStyle/>
          <a:p>
            <a:pPr>
              <a:defRPr/>
            </a:pPr>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22576238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6f26e45670_0_1540:notes"/>
          <p:cNvSpPr>
            <a:spLocks noGrp="1" noRot="1" noChangeAspect="1"/>
          </p:cNvSpPr>
          <p:nvPr>
            <p:ph type="sldImg" idx="2"/>
          </p:nvPr>
        </p:nvSpPr>
        <p:spPr>
          <a:xfrm>
            <a:off x="114300" y="100013"/>
            <a:ext cx="7097713" cy="3992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6f26e45670_0_1540:notes"/>
          <p:cNvSpPr txBox="1">
            <a:spLocks noGrp="1"/>
          </p:cNvSpPr>
          <p:nvPr>
            <p:ph type="body" idx="1"/>
          </p:nvPr>
        </p:nvSpPr>
        <p:spPr>
          <a:xfrm>
            <a:off x="406400" y="5040630"/>
            <a:ext cx="6583800" cy="384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42" name="Google Shape;242;g6f26e45670_0_1540:notes"/>
          <p:cNvSpPr txBox="1">
            <a:spLocks noGrp="1"/>
          </p:cNvSpPr>
          <p:nvPr>
            <p:ph type="ftr" idx="11"/>
          </p:nvPr>
        </p:nvSpPr>
        <p:spPr>
          <a:xfrm>
            <a:off x="429903" y="9113140"/>
            <a:ext cx="6421200" cy="488100"/>
          </a:xfrm>
          <a:prstGeom prst="rect">
            <a:avLst/>
          </a:prstGeom>
          <a:noFill/>
          <a:ln>
            <a:noFill/>
          </a:ln>
        </p:spPr>
        <p:txBody>
          <a:bodyPr spcFirstLastPara="1" wrap="square" lIns="96650" tIns="48325" rIns="96650" bIns="483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Times New Roman"/>
              <a:buNone/>
              <a:tabLst/>
              <a:defRPr/>
            </a:pPr>
            <a:r>
              <a:rPr kumimoji="0" lang="en-US" sz="1000" b="0" i="1" u="none" strike="noStrike" kern="0" cap="none" spc="0" normalizeH="0" baseline="0" noProof="0">
                <a:ln>
                  <a:noFill/>
                </a:ln>
                <a:solidFill>
                  <a:srgbClr val="7F7F7F"/>
                </a:solidFill>
                <a:effectLst/>
                <a:uLnTx/>
                <a:uFillTx/>
                <a:latin typeface="Calibri"/>
                <a:cs typeface="Calibri"/>
                <a:sym typeface="Calibri"/>
              </a:rPr>
              <a:t>Copyright(c) Agile Transformation Inc. | Building Lean High Performing Teams! | www.AgileTransformation.com</a:t>
            </a:r>
            <a:endParaRPr kumimoji="0" sz="1100" b="0" i="1" u="none" strike="noStrike" kern="0" cap="none" spc="0" normalizeH="0" baseline="0" noProof="0">
              <a:ln>
                <a:noFill/>
              </a:ln>
              <a:solidFill>
                <a:srgbClr val="7F7F7F"/>
              </a:solidFill>
              <a:effectLst/>
              <a:uLnTx/>
              <a:uFillTx/>
              <a:latin typeface="Calibri"/>
              <a:cs typeface="Calibri"/>
              <a:sym typeface="Calibri"/>
            </a:endParaRPr>
          </a:p>
        </p:txBody>
      </p:sp>
      <p:sp>
        <p:nvSpPr>
          <p:cNvPr id="243" name="Google Shape;243;g6f26e45670_0_1540:notes"/>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79848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5A13CB0A-CA01-479F-9E09-3A089EB2298E}" type="slidenum">
              <a:rPr lang="en-US" smtClean="0"/>
              <a:pPr/>
              <a:t>76</a:t>
            </a:fld>
            <a:endParaRPr lang="en-US"/>
          </a:p>
        </p:txBody>
      </p:sp>
      <p:sp>
        <p:nvSpPr>
          <p:cNvPr id="5" name="Footer Placeholder 4"/>
          <p:cNvSpPr>
            <a:spLocks noGrp="1"/>
          </p:cNvSpPr>
          <p:nvPr>
            <p:ph type="ftr" sz="quarter" idx="11"/>
          </p:nvPr>
        </p:nvSpPr>
        <p:spPr>
          <a:xfrm>
            <a:off x="408856" y="8674650"/>
            <a:ext cx="5834139" cy="546931"/>
          </a:xfrm>
          <a:prstGeom prst="rect">
            <a:avLst/>
          </a:prstGeom>
        </p:spPr>
        <p:txBody>
          <a:bodyPr/>
          <a:lstStyle/>
          <a:p>
            <a:pPr>
              <a:defRPr/>
            </a:pPr>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26607423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Radars for all teams including leadership teams.</a:t>
            </a:r>
          </a:p>
          <a:p>
            <a:endParaRPr lang="en-US" dirty="0"/>
          </a:p>
          <a:p>
            <a:r>
              <a:rPr lang="en-US" dirty="0"/>
              <a:t>TeamHealth for all teams – our most popular and where most of our customers begin.</a:t>
            </a:r>
          </a:p>
          <a:p>
            <a:r>
              <a:rPr lang="en-US" dirty="0"/>
              <a:t>Team of Teams – The leadership teams (and key team members) for DevOps and Programs</a:t>
            </a:r>
          </a:p>
          <a:p>
            <a:r>
              <a:rPr lang="en-US" dirty="0"/>
              <a:t>Portfolio – The portfolio leadership teams, or multiple portfolio teams can be rollup/combined for a cross-enterprise view. </a:t>
            </a:r>
          </a:p>
          <a:p>
            <a:endParaRPr lang="en-US" dirty="0"/>
          </a:p>
          <a:p>
            <a:r>
              <a:rPr lang="en-US" dirty="0"/>
              <a:t>Individual Roles (talent).  Such as agile coach, scrum master, manager, leader, etc.</a:t>
            </a:r>
          </a:p>
          <a:p>
            <a:endParaRPr lang="en-US" dirty="0"/>
          </a:p>
          <a:p>
            <a:r>
              <a:rPr lang="en-US" dirty="0"/>
              <a:t>For your customers using the SAFe scaling framework we have SAFe specific radars too.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24DC8D-BEC2-D34A-81E1-6AC3BD4AB1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03276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78</a:t>
            </a:fld>
            <a:endParaRPr kumimoji="0" lang="en-US" sz="1100" b="0" i="0" u="none" strike="noStrike" kern="1200" cap="none" spc="0" normalizeH="0" baseline="0" noProof="0">
              <a:ln>
                <a:noFill/>
              </a:ln>
              <a:solidFill>
                <a:srgbClr val="000000"/>
              </a:solidFill>
              <a:effectLst/>
              <a:uLnTx/>
              <a:uFillTx/>
              <a:latin typeface="Times New Roman" charset="0"/>
            </a:endParaRPr>
          </a:p>
        </p:txBody>
      </p:sp>
      <p:sp>
        <p:nvSpPr>
          <p:cNvPr id="5" name="Footer Placeholder 4"/>
          <p:cNvSpPr>
            <a:spLocks noGrp="1"/>
          </p:cNvSpPr>
          <p:nvPr>
            <p:ph type="ftr" sz="quarter" idx="11"/>
          </p:nvPr>
        </p:nvSpPr>
        <p:spPr>
          <a:xfrm>
            <a:off x="408856" y="8674650"/>
            <a:ext cx="5834139" cy="546931"/>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7166341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7329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3CB0A-CA01-479F-9E09-3A089EB229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8856" y="8674650"/>
            <a:ext cx="5834139" cy="54693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Copyright(c) Agile Transformation Inc. | Enabling Business Agility | www.AgilityHealthRadar.com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7423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5A13CB0A-CA01-479F-9E09-3A089EB2298E}" type="slidenum">
              <a:rPr lang="en-US" smtClean="0"/>
              <a:pPr/>
              <a:t>86</a:t>
            </a:fld>
            <a:endParaRPr lang="en-US"/>
          </a:p>
        </p:txBody>
      </p:sp>
      <p:sp>
        <p:nvSpPr>
          <p:cNvPr id="5" name="Footer Placeholder 4"/>
          <p:cNvSpPr>
            <a:spLocks noGrp="1"/>
          </p:cNvSpPr>
          <p:nvPr>
            <p:ph type="ftr" sz="quarter" idx="11"/>
          </p:nvPr>
        </p:nvSpPr>
        <p:spPr>
          <a:xfrm>
            <a:off x="408856" y="8674650"/>
            <a:ext cx="5834139" cy="546931"/>
          </a:xfrm>
          <a:prstGeom prst="rect">
            <a:avLst/>
          </a:prstGeom>
        </p:spPr>
        <p:txBody>
          <a:bodyPr/>
          <a:lstStyle/>
          <a:p>
            <a:pPr>
              <a:defRPr/>
            </a:pPr>
            <a:r>
              <a:rPr lang="en-US"/>
              <a:t>Copyright(c) Agile Transformation Inc. | Enabling Business Agility | www.AgilityHealthRadar.com </a:t>
            </a:r>
            <a:endParaRPr lang="en-US" dirty="0"/>
          </a:p>
        </p:txBody>
      </p:sp>
    </p:spTree>
    <p:extLst>
      <p:ext uri="{BB962C8B-B14F-4D97-AF65-F5344CB8AC3E}">
        <p14:creationId xmlns:p14="http://schemas.microsoft.com/office/powerpoint/2010/main" val="2962676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65123" algn="l"/>
                <a:tab pos="1530245" algn="l"/>
                <a:tab pos="2295368" algn="l"/>
                <a:tab pos="3060490" algn="l"/>
              </a:tabLst>
              <a:defRPr/>
            </a:pPr>
            <a:fld id="{5A13CB0A-CA01-479F-9E09-3A089EB2298E}" type="slidenum">
              <a:rPr kumimoji="0" lang="en-US" sz="13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65123" algn="l"/>
                  <a:tab pos="1530245" algn="l"/>
                  <a:tab pos="2295368" algn="l"/>
                  <a:tab pos="3060490" algn="l"/>
                </a:tabLst>
                <a:defRPr/>
              </a:pPr>
              <a:t>87</a:t>
            </a:fld>
            <a:endParaRPr kumimoji="0" lang="en-US" sz="13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5" name="Footer Placeholder 4"/>
          <p:cNvSpPr>
            <a:spLocks noGrp="1"/>
          </p:cNvSpPr>
          <p:nvPr>
            <p:ph type="ftr" sz="quarter" idx="4"/>
          </p:nvPr>
        </p:nvSpPr>
        <p:spPr/>
        <p: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r>
              <a:rPr kumimoji="0" lang="en-US" sz="1100" b="0" i="1" u="none" strike="noStrike" kern="1200" cap="none" spc="0" normalizeH="0" baseline="0" noProof="0">
                <a:ln>
                  <a:noFill/>
                </a:ln>
                <a:solidFill>
                  <a:srgbClr val="000000">
                    <a:lumMod val="50000"/>
                    <a:lumOff val="50000"/>
                  </a:srgbClr>
                </a:solidFill>
                <a:effectLst/>
                <a:uLnTx/>
                <a:uFillTx/>
                <a:latin typeface="Calibri" pitchFamily="32" charset="0"/>
                <a:ea typeface="MS Gothic" charset="-128"/>
                <a:cs typeface="+mn-cs"/>
              </a:rPr>
              <a:t>Copyright(c) Agile Transformation Inc. | Building Lean High Performing Teams! | www.AgileTransformation.com</a:t>
            </a:r>
            <a:endParaRPr kumimoji="0" lang="en-US" sz="1100" b="0" i="1" u="none" strike="noStrike" kern="1200" cap="none" spc="0" normalizeH="0" baseline="0" noProof="0" dirty="0">
              <a:ln>
                <a:noFill/>
              </a:ln>
              <a:solidFill>
                <a:srgbClr val="000000">
                  <a:lumMod val="50000"/>
                  <a:lumOff val="50000"/>
                </a:srgbClr>
              </a:solidFill>
              <a:effectLst/>
              <a:uLnTx/>
              <a:uFillTx/>
              <a:latin typeface="Calibri" pitchFamily="32" charset="0"/>
              <a:ea typeface="MS Gothic" charset="-128"/>
              <a:cs typeface="+mn-cs"/>
            </a:endParaRPr>
          </a:p>
        </p:txBody>
      </p:sp>
    </p:spTree>
    <p:extLst>
      <p:ext uri="{BB962C8B-B14F-4D97-AF65-F5344CB8AC3E}">
        <p14:creationId xmlns:p14="http://schemas.microsoft.com/office/powerpoint/2010/main" val="1358704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6" name="Slide Image Placeholder 1"/>
          <p:cNvSpPr>
            <a:spLocks noGrp="1" noRot="1" noChangeAspect="1"/>
          </p:cNvSpPr>
          <p:nvPr>
            <p:ph type="sldImg"/>
          </p:nvPr>
        </p:nvSpPr>
        <p:spPr>
          <a:xfrm>
            <a:off x="-447675" y="231775"/>
            <a:ext cx="8061325" cy="4535488"/>
          </a:xfrm>
          <a:ln/>
        </p:spPr>
      </p:sp>
      <p:sp>
        <p:nvSpPr>
          <p:cNvPr id="8" name="Slide Number Placeholder 7"/>
          <p:cNvSpPr>
            <a:spLocks noGrp="1"/>
          </p:cNvSpPr>
          <p:nvPr>
            <p:ph type="sldNum" idx="10"/>
          </p:nvPr>
        </p:nvSpPr>
        <p:spPr/>
        <p:txBody>
          <a:bodyPr/>
          <a:lstStyle/>
          <a:p>
            <a:fld id="{5A13CB0A-CA01-479F-9E09-3A089EB2298E}" type="slidenum">
              <a:rPr lang="en-US" smtClean="0"/>
              <a:pPr/>
              <a:t>8</a:t>
            </a:fld>
            <a:endParaRPr lang="en-US"/>
          </a:p>
        </p:txBody>
      </p:sp>
      <p:sp>
        <p:nvSpPr>
          <p:cNvPr id="7" name="Footer Placeholder 6"/>
          <p:cNvSpPr>
            <a:spLocks noGrp="1"/>
          </p:cNvSpPr>
          <p:nvPr>
            <p:ph type="ftr" sz="quarter" idx="11"/>
          </p:nvPr>
        </p:nvSpPr>
        <p:spPr/>
        <p:txBody>
          <a:bodyPr/>
          <a:lstStyle/>
          <a:p>
            <a:pPr>
              <a:defRPr/>
            </a:pPr>
            <a:r>
              <a:rPr lang="en-US" dirty="0"/>
              <a:t>Copyright(c) Agile Transformation Inc. | Enabling Business Agility | www.AgilityHealthRadar.com </a:t>
            </a:r>
          </a:p>
        </p:txBody>
      </p:sp>
    </p:spTree>
    <p:extLst>
      <p:ext uri="{BB962C8B-B14F-4D97-AF65-F5344CB8AC3E}">
        <p14:creationId xmlns:p14="http://schemas.microsoft.com/office/powerpoint/2010/main" val="1950661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31775"/>
            <a:ext cx="8061325" cy="4535488"/>
          </a:xfrm>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fld id="{5A13CB0A-CA01-479F-9E09-3A089EB2298E}" type="slidenum">
              <a:rPr kumimoji="0" lang="en-US" sz="1100" b="0" i="0" u="none" strike="noStrike" kern="1200" cap="none" spc="0" normalizeH="0" baseline="0" noProof="0" smtClean="0">
                <a:ln>
                  <a:noFill/>
                </a:ln>
                <a:solidFill>
                  <a:srgbClr val="000000"/>
                </a:solidFill>
                <a:effectLst/>
                <a:uLnTx/>
                <a:uFillTx/>
                <a:latin typeface="Times New Roman" charset="0"/>
              </a:rPr>
              <a:pPr marL="0" marR="0" lvl="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tab pos="737502" algn="l"/>
                  <a:tab pos="1475003" algn="l"/>
                  <a:tab pos="2212505" algn="l"/>
                  <a:tab pos="2950006" algn="l"/>
                </a:tabLst>
                <a:defRPr/>
              </a:pPr>
              <a:t>9</a:t>
            </a:fld>
            <a:endParaRPr kumimoji="0" lang="en-US" sz="1100" b="0" i="0" u="none" strike="noStrike" kern="1200" cap="none" spc="0" normalizeH="0" baseline="0" noProof="0">
              <a:ln>
                <a:noFill/>
              </a:ln>
              <a:solidFill>
                <a:srgbClr val="000000"/>
              </a:solidFill>
              <a:effectLst/>
              <a:uLnTx/>
              <a:uFillTx/>
              <a:latin typeface="Times New Roman" charset="0"/>
            </a:endParaRPr>
          </a:p>
        </p:txBody>
      </p:sp>
      <p:sp>
        <p:nvSpPr>
          <p:cNvPr id="7" name="Footer Placeholder 6"/>
          <p:cNvSpPr>
            <a:spLocks noGrp="1"/>
          </p:cNvSpPr>
          <p:nvPr>
            <p:ph type="ftr" sz="quarter" idx="11"/>
          </p:nvPr>
        </p:nvSpPr>
        <p:spPr>
          <a:xfrm>
            <a:off x="408856" y="8674650"/>
            <a:ext cx="5834139" cy="546931"/>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Calibri" charset="0"/>
                <a:ea typeface="+mn-ea"/>
                <a:cs typeface="+mn-cs"/>
              </a:rPr>
              <a:t>Copyright(c) Agile Transformation Inc. | Enabling Business Agility | www.AgilityHealthRadar.com </a:t>
            </a:r>
            <a:endParaRPr kumimoji="0" lang="en-US" sz="1050" b="0" i="0" u="none" strike="noStrike" kern="1200" cap="none" spc="0" normalizeH="0" baseline="0" noProof="0" dirty="0">
              <a:ln>
                <a:noFill/>
              </a:ln>
              <a:solidFill>
                <a:srgbClr val="FFFFFF">
                  <a:lumMod val="65000"/>
                </a:srgbClr>
              </a:solidFill>
              <a:effectLst/>
              <a:uLnTx/>
              <a:uFillTx/>
              <a:latin typeface="Calibri" charset="0"/>
              <a:ea typeface="+mn-ea"/>
              <a:cs typeface="+mn-cs"/>
            </a:endParaRPr>
          </a:p>
        </p:txBody>
      </p:sp>
    </p:spTree>
    <p:extLst>
      <p:ext uri="{BB962C8B-B14F-4D97-AF65-F5344CB8AC3E}">
        <p14:creationId xmlns:p14="http://schemas.microsoft.com/office/powerpoint/2010/main" val="1027907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Op 1">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l="20169" t="3077" b="27692"/>
          <a:stretch/>
        </p:blipFill>
        <p:spPr>
          <a:xfrm>
            <a:off x="-43529" y="0"/>
            <a:ext cx="12235529" cy="6858003"/>
          </a:xfrm>
          <a:prstGeom prst="rect">
            <a:avLst/>
          </a:prstGeom>
        </p:spPr>
      </p:pic>
      <p:sp>
        <p:nvSpPr>
          <p:cNvPr id="6" name="Rectangle 5"/>
          <p:cNvSpPr/>
          <p:nvPr userDrawn="1"/>
        </p:nvSpPr>
        <p:spPr>
          <a:xfrm>
            <a:off x="1" y="4504554"/>
            <a:ext cx="12189052" cy="1667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7"/>
          <p:cNvSpPr>
            <a:spLocks noGrp="1"/>
          </p:cNvSpPr>
          <p:nvPr>
            <p:ph type="body" sz="quarter" idx="10"/>
          </p:nvPr>
        </p:nvSpPr>
        <p:spPr>
          <a:xfrm>
            <a:off x="2286001" y="4869873"/>
            <a:ext cx="9903052" cy="921329"/>
          </a:xfrm>
        </p:spPr>
        <p:txBody>
          <a:bodyPr>
            <a:noAutofit/>
          </a:bodyPr>
          <a:lstStyle>
            <a:lvl1pPr marL="0" indent="0" algn="ctr">
              <a:buNone/>
              <a:defRPr sz="44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grpSp>
        <p:nvGrpSpPr>
          <p:cNvPr id="7" name="Group 6">
            <a:extLst>
              <a:ext uri="{FF2B5EF4-FFF2-40B4-BE49-F238E27FC236}">
                <a16:creationId xmlns:a16="http://schemas.microsoft.com/office/drawing/2014/main" id="{B1A3261B-DA5D-FF44-90F4-AA102B2538FE}"/>
              </a:ext>
            </a:extLst>
          </p:cNvPr>
          <p:cNvGrpSpPr/>
          <p:nvPr userDrawn="1"/>
        </p:nvGrpSpPr>
        <p:grpSpPr>
          <a:xfrm>
            <a:off x="3581402" y="639862"/>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1" normalizeH="0" baseline="0" noProof="0" dirty="0">
                  <a:ln>
                    <a:noFill/>
                  </a:ln>
                  <a:solidFill>
                    <a:srgbClr val="58595B"/>
                  </a:solidFill>
                  <a:effectLst/>
                  <a:uLnTx/>
                  <a:uFillTx/>
                  <a:latin typeface="Calibri Light" panose="020F0302020204030204"/>
                  <a:ea typeface="+mn-ea"/>
                  <a:cs typeface="+mn-cs"/>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151"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Agile measurement &amp; growth platform</a:t>
              </a:r>
            </a:p>
          </p:txBody>
        </p:sp>
      </p:grpSp>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l="47139" t="-1936" r="1" b="-4521"/>
          <a:stretch/>
        </p:blipFill>
        <p:spPr>
          <a:xfrm>
            <a:off x="0" y="1"/>
            <a:ext cx="3160435" cy="6369579"/>
          </a:xfrm>
          <a:prstGeom prst="rect">
            <a:avLst/>
          </a:prstGeom>
        </p:spPr>
      </p:pic>
      <p:pic>
        <p:nvPicPr>
          <p:cNvPr id="5" name="Picture 4">
            <a:extLst>
              <a:ext uri="{FF2B5EF4-FFF2-40B4-BE49-F238E27FC236}">
                <a16:creationId xmlns:a16="http://schemas.microsoft.com/office/drawing/2014/main" id="{0D0215D9-4B38-D04B-9A78-F47709F2B5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7888" y="2627628"/>
            <a:ext cx="3956794" cy="1114324"/>
          </a:xfrm>
          <a:prstGeom prst="rect">
            <a:avLst/>
          </a:prstGeom>
        </p:spPr>
      </p:pic>
    </p:spTree>
    <p:extLst>
      <p:ext uri="{BB962C8B-B14F-4D97-AF65-F5344CB8AC3E}">
        <p14:creationId xmlns:p14="http://schemas.microsoft.com/office/powerpoint/2010/main" val="3726412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estion TItle">
    <p:bg>
      <p:bgPr>
        <a:solidFill>
          <a:schemeClr val="bg1"/>
        </a:solidFill>
        <a:effectLst/>
      </p:bgPr>
    </p:bg>
    <p:spTree>
      <p:nvGrpSpPr>
        <p:cNvPr id="1" name=""/>
        <p:cNvGrpSpPr/>
        <p:nvPr/>
      </p:nvGrpSpPr>
      <p:grpSpPr>
        <a:xfrm>
          <a:off x="0" y="0"/>
          <a:ext cx="0" cy="0"/>
          <a:chOff x="0" y="0"/>
          <a:chExt cx="0" cy="0"/>
        </a:xfrm>
      </p:grpSpPr>
      <p:sp>
        <p:nvSpPr>
          <p:cNvPr id="11" name="Title Placeholder 3"/>
          <p:cNvSpPr>
            <a:spLocks noGrp="1"/>
          </p:cNvSpPr>
          <p:nvPr>
            <p:ph type="title"/>
          </p:nvPr>
        </p:nvSpPr>
        <p:spPr>
          <a:xfrm>
            <a:off x="472191" y="1165423"/>
            <a:ext cx="11235128" cy="4527156"/>
          </a:xfrm>
          <a:prstGeom prst="rect">
            <a:avLst/>
          </a:prstGeom>
        </p:spPr>
        <p:txBody>
          <a:bodyPr vert="horz" lIns="91440" tIns="45720" rIns="91440" bIns="45720" rtlCol="0" anchor="ctr">
            <a:normAutofit/>
          </a:bodyPr>
          <a:lstStyle>
            <a:lvl1pPr algn="ctr">
              <a:lnSpc>
                <a:spcPts val="8500"/>
              </a:lnSpc>
              <a:defRPr sz="7800" b="0" i="0">
                <a:solidFill>
                  <a:schemeClr val="accent2"/>
                </a:solidFill>
                <a:latin typeface="Calibri Regular"/>
                <a:ea typeface="Calibri Regular"/>
                <a:cs typeface="Calibri Regular"/>
              </a:defRPr>
            </a:lvl1pPr>
          </a:lstStyle>
          <a:p>
            <a:r>
              <a:rPr lang="en-US" dirty="0"/>
              <a:t>Click to edit Master title style</a:t>
            </a:r>
          </a:p>
        </p:txBody>
      </p:sp>
      <p:sp>
        <p:nvSpPr>
          <p:cNvPr id="12" name="Rectangle 11">
            <a:extLst>
              <a:ext uri="{FF2B5EF4-FFF2-40B4-BE49-F238E27FC236}">
                <a16:creationId xmlns:a16="http://schemas.microsoft.com/office/drawing/2014/main" id="{E61FC01A-9520-544E-8BB4-04DD0AD8B824}"/>
              </a:ext>
            </a:extLst>
          </p:cNvPr>
          <p:cNvSpPr/>
          <p:nvPr userDrawn="1"/>
        </p:nvSpPr>
        <p:spPr>
          <a:xfrm>
            <a:off x="4038600" y="6440677"/>
            <a:ext cx="41148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cxnSp>
        <p:nvCxnSpPr>
          <p:cNvPr id="6" name="Straight Connector 5">
            <a:extLst>
              <a:ext uri="{FF2B5EF4-FFF2-40B4-BE49-F238E27FC236}">
                <a16:creationId xmlns:a16="http://schemas.microsoft.com/office/drawing/2014/main" id="{6A9D9C2A-F56A-984A-9096-955D4BF0E923}"/>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lumMod val="20000"/>
                    <a:lumOff val="80000"/>
                  </a:schemeClr>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A7644959-C3B8-D844-8A60-452ADF40C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2424" y="123791"/>
            <a:ext cx="2084586" cy="587067"/>
          </a:xfrm>
          <a:prstGeom prst="rect">
            <a:avLst/>
          </a:prstGeom>
        </p:spPr>
      </p:pic>
    </p:spTree>
    <p:extLst>
      <p:ext uri="{BB962C8B-B14F-4D97-AF65-F5344CB8AC3E}">
        <p14:creationId xmlns:p14="http://schemas.microsoft.com/office/powerpoint/2010/main" val="79598566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imple Section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740"/>
            <a:ext cx="11277600" cy="2852737"/>
          </a:xfrm>
          <a:prstGeom prst="rect">
            <a:avLst/>
          </a:prstGeom>
        </p:spPr>
        <p:txBody>
          <a:bodyPr anchor="b"/>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4589464"/>
            <a:ext cx="11277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02625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Light Grey Radar">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CC94BB-D688-0947-8012-050CE7C55197}"/>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l="12926" t="10938" r="7528" b="37586"/>
          <a:stretch/>
        </p:blipFill>
        <p:spPr>
          <a:xfrm>
            <a:off x="1" y="738028"/>
            <a:ext cx="12192001" cy="5099307"/>
          </a:xfrm>
          <a:prstGeom prst="rect">
            <a:avLst/>
          </a:prstGeom>
        </p:spPr>
      </p:pic>
      <p:sp>
        <p:nvSpPr>
          <p:cNvPr id="11" name="Rectangle 10">
            <a:extLst>
              <a:ext uri="{FF2B5EF4-FFF2-40B4-BE49-F238E27FC236}">
                <a16:creationId xmlns:a16="http://schemas.microsoft.com/office/drawing/2014/main" id="{A9C39936-2CCF-CA4F-85AE-E542AD107420}"/>
              </a:ext>
            </a:extLst>
          </p:cNvPr>
          <p:cNvSpPr/>
          <p:nvPr userDrawn="1"/>
        </p:nvSpPr>
        <p:spPr>
          <a:xfrm>
            <a:off x="381000" y="6451684"/>
            <a:ext cx="76200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sp>
        <p:nvSpPr>
          <p:cNvPr id="12" name="Text Placeholder 7">
            <a:extLst>
              <a:ext uri="{FF2B5EF4-FFF2-40B4-BE49-F238E27FC236}">
                <a16:creationId xmlns:a16="http://schemas.microsoft.com/office/drawing/2014/main" id="{2CDF9EC3-5784-7B46-98BA-CD7F0FE7256A}"/>
              </a:ext>
            </a:extLst>
          </p:cNvPr>
          <p:cNvSpPr>
            <a:spLocks noGrp="1"/>
          </p:cNvSpPr>
          <p:nvPr>
            <p:ph type="body" sz="quarter" idx="10" hasCustomPrompt="1"/>
          </p:nvPr>
        </p:nvSpPr>
        <p:spPr>
          <a:xfrm>
            <a:off x="3160435" y="2827017"/>
            <a:ext cx="8686800" cy="921329"/>
          </a:xfrm>
        </p:spPr>
        <p:txBody>
          <a:bodyPr>
            <a:noAutofit/>
          </a:bodyPr>
          <a:lstStyle>
            <a:lvl1pPr marL="0" indent="0" algn="ctr">
              <a:buNone/>
              <a:defRPr sz="6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section title</a:t>
            </a:r>
          </a:p>
        </p:txBody>
      </p:sp>
      <p:pic>
        <p:nvPicPr>
          <p:cNvPr id="14" name="Picture 13">
            <a:extLst>
              <a:ext uri="{FF2B5EF4-FFF2-40B4-BE49-F238E27FC236}">
                <a16:creationId xmlns:a16="http://schemas.microsoft.com/office/drawing/2014/main" id="{B9D44315-94DA-DC44-85CA-22C4F7ABF9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139" t="-1936" r="1" b="-4521"/>
          <a:stretch/>
        </p:blipFill>
        <p:spPr>
          <a:xfrm>
            <a:off x="0" y="255833"/>
            <a:ext cx="3160435" cy="6369579"/>
          </a:xfrm>
          <a:prstGeom prst="rect">
            <a:avLst/>
          </a:prstGeom>
        </p:spPr>
      </p:pic>
      <p:pic>
        <p:nvPicPr>
          <p:cNvPr id="7" name="Picture 6">
            <a:extLst>
              <a:ext uri="{FF2B5EF4-FFF2-40B4-BE49-F238E27FC236}">
                <a16:creationId xmlns:a16="http://schemas.microsoft.com/office/drawing/2014/main" id="{8BF48772-B9F3-B74A-AD17-22D20C19DF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54597647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Dark Grey Radar">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auto">
          <a:xfrm rot="16200000">
            <a:off x="3546347" y="-2767587"/>
            <a:ext cx="5099304" cy="12192000"/>
          </a:xfrm>
          <a:prstGeom prst="rect">
            <a:avLst/>
          </a:prstGeom>
          <a:solidFill>
            <a:srgbClr val="58595B"/>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vert="horz" wrap="none" lIns="121920" tIns="60960" rIns="121920" bIns="60960" numCol="1" rtlCol="0" anchor="ctr" anchorCtr="1"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44CA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5D926E9-9093-154F-8F82-8F962D8DFBDF}"/>
              </a:ext>
            </a:extLst>
          </p:cNvPr>
          <p:cNvSpPr/>
          <p:nvPr userDrawn="1"/>
        </p:nvSpPr>
        <p:spPr>
          <a:xfrm>
            <a:off x="381000" y="6451684"/>
            <a:ext cx="76200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sp>
        <p:nvSpPr>
          <p:cNvPr id="11" name="Text Placeholder 7">
            <a:extLst>
              <a:ext uri="{FF2B5EF4-FFF2-40B4-BE49-F238E27FC236}">
                <a16:creationId xmlns:a16="http://schemas.microsoft.com/office/drawing/2014/main" id="{6598D3B2-FE07-9C49-BE4F-C775FBEBD235}"/>
              </a:ext>
            </a:extLst>
          </p:cNvPr>
          <p:cNvSpPr>
            <a:spLocks noGrp="1"/>
          </p:cNvSpPr>
          <p:nvPr>
            <p:ph type="body" sz="quarter" idx="10" hasCustomPrompt="1"/>
          </p:nvPr>
        </p:nvSpPr>
        <p:spPr>
          <a:xfrm>
            <a:off x="1752599" y="3063318"/>
            <a:ext cx="8686800" cy="921329"/>
          </a:xfrm>
        </p:spPr>
        <p:txBody>
          <a:bodyPr>
            <a:noAutofit/>
          </a:bodyPr>
          <a:lstStyle>
            <a:lvl1pPr marL="0" indent="0" algn="ctr">
              <a:buNone/>
              <a:defRPr sz="6000" b="0" i="0" baseline="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section title</a:t>
            </a:r>
          </a:p>
        </p:txBody>
      </p:sp>
      <p:pic>
        <p:nvPicPr>
          <p:cNvPr id="12" name="Picture 11">
            <a:extLst>
              <a:ext uri="{FF2B5EF4-FFF2-40B4-BE49-F238E27FC236}">
                <a16:creationId xmlns:a16="http://schemas.microsoft.com/office/drawing/2014/main" id="{56EC63CE-1876-3B4C-A940-8F0E9BC3C2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7139" t="-1936" r="1" b="-4521"/>
          <a:stretch/>
        </p:blipFill>
        <p:spPr>
          <a:xfrm>
            <a:off x="0" y="-2979643"/>
            <a:ext cx="3160435" cy="6369579"/>
          </a:xfrm>
          <a:prstGeom prst="rect">
            <a:avLst/>
          </a:prstGeom>
        </p:spPr>
      </p:pic>
      <p:pic>
        <p:nvPicPr>
          <p:cNvPr id="7" name="Picture 6">
            <a:extLst>
              <a:ext uri="{FF2B5EF4-FFF2-40B4-BE49-F238E27FC236}">
                <a16:creationId xmlns:a16="http://schemas.microsoft.com/office/drawing/2014/main" id="{CFDF39B2-5C05-0142-B8FE-012E6E8EB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290239994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310C49-F56E-6748-AB2E-0ED443C8CE30}"/>
              </a:ext>
            </a:extLst>
          </p:cNvPr>
          <p:cNvSpPr/>
          <p:nvPr userDrawn="1"/>
        </p:nvSpPr>
        <p:spPr>
          <a:xfrm>
            <a:off x="381000" y="6400800"/>
            <a:ext cx="76200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pic>
        <p:nvPicPr>
          <p:cNvPr id="4" name="Picture 3">
            <a:extLst>
              <a:ext uri="{FF2B5EF4-FFF2-40B4-BE49-F238E27FC236}">
                <a16:creationId xmlns:a16="http://schemas.microsoft.com/office/drawing/2014/main" id="{57C18943-424F-DC43-BE8B-712EA47E85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94099767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94931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135366"/>
            <a:ext cx="10515600" cy="1095506"/>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543874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2191" y="250251"/>
            <a:ext cx="11235128" cy="64008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86079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25"/>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10464800" cy="2209800"/>
          </a:xfrm>
        </p:spPr>
        <p:txBody>
          <a:bodyPr/>
          <a:lstStyle>
            <a:lvl1pPr marL="342900" indent="-342900" algn="l">
              <a:buClr>
                <a:schemeClr val="bg1">
                  <a:lumMod val="50000"/>
                </a:schemeClr>
              </a:buClr>
              <a:buFont typeface="Arial" pitchFamily="34" charset="0"/>
              <a:buChar char="•"/>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n-US"/>
              <a:t>Copyright© Agile Transformation Inc</a:t>
            </a:r>
          </a:p>
        </p:txBody>
      </p:sp>
      <p:sp>
        <p:nvSpPr>
          <p:cNvPr id="6" name="Slide Number Placeholder 5"/>
          <p:cNvSpPr>
            <a:spLocks noGrp="1"/>
          </p:cNvSpPr>
          <p:nvPr>
            <p:ph type="sldNum" sz="quarter" idx="11"/>
          </p:nvPr>
        </p:nvSpPr>
        <p:spPr/>
        <p:txBody>
          <a:bodyPr/>
          <a:lstStyle>
            <a:lvl1pPr>
              <a:defRPr/>
            </a:lvl1pPr>
          </a:lstStyle>
          <a:p>
            <a:pPr>
              <a:defRPr/>
            </a:pPr>
            <a:fld id="{2F7F5D88-6C77-4FA0-AFFF-5E079F2AF855}" type="slidenum">
              <a:rPr lang="en-US" smtClean="0"/>
              <a:pPr>
                <a:defRPr/>
              </a:pPr>
              <a:t>‹#›</a:t>
            </a:fld>
            <a:endParaRPr lang="en-US" dirty="0"/>
          </a:p>
        </p:txBody>
      </p:sp>
      <p:sp>
        <p:nvSpPr>
          <p:cNvPr id="9" name="Rectangle 8"/>
          <p:cNvSpPr/>
          <p:nvPr userDrawn="1"/>
        </p:nvSpPr>
        <p:spPr>
          <a:xfrm>
            <a:off x="-48683" y="-27384"/>
            <a:ext cx="12289365" cy="2520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spTree>
    <p:extLst>
      <p:ext uri="{BB962C8B-B14F-4D97-AF65-F5344CB8AC3E}">
        <p14:creationId xmlns:p14="http://schemas.microsoft.com/office/powerpoint/2010/main" val="241737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Light Grey Radar">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auto">
          <a:xfrm rot="16200000">
            <a:off x="3546348" y="-2767584"/>
            <a:ext cx="5099304" cy="12192000"/>
          </a:xfrm>
          <a:prstGeom prst="rect">
            <a:avLst/>
          </a:prstGeom>
          <a:solidFill>
            <a:srgbClr val="DDDDDD"/>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vert="horz" wrap="none" lIns="121920" tIns="60960" rIns="121920" bIns="60960" numCol="1" rtlCol="0" anchor="ctr" anchorCtr="1" compatLnSpc="1">
            <a:prstTxWarp prst="textNoShape">
              <a:avLst/>
            </a:prstTxWarp>
          </a:bodyPr>
          <a:lstStyle/>
          <a:p>
            <a:endParaRPr lang="en-US" sz="1600" b="0" dirty="0">
              <a:solidFill>
                <a:schemeClr val="bg2">
                  <a:lumMod val="50000"/>
                </a:schemeClr>
              </a:solidFill>
              <a:effectLst/>
            </a:endParaRPr>
          </a:p>
        </p:txBody>
      </p:sp>
      <p:sp>
        <p:nvSpPr>
          <p:cNvPr id="8" name="TextBox 7"/>
          <p:cNvSpPr txBox="1"/>
          <p:nvPr userDrawn="1"/>
        </p:nvSpPr>
        <p:spPr>
          <a:xfrm>
            <a:off x="472190" y="6376053"/>
            <a:ext cx="4445000"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bg2">
                    <a:lumMod val="50000"/>
                  </a:schemeClr>
                </a:solidFill>
                <a:latin typeface="Myriad Pro" charset="0"/>
                <a:ea typeface="Myriad Pro" charset="0"/>
                <a:cs typeface="Myriad Pro" charset="0"/>
              </a:rPr>
              <a:t>Copyright</a:t>
            </a:r>
            <a:r>
              <a:rPr lang="de-DE" sz="1000" b="0" i="0" kern="1200" dirty="0">
                <a:solidFill>
                  <a:schemeClr val="bg2">
                    <a:lumMod val="50000"/>
                  </a:schemeClr>
                </a:solidFill>
                <a:latin typeface="Myriad Pro" charset="0"/>
                <a:ea typeface="Myriad Pro" charset="0"/>
                <a:cs typeface="Myriad Pro" charset="0"/>
              </a:rPr>
              <a:t>© 2019</a:t>
            </a:r>
            <a:r>
              <a:rPr lang="en-US" sz="1000" b="0" i="0" kern="1200" dirty="0">
                <a:solidFill>
                  <a:schemeClr val="bg2">
                    <a:lumMod val="50000"/>
                  </a:schemeClr>
                </a:solidFill>
                <a:latin typeface="Myriad Pro" charset="0"/>
                <a:ea typeface="Myriad Pro" charset="0"/>
                <a:cs typeface="Myriad Pro" charset="0"/>
              </a:rPr>
              <a:t> Agile Transformation Inc. | Confidential &amp; Proprietary</a:t>
            </a:r>
          </a:p>
        </p:txBody>
      </p:sp>
      <p:sp>
        <p:nvSpPr>
          <p:cNvPr id="9" name="Title 1"/>
          <p:cNvSpPr>
            <a:spLocks noGrp="1"/>
          </p:cNvSpPr>
          <p:nvPr>
            <p:ph type="title"/>
          </p:nvPr>
        </p:nvSpPr>
        <p:spPr>
          <a:xfrm rot="16200000">
            <a:off x="-1702708" y="2848730"/>
            <a:ext cx="5099307" cy="959371"/>
          </a:xfrm>
          <a:prstGeom prst="rect">
            <a:avLst/>
          </a:prstGeom>
        </p:spPr>
        <p:txBody>
          <a:bodyPr/>
          <a:lstStyle>
            <a:lvl1pPr algn="ctr">
              <a:defRPr>
                <a:solidFill>
                  <a:schemeClr val="bg1"/>
                </a:solidFill>
              </a:defRPr>
            </a:lvl1pPr>
          </a:lstStyle>
          <a:p>
            <a:r>
              <a:rPr lang="en-US" dirty="0"/>
              <a:t>Click to edit Master</a:t>
            </a:r>
          </a:p>
        </p:txBody>
      </p:sp>
      <p:pic>
        <p:nvPicPr>
          <p:cNvPr id="10" name="Picture 9">
            <a:extLst>
              <a:ext uri="{FF2B5EF4-FFF2-40B4-BE49-F238E27FC236}">
                <a16:creationId xmlns:a16="http://schemas.microsoft.com/office/drawing/2014/main" id="{DD010757-E4EE-E145-BBF4-ABAD72E64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266594902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Op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D1477E-52BE-154C-A6F4-ACE2D838DE03}"/>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l="20169" t="3077" b="27692"/>
          <a:stretch/>
        </p:blipFill>
        <p:spPr>
          <a:xfrm>
            <a:off x="-43529" y="0"/>
            <a:ext cx="12235529" cy="6858003"/>
          </a:xfrm>
          <a:prstGeom prst="rect">
            <a:avLst/>
          </a:prstGeom>
        </p:spPr>
      </p:pic>
      <p:sp>
        <p:nvSpPr>
          <p:cNvPr id="6" name="Rectangle 5"/>
          <p:cNvSpPr/>
          <p:nvPr userDrawn="1"/>
        </p:nvSpPr>
        <p:spPr>
          <a:xfrm>
            <a:off x="-20290" y="3673456"/>
            <a:ext cx="12189052" cy="1971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xt Placeholder 7"/>
          <p:cNvSpPr>
            <a:spLocks noGrp="1"/>
          </p:cNvSpPr>
          <p:nvPr>
            <p:ph type="body" sz="quarter" idx="10"/>
          </p:nvPr>
        </p:nvSpPr>
        <p:spPr>
          <a:xfrm>
            <a:off x="-43530" y="4198349"/>
            <a:ext cx="12189052" cy="921329"/>
          </a:xfrm>
        </p:spPr>
        <p:txBody>
          <a:bodyPr>
            <a:noAutofit/>
          </a:bodyPr>
          <a:lstStyle>
            <a:lvl1pPr marL="0" indent="0" algn="ctr">
              <a:buNone/>
              <a:defRPr sz="48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grpSp>
        <p:nvGrpSpPr>
          <p:cNvPr id="7" name="Group 6">
            <a:extLst>
              <a:ext uri="{FF2B5EF4-FFF2-40B4-BE49-F238E27FC236}">
                <a16:creationId xmlns:a16="http://schemas.microsoft.com/office/drawing/2014/main" id="{B1A3261B-DA5D-FF44-90F4-AA102B2538FE}"/>
              </a:ext>
            </a:extLst>
          </p:cNvPr>
          <p:cNvGrpSpPr/>
          <p:nvPr userDrawn="1"/>
        </p:nvGrpSpPr>
        <p:grpSpPr>
          <a:xfrm>
            <a:off x="3200402" y="1646776"/>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1" normalizeH="0" baseline="0" noProof="0" dirty="0">
                  <a:ln>
                    <a:noFill/>
                  </a:ln>
                  <a:solidFill>
                    <a:srgbClr val="58595B"/>
                  </a:solidFill>
                  <a:effectLst/>
                  <a:uLnTx/>
                  <a:uFillTx/>
                  <a:latin typeface="Calibri Light" panose="020F0302020204030204"/>
                  <a:ea typeface="+mn-ea"/>
                  <a:cs typeface="+mn-cs"/>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151"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Agile measurement &amp; growth platform</a:t>
              </a:r>
            </a:p>
          </p:txBody>
        </p:sp>
      </p:grpSp>
      <p:pic>
        <p:nvPicPr>
          <p:cNvPr id="5" name="Picture 4">
            <a:extLst>
              <a:ext uri="{FF2B5EF4-FFF2-40B4-BE49-F238E27FC236}">
                <a16:creationId xmlns:a16="http://schemas.microsoft.com/office/drawing/2014/main" id="{8323748A-A5DF-9F40-B111-B4BC8166E0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2600" y="1888886"/>
            <a:ext cx="1310291" cy="1393220"/>
          </a:xfrm>
          <a:prstGeom prst="rect">
            <a:avLst/>
          </a:prstGeom>
        </p:spPr>
      </p:pic>
      <p:pic>
        <p:nvPicPr>
          <p:cNvPr id="15" name="Picture 14">
            <a:extLst>
              <a:ext uri="{FF2B5EF4-FFF2-40B4-BE49-F238E27FC236}">
                <a16:creationId xmlns:a16="http://schemas.microsoft.com/office/drawing/2014/main" id="{5E9AD517-95DD-3947-B0A9-6C90B342FD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2913447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with Footer">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472191" y="6376055"/>
            <a:ext cx="4445000" cy="246221"/>
          </a:xfrm>
          <a:prstGeom prst="rect">
            <a:avLst/>
          </a:prstGeom>
          <a:noFill/>
        </p:spPr>
        <p:txBody>
          <a:bodyPr wrap="square"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000" b="0" i="0" kern="1200" dirty="0">
                <a:solidFill>
                  <a:schemeClr val="bg2">
                    <a:lumMod val="50000"/>
                  </a:schemeClr>
                </a:solidFill>
                <a:latin typeface="Myriad Pro" charset="0"/>
                <a:ea typeface="Myriad Pro" charset="0"/>
                <a:cs typeface="Myriad Pro" charset="0"/>
              </a:rPr>
              <a:t>Copyright</a:t>
            </a:r>
            <a:r>
              <a:rPr lang="de-DE" sz="1000" b="0" i="0" kern="1200" dirty="0">
                <a:solidFill>
                  <a:schemeClr val="bg2">
                    <a:lumMod val="50000"/>
                  </a:schemeClr>
                </a:solidFill>
                <a:latin typeface="Myriad Pro" charset="0"/>
                <a:ea typeface="Myriad Pro" charset="0"/>
                <a:cs typeface="Myriad Pro" charset="0"/>
              </a:rPr>
              <a:t>© 2019</a:t>
            </a:r>
            <a:r>
              <a:rPr lang="en-US" sz="1000" b="0" i="0" kern="1200" dirty="0">
                <a:solidFill>
                  <a:schemeClr val="bg2">
                    <a:lumMod val="50000"/>
                  </a:schemeClr>
                </a:solidFill>
                <a:latin typeface="Myriad Pro" charset="0"/>
                <a:ea typeface="Myriad Pro" charset="0"/>
                <a:cs typeface="Myriad Pro" charset="0"/>
              </a:rPr>
              <a:t> Agile Transformation Inc. | Confidential &amp; Proprietary</a:t>
            </a:r>
          </a:p>
        </p:txBody>
      </p:sp>
      <p:pic>
        <p:nvPicPr>
          <p:cNvPr id="4" name="Picture 3">
            <a:extLst>
              <a:ext uri="{FF2B5EF4-FFF2-40B4-BE49-F238E27FC236}">
                <a16:creationId xmlns:a16="http://schemas.microsoft.com/office/drawing/2014/main" id="{F88052F9-E060-1146-B4CA-EFE93092D2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106357844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 Op 1 1">
  <p:cSld name="Title Slide - Op 1 1">
    <p:spTree>
      <p:nvGrpSpPr>
        <p:cNvPr id="1" name="Shape 16"/>
        <p:cNvGrpSpPr/>
        <p:nvPr/>
      </p:nvGrpSpPr>
      <p:grpSpPr>
        <a:xfrm>
          <a:off x="0" y="0"/>
          <a:ext cx="0" cy="0"/>
          <a:chOff x="0" y="0"/>
          <a:chExt cx="0" cy="0"/>
        </a:xfrm>
      </p:grpSpPr>
      <p:pic>
        <p:nvPicPr>
          <p:cNvPr id="17" name="Google Shape;17;p41"/>
          <p:cNvPicPr preferRelativeResize="0"/>
          <p:nvPr/>
        </p:nvPicPr>
        <p:blipFill rotWithShape="1">
          <a:blip r:embed="rId2">
            <a:alphaModFix amt="78000"/>
          </a:blip>
          <a:srcRect/>
          <a:stretch/>
        </p:blipFill>
        <p:spPr>
          <a:xfrm>
            <a:off x="0" y="-3"/>
            <a:ext cx="12235529" cy="6858003"/>
          </a:xfrm>
          <a:prstGeom prst="rect">
            <a:avLst/>
          </a:prstGeom>
          <a:noFill/>
          <a:ln>
            <a:noFill/>
          </a:ln>
        </p:spPr>
      </p:pic>
      <p:sp>
        <p:nvSpPr>
          <p:cNvPr id="19" name="Google Shape;19;p41"/>
          <p:cNvSpPr/>
          <p:nvPr/>
        </p:nvSpPr>
        <p:spPr>
          <a:xfrm>
            <a:off x="3000" y="5139190"/>
            <a:ext cx="12189000" cy="11059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41"/>
          <p:cNvSpPr txBox="1">
            <a:spLocks noGrp="1"/>
          </p:cNvSpPr>
          <p:nvPr>
            <p:ph type="title"/>
          </p:nvPr>
        </p:nvSpPr>
        <p:spPr>
          <a:xfrm>
            <a:off x="2055354" y="5209314"/>
            <a:ext cx="10046100" cy="7560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400"/>
              <a:buNone/>
              <a:defRPr sz="4400">
                <a:solidFill>
                  <a:schemeClr val="dk1"/>
                </a:solidFill>
              </a:defRPr>
            </a:lvl1pPr>
            <a:lvl2pPr lvl="1" algn="ctr">
              <a:lnSpc>
                <a:spcPct val="100000"/>
              </a:lnSpc>
              <a:spcBef>
                <a:spcPts val="0"/>
              </a:spcBef>
              <a:spcAft>
                <a:spcPts val="0"/>
              </a:spcAft>
              <a:buSzPts val="4400"/>
              <a:buFont typeface="Calibri"/>
              <a:buNone/>
              <a:defRPr sz="4400">
                <a:latin typeface="Calibri"/>
                <a:ea typeface="Calibri"/>
                <a:cs typeface="Calibri"/>
                <a:sym typeface="Calibri"/>
              </a:defRPr>
            </a:lvl2pPr>
            <a:lvl3pPr lvl="2" algn="ctr">
              <a:lnSpc>
                <a:spcPct val="100000"/>
              </a:lnSpc>
              <a:spcBef>
                <a:spcPts val="0"/>
              </a:spcBef>
              <a:spcAft>
                <a:spcPts val="0"/>
              </a:spcAft>
              <a:buSzPts val="4400"/>
              <a:buFont typeface="Calibri"/>
              <a:buNone/>
              <a:defRPr sz="4400">
                <a:latin typeface="Calibri"/>
                <a:ea typeface="Calibri"/>
                <a:cs typeface="Calibri"/>
                <a:sym typeface="Calibri"/>
              </a:defRPr>
            </a:lvl3pPr>
            <a:lvl4pPr lvl="3" algn="ctr">
              <a:lnSpc>
                <a:spcPct val="100000"/>
              </a:lnSpc>
              <a:spcBef>
                <a:spcPts val="0"/>
              </a:spcBef>
              <a:spcAft>
                <a:spcPts val="0"/>
              </a:spcAft>
              <a:buSzPts val="4400"/>
              <a:buFont typeface="Calibri"/>
              <a:buNone/>
              <a:defRPr sz="4400">
                <a:latin typeface="Calibri"/>
                <a:ea typeface="Calibri"/>
                <a:cs typeface="Calibri"/>
                <a:sym typeface="Calibri"/>
              </a:defRPr>
            </a:lvl4pPr>
            <a:lvl5pPr lvl="4" algn="ctr">
              <a:lnSpc>
                <a:spcPct val="100000"/>
              </a:lnSpc>
              <a:spcBef>
                <a:spcPts val="0"/>
              </a:spcBef>
              <a:spcAft>
                <a:spcPts val="0"/>
              </a:spcAft>
              <a:buSzPts val="4400"/>
              <a:buFont typeface="Calibri"/>
              <a:buNone/>
              <a:defRPr sz="4400">
                <a:latin typeface="Calibri"/>
                <a:ea typeface="Calibri"/>
                <a:cs typeface="Calibri"/>
                <a:sym typeface="Calibri"/>
              </a:defRPr>
            </a:lvl5pPr>
            <a:lvl6pPr lvl="5" algn="ctr">
              <a:lnSpc>
                <a:spcPct val="100000"/>
              </a:lnSpc>
              <a:spcBef>
                <a:spcPts val="0"/>
              </a:spcBef>
              <a:spcAft>
                <a:spcPts val="0"/>
              </a:spcAft>
              <a:buSzPts val="4400"/>
              <a:buFont typeface="Calibri"/>
              <a:buNone/>
              <a:defRPr sz="4400">
                <a:latin typeface="Calibri"/>
                <a:ea typeface="Calibri"/>
                <a:cs typeface="Calibri"/>
                <a:sym typeface="Calibri"/>
              </a:defRPr>
            </a:lvl6pPr>
            <a:lvl7pPr lvl="6" algn="ctr">
              <a:lnSpc>
                <a:spcPct val="100000"/>
              </a:lnSpc>
              <a:spcBef>
                <a:spcPts val="0"/>
              </a:spcBef>
              <a:spcAft>
                <a:spcPts val="0"/>
              </a:spcAft>
              <a:buSzPts val="4400"/>
              <a:buFont typeface="Calibri"/>
              <a:buNone/>
              <a:defRPr sz="4400">
                <a:latin typeface="Calibri"/>
                <a:ea typeface="Calibri"/>
                <a:cs typeface="Calibri"/>
                <a:sym typeface="Calibri"/>
              </a:defRPr>
            </a:lvl7pPr>
            <a:lvl8pPr lvl="7" algn="ctr">
              <a:lnSpc>
                <a:spcPct val="100000"/>
              </a:lnSpc>
              <a:spcBef>
                <a:spcPts val="0"/>
              </a:spcBef>
              <a:spcAft>
                <a:spcPts val="0"/>
              </a:spcAft>
              <a:buSzPts val="4400"/>
              <a:buFont typeface="Calibri"/>
              <a:buNone/>
              <a:defRPr sz="4400">
                <a:latin typeface="Calibri"/>
                <a:ea typeface="Calibri"/>
                <a:cs typeface="Calibri"/>
                <a:sym typeface="Calibri"/>
              </a:defRPr>
            </a:lvl8pPr>
            <a:lvl9pPr lvl="8" algn="ctr">
              <a:lnSpc>
                <a:spcPct val="100000"/>
              </a:lnSpc>
              <a:spcBef>
                <a:spcPts val="0"/>
              </a:spcBef>
              <a:spcAft>
                <a:spcPts val="0"/>
              </a:spcAft>
              <a:buSzPts val="4400"/>
              <a:buFont typeface="Calibri"/>
              <a:buNone/>
              <a:defRPr sz="4400">
                <a:latin typeface="Calibri"/>
                <a:ea typeface="Calibri"/>
                <a:cs typeface="Calibri"/>
                <a:sym typeface="Calibri"/>
              </a:defRPr>
            </a:lvl9pPr>
          </a:lstStyle>
          <a:p>
            <a:endParaRPr dirty="0"/>
          </a:p>
        </p:txBody>
      </p:sp>
      <p:pic>
        <p:nvPicPr>
          <p:cNvPr id="22" name="Google Shape;22;p41"/>
          <p:cNvPicPr preferRelativeResize="0"/>
          <p:nvPr/>
        </p:nvPicPr>
        <p:blipFill rotWithShape="1">
          <a:blip r:embed="rId3">
            <a:alphaModFix/>
          </a:blip>
          <a:srcRect/>
          <a:stretch/>
        </p:blipFill>
        <p:spPr>
          <a:xfrm>
            <a:off x="-21610" y="-3"/>
            <a:ext cx="3418909" cy="6858000"/>
          </a:xfrm>
          <a:prstGeom prst="rect">
            <a:avLst/>
          </a:prstGeom>
          <a:noFill/>
          <a:ln>
            <a:noFill/>
          </a:ln>
        </p:spPr>
      </p:pic>
      <p:pic>
        <p:nvPicPr>
          <p:cNvPr id="23" name="Google Shape;23;p41"/>
          <p:cNvPicPr preferRelativeResize="0"/>
          <p:nvPr/>
        </p:nvPicPr>
        <p:blipFill rotWithShape="1">
          <a:blip r:embed="rId4">
            <a:alphaModFix/>
          </a:blip>
          <a:srcRect/>
          <a:stretch/>
        </p:blipFill>
        <p:spPr>
          <a:xfrm>
            <a:off x="3470621" y="1514019"/>
            <a:ext cx="8821063" cy="3522877"/>
          </a:xfrm>
          <a:prstGeom prst="rect">
            <a:avLst/>
          </a:prstGeom>
          <a:noFill/>
          <a:ln>
            <a:noFill/>
          </a:ln>
        </p:spPr>
      </p:pic>
      <p:pic>
        <p:nvPicPr>
          <p:cNvPr id="8" name="Picture 7">
            <a:extLst>
              <a:ext uri="{FF2B5EF4-FFF2-40B4-BE49-F238E27FC236}">
                <a16:creationId xmlns:a16="http://schemas.microsoft.com/office/drawing/2014/main" id="{73A5BC7C-A12C-9D40-AB99-E17AAB6E13D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73656" y="169941"/>
            <a:ext cx="4409387" cy="1241784"/>
          </a:xfrm>
          <a:prstGeom prst="rect">
            <a:avLst/>
          </a:prstGeom>
        </p:spPr>
      </p:pic>
    </p:spTree>
    <p:extLst>
      <p:ext uri="{BB962C8B-B14F-4D97-AF65-F5344CB8AC3E}">
        <p14:creationId xmlns:p14="http://schemas.microsoft.com/office/powerpoint/2010/main" val="2976255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 Op 1">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l="20169" t="3077" b="27692"/>
          <a:stretch/>
        </p:blipFill>
        <p:spPr>
          <a:xfrm>
            <a:off x="-43529" y="0"/>
            <a:ext cx="12235529" cy="6858003"/>
          </a:xfrm>
          <a:prstGeom prst="rect">
            <a:avLst/>
          </a:prstGeom>
        </p:spPr>
      </p:pic>
      <p:sp>
        <p:nvSpPr>
          <p:cNvPr id="6" name="Rectangle 5"/>
          <p:cNvSpPr/>
          <p:nvPr userDrawn="1"/>
        </p:nvSpPr>
        <p:spPr>
          <a:xfrm>
            <a:off x="1" y="4504554"/>
            <a:ext cx="12189052" cy="1667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p:cNvSpPr>
            <a:spLocks noGrp="1"/>
          </p:cNvSpPr>
          <p:nvPr>
            <p:ph type="body" sz="quarter" idx="10"/>
          </p:nvPr>
        </p:nvSpPr>
        <p:spPr>
          <a:xfrm>
            <a:off x="2286001" y="4869873"/>
            <a:ext cx="9903052" cy="921329"/>
          </a:xfrm>
        </p:spPr>
        <p:txBody>
          <a:bodyPr>
            <a:noAutofit/>
          </a:bodyPr>
          <a:lstStyle>
            <a:lvl1pPr marL="0" indent="0" algn="ctr">
              <a:buNone/>
              <a:defRPr sz="44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grpSp>
        <p:nvGrpSpPr>
          <p:cNvPr id="7" name="Group 6">
            <a:extLst>
              <a:ext uri="{FF2B5EF4-FFF2-40B4-BE49-F238E27FC236}">
                <a16:creationId xmlns:a16="http://schemas.microsoft.com/office/drawing/2014/main" id="{B1A3261B-DA5D-FF44-90F4-AA102B2538FE}"/>
              </a:ext>
            </a:extLst>
          </p:cNvPr>
          <p:cNvGrpSpPr/>
          <p:nvPr userDrawn="1"/>
        </p:nvGrpSpPr>
        <p:grpSpPr>
          <a:xfrm>
            <a:off x="3581402" y="639862"/>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r>
                <a:rPr lang="en-US" sz="4000" spc="-151" dirty="0">
                  <a:latin typeface="+mj-lt"/>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r>
                <a:rPr lang="en-US" sz="7200" b="1" spc="-151" dirty="0">
                  <a:latin typeface="Arial" panose="020B0604020202020204" pitchFamily="34" charset="0"/>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Agile measurement &amp; growth platform</a:t>
              </a:r>
            </a:p>
          </p:txBody>
        </p:sp>
      </p:grpSp>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l="47139" t="-1936" r="1" b="-4521"/>
          <a:stretch/>
        </p:blipFill>
        <p:spPr>
          <a:xfrm>
            <a:off x="0" y="1"/>
            <a:ext cx="3160435" cy="6369579"/>
          </a:xfrm>
          <a:prstGeom prst="rect">
            <a:avLst/>
          </a:prstGeom>
        </p:spPr>
      </p:pic>
      <p:pic>
        <p:nvPicPr>
          <p:cNvPr id="11" name="Picture 10">
            <a:extLst>
              <a:ext uri="{FF2B5EF4-FFF2-40B4-BE49-F238E27FC236}">
                <a16:creationId xmlns:a16="http://schemas.microsoft.com/office/drawing/2014/main" id="{200A0F73-EC14-3C48-8DE4-3A7147F11B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59896" y="2467120"/>
            <a:ext cx="4213562" cy="1186635"/>
          </a:xfrm>
          <a:prstGeom prst="rect">
            <a:avLst/>
          </a:prstGeom>
        </p:spPr>
      </p:pic>
    </p:spTree>
    <p:extLst>
      <p:ext uri="{BB962C8B-B14F-4D97-AF65-F5344CB8AC3E}">
        <p14:creationId xmlns:p14="http://schemas.microsoft.com/office/powerpoint/2010/main" val="2022851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 Op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D1477E-52BE-154C-A6F4-ACE2D838DE03}"/>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l="20169" t="3077" b="27692"/>
          <a:stretch/>
        </p:blipFill>
        <p:spPr>
          <a:xfrm>
            <a:off x="-43529" y="0"/>
            <a:ext cx="12235529" cy="6858003"/>
          </a:xfrm>
          <a:prstGeom prst="rect">
            <a:avLst/>
          </a:prstGeom>
        </p:spPr>
      </p:pic>
      <p:sp>
        <p:nvSpPr>
          <p:cNvPr id="6" name="Rectangle 5"/>
          <p:cNvSpPr/>
          <p:nvPr userDrawn="1"/>
        </p:nvSpPr>
        <p:spPr>
          <a:xfrm>
            <a:off x="-20290" y="3673456"/>
            <a:ext cx="12189052" cy="1971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p:cNvSpPr>
            <a:spLocks noGrp="1"/>
          </p:cNvSpPr>
          <p:nvPr>
            <p:ph type="body" sz="quarter" idx="10"/>
          </p:nvPr>
        </p:nvSpPr>
        <p:spPr>
          <a:xfrm>
            <a:off x="-43530" y="4198349"/>
            <a:ext cx="12189052" cy="921329"/>
          </a:xfrm>
        </p:spPr>
        <p:txBody>
          <a:bodyPr>
            <a:noAutofit/>
          </a:bodyPr>
          <a:lstStyle>
            <a:lvl1pPr marL="0" indent="0" algn="ctr">
              <a:buNone/>
              <a:defRPr sz="48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grpSp>
        <p:nvGrpSpPr>
          <p:cNvPr id="7" name="Group 6">
            <a:extLst>
              <a:ext uri="{FF2B5EF4-FFF2-40B4-BE49-F238E27FC236}">
                <a16:creationId xmlns:a16="http://schemas.microsoft.com/office/drawing/2014/main" id="{B1A3261B-DA5D-FF44-90F4-AA102B2538FE}"/>
              </a:ext>
            </a:extLst>
          </p:cNvPr>
          <p:cNvGrpSpPr/>
          <p:nvPr userDrawn="1"/>
        </p:nvGrpSpPr>
        <p:grpSpPr>
          <a:xfrm>
            <a:off x="3200402" y="1646776"/>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r>
                <a:rPr lang="en-US" sz="4000" spc="-151" dirty="0">
                  <a:latin typeface="+mj-lt"/>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r>
                <a:rPr lang="en-US" sz="7200" b="1" spc="-151" dirty="0">
                  <a:latin typeface="Arial" panose="020B0604020202020204" pitchFamily="34" charset="0"/>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Agile measurement &amp; growth platform</a:t>
              </a:r>
            </a:p>
          </p:txBody>
        </p:sp>
      </p:grpSp>
      <p:pic>
        <p:nvPicPr>
          <p:cNvPr id="5" name="Picture 4">
            <a:extLst>
              <a:ext uri="{FF2B5EF4-FFF2-40B4-BE49-F238E27FC236}">
                <a16:creationId xmlns:a16="http://schemas.microsoft.com/office/drawing/2014/main" id="{8323748A-A5DF-9F40-B111-B4BC8166E0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2600" y="1888886"/>
            <a:ext cx="1310291" cy="1393220"/>
          </a:xfrm>
          <a:prstGeom prst="rect">
            <a:avLst/>
          </a:prstGeom>
        </p:spPr>
      </p:pic>
      <p:pic>
        <p:nvPicPr>
          <p:cNvPr id="15" name="Picture 14">
            <a:extLst>
              <a:ext uri="{FF2B5EF4-FFF2-40B4-BE49-F238E27FC236}">
                <a16:creationId xmlns:a16="http://schemas.microsoft.com/office/drawing/2014/main" id="{1E48B720-9595-FF41-BA19-E915C05643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3472713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 Op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95C659-BBEA-9541-BF61-7287FB838ED4}"/>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l="11932" t="10730" r="8521" b="36195"/>
          <a:stretch/>
        </p:blipFill>
        <p:spPr>
          <a:xfrm>
            <a:off x="0" y="0"/>
            <a:ext cx="12192000" cy="5257800"/>
          </a:xfrm>
          <a:prstGeom prst="rect">
            <a:avLst/>
          </a:prstGeom>
        </p:spPr>
      </p:pic>
      <p:grpSp>
        <p:nvGrpSpPr>
          <p:cNvPr id="7" name="Group 6">
            <a:extLst>
              <a:ext uri="{FF2B5EF4-FFF2-40B4-BE49-F238E27FC236}">
                <a16:creationId xmlns:a16="http://schemas.microsoft.com/office/drawing/2014/main" id="{B1A3261B-DA5D-FF44-90F4-AA102B2538FE}"/>
              </a:ext>
            </a:extLst>
          </p:cNvPr>
          <p:cNvGrpSpPr/>
          <p:nvPr userDrawn="1"/>
        </p:nvGrpSpPr>
        <p:grpSpPr>
          <a:xfrm>
            <a:off x="2895602" y="1869872"/>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r>
                <a:rPr lang="en-US" sz="4000" spc="-151" dirty="0">
                  <a:latin typeface="+mj-lt"/>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r>
                <a:rPr lang="en-US" sz="7200" b="1" spc="-151" dirty="0">
                  <a:latin typeface="Arial" panose="020B0604020202020204" pitchFamily="34" charset="0"/>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Agile measurement &amp; growth platform</a:t>
              </a:r>
            </a:p>
          </p:txBody>
        </p:sp>
      </p:grpSp>
      <p:pic>
        <p:nvPicPr>
          <p:cNvPr id="5" name="Picture 4">
            <a:extLst>
              <a:ext uri="{FF2B5EF4-FFF2-40B4-BE49-F238E27FC236}">
                <a16:creationId xmlns:a16="http://schemas.microsoft.com/office/drawing/2014/main" id="{8323748A-A5DF-9F40-B111-B4BC8166E0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7800" y="2111981"/>
            <a:ext cx="1310291" cy="1393220"/>
          </a:xfrm>
          <a:prstGeom prst="rect">
            <a:avLst/>
          </a:prstGeom>
        </p:spPr>
      </p:pic>
      <p:sp>
        <p:nvSpPr>
          <p:cNvPr id="15" name="Text Placeholder 7">
            <a:extLst>
              <a:ext uri="{FF2B5EF4-FFF2-40B4-BE49-F238E27FC236}">
                <a16:creationId xmlns:a16="http://schemas.microsoft.com/office/drawing/2014/main" id="{44DFFB36-F9CD-CD45-B053-71DF3926E1F5}"/>
              </a:ext>
            </a:extLst>
          </p:cNvPr>
          <p:cNvSpPr>
            <a:spLocks noGrp="1"/>
          </p:cNvSpPr>
          <p:nvPr>
            <p:ph type="body" sz="quarter" idx="10"/>
          </p:nvPr>
        </p:nvSpPr>
        <p:spPr>
          <a:xfrm>
            <a:off x="457200" y="5478444"/>
            <a:ext cx="8686800" cy="921329"/>
          </a:xfrm>
        </p:spPr>
        <p:txBody>
          <a:bodyPr>
            <a:noAutofit/>
          </a:bodyPr>
          <a:lstStyle>
            <a:lvl1pPr marL="0" indent="0" algn="l">
              <a:buNone/>
              <a:defRPr sz="4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cxnSp>
        <p:nvCxnSpPr>
          <p:cNvPr id="16" name="Straight Connector 15">
            <a:extLst>
              <a:ext uri="{FF2B5EF4-FFF2-40B4-BE49-F238E27FC236}">
                <a16:creationId xmlns:a16="http://schemas.microsoft.com/office/drawing/2014/main" id="{C77CAD45-5A3B-4040-AF10-5F04AE6CB74D}"/>
              </a:ext>
            </a:extLst>
          </p:cNvPr>
          <p:cNvCxnSpPr>
            <a:cxnSpLocks/>
          </p:cNvCxnSpPr>
          <p:nvPr userDrawn="1"/>
        </p:nvCxnSpPr>
        <p:spPr>
          <a:xfrm>
            <a:off x="0" y="5257800"/>
            <a:ext cx="12192000"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10867E6C-8E2D-6F49-A684-DDAB1B95DB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2324863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Op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95C659-BBEA-9541-BF61-7287FB838ED4}"/>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l="11932" t="10730" r="8521" b="36195"/>
          <a:stretch/>
        </p:blipFill>
        <p:spPr>
          <a:xfrm>
            <a:off x="0" y="0"/>
            <a:ext cx="12192000" cy="5257800"/>
          </a:xfrm>
          <a:prstGeom prst="rect">
            <a:avLst/>
          </a:prstGeom>
        </p:spPr>
      </p:pic>
      <p:sp>
        <p:nvSpPr>
          <p:cNvPr id="13" name="TextBox 12">
            <a:extLst>
              <a:ext uri="{FF2B5EF4-FFF2-40B4-BE49-F238E27FC236}">
                <a16:creationId xmlns:a16="http://schemas.microsoft.com/office/drawing/2014/main" id="{69954802-7799-AA44-BC86-08F4770E896E}"/>
              </a:ext>
            </a:extLst>
          </p:cNvPr>
          <p:cNvSpPr txBox="1"/>
          <p:nvPr userDrawn="1"/>
        </p:nvSpPr>
        <p:spPr>
          <a:xfrm>
            <a:off x="2362201" y="1730655"/>
            <a:ext cx="8351740" cy="1569660"/>
          </a:xfrm>
          <a:prstGeom prst="rect">
            <a:avLst/>
          </a:prstGeom>
          <a:noFill/>
        </p:spPr>
        <p:txBody>
          <a:bodyPr wrap="square" rtlCol="0">
            <a:spAutoFit/>
          </a:bodyPr>
          <a:lstStyle/>
          <a:p>
            <a:pPr algn="ctr"/>
            <a:r>
              <a:rPr lang="en-US" sz="4800" b="1" spc="-151" dirty="0">
                <a:latin typeface="Arial" panose="020B0604020202020204" pitchFamily="34" charset="0"/>
                <a:cs typeface="Arial" panose="020B0604020202020204" pitchFamily="34" charset="0"/>
              </a:rPr>
              <a:t>Accelerating Your Enterprise Business Agility Journey</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2895601" y="3300314"/>
            <a:ext cx="835174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through strategy and measuring what matters</a:t>
            </a:r>
          </a:p>
        </p:txBody>
      </p:sp>
      <p:pic>
        <p:nvPicPr>
          <p:cNvPr id="5" name="Picture 4">
            <a:extLst>
              <a:ext uri="{FF2B5EF4-FFF2-40B4-BE49-F238E27FC236}">
                <a16:creationId xmlns:a16="http://schemas.microsoft.com/office/drawing/2014/main" id="{8323748A-A5DF-9F40-B111-B4BC8166E0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2397" y="1818875"/>
            <a:ext cx="1310291" cy="1393220"/>
          </a:xfrm>
          <a:prstGeom prst="rect">
            <a:avLst/>
          </a:prstGeom>
        </p:spPr>
      </p:pic>
      <p:sp>
        <p:nvSpPr>
          <p:cNvPr id="10" name="Text Placeholder 7">
            <a:extLst>
              <a:ext uri="{FF2B5EF4-FFF2-40B4-BE49-F238E27FC236}">
                <a16:creationId xmlns:a16="http://schemas.microsoft.com/office/drawing/2014/main" id="{64F25599-1872-BC4E-9C07-8C841B7F9195}"/>
              </a:ext>
            </a:extLst>
          </p:cNvPr>
          <p:cNvSpPr>
            <a:spLocks noGrp="1"/>
          </p:cNvSpPr>
          <p:nvPr>
            <p:ph type="body" sz="quarter" idx="10"/>
          </p:nvPr>
        </p:nvSpPr>
        <p:spPr>
          <a:xfrm>
            <a:off x="457200" y="5478444"/>
            <a:ext cx="8686800" cy="921329"/>
          </a:xfrm>
        </p:spPr>
        <p:txBody>
          <a:bodyPr>
            <a:noAutofit/>
          </a:bodyPr>
          <a:lstStyle>
            <a:lvl1pPr marL="0" indent="0" algn="l">
              <a:buNone/>
              <a:defRPr sz="4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C6E57875-8662-024B-A1D9-584AEE66A426}"/>
              </a:ext>
            </a:extLst>
          </p:cNvPr>
          <p:cNvCxnSpPr>
            <a:cxnSpLocks/>
          </p:cNvCxnSpPr>
          <p:nvPr userDrawn="1"/>
        </p:nvCxnSpPr>
        <p:spPr>
          <a:xfrm>
            <a:off x="0" y="5257800"/>
            <a:ext cx="12192000"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D1045649-8968-EF4C-B443-94D0A191C1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960128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solidFill>
                  <a:schemeClr val="tx1"/>
                </a:solidFill>
              </a:defRPr>
            </a:lvl1pPr>
          </a:lstStyle>
          <a:p>
            <a:r>
              <a:rPr lang="en-US" dirty="0"/>
              <a:t>Click to edit Master title style</a:t>
            </a:r>
          </a:p>
        </p:txBody>
      </p:sp>
      <p:sp>
        <p:nvSpPr>
          <p:cNvPr id="7" name="Text Placeholder 2"/>
          <p:cNvSpPr>
            <a:spLocks noGrp="1"/>
          </p:cNvSpPr>
          <p:nvPr>
            <p:ph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lvl1pPr>
              <a:defRPr b="0" i="0">
                <a:latin typeface="Calibri Regular"/>
              </a:defRPr>
            </a:lvl1pPr>
            <a:lvl2pPr>
              <a:defRPr b="0" i="0">
                <a:latin typeface="Calibri Regular"/>
              </a:defRPr>
            </a:lvl2pPr>
            <a:lvl3pPr>
              <a:defRPr b="0" i="0">
                <a:latin typeface="Calibri Regular"/>
              </a:defRPr>
            </a:lvl3pPr>
            <a:lvl4pPr>
              <a:defRPr b="0" i="0">
                <a:latin typeface="Calibri Regular"/>
              </a:defRPr>
            </a:lvl4pPr>
            <a:lvl5pPr>
              <a:defRPr b="0" i="0">
                <a:latin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7515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37440"/>
            <a:ext cx="54102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77000" y="1837440"/>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0403BAB-DA71-5445-80D4-9E4C5BE63229}"/>
              </a:ext>
            </a:extLst>
          </p:cNvPr>
          <p:cNvSpPr>
            <a:spLocks noGrp="1"/>
          </p:cNvSpPr>
          <p:nvPr>
            <p:ph type="title"/>
          </p:nvPr>
        </p:nvSpPr>
        <p:spPr>
          <a:xfrm>
            <a:off x="472191" y="250249"/>
            <a:ext cx="11235128" cy="640080"/>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781268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FF8A-ABDB-D148-AAE4-55A85750A42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76504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 Logo Top Righ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C39936-2CCF-CA4F-85AE-E542AD107420}"/>
              </a:ext>
            </a:extLst>
          </p:cNvPr>
          <p:cNvSpPr/>
          <p:nvPr userDrawn="1"/>
        </p:nvSpPr>
        <p:spPr>
          <a:xfrm>
            <a:off x="381000" y="6400800"/>
            <a:ext cx="76200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AgilityHealth® | Confidential &amp; Proprietary</a:t>
            </a:r>
          </a:p>
        </p:txBody>
      </p:sp>
      <p:sp>
        <p:nvSpPr>
          <p:cNvPr id="8" name="Title Placeholder 3">
            <a:extLst>
              <a:ext uri="{FF2B5EF4-FFF2-40B4-BE49-F238E27FC236}">
                <a16:creationId xmlns:a16="http://schemas.microsoft.com/office/drawing/2014/main" id="{230551A1-C79C-7B41-BCEC-18962BB4ADAB}"/>
              </a:ext>
            </a:extLst>
          </p:cNvPr>
          <p:cNvSpPr>
            <a:spLocks noGrp="1"/>
          </p:cNvSpPr>
          <p:nvPr>
            <p:ph type="title"/>
          </p:nvPr>
        </p:nvSpPr>
        <p:spPr>
          <a:xfrm>
            <a:off x="472191" y="250249"/>
            <a:ext cx="11235128" cy="640080"/>
          </a:xfrm>
          <a:prstGeom prst="rect">
            <a:avLst/>
          </a:prstGeom>
        </p:spPr>
        <p:txBody>
          <a:bodyPr vert="horz" lIns="91440" tIns="45720" rIns="91440" bIns="45720" rtlCol="0" anchor="ctr">
            <a:normAutofit/>
          </a:bodyPr>
          <a:lstStyle/>
          <a:p>
            <a:r>
              <a:rPr lang="en-US" dirty="0"/>
              <a:t>Click to edit master title style</a:t>
            </a:r>
          </a:p>
        </p:txBody>
      </p:sp>
      <p:cxnSp>
        <p:nvCxnSpPr>
          <p:cNvPr id="6" name="Straight Connector 5">
            <a:extLst>
              <a:ext uri="{FF2B5EF4-FFF2-40B4-BE49-F238E27FC236}">
                <a16:creationId xmlns:a16="http://schemas.microsoft.com/office/drawing/2014/main" id="{1E83C12A-BDEE-1A42-88B5-3B677A174D29}"/>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lumMod val="20000"/>
                    <a:lumOff val="80000"/>
                  </a:schemeClr>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72DB30BB-5B1A-F941-A55C-C34F6880B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2424" y="105629"/>
            <a:ext cx="2084586" cy="587067"/>
          </a:xfrm>
          <a:prstGeom prst="rect">
            <a:avLst/>
          </a:prstGeom>
        </p:spPr>
      </p:pic>
    </p:spTree>
    <p:extLst>
      <p:ext uri="{BB962C8B-B14F-4D97-AF65-F5344CB8AC3E}">
        <p14:creationId xmlns:p14="http://schemas.microsoft.com/office/powerpoint/2010/main" val="369473457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Op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95C659-BBEA-9541-BF61-7287FB838ED4}"/>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l="11932" t="10730" r="8521" b="36195"/>
          <a:stretch/>
        </p:blipFill>
        <p:spPr>
          <a:xfrm>
            <a:off x="0" y="0"/>
            <a:ext cx="12192000" cy="5257800"/>
          </a:xfrm>
          <a:prstGeom prst="rect">
            <a:avLst/>
          </a:prstGeom>
        </p:spPr>
      </p:pic>
      <p:grpSp>
        <p:nvGrpSpPr>
          <p:cNvPr id="7" name="Group 6">
            <a:extLst>
              <a:ext uri="{FF2B5EF4-FFF2-40B4-BE49-F238E27FC236}">
                <a16:creationId xmlns:a16="http://schemas.microsoft.com/office/drawing/2014/main" id="{B1A3261B-DA5D-FF44-90F4-AA102B2538FE}"/>
              </a:ext>
            </a:extLst>
          </p:cNvPr>
          <p:cNvGrpSpPr/>
          <p:nvPr userDrawn="1"/>
        </p:nvGrpSpPr>
        <p:grpSpPr>
          <a:xfrm>
            <a:off x="2895602" y="1869872"/>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1" normalizeH="0" baseline="0" noProof="0" dirty="0">
                  <a:ln>
                    <a:noFill/>
                  </a:ln>
                  <a:solidFill>
                    <a:srgbClr val="58595B"/>
                  </a:solidFill>
                  <a:effectLst/>
                  <a:uLnTx/>
                  <a:uFillTx/>
                  <a:latin typeface="Calibri Light" panose="020F0302020204030204"/>
                  <a:ea typeface="+mn-ea"/>
                  <a:cs typeface="+mn-cs"/>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151"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Agile measurement &amp; growth platform</a:t>
              </a:r>
            </a:p>
          </p:txBody>
        </p:sp>
      </p:grpSp>
      <p:pic>
        <p:nvPicPr>
          <p:cNvPr id="5" name="Picture 4">
            <a:extLst>
              <a:ext uri="{FF2B5EF4-FFF2-40B4-BE49-F238E27FC236}">
                <a16:creationId xmlns:a16="http://schemas.microsoft.com/office/drawing/2014/main" id="{8323748A-A5DF-9F40-B111-B4BC8166E0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7800" y="2111981"/>
            <a:ext cx="1310291" cy="1393220"/>
          </a:xfrm>
          <a:prstGeom prst="rect">
            <a:avLst/>
          </a:prstGeom>
        </p:spPr>
      </p:pic>
      <p:sp>
        <p:nvSpPr>
          <p:cNvPr id="15" name="Text Placeholder 7">
            <a:extLst>
              <a:ext uri="{FF2B5EF4-FFF2-40B4-BE49-F238E27FC236}">
                <a16:creationId xmlns:a16="http://schemas.microsoft.com/office/drawing/2014/main" id="{44DFFB36-F9CD-CD45-B053-71DF3926E1F5}"/>
              </a:ext>
            </a:extLst>
          </p:cNvPr>
          <p:cNvSpPr>
            <a:spLocks noGrp="1"/>
          </p:cNvSpPr>
          <p:nvPr>
            <p:ph type="body" sz="quarter" idx="10"/>
          </p:nvPr>
        </p:nvSpPr>
        <p:spPr>
          <a:xfrm>
            <a:off x="457200" y="5478444"/>
            <a:ext cx="8686800" cy="921329"/>
          </a:xfrm>
        </p:spPr>
        <p:txBody>
          <a:bodyPr>
            <a:noAutofit/>
          </a:bodyPr>
          <a:lstStyle>
            <a:lvl1pPr marL="0" indent="0" algn="l">
              <a:buNone/>
              <a:defRPr sz="4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cxnSp>
        <p:nvCxnSpPr>
          <p:cNvPr id="16" name="Straight Connector 15">
            <a:extLst>
              <a:ext uri="{FF2B5EF4-FFF2-40B4-BE49-F238E27FC236}">
                <a16:creationId xmlns:a16="http://schemas.microsoft.com/office/drawing/2014/main" id="{C77CAD45-5A3B-4040-AF10-5F04AE6CB74D}"/>
              </a:ext>
            </a:extLst>
          </p:cNvPr>
          <p:cNvCxnSpPr>
            <a:cxnSpLocks/>
          </p:cNvCxnSpPr>
          <p:nvPr userDrawn="1"/>
        </p:nvCxnSpPr>
        <p:spPr>
          <a:xfrm>
            <a:off x="0" y="5257800"/>
            <a:ext cx="12192000"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FFA374F5-FB97-754C-B444-1ED82A50FC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1331046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selet (4 Stats)" preserve="1">
  <p:cSld name="Caselet (4 Stats)">
    <p:spTree>
      <p:nvGrpSpPr>
        <p:cNvPr id="1" name="Shape 768"/>
        <p:cNvGrpSpPr/>
        <p:nvPr/>
      </p:nvGrpSpPr>
      <p:grpSpPr>
        <a:xfrm>
          <a:off x="0" y="0"/>
          <a:ext cx="0" cy="0"/>
          <a:chOff x="0" y="0"/>
          <a:chExt cx="0" cy="0"/>
        </a:xfrm>
      </p:grpSpPr>
      <p:sp>
        <p:nvSpPr>
          <p:cNvPr id="781" name="Google Shape;781;p105"/>
          <p:cNvSpPr txBox="1">
            <a:spLocks noGrp="1"/>
          </p:cNvSpPr>
          <p:nvPr>
            <p:ph type="body" idx="14"/>
          </p:nvPr>
        </p:nvSpPr>
        <p:spPr>
          <a:xfrm>
            <a:off x="682337" y="1064830"/>
            <a:ext cx="10896168" cy="831596"/>
          </a:xfrm>
          <a:prstGeom prst="rect">
            <a:avLst/>
          </a:prstGeom>
          <a:noFill/>
          <a:ln>
            <a:noFill/>
          </a:ln>
        </p:spPr>
        <p:txBody>
          <a:bodyPr spcFirstLastPara="1" wrap="square" lIns="91425" tIns="45700" rIns="91425" bIns="45700" anchor="ctr" anchorCtr="0"/>
          <a:lstStyle>
            <a:lvl1pPr marL="457189" marR="0" lvl="0" indent="-228594" algn="ctr">
              <a:lnSpc>
                <a:spcPct val="90000"/>
              </a:lnSpc>
              <a:spcBef>
                <a:spcPts val="1000"/>
              </a:spcBef>
              <a:spcAft>
                <a:spcPts val="0"/>
              </a:spcAft>
              <a:buClr>
                <a:schemeClr val="dk1"/>
              </a:buClr>
              <a:buSzPts val="2400"/>
              <a:buFont typeface="Arial"/>
              <a:buNone/>
              <a:defRPr sz="2400" b="1"/>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769" name="Google Shape;769;p105"/>
          <p:cNvSpPr>
            <a:spLocks noGrp="1"/>
          </p:cNvSpPr>
          <p:nvPr>
            <p:ph type="body" idx="1"/>
          </p:nvPr>
        </p:nvSpPr>
        <p:spPr>
          <a:xfrm>
            <a:off x="682337" y="3309726"/>
            <a:ext cx="5382491" cy="501612"/>
          </a:xfrm>
          <a:prstGeom prst="roundRect">
            <a:avLst>
              <a:gd name="adj" fmla="val 8625"/>
            </a:avLst>
          </a:prstGeom>
          <a:solidFill>
            <a:schemeClr val="accent2"/>
          </a:solidFill>
          <a:ln>
            <a:noFill/>
          </a:ln>
        </p:spPr>
        <p:txBody>
          <a:bodyPr spcFirstLastPara="1" wrap="square" lIns="91425" tIns="45700" rIns="91425" bIns="45700" anchor="ctr" anchorCtr="0"/>
          <a:lstStyle>
            <a:lvl1pPr marL="457189" lvl="0" indent="-228594" algn="ctr">
              <a:lnSpc>
                <a:spcPct val="90000"/>
              </a:lnSpc>
              <a:spcBef>
                <a:spcPts val="500"/>
              </a:spcBef>
              <a:spcAft>
                <a:spcPts val="0"/>
              </a:spcAft>
              <a:buClr>
                <a:schemeClr val="lt1"/>
              </a:buClr>
              <a:buSzPts val="2200"/>
              <a:buFont typeface="Arial"/>
              <a:buNone/>
              <a:defRPr sz="2200" b="1">
                <a:solidFill>
                  <a:schemeClr val="lt1"/>
                </a:solidFill>
                <a:latin typeface="PT Sans"/>
                <a:ea typeface="PT Sans"/>
                <a:cs typeface="PT Sans"/>
                <a:sym typeface="PT Sans"/>
              </a:defRPr>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dirty="0"/>
          </a:p>
        </p:txBody>
      </p:sp>
      <p:sp>
        <p:nvSpPr>
          <p:cNvPr id="770" name="Google Shape;770;p105"/>
          <p:cNvSpPr txBox="1">
            <a:spLocks noGrp="1"/>
          </p:cNvSpPr>
          <p:nvPr>
            <p:ph type="title"/>
          </p:nvPr>
        </p:nvSpPr>
        <p:spPr>
          <a:xfrm>
            <a:off x="472191" y="250249"/>
            <a:ext cx="11235128" cy="58795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71" name="Google Shape;771;p105"/>
          <p:cNvSpPr>
            <a:spLocks noGrp="1"/>
          </p:cNvSpPr>
          <p:nvPr>
            <p:ph type="body" idx="2"/>
          </p:nvPr>
        </p:nvSpPr>
        <p:spPr>
          <a:xfrm>
            <a:off x="6197411" y="3314203"/>
            <a:ext cx="5382491" cy="501612"/>
          </a:xfrm>
          <a:prstGeom prst="roundRect">
            <a:avLst>
              <a:gd name="adj" fmla="val 8625"/>
            </a:avLst>
          </a:prstGeom>
          <a:solidFill>
            <a:schemeClr val="accent1"/>
          </a:solidFill>
          <a:ln>
            <a:noFill/>
          </a:ln>
        </p:spPr>
        <p:txBody>
          <a:bodyPr spcFirstLastPara="1" wrap="square" lIns="91425" tIns="45700" rIns="91425" bIns="45700" anchor="ctr" anchorCtr="0"/>
          <a:lstStyle>
            <a:lvl1pPr marL="457189" lvl="0" indent="-228594" algn="ctr">
              <a:lnSpc>
                <a:spcPct val="90000"/>
              </a:lnSpc>
              <a:spcBef>
                <a:spcPts val="500"/>
              </a:spcBef>
              <a:spcAft>
                <a:spcPts val="0"/>
              </a:spcAft>
              <a:buClr>
                <a:schemeClr val="lt1"/>
              </a:buClr>
              <a:buSzPts val="2200"/>
              <a:buFont typeface="Arial"/>
              <a:buNone/>
              <a:defRPr sz="2200" b="1">
                <a:solidFill>
                  <a:schemeClr val="lt1"/>
                </a:solidFill>
                <a:latin typeface="PT Sans"/>
                <a:ea typeface="PT Sans"/>
                <a:cs typeface="PT Sans"/>
                <a:sym typeface="PT Sans"/>
              </a:defRPr>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dirty="0"/>
          </a:p>
        </p:txBody>
      </p:sp>
      <p:sp>
        <p:nvSpPr>
          <p:cNvPr id="773" name="Google Shape;773;p105"/>
          <p:cNvSpPr txBox="1">
            <a:spLocks noGrp="1"/>
          </p:cNvSpPr>
          <p:nvPr>
            <p:ph type="body" idx="3"/>
          </p:nvPr>
        </p:nvSpPr>
        <p:spPr>
          <a:xfrm>
            <a:off x="1426011"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4" name="Google Shape;774;p105"/>
          <p:cNvSpPr txBox="1">
            <a:spLocks noGrp="1"/>
          </p:cNvSpPr>
          <p:nvPr>
            <p:ph type="body" idx="4"/>
          </p:nvPr>
        </p:nvSpPr>
        <p:spPr>
          <a:xfrm>
            <a:off x="4273383"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5" name="Google Shape;775;p105"/>
          <p:cNvSpPr txBox="1">
            <a:spLocks noGrp="1"/>
          </p:cNvSpPr>
          <p:nvPr>
            <p:ph type="body" idx="5"/>
          </p:nvPr>
        </p:nvSpPr>
        <p:spPr>
          <a:xfrm>
            <a:off x="7132331"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6" name="Google Shape;776;p105"/>
          <p:cNvSpPr txBox="1">
            <a:spLocks noGrp="1"/>
          </p:cNvSpPr>
          <p:nvPr>
            <p:ph type="body" idx="6"/>
          </p:nvPr>
        </p:nvSpPr>
        <p:spPr>
          <a:xfrm>
            <a:off x="9987417"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7" name="Google Shape;777;p105"/>
          <p:cNvSpPr txBox="1">
            <a:spLocks noGrp="1"/>
          </p:cNvSpPr>
          <p:nvPr>
            <p:ph type="body" idx="7"/>
          </p:nvPr>
        </p:nvSpPr>
        <p:spPr>
          <a:xfrm>
            <a:off x="682336"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778" name="Google Shape;778;p105"/>
          <p:cNvSpPr txBox="1">
            <a:spLocks noGrp="1"/>
          </p:cNvSpPr>
          <p:nvPr>
            <p:ph type="body" idx="8"/>
          </p:nvPr>
        </p:nvSpPr>
        <p:spPr>
          <a:xfrm>
            <a:off x="3523921"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9" name="Google Shape;779;p105"/>
          <p:cNvSpPr txBox="1">
            <a:spLocks noGrp="1"/>
          </p:cNvSpPr>
          <p:nvPr>
            <p:ph type="body" idx="9"/>
          </p:nvPr>
        </p:nvSpPr>
        <p:spPr>
          <a:xfrm>
            <a:off x="6394443"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80" name="Google Shape;780;p105"/>
          <p:cNvSpPr txBox="1">
            <a:spLocks noGrp="1"/>
          </p:cNvSpPr>
          <p:nvPr>
            <p:ph type="body" idx="13"/>
          </p:nvPr>
        </p:nvSpPr>
        <p:spPr>
          <a:xfrm>
            <a:off x="9230241"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83" name="Google Shape;783;p105"/>
          <p:cNvSpPr txBox="1">
            <a:spLocks noGrp="1"/>
          </p:cNvSpPr>
          <p:nvPr>
            <p:ph type="body" idx="15"/>
          </p:nvPr>
        </p:nvSpPr>
        <p:spPr>
          <a:xfrm>
            <a:off x="682337" y="3934623"/>
            <a:ext cx="5382491" cy="2255037"/>
          </a:xfrm>
          <a:prstGeom prst="rect">
            <a:avLst/>
          </a:prstGeom>
          <a:noFill/>
          <a:ln>
            <a:noFill/>
          </a:ln>
        </p:spPr>
        <p:txBody>
          <a:bodyPr spcFirstLastPara="1" wrap="square" lIns="91425" tIns="45700" rIns="91425" bIns="45700" anchor="t" anchorCtr="0"/>
          <a:lstStyle>
            <a:lvl1pPr marL="457189" lvl="0" indent="-330192" algn="l">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377" lvl="1"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566" lvl="2"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754" lvl="3"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5943" lvl="4"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784" name="Google Shape;784;p105"/>
          <p:cNvSpPr txBox="1">
            <a:spLocks noGrp="1"/>
          </p:cNvSpPr>
          <p:nvPr>
            <p:ph type="body" idx="16"/>
          </p:nvPr>
        </p:nvSpPr>
        <p:spPr>
          <a:xfrm>
            <a:off x="6196014" y="3934623"/>
            <a:ext cx="5387521" cy="2255039"/>
          </a:xfrm>
          <a:prstGeom prst="rect">
            <a:avLst/>
          </a:prstGeom>
          <a:noFill/>
          <a:ln>
            <a:noFill/>
          </a:ln>
        </p:spPr>
        <p:txBody>
          <a:bodyPr spcFirstLastPara="1" wrap="square" lIns="91425" tIns="45700" rIns="91425" bIns="45700" anchor="t" anchorCtr="0"/>
          <a:lstStyle>
            <a:lvl1pPr marL="457189" lvl="0" indent="-330192" algn="l">
              <a:lnSpc>
                <a:spcPct val="90000"/>
              </a:lnSpc>
              <a:spcBef>
                <a:spcPts val="1000"/>
              </a:spcBef>
              <a:spcAft>
                <a:spcPts val="0"/>
              </a:spcAft>
              <a:buClr>
                <a:schemeClr val="dk1"/>
              </a:buClr>
              <a:buSzPts val="1600"/>
              <a:buChar char="•"/>
              <a:defRPr sz="1600">
                <a:solidFill>
                  <a:schemeClr val="dk1"/>
                </a:solidFill>
                <a:latin typeface="PT Sans"/>
                <a:ea typeface="PT Sans"/>
                <a:cs typeface="PT Sans"/>
                <a:sym typeface="PT Sans"/>
              </a:defRPr>
            </a:lvl1pPr>
            <a:lvl2pPr marL="914377" lvl="1" indent="-380990" algn="l">
              <a:lnSpc>
                <a:spcPct val="90000"/>
              </a:lnSpc>
              <a:spcBef>
                <a:spcPts val="500"/>
              </a:spcBef>
              <a:spcAft>
                <a:spcPts val="0"/>
              </a:spcAft>
              <a:buClr>
                <a:schemeClr val="dk1"/>
              </a:buClr>
              <a:buSzPts val="2400"/>
              <a:buChar char="•"/>
              <a:defRPr/>
            </a:lvl2pPr>
            <a:lvl3pPr marL="1371566" lvl="2" indent="-355591" algn="l">
              <a:lnSpc>
                <a:spcPct val="90000"/>
              </a:lnSpc>
              <a:spcBef>
                <a:spcPts val="500"/>
              </a:spcBef>
              <a:spcAft>
                <a:spcPts val="0"/>
              </a:spcAft>
              <a:buClr>
                <a:schemeClr val="dk1"/>
              </a:buClr>
              <a:buSzPts val="20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07943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estion TItle">
    <p:bg>
      <p:bgPr>
        <a:solidFill>
          <a:schemeClr val="bg1"/>
        </a:solidFill>
        <a:effectLst/>
      </p:bgPr>
    </p:bg>
    <p:spTree>
      <p:nvGrpSpPr>
        <p:cNvPr id="1" name=""/>
        <p:cNvGrpSpPr/>
        <p:nvPr/>
      </p:nvGrpSpPr>
      <p:grpSpPr>
        <a:xfrm>
          <a:off x="0" y="0"/>
          <a:ext cx="0" cy="0"/>
          <a:chOff x="0" y="0"/>
          <a:chExt cx="0" cy="0"/>
        </a:xfrm>
      </p:grpSpPr>
      <p:sp>
        <p:nvSpPr>
          <p:cNvPr id="11" name="Title Placeholder 3"/>
          <p:cNvSpPr>
            <a:spLocks noGrp="1"/>
          </p:cNvSpPr>
          <p:nvPr>
            <p:ph type="title"/>
          </p:nvPr>
        </p:nvSpPr>
        <p:spPr>
          <a:xfrm>
            <a:off x="472191" y="1165423"/>
            <a:ext cx="11235128" cy="4527156"/>
          </a:xfrm>
          <a:prstGeom prst="rect">
            <a:avLst/>
          </a:prstGeom>
        </p:spPr>
        <p:txBody>
          <a:bodyPr vert="horz" lIns="91440" tIns="45720" rIns="91440" bIns="45720" rtlCol="0" anchor="ctr">
            <a:normAutofit/>
          </a:bodyPr>
          <a:lstStyle>
            <a:lvl1pPr algn="ctr">
              <a:lnSpc>
                <a:spcPts val="8500"/>
              </a:lnSpc>
              <a:defRPr sz="7800" b="0" i="0">
                <a:solidFill>
                  <a:schemeClr val="accent2"/>
                </a:solidFill>
                <a:latin typeface="Calibri Regular"/>
                <a:ea typeface="Calibri Regular"/>
                <a:cs typeface="Calibri Regular"/>
              </a:defRPr>
            </a:lvl1pPr>
          </a:lstStyle>
          <a:p>
            <a:r>
              <a:rPr lang="en-US" dirty="0"/>
              <a:t>Click to edit Master title style</a:t>
            </a:r>
          </a:p>
        </p:txBody>
      </p:sp>
      <p:sp>
        <p:nvSpPr>
          <p:cNvPr id="12" name="Rectangle 11">
            <a:extLst>
              <a:ext uri="{FF2B5EF4-FFF2-40B4-BE49-F238E27FC236}">
                <a16:creationId xmlns:a16="http://schemas.microsoft.com/office/drawing/2014/main" id="{E61FC01A-9520-544E-8BB4-04DD0AD8B824}"/>
              </a:ext>
            </a:extLst>
          </p:cNvPr>
          <p:cNvSpPr/>
          <p:nvPr userDrawn="1"/>
        </p:nvSpPr>
        <p:spPr>
          <a:xfrm>
            <a:off x="4038600" y="6440677"/>
            <a:ext cx="41148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AgillityHealth® | Confidential &amp; Proprietary</a:t>
            </a:r>
          </a:p>
        </p:txBody>
      </p:sp>
      <p:cxnSp>
        <p:nvCxnSpPr>
          <p:cNvPr id="6" name="Straight Connector 5">
            <a:extLst>
              <a:ext uri="{FF2B5EF4-FFF2-40B4-BE49-F238E27FC236}">
                <a16:creationId xmlns:a16="http://schemas.microsoft.com/office/drawing/2014/main" id="{6A9D9C2A-F56A-984A-9096-955D4BF0E923}"/>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lumMod val="20000"/>
                    <a:lumOff val="80000"/>
                  </a:schemeClr>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E6D70B67-4583-8D42-9488-AF6614168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2424" y="76311"/>
            <a:ext cx="2084586" cy="587067"/>
          </a:xfrm>
          <a:prstGeom prst="rect">
            <a:avLst/>
          </a:prstGeom>
        </p:spPr>
      </p:pic>
    </p:spTree>
    <p:extLst>
      <p:ext uri="{BB962C8B-B14F-4D97-AF65-F5344CB8AC3E}">
        <p14:creationId xmlns:p14="http://schemas.microsoft.com/office/powerpoint/2010/main" val="411201222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imple Section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740"/>
            <a:ext cx="11277600" cy="2852737"/>
          </a:xfrm>
          <a:prstGeom prst="rect">
            <a:avLst/>
          </a:prstGeom>
        </p:spPr>
        <p:txBody>
          <a:bodyPr anchor="b"/>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4589464"/>
            <a:ext cx="11277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74309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Light Grey Radar">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CC94BB-D688-0947-8012-050CE7C55197}"/>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l="12926" t="10938" r="7528" b="37586"/>
          <a:stretch/>
        </p:blipFill>
        <p:spPr>
          <a:xfrm>
            <a:off x="1" y="738028"/>
            <a:ext cx="12192001" cy="5099307"/>
          </a:xfrm>
          <a:prstGeom prst="rect">
            <a:avLst/>
          </a:prstGeom>
        </p:spPr>
      </p:pic>
      <p:sp>
        <p:nvSpPr>
          <p:cNvPr id="11" name="Rectangle 10">
            <a:extLst>
              <a:ext uri="{FF2B5EF4-FFF2-40B4-BE49-F238E27FC236}">
                <a16:creationId xmlns:a16="http://schemas.microsoft.com/office/drawing/2014/main" id="{A9C39936-2CCF-CA4F-85AE-E542AD107420}"/>
              </a:ext>
            </a:extLst>
          </p:cNvPr>
          <p:cNvSpPr/>
          <p:nvPr userDrawn="1"/>
        </p:nvSpPr>
        <p:spPr>
          <a:xfrm>
            <a:off x="381000" y="6451684"/>
            <a:ext cx="76200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AgilityHealth® | Confidential &amp; Proprietary</a:t>
            </a:r>
          </a:p>
        </p:txBody>
      </p:sp>
      <p:sp>
        <p:nvSpPr>
          <p:cNvPr id="12" name="Text Placeholder 7">
            <a:extLst>
              <a:ext uri="{FF2B5EF4-FFF2-40B4-BE49-F238E27FC236}">
                <a16:creationId xmlns:a16="http://schemas.microsoft.com/office/drawing/2014/main" id="{2CDF9EC3-5784-7B46-98BA-CD7F0FE7256A}"/>
              </a:ext>
            </a:extLst>
          </p:cNvPr>
          <p:cNvSpPr>
            <a:spLocks noGrp="1"/>
          </p:cNvSpPr>
          <p:nvPr>
            <p:ph type="body" sz="quarter" idx="10" hasCustomPrompt="1"/>
          </p:nvPr>
        </p:nvSpPr>
        <p:spPr>
          <a:xfrm>
            <a:off x="3160435" y="2827017"/>
            <a:ext cx="8686800" cy="921329"/>
          </a:xfrm>
        </p:spPr>
        <p:txBody>
          <a:bodyPr>
            <a:noAutofit/>
          </a:bodyPr>
          <a:lstStyle>
            <a:lvl1pPr marL="0" indent="0" algn="ctr">
              <a:buNone/>
              <a:defRPr sz="6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section title</a:t>
            </a:r>
          </a:p>
        </p:txBody>
      </p:sp>
      <p:pic>
        <p:nvPicPr>
          <p:cNvPr id="14" name="Picture 13">
            <a:extLst>
              <a:ext uri="{FF2B5EF4-FFF2-40B4-BE49-F238E27FC236}">
                <a16:creationId xmlns:a16="http://schemas.microsoft.com/office/drawing/2014/main" id="{B9D44315-94DA-DC44-85CA-22C4F7ABF9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139" t="-1936" r="1" b="-4521"/>
          <a:stretch/>
        </p:blipFill>
        <p:spPr>
          <a:xfrm>
            <a:off x="0" y="255833"/>
            <a:ext cx="3160435" cy="6369579"/>
          </a:xfrm>
          <a:prstGeom prst="rect">
            <a:avLst/>
          </a:prstGeom>
        </p:spPr>
      </p:pic>
      <p:pic>
        <p:nvPicPr>
          <p:cNvPr id="7" name="Picture 6">
            <a:extLst>
              <a:ext uri="{FF2B5EF4-FFF2-40B4-BE49-F238E27FC236}">
                <a16:creationId xmlns:a16="http://schemas.microsoft.com/office/drawing/2014/main" id="{DA16A314-D6F5-9847-9A31-8DB030F518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338854505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Dark Grey Radar">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auto">
          <a:xfrm rot="16200000">
            <a:off x="3546347" y="-2767587"/>
            <a:ext cx="5099304" cy="12192000"/>
          </a:xfrm>
          <a:prstGeom prst="rect">
            <a:avLst/>
          </a:prstGeom>
          <a:solidFill>
            <a:srgbClr val="58595B"/>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vert="horz" wrap="none" lIns="121920" tIns="60960" rIns="121920" bIns="60960" numCol="1" rtlCol="0" anchor="ctr" anchorCtr="1" compatLnSpc="1">
            <a:prstTxWarp prst="textNoShape">
              <a:avLst/>
            </a:prstTxWarp>
          </a:bodyPr>
          <a:lstStyle/>
          <a:p>
            <a:endParaRPr lang="en-US" sz="1600" b="0" dirty="0">
              <a:solidFill>
                <a:schemeClr val="accent5"/>
              </a:solidFill>
              <a:effectLst/>
            </a:endParaRPr>
          </a:p>
        </p:txBody>
      </p:sp>
      <p:sp>
        <p:nvSpPr>
          <p:cNvPr id="10" name="Rectangle 9">
            <a:extLst>
              <a:ext uri="{FF2B5EF4-FFF2-40B4-BE49-F238E27FC236}">
                <a16:creationId xmlns:a16="http://schemas.microsoft.com/office/drawing/2014/main" id="{B5D926E9-9093-154F-8F82-8F962D8DFBDF}"/>
              </a:ext>
            </a:extLst>
          </p:cNvPr>
          <p:cNvSpPr/>
          <p:nvPr userDrawn="1"/>
        </p:nvSpPr>
        <p:spPr>
          <a:xfrm>
            <a:off x="381000" y="6451684"/>
            <a:ext cx="76200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AgilityHealth® | Confidential &amp; Proprietary</a:t>
            </a:r>
          </a:p>
        </p:txBody>
      </p:sp>
      <p:sp>
        <p:nvSpPr>
          <p:cNvPr id="11" name="Text Placeholder 7">
            <a:extLst>
              <a:ext uri="{FF2B5EF4-FFF2-40B4-BE49-F238E27FC236}">
                <a16:creationId xmlns:a16="http://schemas.microsoft.com/office/drawing/2014/main" id="{6598D3B2-FE07-9C49-BE4F-C775FBEBD235}"/>
              </a:ext>
            </a:extLst>
          </p:cNvPr>
          <p:cNvSpPr>
            <a:spLocks noGrp="1"/>
          </p:cNvSpPr>
          <p:nvPr>
            <p:ph type="body" sz="quarter" idx="10" hasCustomPrompt="1"/>
          </p:nvPr>
        </p:nvSpPr>
        <p:spPr>
          <a:xfrm>
            <a:off x="1752599" y="3063318"/>
            <a:ext cx="8686800" cy="921329"/>
          </a:xfrm>
        </p:spPr>
        <p:txBody>
          <a:bodyPr>
            <a:noAutofit/>
          </a:bodyPr>
          <a:lstStyle>
            <a:lvl1pPr marL="0" indent="0" algn="ctr">
              <a:buNone/>
              <a:defRPr sz="6000" b="0" i="0" baseline="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section title</a:t>
            </a:r>
          </a:p>
        </p:txBody>
      </p:sp>
      <p:pic>
        <p:nvPicPr>
          <p:cNvPr id="12" name="Picture 11">
            <a:extLst>
              <a:ext uri="{FF2B5EF4-FFF2-40B4-BE49-F238E27FC236}">
                <a16:creationId xmlns:a16="http://schemas.microsoft.com/office/drawing/2014/main" id="{56EC63CE-1876-3B4C-A940-8F0E9BC3C2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7139" t="-1936" r="1" b="-4521"/>
          <a:stretch/>
        </p:blipFill>
        <p:spPr>
          <a:xfrm>
            <a:off x="0" y="-2979643"/>
            <a:ext cx="3160435" cy="6369579"/>
          </a:xfrm>
          <a:prstGeom prst="rect">
            <a:avLst/>
          </a:prstGeom>
        </p:spPr>
      </p:pic>
      <p:pic>
        <p:nvPicPr>
          <p:cNvPr id="7" name="Picture 6">
            <a:extLst>
              <a:ext uri="{FF2B5EF4-FFF2-40B4-BE49-F238E27FC236}">
                <a16:creationId xmlns:a16="http://schemas.microsoft.com/office/drawing/2014/main" id="{2ADCEAE3-4306-2D49-BDEC-3CC35E71C9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320032384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310C49-F56E-6748-AB2E-0ED443C8CE30}"/>
              </a:ext>
            </a:extLst>
          </p:cNvPr>
          <p:cNvSpPr/>
          <p:nvPr userDrawn="1"/>
        </p:nvSpPr>
        <p:spPr>
          <a:xfrm>
            <a:off x="381000" y="6400800"/>
            <a:ext cx="76200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AgilityHealth® | Confidential &amp; Proprietary</a:t>
            </a:r>
          </a:p>
        </p:txBody>
      </p:sp>
      <p:pic>
        <p:nvPicPr>
          <p:cNvPr id="4" name="Picture 3">
            <a:extLst>
              <a:ext uri="{FF2B5EF4-FFF2-40B4-BE49-F238E27FC236}">
                <a16:creationId xmlns:a16="http://schemas.microsoft.com/office/drawing/2014/main" id="{017CC9ED-0DEA-5240-B6FA-38B82FF737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33569789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57993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Blank with Foot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B5AB-1F71-3B43-9F26-E409593A11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76200"/>
            <a:ext cx="12268200" cy="7159979"/>
          </a:xfrm>
          <a:prstGeom prst="rect">
            <a:avLst/>
          </a:prstGeom>
        </p:spPr>
      </p:pic>
      <p:sp>
        <p:nvSpPr>
          <p:cNvPr id="4" name="Rectangle 3">
            <a:extLst>
              <a:ext uri="{FF2B5EF4-FFF2-40B4-BE49-F238E27FC236}">
                <a16:creationId xmlns:a16="http://schemas.microsoft.com/office/drawing/2014/main" id="{15CB15D9-B81F-E64F-8920-81698CBB0F01}"/>
              </a:ext>
            </a:extLst>
          </p:cNvPr>
          <p:cNvSpPr/>
          <p:nvPr userDrawn="1"/>
        </p:nvSpPr>
        <p:spPr>
          <a:xfrm>
            <a:off x="0" y="3810000"/>
            <a:ext cx="12268200"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6" name="Straight Connector 5">
            <a:extLst>
              <a:ext uri="{FF2B5EF4-FFF2-40B4-BE49-F238E27FC236}">
                <a16:creationId xmlns:a16="http://schemas.microsoft.com/office/drawing/2014/main" id="{834355CB-4B59-B943-880A-354DF7AEBA90}"/>
              </a:ext>
            </a:extLst>
          </p:cNvPr>
          <p:cNvCxnSpPr/>
          <p:nvPr userDrawn="1"/>
        </p:nvCxnSpPr>
        <p:spPr>
          <a:xfrm>
            <a:off x="0" y="5257800"/>
            <a:ext cx="12268200" cy="0"/>
          </a:xfrm>
          <a:prstGeom prst="line">
            <a:avLst/>
          </a:prstGeom>
          <a:ln w="57150">
            <a:gradFill>
              <a:gsLst>
                <a:gs pos="0">
                  <a:schemeClr val="bg1"/>
                </a:gs>
                <a:gs pos="100000">
                  <a:schemeClr val="accent6"/>
                </a:gs>
              </a:gsLst>
              <a:lin ang="5400000" scaled="1"/>
            </a:gradFill>
          </a:ln>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3B5ECB8-9874-8945-B597-0D094AE8A1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1126042713"/>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 name="Google Shape;59;p14"/>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60" name="Google Shape;60;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61" name="Google Shape;61;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62" name="Google Shape;62;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147377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2191" y="250251"/>
            <a:ext cx="11235128" cy="64008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97292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 Op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95C659-BBEA-9541-BF61-7287FB838ED4}"/>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l="11932" t="10730" r="8521" b="36195"/>
          <a:stretch/>
        </p:blipFill>
        <p:spPr>
          <a:xfrm>
            <a:off x="0" y="0"/>
            <a:ext cx="12192000" cy="5257800"/>
          </a:xfrm>
          <a:prstGeom prst="rect">
            <a:avLst/>
          </a:prstGeom>
        </p:spPr>
      </p:pic>
      <p:sp>
        <p:nvSpPr>
          <p:cNvPr id="13" name="TextBox 12">
            <a:extLst>
              <a:ext uri="{FF2B5EF4-FFF2-40B4-BE49-F238E27FC236}">
                <a16:creationId xmlns:a16="http://schemas.microsoft.com/office/drawing/2014/main" id="{69954802-7799-AA44-BC86-08F4770E896E}"/>
              </a:ext>
            </a:extLst>
          </p:cNvPr>
          <p:cNvSpPr txBox="1"/>
          <p:nvPr userDrawn="1"/>
        </p:nvSpPr>
        <p:spPr>
          <a:xfrm>
            <a:off x="2362201" y="1730655"/>
            <a:ext cx="8351740"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1"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Accelerating Your Enterprise Business Agility Journey</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2895601" y="3300314"/>
            <a:ext cx="8351740"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through strategy and measuring what matters</a:t>
            </a:r>
          </a:p>
        </p:txBody>
      </p:sp>
      <p:pic>
        <p:nvPicPr>
          <p:cNvPr id="5" name="Picture 4">
            <a:extLst>
              <a:ext uri="{FF2B5EF4-FFF2-40B4-BE49-F238E27FC236}">
                <a16:creationId xmlns:a16="http://schemas.microsoft.com/office/drawing/2014/main" id="{8323748A-A5DF-9F40-B111-B4BC8166E0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2397" y="1818875"/>
            <a:ext cx="1310291" cy="1393220"/>
          </a:xfrm>
          <a:prstGeom prst="rect">
            <a:avLst/>
          </a:prstGeom>
        </p:spPr>
      </p:pic>
      <p:sp>
        <p:nvSpPr>
          <p:cNvPr id="10" name="Text Placeholder 7">
            <a:extLst>
              <a:ext uri="{FF2B5EF4-FFF2-40B4-BE49-F238E27FC236}">
                <a16:creationId xmlns:a16="http://schemas.microsoft.com/office/drawing/2014/main" id="{64F25599-1872-BC4E-9C07-8C841B7F9195}"/>
              </a:ext>
            </a:extLst>
          </p:cNvPr>
          <p:cNvSpPr>
            <a:spLocks noGrp="1"/>
          </p:cNvSpPr>
          <p:nvPr>
            <p:ph type="body" sz="quarter" idx="10"/>
          </p:nvPr>
        </p:nvSpPr>
        <p:spPr>
          <a:xfrm>
            <a:off x="457200" y="5478444"/>
            <a:ext cx="8686800" cy="921329"/>
          </a:xfrm>
        </p:spPr>
        <p:txBody>
          <a:bodyPr>
            <a:noAutofit/>
          </a:bodyPr>
          <a:lstStyle>
            <a:lvl1pPr marL="0" indent="0" algn="l">
              <a:buNone/>
              <a:defRPr sz="4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C6E57875-8662-024B-A1D9-584AEE66A426}"/>
              </a:ext>
            </a:extLst>
          </p:cNvPr>
          <p:cNvCxnSpPr>
            <a:cxnSpLocks/>
          </p:cNvCxnSpPr>
          <p:nvPr userDrawn="1"/>
        </p:nvCxnSpPr>
        <p:spPr>
          <a:xfrm>
            <a:off x="0" y="5257800"/>
            <a:ext cx="12192000"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49AC7F5A-D1CE-6D42-AFAD-AA89F2E4C5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2671511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72"/>
        <p:cNvGrpSpPr/>
        <p:nvPr/>
      </p:nvGrpSpPr>
      <p:grpSpPr>
        <a:xfrm>
          <a:off x="0" y="0"/>
          <a:ext cx="0" cy="0"/>
          <a:chOff x="0" y="0"/>
          <a:chExt cx="0" cy="0"/>
        </a:xfrm>
      </p:grpSpPr>
      <p:sp>
        <p:nvSpPr>
          <p:cNvPr id="673" name="Google Shape;673;p84"/>
          <p:cNvSpPr txBox="1">
            <a:spLocks noGrp="1"/>
          </p:cNvSpPr>
          <p:nvPr>
            <p:ph type="title"/>
          </p:nvPr>
        </p:nvSpPr>
        <p:spPr>
          <a:xfrm>
            <a:off x="472191" y="250249"/>
            <a:ext cx="11235128" cy="64008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4000"/>
              <a:buFont typeface="Open Sans Light"/>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4" name="Google Shape;674;p84"/>
          <p:cNvSpPr txBox="1">
            <a:spLocks noGrp="1"/>
          </p:cNvSpPr>
          <p:nvPr>
            <p:ph type="body" idx="1"/>
          </p:nvPr>
        </p:nvSpPr>
        <p:spPr>
          <a:xfrm>
            <a:off x="472191" y="1408177"/>
            <a:ext cx="11235128" cy="4782313"/>
          </a:xfrm>
          <a:prstGeom prst="rect">
            <a:avLst/>
          </a:prstGeom>
          <a:noFill/>
          <a:ln>
            <a:noFill/>
          </a:ln>
        </p:spPr>
        <p:txBody>
          <a:bodyPr spcFirstLastPara="1" wrap="square" lIns="91425" tIns="45700" rIns="91425" bIns="45700" anchor="t" anchorCtr="0"/>
          <a:lstStyle>
            <a:lvl1pPr marL="457189" lvl="0" indent="-406390" algn="l">
              <a:lnSpc>
                <a:spcPct val="90000"/>
              </a:lnSpc>
              <a:spcBef>
                <a:spcPts val="1000"/>
              </a:spcBef>
              <a:spcAft>
                <a:spcPts val="0"/>
              </a:spcAft>
              <a:buClr>
                <a:schemeClr val="dk1"/>
              </a:buClr>
              <a:buSzPts val="2800"/>
              <a:buChar char="•"/>
              <a:defRPr b="0" i="0">
                <a:latin typeface="PT Sans"/>
                <a:ea typeface="PT Sans"/>
                <a:cs typeface="PT Sans"/>
                <a:sym typeface="PT Sans"/>
              </a:defRPr>
            </a:lvl1pPr>
            <a:lvl2pPr marL="914377" lvl="1" indent="-380990" algn="l">
              <a:lnSpc>
                <a:spcPct val="90000"/>
              </a:lnSpc>
              <a:spcBef>
                <a:spcPts val="500"/>
              </a:spcBef>
              <a:spcAft>
                <a:spcPts val="0"/>
              </a:spcAft>
              <a:buClr>
                <a:schemeClr val="dk1"/>
              </a:buClr>
              <a:buSzPts val="2400"/>
              <a:buChar char="•"/>
              <a:defRPr b="0" i="0">
                <a:latin typeface="PT Sans"/>
                <a:ea typeface="PT Sans"/>
                <a:cs typeface="PT Sans"/>
                <a:sym typeface="PT Sans"/>
              </a:defRPr>
            </a:lvl2pPr>
            <a:lvl3pPr marL="1371566" lvl="2" indent="-355591" algn="l">
              <a:lnSpc>
                <a:spcPct val="90000"/>
              </a:lnSpc>
              <a:spcBef>
                <a:spcPts val="500"/>
              </a:spcBef>
              <a:spcAft>
                <a:spcPts val="0"/>
              </a:spcAft>
              <a:buClr>
                <a:schemeClr val="dk1"/>
              </a:buClr>
              <a:buSzPts val="2000"/>
              <a:buChar char="•"/>
              <a:defRPr b="0" i="0">
                <a:latin typeface="PT Sans"/>
                <a:ea typeface="PT Sans"/>
                <a:cs typeface="PT Sans"/>
                <a:sym typeface="PT Sans"/>
              </a:defRPr>
            </a:lvl3pPr>
            <a:lvl4pPr marL="1828754" lvl="3" indent="-342891" algn="l">
              <a:lnSpc>
                <a:spcPct val="90000"/>
              </a:lnSpc>
              <a:spcBef>
                <a:spcPts val="500"/>
              </a:spcBef>
              <a:spcAft>
                <a:spcPts val="0"/>
              </a:spcAft>
              <a:buClr>
                <a:schemeClr val="dk1"/>
              </a:buClr>
              <a:buSzPts val="1800"/>
              <a:buChar char="•"/>
              <a:defRPr b="0" i="0">
                <a:latin typeface="PT Sans"/>
                <a:ea typeface="PT Sans"/>
                <a:cs typeface="PT Sans"/>
                <a:sym typeface="PT Sans"/>
              </a:defRPr>
            </a:lvl4pPr>
            <a:lvl5pPr marL="2285943" lvl="4" indent="-342891" algn="l">
              <a:lnSpc>
                <a:spcPct val="90000"/>
              </a:lnSpc>
              <a:spcBef>
                <a:spcPts val="500"/>
              </a:spcBef>
              <a:spcAft>
                <a:spcPts val="0"/>
              </a:spcAft>
              <a:buClr>
                <a:schemeClr val="dk1"/>
              </a:buClr>
              <a:buSzPts val="1800"/>
              <a:buChar char="•"/>
              <a:defRPr b="0" i="0">
                <a:latin typeface="PT Sans"/>
                <a:ea typeface="PT Sans"/>
                <a:cs typeface="PT Sans"/>
                <a:sym typeface="PT Sans"/>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75" name="Google Shape;675;p84"/>
          <p:cNvSpPr txBox="1"/>
          <p:nvPr/>
        </p:nvSpPr>
        <p:spPr>
          <a:xfrm>
            <a:off x="4756255" y="6519448"/>
            <a:ext cx="26670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dirty="0">
                <a:solidFill>
                  <a:srgbClr val="7F7F7F"/>
                </a:solidFill>
                <a:latin typeface="Calibri"/>
                <a:ea typeface="Calibri"/>
                <a:cs typeface="Calibri"/>
                <a:sym typeface="Calibri"/>
              </a:rPr>
              <a:t>www.agilityhealthradar.com</a:t>
            </a:r>
            <a:endParaRPr sz="1800" dirty="0"/>
          </a:p>
        </p:txBody>
      </p:sp>
    </p:spTree>
    <p:extLst>
      <p:ext uri="{BB962C8B-B14F-4D97-AF65-F5344CB8AC3E}">
        <p14:creationId xmlns:p14="http://schemas.microsoft.com/office/powerpoint/2010/main" val="792047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Planview Horizons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216" y="1251057"/>
            <a:ext cx="11216640" cy="4564839"/>
          </a:xfrm>
          <a:prstGeom prst="rect">
            <a:avLst/>
          </a:prstGeom>
        </p:spPr>
        <p:txBody>
          <a:bodyPr>
            <a:normAutofit/>
          </a:bodyPr>
          <a:lstStyle>
            <a:lvl1pPr marL="243829" indent="-243829">
              <a:lnSpc>
                <a:spcPct val="100000"/>
              </a:lnSpc>
              <a:spcBef>
                <a:spcPts val="800"/>
              </a:spcBef>
              <a:spcAft>
                <a:spcPts val="800"/>
              </a:spcAft>
              <a:buFont typeface="Arial" panose="020B0604020202020204" pitchFamily="34" charset="0"/>
              <a:buChar char="•"/>
              <a:defRPr lang="en-US" sz="2667" kern="1200" spc="-40" dirty="0" smtClean="0">
                <a:solidFill>
                  <a:schemeClr val="tx1">
                    <a:lumMod val="75000"/>
                  </a:schemeClr>
                </a:solidFill>
                <a:latin typeface="+mn-lt"/>
                <a:ea typeface="+mn-ea"/>
                <a:cs typeface="+mn-cs"/>
              </a:defRPr>
            </a:lvl1pPr>
            <a:lvl2pPr>
              <a:lnSpc>
                <a:spcPct val="100000"/>
              </a:lnSpc>
              <a:spcBef>
                <a:spcPts val="800"/>
              </a:spcBef>
              <a:spcAft>
                <a:spcPts val="800"/>
              </a:spcAft>
              <a:defRPr sz="2400" spc="-40">
                <a:solidFill>
                  <a:schemeClr val="tx1">
                    <a:lumMod val="75000"/>
                  </a:schemeClr>
                </a:solidFill>
              </a:defRPr>
            </a:lvl2pPr>
            <a:lvl3pPr>
              <a:lnSpc>
                <a:spcPct val="100000"/>
              </a:lnSpc>
              <a:spcBef>
                <a:spcPts val="800"/>
              </a:spcBef>
              <a:spcAft>
                <a:spcPts val="800"/>
              </a:spcAft>
              <a:defRPr sz="2133" spc="-40">
                <a:solidFill>
                  <a:schemeClr val="tx1">
                    <a:lumMod val="75000"/>
                  </a:schemeClr>
                </a:solidFill>
              </a:defRPr>
            </a:lvl3pPr>
            <a:lvl4pPr>
              <a:lnSpc>
                <a:spcPct val="100000"/>
              </a:lnSpc>
              <a:spcBef>
                <a:spcPts val="800"/>
              </a:spcBef>
              <a:spcAft>
                <a:spcPts val="800"/>
              </a:spcAft>
              <a:defRPr sz="2133" spc="-40">
                <a:solidFill>
                  <a:schemeClr val="tx1">
                    <a:lumMod val="75000"/>
                  </a:schemeClr>
                </a:solidFill>
              </a:defRPr>
            </a:lvl4pPr>
            <a:lvl5pPr>
              <a:lnSpc>
                <a:spcPct val="100000"/>
              </a:lnSpc>
              <a:spcBef>
                <a:spcPts val="800"/>
              </a:spcBef>
              <a:spcAft>
                <a:spcPts val="800"/>
              </a:spcAft>
              <a:defRPr sz="2133" spc="-4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232216" y="397615"/>
            <a:ext cx="9753600" cy="853440"/>
          </a:xfrm>
          <a:prstGeom prst="rect">
            <a:avLst/>
          </a:prstGeom>
        </p:spPr>
        <p:txBody>
          <a:bodyPr lIns="91440" tIns="91440" rIns="91440" bIns="91440" anchor="t" anchorCtr="0">
            <a:normAutofit/>
          </a:bodyPr>
          <a:lstStyle>
            <a:lvl1pPr algn="l">
              <a:lnSpc>
                <a:spcPct val="100000"/>
              </a:lnSpc>
              <a:spcBef>
                <a:spcPts val="800"/>
              </a:spcBef>
              <a:spcAft>
                <a:spcPts val="800"/>
              </a:spcAft>
              <a:defRPr sz="3733" spc="-40" baseline="0">
                <a:solidFill>
                  <a:schemeClr val="tx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687851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Slide - Op 1">
  <p:cSld name="Title Slide - Op 1">
    <p:spTree>
      <p:nvGrpSpPr>
        <p:cNvPr id="1" name="Shape 22"/>
        <p:cNvGrpSpPr/>
        <p:nvPr/>
      </p:nvGrpSpPr>
      <p:grpSpPr>
        <a:xfrm>
          <a:off x="0" y="0"/>
          <a:ext cx="0" cy="0"/>
          <a:chOff x="0" y="0"/>
          <a:chExt cx="0" cy="0"/>
        </a:xfrm>
      </p:grpSpPr>
      <p:pic>
        <p:nvPicPr>
          <p:cNvPr id="23" name="Google Shape;23;p2"/>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24" name="Google Shape;24;p2"/>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 name="Google Shape;25;p2"/>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26" name="Google Shape;26;p2"/>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27" name="Google Shape;27;p2"/>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 name="Google Shape;29;p2"/>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sp>
        <p:nvSpPr>
          <p:cNvPr id="31" name="Google Shape;31;p2"/>
          <p:cNvSpPr txBox="1">
            <a:spLocks noGrp="1"/>
          </p:cNvSpPr>
          <p:nvPr>
            <p:ph type="title"/>
          </p:nvPr>
        </p:nvSpPr>
        <p:spPr>
          <a:xfrm>
            <a:off x="3008025" y="1552000"/>
            <a:ext cx="8164500" cy="8424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sp>
        <p:nvSpPr>
          <p:cNvPr id="32" name="Google Shape;32;p2"/>
          <p:cNvSpPr txBox="1">
            <a:spLocks noGrp="1"/>
          </p:cNvSpPr>
          <p:nvPr>
            <p:ph type="title" idx="2"/>
          </p:nvPr>
        </p:nvSpPr>
        <p:spPr>
          <a:xfrm>
            <a:off x="2069100" y="4908050"/>
            <a:ext cx="10046100" cy="7560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pic>
        <p:nvPicPr>
          <p:cNvPr id="12" name="Picture 11">
            <a:extLst>
              <a:ext uri="{FF2B5EF4-FFF2-40B4-BE49-F238E27FC236}">
                <a16:creationId xmlns:a16="http://schemas.microsoft.com/office/drawing/2014/main" id="{1F340E4D-B7E1-0541-AEB7-15799B3681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15880" y="2861807"/>
            <a:ext cx="4160753" cy="1171763"/>
          </a:xfrm>
          <a:prstGeom prst="rect">
            <a:avLst/>
          </a:prstGeom>
        </p:spPr>
      </p:pic>
    </p:spTree>
    <p:extLst>
      <p:ext uri="{BB962C8B-B14F-4D97-AF65-F5344CB8AC3E}">
        <p14:creationId xmlns:p14="http://schemas.microsoft.com/office/powerpoint/2010/main" val="352706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Slide - Op 1 1">
  <p:cSld name="Title Slide - Op 1 1">
    <p:spTree>
      <p:nvGrpSpPr>
        <p:cNvPr id="1" name="Shape 33"/>
        <p:cNvGrpSpPr/>
        <p:nvPr/>
      </p:nvGrpSpPr>
      <p:grpSpPr>
        <a:xfrm>
          <a:off x="0" y="0"/>
          <a:ext cx="0" cy="0"/>
          <a:chOff x="0" y="0"/>
          <a:chExt cx="0" cy="0"/>
        </a:xfrm>
      </p:grpSpPr>
      <p:pic>
        <p:nvPicPr>
          <p:cNvPr id="34" name="Google Shape;34;p3"/>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35" name="Google Shape;35;p3"/>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6" name="Google Shape;36;p3"/>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37" name="Google Shape;37;p3"/>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38" name="Google Shape;38;p3"/>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 name="Google Shape;40;p3"/>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sp>
        <p:nvSpPr>
          <p:cNvPr id="42" name="Google Shape;42;p3"/>
          <p:cNvSpPr txBox="1">
            <a:spLocks noGrp="1"/>
          </p:cNvSpPr>
          <p:nvPr>
            <p:ph type="title"/>
          </p:nvPr>
        </p:nvSpPr>
        <p:spPr>
          <a:xfrm>
            <a:off x="2069100" y="4908050"/>
            <a:ext cx="10046100" cy="7560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grpSp>
        <p:nvGrpSpPr>
          <p:cNvPr id="43" name="Google Shape;43;p3"/>
          <p:cNvGrpSpPr/>
          <p:nvPr/>
        </p:nvGrpSpPr>
        <p:grpSpPr>
          <a:xfrm>
            <a:off x="3505200" y="960975"/>
            <a:ext cx="8789300" cy="1461918"/>
            <a:chOff x="4896401" y="1205061"/>
            <a:chExt cx="8789300" cy="1461918"/>
          </a:xfrm>
        </p:grpSpPr>
        <p:sp>
          <p:nvSpPr>
            <p:cNvPr id="44" name="Google Shape;44;p3"/>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45" name="Google Shape;45;p3"/>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46" name="Google Shape;46;p3"/>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pic>
        <p:nvPicPr>
          <p:cNvPr id="15" name="Picture 14">
            <a:extLst>
              <a:ext uri="{FF2B5EF4-FFF2-40B4-BE49-F238E27FC236}">
                <a16:creationId xmlns:a16="http://schemas.microsoft.com/office/drawing/2014/main" id="{F55B8C5E-D1C9-E942-A949-C6BBBDE1D8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1864" y="2703893"/>
            <a:ext cx="4444437" cy="1251655"/>
          </a:xfrm>
          <a:prstGeom prst="rect">
            <a:avLst/>
          </a:prstGeom>
        </p:spPr>
      </p:pic>
    </p:spTree>
    <p:extLst>
      <p:ext uri="{BB962C8B-B14F-4D97-AF65-F5344CB8AC3E}">
        <p14:creationId xmlns:p14="http://schemas.microsoft.com/office/powerpoint/2010/main" val="2696667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7"/>
        <p:cNvGrpSpPr/>
        <p:nvPr/>
      </p:nvGrpSpPr>
      <p:grpSpPr>
        <a:xfrm>
          <a:off x="0" y="0"/>
          <a:ext cx="0" cy="0"/>
          <a:chOff x="0" y="0"/>
          <a:chExt cx="0" cy="0"/>
        </a:xfrm>
      </p:grpSpPr>
      <p:sp>
        <p:nvSpPr>
          <p:cNvPr id="48" name="Google Shape;48;p4"/>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dk1"/>
              </a:buClr>
              <a:buSzPts val="2800"/>
              <a:buChar char="●"/>
              <a:defRPr b="0" i="0">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b="0" i="0">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3891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0"/>
        <p:cNvGrpSpPr/>
        <p:nvPr/>
      </p:nvGrpSpPr>
      <p:grpSpPr>
        <a:xfrm>
          <a:off x="0" y="0"/>
          <a:ext cx="0" cy="0"/>
          <a:chOff x="0" y="0"/>
          <a:chExt cx="0" cy="0"/>
        </a:xfrm>
      </p:grpSpPr>
      <p:sp>
        <p:nvSpPr>
          <p:cNvPr id="51" name="Google Shape;51;p5"/>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75783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Light Grey Radar">
  <p:cSld name="1_Light Grey Radar">
    <p:bg>
      <p:bgPr>
        <a:solidFill>
          <a:schemeClr val="lt1"/>
        </a:solidFill>
        <a:effectLst/>
      </p:bgPr>
    </p:bg>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1" y="738028"/>
            <a:ext cx="12192001" cy="5099307"/>
          </a:xfrm>
          <a:prstGeom prst="rect">
            <a:avLst/>
          </a:prstGeom>
          <a:noFill/>
          <a:ln>
            <a:noFill/>
          </a:ln>
        </p:spPr>
      </p:pic>
      <p:pic>
        <p:nvPicPr>
          <p:cNvPr id="56" name="Google Shape;56;p7"/>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1" y="738028"/>
            <a:ext cx="12192001" cy="5099307"/>
          </a:xfrm>
          <a:prstGeom prst="rect">
            <a:avLst/>
          </a:prstGeom>
          <a:noFill/>
          <a:ln>
            <a:noFill/>
          </a:ln>
        </p:spPr>
      </p:pic>
      <p:pic>
        <p:nvPicPr>
          <p:cNvPr id="58" name="Google Shape;58;p7"/>
          <p:cNvPicPr preferRelativeResize="0"/>
          <p:nvPr/>
        </p:nvPicPr>
        <p:blipFill rotWithShape="1">
          <a:blip r:embed="rId3" cstate="screen">
            <a:alphaModFix/>
            <a:extLst>
              <a:ext uri="{28A0092B-C50C-407E-A947-70E740481C1C}">
                <a14:useLocalDpi xmlns:a14="http://schemas.microsoft.com/office/drawing/2010/main"/>
              </a:ext>
            </a:extLst>
          </a:blip>
          <a:srcRect t="-1936" b="-4520"/>
          <a:stretch/>
        </p:blipFill>
        <p:spPr>
          <a:xfrm>
            <a:off x="0" y="255833"/>
            <a:ext cx="3160435" cy="6369579"/>
          </a:xfrm>
          <a:prstGeom prst="rect">
            <a:avLst/>
          </a:prstGeom>
          <a:noFill/>
          <a:ln>
            <a:noFill/>
          </a:ln>
        </p:spPr>
      </p:pic>
      <p:pic>
        <p:nvPicPr>
          <p:cNvPr id="60" name="Google Shape;60;p7"/>
          <p:cNvPicPr preferRelativeResize="0"/>
          <p:nvPr/>
        </p:nvPicPr>
        <p:blipFill rotWithShape="1">
          <a:blip r:embed="rId3" cstate="screen">
            <a:alphaModFix/>
            <a:extLst>
              <a:ext uri="{28A0092B-C50C-407E-A947-70E740481C1C}">
                <a14:useLocalDpi xmlns:a14="http://schemas.microsoft.com/office/drawing/2010/main"/>
              </a:ext>
            </a:extLst>
          </a:blip>
          <a:srcRect t="-1936" b="-4520"/>
          <a:stretch/>
        </p:blipFill>
        <p:spPr>
          <a:xfrm>
            <a:off x="0" y="255833"/>
            <a:ext cx="3160435" cy="6369579"/>
          </a:xfrm>
          <a:prstGeom prst="rect">
            <a:avLst/>
          </a:prstGeom>
          <a:noFill/>
          <a:ln>
            <a:noFill/>
          </a:ln>
        </p:spPr>
      </p:pic>
      <p:sp>
        <p:nvSpPr>
          <p:cNvPr id="61" name="Google Shape;61;p7"/>
          <p:cNvSpPr txBox="1">
            <a:spLocks noGrp="1"/>
          </p:cNvSpPr>
          <p:nvPr>
            <p:ph type="subTitle" idx="1"/>
          </p:nvPr>
        </p:nvSpPr>
        <p:spPr>
          <a:xfrm>
            <a:off x="3321600" y="2599000"/>
            <a:ext cx="8413200" cy="1568100"/>
          </a:xfrm>
          <a:prstGeom prst="rect">
            <a:avLst/>
          </a:prstGeom>
        </p:spPr>
        <p:txBody>
          <a:bodyPr spcFirstLastPara="1" wrap="square" lIns="0" tIns="0" rIns="0" bIns="0" anchor="ctr" anchorCtr="0">
            <a:noAutofit/>
          </a:bodyPr>
          <a:lstStyle>
            <a:lvl1pPr lvl="0">
              <a:spcBef>
                <a:spcPts val="1000"/>
              </a:spcBef>
              <a:spcAft>
                <a:spcPts val="0"/>
              </a:spcAft>
              <a:buNone/>
              <a:defRPr sz="6000"/>
            </a:lvl1pPr>
            <a:lvl2pPr lvl="1">
              <a:spcBef>
                <a:spcPts val="1000"/>
              </a:spcBef>
              <a:spcAft>
                <a:spcPts val="0"/>
              </a:spcAft>
              <a:buNone/>
              <a:defRPr sz="6000"/>
            </a:lvl2pPr>
            <a:lvl3pPr lvl="2">
              <a:spcBef>
                <a:spcPts val="1000"/>
              </a:spcBef>
              <a:spcAft>
                <a:spcPts val="0"/>
              </a:spcAft>
              <a:buNone/>
              <a:defRPr sz="6000"/>
            </a:lvl3pPr>
            <a:lvl4pPr lvl="3">
              <a:spcBef>
                <a:spcPts val="1000"/>
              </a:spcBef>
              <a:spcAft>
                <a:spcPts val="0"/>
              </a:spcAft>
              <a:buNone/>
              <a:defRPr sz="6000"/>
            </a:lvl4pPr>
            <a:lvl5pPr lvl="4">
              <a:spcBef>
                <a:spcPts val="1000"/>
              </a:spcBef>
              <a:spcAft>
                <a:spcPts val="0"/>
              </a:spcAft>
              <a:buNone/>
              <a:defRPr sz="6000"/>
            </a:lvl5pPr>
            <a:lvl6pPr lvl="5">
              <a:spcBef>
                <a:spcPts val="1000"/>
              </a:spcBef>
              <a:spcAft>
                <a:spcPts val="0"/>
              </a:spcAft>
              <a:buNone/>
              <a:defRPr sz="6000"/>
            </a:lvl6pPr>
            <a:lvl7pPr lvl="6">
              <a:spcBef>
                <a:spcPts val="1000"/>
              </a:spcBef>
              <a:spcAft>
                <a:spcPts val="0"/>
              </a:spcAft>
              <a:buNone/>
              <a:defRPr sz="6000"/>
            </a:lvl7pPr>
            <a:lvl8pPr lvl="7">
              <a:spcBef>
                <a:spcPts val="1000"/>
              </a:spcBef>
              <a:spcAft>
                <a:spcPts val="0"/>
              </a:spcAft>
              <a:buNone/>
              <a:defRPr sz="6000"/>
            </a:lvl8pPr>
            <a:lvl9pPr lvl="8">
              <a:spcBef>
                <a:spcPts val="1000"/>
              </a:spcBef>
              <a:spcAft>
                <a:spcPts val="0"/>
              </a:spcAft>
              <a:buNone/>
              <a:defRPr sz="6000"/>
            </a:lvl9pPr>
          </a:lstStyle>
          <a:p>
            <a:endParaRPr/>
          </a:p>
        </p:txBody>
      </p:sp>
      <p:sp>
        <p:nvSpPr>
          <p:cNvPr id="62" name="Google Shape;62;p7"/>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10" name="Picture 9">
            <a:extLst>
              <a:ext uri="{FF2B5EF4-FFF2-40B4-BE49-F238E27FC236}">
                <a16:creationId xmlns:a16="http://schemas.microsoft.com/office/drawing/2014/main" id="{E8B9CE79-4DA6-AF4C-9314-7451F3305C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2127679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Slide - Op2">
  <p:cSld name="Title Slide - Op2">
    <p:spTree>
      <p:nvGrpSpPr>
        <p:cNvPr id="1" name="Shape 63"/>
        <p:cNvGrpSpPr/>
        <p:nvPr/>
      </p:nvGrpSpPr>
      <p:grpSpPr>
        <a:xfrm>
          <a:off x="0" y="0"/>
          <a:ext cx="0" cy="0"/>
          <a:chOff x="0" y="0"/>
          <a:chExt cx="0" cy="0"/>
        </a:xfrm>
      </p:grpSpPr>
      <p:pic>
        <p:nvPicPr>
          <p:cNvPr id="64" name="Google Shape;64;p8"/>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a:noFill/>
          <a:ln>
            <a:noFill/>
          </a:ln>
        </p:spPr>
      </p:pic>
      <p:sp>
        <p:nvSpPr>
          <p:cNvPr id="65" name="Google Shape;65;p8"/>
          <p:cNvSpPr/>
          <p:nvPr/>
        </p:nvSpPr>
        <p:spPr>
          <a:xfrm>
            <a:off x="-20290" y="3673456"/>
            <a:ext cx="12189052" cy="19711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6" name="Google Shape;66;p8"/>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a:noFill/>
          <a:ln>
            <a:noFill/>
          </a:ln>
        </p:spPr>
      </p:pic>
      <p:sp>
        <p:nvSpPr>
          <p:cNvPr id="67" name="Google Shape;67;p8"/>
          <p:cNvSpPr/>
          <p:nvPr/>
        </p:nvSpPr>
        <p:spPr>
          <a:xfrm>
            <a:off x="-20290" y="3673456"/>
            <a:ext cx="12189052" cy="19711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52600" y="1888886"/>
            <a:ext cx="1310291" cy="1393220"/>
          </a:xfrm>
          <a:prstGeom prst="rect">
            <a:avLst/>
          </a:prstGeom>
          <a:noFill/>
          <a:ln>
            <a:noFill/>
          </a:ln>
        </p:spPr>
      </p:pic>
      <p:pic>
        <p:nvPicPr>
          <p:cNvPr id="70" name="Google Shape;70;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52600" y="1888886"/>
            <a:ext cx="1310291" cy="1393220"/>
          </a:xfrm>
          <a:prstGeom prst="rect">
            <a:avLst/>
          </a:prstGeom>
          <a:noFill/>
          <a:ln>
            <a:noFill/>
          </a:ln>
        </p:spPr>
      </p:pic>
      <p:grpSp>
        <p:nvGrpSpPr>
          <p:cNvPr id="71" name="Google Shape;71;p8"/>
          <p:cNvGrpSpPr/>
          <p:nvPr/>
        </p:nvGrpSpPr>
        <p:grpSpPr>
          <a:xfrm>
            <a:off x="3200400" y="1646776"/>
            <a:ext cx="8789339" cy="1461939"/>
            <a:chOff x="4896401" y="1205061"/>
            <a:chExt cx="8789339" cy="1461938"/>
          </a:xfrm>
        </p:grpSpPr>
        <p:sp>
          <p:nvSpPr>
            <p:cNvPr id="72" name="Google Shape;72;p8"/>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73" name="Google Shape;73;p8"/>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74" name="Google Shape;74;p8"/>
            <p:cNvSpPr txBox="1"/>
            <p:nvPr/>
          </p:nvSpPr>
          <p:spPr>
            <a:xfrm>
              <a:off x="5334000" y="2143779"/>
              <a:ext cx="835174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sp>
        <p:nvSpPr>
          <p:cNvPr id="76" name="Google Shape;76;p8"/>
          <p:cNvSpPr txBox="1">
            <a:spLocks noGrp="1"/>
          </p:cNvSpPr>
          <p:nvPr>
            <p:ph type="title"/>
          </p:nvPr>
        </p:nvSpPr>
        <p:spPr>
          <a:xfrm>
            <a:off x="-43525" y="4192475"/>
            <a:ext cx="12235500" cy="8166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000"/>
              <a:buNone/>
              <a:defRPr sz="4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15" name="Picture 14">
            <a:extLst>
              <a:ext uri="{FF2B5EF4-FFF2-40B4-BE49-F238E27FC236}">
                <a16:creationId xmlns:a16="http://schemas.microsoft.com/office/drawing/2014/main" id="{6CE00FA8-7173-174C-8B7B-57052F09EF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9856847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Slide - Op 3">
  <p:cSld name="Title Slide - Op 3">
    <p:spTree>
      <p:nvGrpSpPr>
        <p:cNvPr id="1" name="Shape 77"/>
        <p:cNvGrpSpPr/>
        <p:nvPr/>
      </p:nvGrpSpPr>
      <p:grpSpPr>
        <a:xfrm>
          <a:off x="0" y="0"/>
          <a:ext cx="0" cy="0"/>
          <a:chOff x="0" y="0"/>
          <a:chExt cx="0" cy="0"/>
        </a:xfrm>
      </p:grpSpPr>
      <p:pic>
        <p:nvPicPr>
          <p:cNvPr id="78" name="Google Shape;78;p9"/>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a:noFill/>
          <a:ln>
            <a:noFill/>
          </a:ln>
        </p:spPr>
      </p:pic>
      <p:grpSp>
        <p:nvGrpSpPr>
          <p:cNvPr id="79" name="Google Shape;79;p9"/>
          <p:cNvGrpSpPr/>
          <p:nvPr/>
        </p:nvGrpSpPr>
        <p:grpSpPr>
          <a:xfrm>
            <a:off x="2895602" y="1869872"/>
            <a:ext cx="9108919" cy="1461939"/>
            <a:chOff x="4896403" y="1205061"/>
            <a:chExt cx="9108919" cy="1461938"/>
          </a:xfrm>
        </p:grpSpPr>
        <p:sp>
          <p:nvSpPr>
            <p:cNvPr id="80" name="Google Shape;80;p9"/>
            <p:cNvSpPr txBox="1"/>
            <p:nvPr/>
          </p:nvSpPr>
          <p:spPr>
            <a:xfrm>
              <a:off x="4896403" y="1601159"/>
              <a:ext cx="89441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Calibri"/>
                  <a:ea typeface="Calibri"/>
                  <a:cs typeface="Calibri"/>
                  <a:sym typeface="Calibri"/>
                </a:rPr>
                <a:t>The</a:t>
              </a:r>
              <a:endParaRPr/>
            </a:p>
          </p:txBody>
        </p:sp>
        <p:sp>
          <p:nvSpPr>
            <p:cNvPr id="81" name="Google Shape;81;p9"/>
            <p:cNvSpPr txBox="1"/>
            <p:nvPr/>
          </p:nvSpPr>
          <p:spPr>
            <a:xfrm>
              <a:off x="5653582" y="1205061"/>
              <a:ext cx="8351740" cy="1200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200" b="1">
                  <a:solidFill>
                    <a:schemeClr val="lt1"/>
                  </a:solidFill>
                  <a:latin typeface="Arial"/>
                  <a:ea typeface="Arial"/>
                  <a:cs typeface="Arial"/>
                  <a:sym typeface="Arial"/>
                </a:rPr>
                <a:t>world’s leading</a:t>
              </a:r>
              <a:endParaRPr/>
            </a:p>
          </p:txBody>
        </p:sp>
        <p:sp>
          <p:nvSpPr>
            <p:cNvPr id="82" name="Google Shape;82;p9"/>
            <p:cNvSpPr txBox="1"/>
            <p:nvPr/>
          </p:nvSpPr>
          <p:spPr>
            <a:xfrm>
              <a:off x="5334000" y="2143779"/>
              <a:ext cx="83517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Arial"/>
                  <a:ea typeface="Arial"/>
                  <a:cs typeface="Arial"/>
                  <a:sym typeface="Arial"/>
                </a:rPr>
                <a:t>Agile measurement &amp; growth platform</a:t>
              </a:r>
              <a:endParaRPr/>
            </a:p>
          </p:txBody>
        </p:sp>
      </p:grpSp>
      <p:pic>
        <p:nvPicPr>
          <p:cNvPr id="83" name="Google Shape;83;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47800" y="2111981"/>
            <a:ext cx="1310291" cy="1393220"/>
          </a:xfrm>
          <a:prstGeom prst="rect">
            <a:avLst/>
          </a:prstGeom>
          <a:noFill/>
          <a:ln>
            <a:noFill/>
          </a:ln>
        </p:spPr>
      </p:pic>
      <p:cxnSp>
        <p:nvCxnSpPr>
          <p:cNvPr id="85" name="Google Shape;85;p9"/>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86" name="Google Shape;86;p9"/>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1999" cy="5257802"/>
          </a:xfrm>
          <a:prstGeom prst="rect">
            <a:avLst/>
          </a:prstGeom>
          <a:noFill/>
          <a:ln>
            <a:noFill/>
          </a:ln>
        </p:spPr>
      </p:pic>
      <p:pic>
        <p:nvPicPr>
          <p:cNvPr id="87" name="Google Shape;87;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47800" y="2111981"/>
            <a:ext cx="1310291" cy="1393220"/>
          </a:xfrm>
          <a:prstGeom prst="rect">
            <a:avLst/>
          </a:prstGeom>
          <a:noFill/>
          <a:ln>
            <a:noFill/>
          </a:ln>
        </p:spPr>
      </p:pic>
      <p:cxnSp>
        <p:nvCxnSpPr>
          <p:cNvPr id="89" name="Google Shape;89;p9"/>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grpSp>
        <p:nvGrpSpPr>
          <p:cNvPr id="90" name="Google Shape;90;p9"/>
          <p:cNvGrpSpPr/>
          <p:nvPr/>
        </p:nvGrpSpPr>
        <p:grpSpPr>
          <a:xfrm>
            <a:off x="2895600" y="1875375"/>
            <a:ext cx="8789300" cy="1461918"/>
            <a:chOff x="4896401" y="1205061"/>
            <a:chExt cx="8789300" cy="1461918"/>
          </a:xfrm>
        </p:grpSpPr>
        <p:sp>
          <p:nvSpPr>
            <p:cNvPr id="91" name="Google Shape;91;p9"/>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92" name="Google Shape;92;p9"/>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93" name="Google Shape;93;p9"/>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pic>
        <p:nvPicPr>
          <p:cNvPr id="94" name="Google Shape;94;p9"/>
          <p:cNvPicPr preferRelativeResize="0"/>
          <p:nvPr/>
        </p:nvPicPr>
        <p:blipFill>
          <a:blip r:embed="rId4">
            <a:alphaModFix/>
          </a:blip>
          <a:stretch>
            <a:fillRect/>
          </a:stretch>
        </p:blipFill>
        <p:spPr>
          <a:xfrm>
            <a:off x="447663" y="5229225"/>
            <a:ext cx="11744325" cy="28575"/>
          </a:xfrm>
          <a:prstGeom prst="rect">
            <a:avLst/>
          </a:prstGeom>
          <a:noFill/>
          <a:ln>
            <a:noFill/>
          </a:ln>
        </p:spPr>
      </p:pic>
      <p:sp>
        <p:nvSpPr>
          <p:cNvPr id="95" name="Google Shape;95;p9"/>
          <p:cNvSpPr txBox="1">
            <a:spLocks noGrp="1"/>
          </p:cNvSpPr>
          <p:nvPr>
            <p:ph type="title"/>
          </p:nvPr>
        </p:nvSpPr>
        <p:spPr>
          <a:xfrm>
            <a:off x="537600" y="5424475"/>
            <a:ext cx="8789400" cy="8166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4000"/>
              <a:buNone/>
              <a:defRPr sz="4000"/>
            </a:lvl1pPr>
            <a:lvl2pPr lvl="1" rtl="0">
              <a:spcBef>
                <a:spcPts val="0"/>
              </a:spcBef>
              <a:spcAft>
                <a:spcPts val="0"/>
              </a:spcAft>
              <a:buSzPts val="4000"/>
              <a:buFont typeface="Calibri"/>
              <a:buNone/>
              <a:defRPr sz="4000">
                <a:latin typeface="Calibri"/>
                <a:ea typeface="Calibri"/>
                <a:cs typeface="Calibri"/>
                <a:sym typeface="Calibri"/>
              </a:defRPr>
            </a:lvl2pPr>
            <a:lvl3pPr lvl="2" rtl="0">
              <a:spcBef>
                <a:spcPts val="0"/>
              </a:spcBef>
              <a:spcAft>
                <a:spcPts val="0"/>
              </a:spcAft>
              <a:buSzPts val="4000"/>
              <a:buFont typeface="Calibri"/>
              <a:buNone/>
              <a:defRPr sz="4000">
                <a:latin typeface="Calibri"/>
                <a:ea typeface="Calibri"/>
                <a:cs typeface="Calibri"/>
                <a:sym typeface="Calibri"/>
              </a:defRPr>
            </a:lvl3pPr>
            <a:lvl4pPr lvl="3" rtl="0">
              <a:spcBef>
                <a:spcPts val="0"/>
              </a:spcBef>
              <a:spcAft>
                <a:spcPts val="0"/>
              </a:spcAft>
              <a:buSzPts val="4000"/>
              <a:buFont typeface="Calibri"/>
              <a:buNone/>
              <a:defRPr sz="4000">
                <a:latin typeface="Calibri"/>
                <a:ea typeface="Calibri"/>
                <a:cs typeface="Calibri"/>
                <a:sym typeface="Calibri"/>
              </a:defRPr>
            </a:lvl4pPr>
            <a:lvl5pPr lvl="4" rtl="0">
              <a:spcBef>
                <a:spcPts val="0"/>
              </a:spcBef>
              <a:spcAft>
                <a:spcPts val="0"/>
              </a:spcAft>
              <a:buSzPts val="4000"/>
              <a:buFont typeface="Calibri"/>
              <a:buNone/>
              <a:defRPr sz="4000">
                <a:latin typeface="Calibri"/>
                <a:ea typeface="Calibri"/>
                <a:cs typeface="Calibri"/>
                <a:sym typeface="Calibri"/>
              </a:defRPr>
            </a:lvl5pPr>
            <a:lvl6pPr lvl="5" rtl="0">
              <a:spcBef>
                <a:spcPts val="0"/>
              </a:spcBef>
              <a:spcAft>
                <a:spcPts val="0"/>
              </a:spcAft>
              <a:buSzPts val="4000"/>
              <a:buFont typeface="Calibri"/>
              <a:buNone/>
              <a:defRPr sz="4000">
                <a:latin typeface="Calibri"/>
                <a:ea typeface="Calibri"/>
                <a:cs typeface="Calibri"/>
                <a:sym typeface="Calibri"/>
              </a:defRPr>
            </a:lvl6pPr>
            <a:lvl7pPr lvl="6" rtl="0">
              <a:spcBef>
                <a:spcPts val="0"/>
              </a:spcBef>
              <a:spcAft>
                <a:spcPts val="0"/>
              </a:spcAft>
              <a:buSzPts val="4000"/>
              <a:buFont typeface="Calibri"/>
              <a:buNone/>
              <a:defRPr sz="4000">
                <a:latin typeface="Calibri"/>
                <a:ea typeface="Calibri"/>
                <a:cs typeface="Calibri"/>
                <a:sym typeface="Calibri"/>
              </a:defRPr>
            </a:lvl7pPr>
            <a:lvl8pPr lvl="7" rtl="0">
              <a:spcBef>
                <a:spcPts val="0"/>
              </a:spcBef>
              <a:spcAft>
                <a:spcPts val="0"/>
              </a:spcAft>
              <a:buSzPts val="4000"/>
              <a:buFont typeface="Calibri"/>
              <a:buNone/>
              <a:defRPr sz="4000">
                <a:latin typeface="Calibri"/>
                <a:ea typeface="Calibri"/>
                <a:cs typeface="Calibri"/>
                <a:sym typeface="Calibri"/>
              </a:defRPr>
            </a:lvl8pPr>
            <a:lvl9pPr lvl="8" rtl="0">
              <a:spcBef>
                <a:spcPts val="0"/>
              </a:spcBef>
              <a:spcAft>
                <a:spcPts val="0"/>
              </a:spcAft>
              <a:buSzPts val="4000"/>
              <a:buFont typeface="Calibri"/>
              <a:buNone/>
              <a:defRPr sz="4000">
                <a:latin typeface="Calibri"/>
                <a:ea typeface="Calibri"/>
                <a:cs typeface="Calibri"/>
                <a:sym typeface="Calibri"/>
              </a:defRPr>
            </a:lvl9pPr>
          </a:lstStyle>
          <a:p>
            <a:endParaRPr/>
          </a:p>
        </p:txBody>
      </p:sp>
      <p:sp>
        <p:nvSpPr>
          <p:cNvPr id="96" name="Google Shape;96;p9"/>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21" name="Picture 20">
            <a:extLst>
              <a:ext uri="{FF2B5EF4-FFF2-40B4-BE49-F238E27FC236}">
                <a16:creationId xmlns:a16="http://schemas.microsoft.com/office/drawing/2014/main" id="{D000843D-8ABF-D047-A209-C27AF63E96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752546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Title Slide - Op 3">
  <p:cSld name="1_Title Slide - Op 3">
    <p:spTree>
      <p:nvGrpSpPr>
        <p:cNvPr id="1" name="Shape 97"/>
        <p:cNvGrpSpPr/>
        <p:nvPr/>
      </p:nvGrpSpPr>
      <p:grpSpPr>
        <a:xfrm>
          <a:off x="0" y="0"/>
          <a:ext cx="0" cy="0"/>
          <a:chOff x="0" y="0"/>
          <a:chExt cx="0" cy="0"/>
        </a:xfrm>
      </p:grpSpPr>
      <p:pic>
        <p:nvPicPr>
          <p:cNvPr id="98" name="Google Shape;98;p10"/>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a:noFill/>
          <a:ln>
            <a:noFill/>
          </a:ln>
        </p:spPr>
      </p:pic>
      <p:sp>
        <p:nvSpPr>
          <p:cNvPr id="99" name="Google Shape;99;p10"/>
          <p:cNvSpPr txBox="1"/>
          <p:nvPr/>
        </p:nvSpPr>
        <p:spPr>
          <a:xfrm>
            <a:off x="2362201" y="1730655"/>
            <a:ext cx="8351740"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chemeClr val="lt1"/>
                </a:solidFill>
                <a:latin typeface="Arial"/>
                <a:ea typeface="Arial"/>
                <a:cs typeface="Arial"/>
                <a:sym typeface="Arial"/>
              </a:rPr>
              <a:t>Accelerating Your Enterprise Business Agility Journey</a:t>
            </a:r>
            <a:endParaRPr/>
          </a:p>
        </p:txBody>
      </p:sp>
      <p:sp>
        <p:nvSpPr>
          <p:cNvPr id="100" name="Google Shape;100;p10"/>
          <p:cNvSpPr txBox="1"/>
          <p:nvPr/>
        </p:nvSpPr>
        <p:spPr>
          <a:xfrm>
            <a:off x="2895601" y="3300314"/>
            <a:ext cx="83517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Arial"/>
                <a:ea typeface="Arial"/>
                <a:cs typeface="Arial"/>
                <a:sym typeface="Arial"/>
              </a:rPr>
              <a:t>through strategy and measuring what matters</a:t>
            </a:r>
            <a:endParaRPr/>
          </a:p>
        </p:txBody>
      </p:sp>
      <p:pic>
        <p:nvPicPr>
          <p:cNvPr id="101" name="Google Shape;101;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2397" y="1818875"/>
            <a:ext cx="1310291" cy="1393220"/>
          </a:xfrm>
          <a:prstGeom prst="rect">
            <a:avLst/>
          </a:prstGeom>
          <a:noFill/>
          <a:ln>
            <a:noFill/>
          </a:ln>
        </p:spPr>
      </p:pic>
      <p:cxnSp>
        <p:nvCxnSpPr>
          <p:cNvPr id="103" name="Google Shape;103;p10"/>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04" name="Google Shape;104;p10"/>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a:noFill/>
          <a:ln>
            <a:noFill/>
          </a:ln>
        </p:spPr>
      </p:pic>
      <p:sp>
        <p:nvSpPr>
          <p:cNvPr id="105" name="Google Shape;105;p10"/>
          <p:cNvSpPr txBox="1"/>
          <p:nvPr/>
        </p:nvSpPr>
        <p:spPr>
          <a:xfrm>
            <a:off x="2362201" y="1730655"/>
            <a:ext cx="8351740"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8595B"/>
              </a:buClr>
              <a:buSzPts val="4800"/>
              <a:buFont typeface="Arial"/>
              <a:buNone/>
            </a:pPr>
            <a:r>
              <a:rPr lang="en-US" sz="4800" b="1" i="0" u="none" strike="noStrike" cap="none">
                <a:solidFill>
                  <a:srgbClr val="58595B"/>
                </a:solidFill>
                <a:latin typeface="Calibri"/>
                <a:ea typeface="Calibri"/>
                <a:cs typeface="Calibri"/>
                <a:sym typeface="Calibri"/>
              </a:rPr>
              <a:t>Accelerating Your Enterprise Business Agility Journey</a:t>
            </a:r>
            <a:endParaRPr>
              <a:latin typeface="Calibri"/>
              <a:ea typeface="Calibri"/>
              <a:cs typeface="Calibri"/>
              <a:sym typeface="Calibri"/>
            </a:endParaRPr>
          </a:p>
        </p:txBody>
      </p:sp>
      <p:sp>
        <p:nvSpPr>
          <p:cNvPr id="106" name="Google Shape;106;p10"/>
          <p:cNvSpPr txBox="1"/>
          <p:nvPr/>
        </p:nvSpPr>
        <p:spPr>
          <a:xfrm>
            <a:off x="3017600" y="3300325"/>
            <a:ext cx="74718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8595B"/>
              </a:buClr>
              <a:buSzPts val="2800"/>
              <a:buFont typeface="Arial"/>
              <a:buNone/>
            </a:pPr>
            <a:r>
              <a:rPr lang="en-US" sz="2800" i="0" u="none" strike="noStrike" cap="none">
                <a:solidFill>
                  <a:srgbClr val="58595B"/>
                </a:solidFill>
                <a:latin typeface="Calibri"/>
                <a:ea typeface="Calibri"/>
                <a:cs typeface="Calibri"/>
                <a:sym typeface="Calibri"/>
              </a:rPr>
              <a:t>through strategy and measuring what matters</a:t>
            </a:r>
            <a:endParaRPr>
              <a:latin typeface="Calibri"/>
              <a:ea typeface="Calibri"/>
              <a:cs typeface="Calibri"/>
              <a:sym typeface="Calibri"/>
            </a:endParaRPr>
          </a:p>
        </p:txBody>
      </p:sp>
      <p:pic>
        <p:nvPicPr>
          <p:cNvPr id="107" name="Google Shape;107;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2397" y="1818875"/>
            <a:ext cx="1310291" cy="1393220"/>
          </a:xfrm>
          <a:prstGeom prst="rect">
            <a:avLst/>
          </a:prstGeom>
          <a:noFill/>
          <a:ln>
            <a:noFill/>
          </a:ln>
        </p:spPr>
      </p:pic>
      <p:cxnSp>
        <p:nvCxnSpPr>
          <p:cNvPr id="109" name="Google Shape;109;p10"/>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10" name="Google Shape;110;p10"/>
          <p:cNvPicPr preferRelativeResize="0"/>
          <p:nvPr/>
        </p:nvPicPr>
        <p:blipFill>
          <a:blip r:embed="rId4">
            <a:alphaModFix/>
          </a:blip>
          <a:stretch>
            <a:fillRect/>
          </a:stretch>
        </p:blipFill>
        <p:spPr>
          <a:xfrm>
            <a:off x="447663" y="5229225"/>
            <a:ext cx="11744325" cy="28575"/>
          </a:xfrm>
          <a:prstGeom prst="rect">
            <a:avLst/>
          </a:prstGeom>
          <a:noFill/>
          <a:ln>
            <a:noFill/>
          </a:ln>
        </p:spPr>
      </p:pic>
      <p:sp>
        <p:nvSpPr>
          <p:cNvPr id="111" name="Google Shape;111;p10"/>
          <p:cNvSpPr txBox="1">
            <a:spLocks noGrp="1"/>
          </p:cNvSpPr>
          <p:nvPr>
            <p:ph type="title"/>
          </p:nvPr>
        </p:nvSpPr>
        <p:spPr>
          <a:xfrm>
            <a:off x="537600" y="5424475"/>
            <a:ext cx="8789400" cy="8166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4000"/>
              <a:buNone/>
              <a:defRPr sz="4000"/>
            </a:lvl1pPr>
            <a:lvl2pPr lvl="1" rtl="0">
              <a:spcBef>
                <a:spcPts val="0"/>
              </a:spcBef>
              <a:spcAft>
                <a:spcPts val="0"/>
              </a:spcAft>
              <a:buSzPts val="4000"/>
              <a:buFont typeface="Calibri"/>
              <a:buNone/>
              <a:defRPr sz="4000">
                <a:latin typeface="Calibri"/>
                <a:ea typeface="Calibri"/>
                <a:cs typeface="Calibri"/>
                <a:sym typeface="Calibri"/>
              </a:defRPr>
            </a:lvl2pPr>
            <a:lvl3pPr lvl="2" rtl="0">
              <a:spcBef>
                <a:spcPts val="0"/>
              </a:spcBef>
              <a:spcAft>
                <a:spcPts val="0"/>
              </a:spcAft>
              <a:buSzPts val="4000"/>
              <a:buFont typeface="Calibri"/>
              <a:buNone/>
              <a:defRPr sz="4000">
                <a:latin typeface="Calibri"/>
                <a:ea typeface="Calibri"/>
                <a:cs typeface="Calibri"/>
                <a:sym typeface="Calibri"/>
              </a:defRPr>
            </a:lvl3pPr>
            <a:lvl4pPr lvl="3" rtl="0">
              <a:spcBef>
                <a:spcPts val="0"/>
              </a:spcBef>
              <a:spcAft>
                <a:spcPts val="0"/>
              </a:spcAft>
              <a:buSzPts val="4000"/>
              <a:buFont typeface="Calibri"/>
              <a:buNone/>
              <a:defRPr sz="4000">
                <a:latin typeface="Calibri"/>
                <a:ea typeface="Calibri"/>
                <a:cs typeface="Calibri"/>
                <a:sym typeface="Calibri"/>
              </a:defRPr>
            </a:lvl4pPr>
            <a:lvl5pPr lvl="4" rtl="0">
              <a:spcBef>
                <a:spcPts val="0"/>
              </a:spcBef>
              <a:spcAft>
                <a:spcPts val="0"/>
              </a:spcAft>
              <a:buSzPts val="4000"/>
              <a:buFont typeface="Calibri"/>
              <a:buNone/>
              <a:defRPr sz="4000">
                <a:latin typeface="Calibri"/>
                <a:ea typeface="Calibri"/>
                <a:cs typeface="Calibri"/>
                <a:sym typeface="Calibri"/>
              </a:defRPr>
            </a:lvl5pPr>
            <a:lvl6pPr lvl="5" rtl="0">
              <a:spcBef>
                <a:spcPts val="0"/>
              </a:spcBef>
              <a:spcAft>
                <a:spcPts val="0"/>
              </a:spcAft>
              <a:buSzPts val="4000"/>
              <a:buFont typeface="Calibri"/>
              <a:buNone/>
              <a:defRPr sz="4000">
                <a:latin typeface="Calibri"/>
                <a:ea typeface="Calibri"/>
                <a:cs typeface="Calibri"/>
                <a:sym typeface="Calibri"/>
              </a:defRPr>
            </a:lvl6pPr>
            <a:lvl7pPr lvl="6" rtl="0">
              <a:spcBef>
                <a:spcPts val="0"/>
              </a:spcBef>
              <a:spcAft>
                <a:spcPts val="0"/>
              </a:spcAft>
              <a:buSzPts val="4000"/>
              <a:buFont typeface="Calibri"/>
              <a:buNone/>
              <a:defRPr sz="4000">
                <a:latin typeface="Calibri"/>
                <a:ea typeface="Calibri"/>
                <a:cs typeface="Calibri"/>
                <a:sym typeface="Calibri"/>
              </a:defRPr>
            </a:lvl7pPr>
            <a:lvl8pPr lvl="7" rtl="0">
              <a:spcBef>
                <a:spcPts val="0"/>
              </a:spcBef>
              <a:spcAft>
                <a:spcPts val="0"/>
              </a:spcAft>
              <a:buSzPts val="4000"/>
              <a:buFont typeface="Calibri"/>
              <a:buNone/>
              <a:defRPr sz="4000">
                <a:latin typeface="Calibri"/>
                <a:ea typeface="Calibri"/>
                <a:cs typeface="Calibri"/>
                <a:sym typeface="Calibri"/>
              </a:defRPr>
            </a:lvl8pPr>
            <a:lvl9pPr lvl="8" rtl="0">
              <a:spcBef>
                <a:spcPts val="0"/>
              </a:spcBef>
              <a:spcAft>
                <a:spcPts val="0"/>
              </a:spcAft>
              <a:buSzPts val="4000"/>
              <a:buFont typeface="Calibri"/>
              <a:buNone/>
              <a:defRPr sz="4000">
                <a:latin typeface="Calibri"/>
                <a:ea typeface="Calibri"/>
                <a:cs typeface="Calibri"/>
                <a:sym typeface="Calibri"/>
              </a:defRPr>
            </a:lvl9pPr>
          </a:lstStyle>
          <a:p>
            <a:endParaRPr/>
          </a:p>
        </p:txBody>
      </p:sp>
      <p:sp>
        <p:nvSpPr>
          <p:cNvPr id="112" name="Google Shape;112;p10"/>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17" name="Picture 16">
            <a:extLst>
              <a:ext uri="{FF2B5EF4-FFF2-40B4-BE49-F238E27FC236}">
                <a16:creationId xmlns:a16="http://schemas.microsoft.com/office/drawing/2014/main" id="{BF6C7728-FB6B-AA4D-A8AE-C49FD2C7D4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101582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solidFill>
                  <a:schemeClr val="tx1"/>
                </a:solidFill>
              </a:defRPr>
            </a:lvl1pPr>
          </a:lstStyle>
          <a:p>
            <a:r>
              <a:rPr lang="en-US" dirty="0"/>
              <a:t>Click to edit Master title style</a:t>
            </a:r>
          </a:p>
        </p:txBody>
      </p:sp>
      <p:sp>
        <p:nvSpPr>
          <p:cNvPr id="7" name="Text Placeholder 2"/>
          <p:cNvSpPr>
            <a:spLocks noGrp="1"/>
          </p:cNvSpPr>
          <p:nvPr>
            <p:ph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lvl1pPr>
              <a:defRPr b="0" i="0">
                <a:latin typeface="Calibri Regular"/>
              </a:defRPr>
            </a:lvl1pPr>
            <a:lvl2pPr>
              <a:defRPr b="0" i="0">
                <a:latin typeface="Calibri Regular"/>
              </a:defRPr>
            </a:lvl2pPr>
            <a:lvl3pPr>
              <a:defRPr b="0" i="0">
                <a:latin typeface="Calibri Regular"/>
              </a:defRPr>
            </a:lvl3pPr>
            <a:lvl4pPr>
              <a:defRPr b="0" i="0">
                <a:latin typeface="Calibri Regular"/>
              </a:defRPr>
            </a:lvl4pPr>
            <a:lvl5pPr>
              <a:defRPr b="0" i="0">
                <a:latin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265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13"/>
        <p:cNvGrpSpPr/>
        <p:nvPr/>
      </p:nvGrpSpPr>
      <p:grpSpPr>
        <a:xfrm>
          <a:off x="0" y="0"/>
          <a:ext cx="0" cy="0"/>
          <a:chOff x="0" y="0"/>
          <a:chExt cx="0" cy="0"/>
        </a:xfrm>
      </p:grpSpPr>
      <p:sp>
        <p:nvSpPr>
          <p:cNvPr id="114" name="Google Shape;114;p11"/>
          <p:cNvSpPr txBox="1">
            <a:spLocks noGrp="1"/>
          </p:cNvSpPr>
          <p:nvPr>
            <p:ph type="body" idx="1"/>
          </p:nvPr>
        </p:nvSpPr>
        <p:spPr>
          <a:xfrm>
            <a:off x="457200" y="1837440"/>
            <a:ext cx="54102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1"/>
          <p:cNvSpPr txBox="1">
            <a:spLocks noGrp="1"/>
          </p:cNvSpPr>
          <p:nvPr>
            <p:ph type="body" idx="2"/>
          </p:nvPr>
        </p:nvSpPr>
        <p:spPr>
          <a:xfrm>
            <a:off x="6477000" y="1837440"/>
            <a:ext cx="5181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1"/>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36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4549653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 Logo Top Right">
  <p:cSld name="Title - Logo Top Right">
    <p:bg>
      <p:bgPr>
        <a:solidFill>
          <a:schemeClr val="lt1"/>
        </a:solidFill>
        <a:effectLst/>
      </p:bgPr>
    </p:bg>
    <p:spTree>
      <p:nvGrpSpPr>
        <p:cNvPr id="1" name="Shape 117"/>
        <p:cNvGrpSpPr/>
        <p:nvPr/>
      </p:nvGrpSpPr>
      <p:grpSpPr>
        <a:xfrm>
          <a:off x="0" y="0"/>
          <a:ext cx="0" cy="0"/>
          <a:chOff x="0" y="0"/>
          <a:chExt cx="0" cy="0"/>
        </a:xfrm>
      </p:grpSpPr>
      <p:sp>
        <p:nvSpPr>
          <p:cNvPr id="118" name="Google Shape;118;p12"/>
          <p:cNvSpPr txBox="1">
            <a:spLocks noGrp="1"/>
          </p:cNvSpPr>
          <p:nvPr>
            <p:ph type="title"/>
          </p:nvPr>
        </p:nvSpPr>
        <p:spPr>
          <a:xfrm>
            <a:off x="548648" y="250250"/>
            <a:ext cx="90129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1" name="Google Shape;121;p12"/>
          <p:cNvPicPr preferRelativeResize="0"/>
          <p:nvPr/>
        </p:nvPicPr>
        <p:blipFill>
          <a:blip r:embed="rId2">
            <a:alphaModFix/>
          </a:blip>
          <a:stretch>
            <a:fillRect/>
          </a:stretch>
        </p:blipFill>
        <p:spPr>
          <a:xfrm>
            <a:off x="447663" y="914400"/>
            <a:ext cx="11744325" cy="28575"/>
          </a:xfrm>
          <a:prstGeom prst="rect">
            <a:avLst/>
          </a:prstGeom>
          <a:noFill/>
          <a:ln>
            <a:noFill/>
          </a:ln>
        </p:spPr>
      </p:pic>
      <p:sp>
        <p:nvSpPr>
          <p:cNvPr id="122" name="Google Shape;122;p12"/>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7" name="Picture 6">
            <a:extLst>
              <a:ext uri="{FF2B5EF4-FFF2-40B4-BE49-F238E27FC236}">
                <a16:creationId xmlns:a16="http://schemas.microsoft.com/office/drawing/2014/main" id="{E6B728B7-8260-9441-A6D0-FF4CB41241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2424" y="177637"/>
            <a:ext cx="2084586" cy="587067"/>
          </a:xfrm>
          <a:prstGeom prst="rect">
            <a:avLst/>
          </a:prstGeom>
        </p:spPr>
      </p:pic>
    </p:spTree>
    <p:extLst>
      <p:ext uri="{BB962C8B-B14F-4D97-AF65-F5344CB8AC3E}">
        <p14:creationId xmlns:p14="http://schemas.microsoft.com/office/powerpoint/2010/main" val="1735238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selet (4 Stats)">
  <p:cSld name="Caselet (4 Stats)">
    <p:spTree>
      <p:nvGrpSpPr>
        <p:cNvPr id="1" name="Shape 123"/>
        <p:cNvGrpSpPr/>
        <p:nvPr/>
      </p:nvGrpSpPr>
      <p:grpSpPr>
        <a:xfrm>
          <a:off x="0" y="0"/>
          <a:ext cx="0" cy="0"/>
          <a:chOff x="0" y="0"/>
          <a:chExt cx="0" cy="0"/>
        </a:xfrm>
      </p:grpSpPr>
      <p:sp>
        <p:nvSpPr>
          <p:cNvPr id="124" name="Google Shape;124;p13"/>
          <p:cNvSpPr txBox="1">
            <a:spLocks noGrp="1"/>
          </p:cNvSpPr>
          <p:nvPr>
            <p:ph type="title"/>
          </p:nvPr>
        </p:nvSpPr>
        <p:spPr>
          <a:xfrm>
            <a:off x="472191" y="250249"/>
            <a:ext cx="11235000" cy="588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18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13"/>
          <p:cNvSpPr txBox="1">
            <a:spLocks noGrp="1"/>
          </p:cNvSpPr>
          <p:nvPr>
            <p:ph type="body" idx="1"/>
          </p:nvPr>
        </p:nvSpPr>
        <p:spPr>
          <a:xfrm>
            <a:off x="682337" y="3934623"/>
            <a:ext cx="5382600" cy="2255100"/>
          </a:xfrm>
          <a:prstGeom prst="rect">
            <a:avLst/>
          </a:prstGeom>
          <a:noFill/>
          <a:ln>
            <a:noFill/>
          </a:ln>
        </p:spPr>
        <p:txBody>
          <a:bodyPr spcFirstLastPara="1" wrap="square" lIns="0" tIns="0" rIns="0" bIns="0" anchor="t" anchorCtr="0">
            <a:noAutofit/>
          </a:bodyPr>
          <a:lstStyle>
            <a:lvl1pPr marL="457200" lvl="0" indent="-330200" algn="l" rtl="0">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400" lvl="1"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600" lvl="2"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800" lvl="3"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6000" lvl="4"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200" lvl="5" indent="-266700" algn="l" rtl="0">
              <a:lnSpc>
                <a:spcPct val="90000"/>
              </a:lnSpc>
              <a:spcBef>
                <a:spcPts val="500"/>
              </a:spcBef>
              <a:spcAft>
                <a:spcPts val="0"/>
              </a:spcAft>
              <a:buClr>
                <a:schemeClr val="dk1"/>
              </a:buClr>
              <a:buSzPts val="600"/>
              <a:buChar char="•"/>
              <a:defRPr sz="600"/>
            </a:lvl6pPr>
            <a:lvl7pPr marL="3200400" lvl="6" indent="-266700" algn="l" rtl="0">
              <a:lnSpc>
                <a:spcPct val="90000"/>
              </a:lnSpc>
              <a:spcBef>
                <a:spcPts val="500"/>
              </a:spcBef>
              <a:spcAft>
                <a:spcPts val="0"/>
              </a:spcAft>
              <a:buClr>
                <a:schemeClr val="dk1"/>
              </a:buClr>
              <a:buSzPts val="600"/>
              <a:buChar char="•"/>
              <a:defRPr sz="600"/>
            </a:lvl7pPr>
            <a:lvl8pPr marL="3657600" lvl="7" indent="-266700" algn="l" rtl="0">
              <a:lnSpc>
                <a:spcPct val="90000"/>
              </a:lnSpc>
              <a:spcBef>
                <a:spcPts val="500"/>
              </a:spcBef>
              <a:spcAft>
                <a:spcPts val="0"/>
              </a:spcAft>
              <a:buClr>
                <a:schemeClr val="dk1"/>
              </a:buClr>
              <a:buSzPts val="600"/>
              <a:buChar char="•"/>
              <a:defRPr sz="600"/>
            </a:lvl8pPr>
            <a:lvl9pPr marL="4114800" lvl="8" indent="-266700" algn="l" rtl="0">
              <a:lnSpc>
                <a:spcPct val="90000"/>
              </a:lnSpc>
              <a:spcBef>
                <a:spcPts val="500"/>
              </a:spcBef>
              <a:spcAft>
                <a:spcPts val="0"/>
              </a:spcAft>
              <a:buClr>
                <a:schemeClr val="dk1"/>
              </a:buClr>
              <a:buSzPts val="600"/>
              <a:buChar char="•"/>
              <a:defRPr sz="600"/>
            </a:lvl9pPr>
          </a:lstStyle>
          <a:p>
            <a:endParaRPr/>
          </a:p>
        </p:txBody>
      </p:sp>
      <p:sp>
        <p:nvSpPr>
          <p:cNvPr id="126" name="Google Shape;126;p13"/>
          <p:cNvSpPr txBox="1">
            <a:spLocks noGrp="1"/>
          </p:cNvSpPr>
          <p:nvPr>
            <p:ph type="subTitle" idx="2"/>
          </p:nvPr>
        </p:nvSpPr>
        <p:spPr>
          <a:xfrm>
            <a:off x="489600" y="1046400"/>
            <a:ext cx="11199900" cy="658500"/>
          </a:xfrm>
          <a:prstGeom prst="rect">
            <a:avLst/>
          </a:prstGeom>
        </p:spPr>
        <p:txBody>
          <a:bodyPr spcFirstLastPara="1" wrap="square" lIns="0" tIns="0" rIns="0" bIns="0" anchor="ctr" anchorCtr="0">
            <a:noAutofit/>
          </a:bodyPr>
          <a:lstStyle>
            <a:lvl1pPr lvl="0" algn="ctr" rtl="0">
              <a:spcBef>
                <a:spcPts val="1000"/>
              </a:spcBef>
              <a:spcAft>
                <a:spcPts val="0"/>
              </a:spcAft>
              <a:buNone/>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27" name="Google Shape;127;p13"/>
          <p:cNvSpPr txBox="1">
            <a:spLocks noGrp="1"/>
          </p:cNvSpPr>
          <p:nvPr>
            <p:ph type="subTitle" idx="3"/>
          </p:nvPr>
        </p:nvSpPr>
        <p:spPr>
          <a:xfrm>
            <a:off x="617600" y="1927000"/>
            <a:ext cx="685800" cy="685800"/>
          </a:xfrm>
          <a:prstGeom prst="rect">
            <a:avLst/>
          </a:prstGeom>
        </p:spPr>
        <p:txBody>
          <a:bodyPr spcFirstLastPara="1" wrap="square" lIns="0" tIns="0" rIns="0" bIns="0" anchor="t" anchorCtr="0">
            <a:noAutofit/>
          </a:bodyPr>
          <a:lstStyle>
            <a:lvl1pPr lvl="0">
              <a:spcBef>
                <a:spcPts val="1000"/>
              </a:spcBef>
              <a:spcAft>
                <a:spcPts val="0"/>
              </a:spcAft>
              <a:buNone/>
              <a:defRPr sz="1200"/>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0"/>
              </a:spcAft>
              <a:buNone/>
              <a:defRPr/>
            </a:lvl9pPr>
          </a:lstStyle>
          <a:p>
            <a:endParaRPr/>
          </a:p>
        </p:txBody>
      </p:sp>
      <p:sp>
        <p:nvSpPr>
          <p:cNvPr id="128" name="Google Shape;128;p13"/>
          <p:cNvSpPr txBox="1">
            <a:spLocks noGrp="1"/>
          </p:cNvSpPr>
          <p:nvPr>
            <p:ph type="subTitle" idx="4"/>
          </p:nvPr>
        </p:nvSpPr>
        <p:spPr>
          <a:xfrm>
            <a:off x="1449599"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29" name="Google Shape;129;p13"/>
          <p:cNvSpPr txBox="1">
            <a:spLocks noGrp="1"/>
          </p:cNvSpPr>
          <p:nvPr>
            <p:ph type="subTitle" idx="5"/>
          </p:nvPr>
        </p:nvSpPr>
        <p:spPr>
          <a:xfrm>
            <a:off x="3486933"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0" name="Google Shape;130;p13"/>
          <p:cNvSpPr txBox="1">
            <a:spLocks noGrp="1"/>
          </p:cNvSpPr>
          <p:nvPr>
            <p:ph type="subTitle" idx="6"/>
          </p:nvPr>
        </p:nvSpPr>
        <p:spPr>
          <a:xfrm>
            <a:off x="4318932"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31" name="Google Shape;131;p13"/>
          <p:cNvSpPr txBox="1">
            <a:spLocks noGrp="1"/>
          </p:cNvSpPr>
          <p:nvPr>
            <p:ph type="subTitle" idx="7"/>
          </p:nvPr>
        </p:nvSpPr>
        <p:spPr>
          <a:xfrm>
            <a:off x="6356267"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2" name="Google Shape;132;p13"/>
          <p:cNvSpPr txBox="1">
            <a:spLocks noGrp="1"/>
          </p:cNvSpPr>
          <p:nvPr>
            <p:ph type="subTitle" idx="8"/>
          </p:nvPr>
        </p:nvSpPr>
        <p:spPr>
          <a:xfrm>
            <a:off x="7188266"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33" name="Google Shape;133;p13"/>
          <p:cNvSpPr txBox="1">
            <a:spLocks noGrp="1"/>
          </p:cNvSpPr>
          <p:nvPr>
            <p:ph type="subTitle" idx="9"/>
          </p:nvPr>
        </p:nvSpPr>
        <p:spPr>
          <a:xfrm>
            <a:off x="9225600"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4" name="Google Shape;134;p13"/>
          <p:cNvSpPr txBox="1">
            <a:spLocks noGrp="1"/>
          </p:cNvSpPr>
          <p:nvPr>
            <p:ph type="subTitle" idx="13"/>
          </p:nvPr>
        </p:nvSpPr>
        <p:spPr>
          <a:xfrm>
            <a:off x="10057599"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35" name="Google Shape;135;p13"/>
          <p:cNvSpPr txBox="1">
            <a:spLocks noGrp="1"/>
          </p:cNvSpPr>
          <p:nvPr>
            <p:ph type="body" idx="14"/>
          </p:nvPr>
        </p:nvSpPr>
        <p:spPr>
          <a:xfrm>
            <a:off x="6314337" y="3934623"/>
            <a:ext cx="5382600" cy="2255100"/>
          </a:xfrm>
          <a:prstGeom prst="rect">
            <a:avLst/>
          </a:prstGeom>
          <a:noFill/>
          <a:ln>
            <a:noFill/>
          </a:ln>
        </p:spPr>
        <p:txBody>
          <a:bodyPr spcFirstLastPara="1" wrap="square" lIns="0" tIns="0" rIns="0" bIns="0" anchor="t" anchorCtr="0">
            <a:noAutofit/>
          </a:bodyPr>
          <a:lstStyle>
            <a:lvl1pPr marL="457200" lvl="0" indent="-330200" algn="l" rtl="0">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400" lvl="1"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600" lvl="2"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800" lvl="3"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6000" lvl="4"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200" lvl="5" indent="-266700" algn="l" rtl="0">
              <a:lnSpc>
                <a:spcPct val="90000"/>
              </a:lnSpc>
              <a:spcBef>
                <a:spcPts val="500"/>
              </a:spcBef>
              <a:spcAft>
                <a:spcPts val="0"/>
              </a:spcAft>
              <a:buClr>
                <a:schemeClr val="dk1"/>
              </a:buClr>
              <a:buSzPts val="600"/>
              <a:buChar char="•"/>
              <a:defRPr sz="600"/>
            </a:lvl6pPr>
            <a:lvl7pPr marL="3200400" lvl="6" indent="-266700" algn="l" rtl="0">
              <a:lnSpc>
                <a:spcPct val="90000"/>
              </a:lnSpc>
              <a:spcBef>
                <a:spcPts val="500"/>
              </a:spcBef>
              <a:spcAft>
                <a:spcPts val="0"/>
              </a:spcAft>
              <a:buClr>
                <a:schemeClr val="dk1"/>
              </a:buClr>
              <a:buSzPts val="600"/>
              <a:buChar char="•"/>
              <a:defRPr sz="600"/>
            </a:lvl7pPr>
            <a:lvl8pPr marL="3657600" lvl="7" indent="-266700" algn="l" rtl="0">
              <a:lnSpc>
                <a:spcPct val="90000"/>
              </a:lnSpc>
              <a:spcBef>
                <a:spcPts val="500"/>
              </a:spcBef>
              <a:spcAft>
                <a:spcPts val="0"/>
              </a:spcAft>
              <a:buClr>
                <a:schemeClr val="dk1"/>
              </a:buClr>
              <a:buSzPts val="600"/>
              <a:buChar char="•"/>
              <a:defRPr sz="600"/>
            </a:lvl8pPr>
            <a:lvl9pPr marL="4114800" lvl="8" indent="-266700" algn="l" rtl="0">
              <a:lnSpc>
                <a:spcPct val="90000"/>
              </a:lnSpc>
              <a:spcBef>
                <a:spcPts val="500"/>
              </a:spcBef>
              <a:spcAft>
                <a:spcPts val="0"/>
              </a:spcAft>
              <a:buClr>
                <a:schemeClr val="dk1"/>
              </a:buClr>
              <a:buSzPts val="600"/>
              <a:buChar char="•"/>
              <a:defRPr sz="600"/>
            </a:lvl9pPr>
          </a:lstStyle>
          <a:p>
            <a:endParaRPr/>
          </a:p>
        </p:txBody>
      </p:sp>
      <p:sp>
        <p:nvSpPr>
          <p:cNvPr id="136" name="Google Shape;136;p13"/>
          <p:cNvSpPr txBox="1">
            <a:spLocks noGrp="1"/>
          </p:cNvSpPr>
          <p:nvPr>
            <p:ph type="subTitle" idx="15"/>
          </p:nvPr>
        </p:nvSpPr>
        <p:spPr>
          <a:xfrm>
            <a:off x="617600" y="3095000"/>
            <a:ext cx="5040000" cy="685800"/>
          </a:xfrm>
          <a:prstGeom prst="rect">
            <a:avLst/>
          </a:prstGeom>
          <a:solidFill>
            <a:schemeClr val="accent2"/>
          </a:solidFill>
        </p:spPr>
        <p:txBody>
          <a:bodyPr spcFirstLastPara="1" wrap="square" lIns="0" tIns="0" rIns="0" bIns="0" anchor="ctr" anchorCtr="0">
            <a:noAutofit/>
          </a:bodyPr>
          <a:lstStyle>
            <a:lvl1pPr lvl="0" algn="ctr" rtl="0">
              <a:spcBef>
                <a:spcPts val="1000"/>
              </a:spcBef>
              <a:spcAft>
                <a:spcPts val="0"/>
              </a:spcAft>
              <a:buNone/>
              <a:defRPr sz="2200">
                <a:solidFill>
                  <a:schemeClr val="lt1"/>
                </a:solidFill>
              </a:defRPr>
            </a:lvl1pPr>
            <a:lvl2pPr lvl="1" algn="ctr" rtl="0">
              <a:spcBef>
                <a:spcPts val="1000"/>
              </a:spcBef>
              <a:spcAft>
                <a:spcPts val="0"/>
              </a:spcAft>
              <a:buNone/>
              <a:defRPr sz="2200">
                <a:solidFill>
                  <a:schemeClr val="lt1"/>
                </a:solidFill>
              </a:defRPr>
            </a:lvl2pPr>
            <a:lvl3pPr lvl="2" algn="ctr" rtl="0">
              <a:spcBef>
                <a:spcPts val="1000"/>
              </a:spcBef>
              <a:spcAft>
                <a:spcPts val="0"/>
              </a:spcAft>
              <a:buNone/>
              <a:defRPr sz="2200">
                <a:solidFill>
                  <a:schemeClr val="lt1"/>
                </a:solidFill>
              </a:defRPr>
            </a:lvl3pPr>
            <a:lvl4pPr lvl="3" algn="ctr" rtl="0">
              <a:spcBef>
                <a:spcPts val="1000"/>
              </a:spcBef>
              <a:spcAft>
                <a:spcPts val="0"/>
              </a:spcAft>
              <a:buNone/>
              <a:defRPr sz="2200">
                <a:solidFill>
                  <a:schemeClr val="lt1"/>
                </a:solidFill>
              </a:defRPr>
            </a:lvl4pPr>
            <a:lvl5pPr lvl="4" algn="ctr" rtl="0">
              <a:spcBef>
                <a:spcPts val="1000"/>
              </a:spcBef>
              <a:spcAft>
                <a:spcPts val="0"/>
              </a:spcAft>
              <a:buNone/>
              <a:defRPr sz="2200">
                <a:solidFill>
                  <a:schemeClr val="lt1"/>
                </a:solidFill>
              </a:defRPr>
            </a:lvl5pPr>
            <a:lvl6pPr lvl="5" algn="ctr" rtl="0">
              <a:spcBef>
                <a:spcPts val="1000"/>
              </a:spcBef>
              <a:spcAft>
                <a:spcPts val="0"/>
              </a:spcAft>
              <a:buNone/>
              <a:defRPr sz="2200">
                <a:solidFill>
                  <a:schemeClr val="lt1"/>
                </a:solidFill>
              </a:defRPr>
            </a:lvl6pPr>
            <a:lvl7pPr lvl="6" algn="ctr" rtl="0">
              <a:spcBef>
                <a:spcPts val="1000"/>
              </a:spcBef>
              <a:spcAft>
                <a:spcPts val="0"/>
              </a:spcAft>
              <a:buNone/>
              <a:defRPr sz="2200">
                <a:solidFill>
                  <a:schemeClr val="lt1"/>
                </a:solidFill>
              </a:defRPr>
            </a:lvl7pPr>
            <a:lvl8pPr lvl="7" algn="ctr" rtl="0">
              <a:spcBef>
                <a:spcPts val="1000"/>
              </a:spcBef>
              <a:spcAft>
                <a:spcPts val="0"/>
              </a:spcAft>
              <a:buNone/>
              <a:defRPr sz="2200">
                <a:solidFill>
                  <a:schemeClr val="lt1"/>
                </a:solidFill>
              </a:defRPr>
            </a:lvl8pPr>
            <a:lvl9pPr lvl="8" algn="ctr" rtl="0">
              <a:spcBef>
                <a:spcPts val="1000"/>
              </a:spcBef>
              <a:spcAft>
                <a:spcPts val="0"/>
              </a:spcAft>
              <a:buNone/>
              <a:defRPr sz="2200">
                <a:solidFill>
                  <a:schemeClr val="lt1"/>
                </a:solidFill>
              </a:defRPr>
            </a:lvl9pPr>
          </a:lstStyle>
          <a:p>
            <a:endParaRPr/>
          </a:p>
        </p:txBody>
      </p:sp>
      <p:sp>
        <p:nvSpPr>
          <p:cNvPr id="137" name="Google Shape;137;p13"/>
          <p:cNvSpPr txBox="1">
            <a:spLocks noGrp="1"/>
          </p:cNvSpPr>
          <p:nvPr>
            <p:ph type="subTitle" idx="16"/>
          </p:nvPr>
        </p:nvSpPr>
        <p:spPr>
          <a:xfrm>
            <a:off x="6356330" y="3095000"/>
            <a:ext cx="5301600" cy="685800"/>
          </a:xfrm>
          <a:prstGeom prst="rect">
            <a:avLst/>
          </a:prstGeom>
          <a:solidFill>
            <a:schemeClr val="accent1"/>
          </a:solidFill>
        </p:spPr>
        <p:txBody>
          <a:bodyPr spcFirstLastPara="1" wrap="square" lIns="0" tIns="0" rIns="0" bIns="0" anchor="ctr" anchorCtr="0">
            <a:noAutofit/>
          </a:bodyPr>
          <a:lstStyle>
            <a:lvl1pPr lvl="0" algn="ctr" rtl="0">
              <a:spcBef>
                <a:spcPts val="1000"/>
              </a:spcBef>
              <a:spcAft>
                <a:spcPts val="0"/>
              </a:spcAft>
              <a:buNone/>
              <a:defRPr sz="2200">
                <a:solidFill>
                  <a:schemeClr val="lt1"/>
                </a:solidFill>
              </a:defRPr>
            </a:lvl1pPr>
            <a:lvl2pPr lvl="1" algn="ctr" rtl="0">
              <a:spcBef>
                <a:spcPts val="1000"/>
              </a:spcBef>
              <a:spcAft>
                <a:spcPts val="0"/>
              </a:spcAft>
              <a:buNone/>
              <a:defRPr sz="2200">
                <a:solidFill>
                  <a:schemeClr val="lt1"/>
                </a:solidFill>
              </a:defRPr>
            </a:lvl2pPr>
            <a:lvl3pPr lvl="2" algn="ctr" rtl="0">
              <a:spcBef>
                <a:spcPts val="1000"/>
              </a:spcBef>
              <a:spcAft>
                <a:spcPts val="0"/>
              </a:spcAft>
              <a:buNone/>
              <a:defRPr sz="2200">
                <a:solidFill>
                  <a:schemeClr val="lt1"/>
                </a:solidFill>
              </a:defRPr>
            </a:lvl3pPr>
            <a:lvl4pPr lvl="3" algn="ctr" rtl="0">
              <a:spcBef>
                <a:spcPts val="1000"/>
              </a:spcBef>
              <a:spcAft>
                <a:spcPts val="0"/>
              </a:spcAft>
              <a:buNone/>
              <a:defRPr sz="2200">
                <a:solidFill>
                  <a:schemeClr val="lt1"/>
                </a:solidFill>
              </a:defRPr>
            </a:lvl4pPr>
            <a:lvl5pPr lvl="4" algn="ctr" rtl="0">
              <a:spcBef>
                <a:spcPts val="1000"/>
              </a:spcBef>
              <a:spcAft>
                <a:spcPts val="0"/>
              </a:spcAft>
              <a:buNone/>
              <a:defRPr sz="2200">
                <a:solidFill>
                  <a:schemeClr val="lt1"/>
                </a:solidFill>
              </a:defRPr>
            </a:lvl5pPr>
            <a:lvl6pPr lvl="5" algn="ctr" rtl="0">
              <a:spcBef>
                <a:spcPts val="1000"/>
              </a:spcBef>
              <a:spcAft>
                <a:spcPts val="0"/>
              </a:spcAft>
              <a:buNone/>
              <a:defRPr sz="2200">
                <a:solidFill>
                  <a:schemeClr val="lt1"/>
                </a:solidFill>
              </a:defRPr>
            </a:lvl6pPr>
            <a:lvl7pPr lvl="6" algn="ctr" rtl="0">
              <a:spcBef>
                <a:spcPts val="1000"/>
              </a:spcBef>
              <a:spcAft>
                <a:spcPts val="0"/>
              </a:spcAft>
              <a:buNone/>
              <a:defRPr sz="2200">
                <a:solidFill>
                  <a:schemeClr val="lt1"/>
                </a:solidFill>
              </a:defRPr>
            </a:lvl7pPr>
            <a:lvl8pPr lvl="7" algn="ctr" rtl="0">
              <a:spcBef>
                <a:spcPts val="1000"/>
              </a:spcBef>
              <a:spcAft>
                <a:spcPts val="0"/>
              </a:spcAft>
              <a:buNone/>
              <a:defRPr sz="2200">
                <a:solidFill>
                  <a:schemeClr val="lt1"/>
                </a:solidFill>
              </a:defRPr>
            </a:lvl8pPr>
            <a:lvl9pPr lvl="8" algn="ctr" rtl="0">
              <a:spcBef>
                <a:spcPts val="1000"/>
              </a:spcBef>
              <a:spcAft>
                <a:spcPts val="0"/>
              </a:spcAft>
              <a:buNone/>
              <a:defRPr sz="2200">
                <a:solidFill>
                  <a:schemeClr val="lt1"/>
                </a:solidFill>
              </a:defRPr>
            </a:lvl9pPr>
          </a:lstStyle>
          <a:p>
            <a:endParaRPr/>
          </a:p>
        </p:txBody>
      </p:sp>
    </p:spTree>
    <p:extLst>
      <p:ext uri="{BB962C8B-B14F-4D97-AF65-F5344CB8AC3E}">
        <p14:creationId xmlns:p14="http://schemas.microsoft.com/office/powerpoint/2010/main" val="213505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Question TItle">
  <p:cSld name="Question TItle">
    <p:bg>
      <p:bgPr>
        <a:solidFill>
          <a:schemeClr val="lt1"/>
        </a:solidFill>
        <a:effectLst/>
      </p:bgPr>
    </p:bg>
    <p:spTree>
      <p:nvGrpSpPr>
        <p:cNvPr id="1" name="Shape 138"/>
        <p:cNvGrpSpPr/>
        <p:nvPr/>
      </p:nvGrpSpPr>
      <p:grpSpPr>
        <a:xfrm>
          <a:off x="0" y="0"/>
          <a:ext cx="0" cy="0"/>
          <a:chOff x="0" y="0"/>
          <a:chExt cx="0" cy="0"/>
        </a:xfrm>
      </p:grpSpPr>
      <p:sp>
        <p:nvSpPr>
          <p:cNvPr id="139" name="Google Shape;139;p14"/>
          <p:cNvSpPr txBox="1">
            <a:spLocks noGrp="1"/>
          </p:cNvSpPr>
          <p:nvPr>
            <p:ph type="title"/>
          </p:nvPr>
        </p:nvSpPr>
        <p:spPr>
          <a:xfrm>
            <a:off x="472191" y="1165423"/>
            <a:ext cx="11235128" cy="4527156"/>
          </a:xfrm>
          <a:prstGeom prst="rect">
            <a:avLst/>
          </a:prstGeom>
          <a:noFill/>
          <a:ln>
            <a:noFill/>
          </a:ln>
        </p:spPr>
        <p:txBody>
          <a:bodyPr spcFirstLastPara="1" wrap="square" lIns="91425" tIns="45700" rIns="91425" bIns="45700" anchor="ctr" anchorCtr="0">
            <a:noAutofit/>
          </a:bodyPr>
          <a:lstStyle>
            <a:lvl1pPr lvl="0" algn="ctr">
              <a:lnSpc>
                <a:spcPct val="108974"/>
              </a:lnSpc>
              <a:spcBef>
                <a:spcPts val="0"/>
              </a:spcBef>
              <a:spcAft>
                <a:spcPts val="0"/>
              </a:spcAft>
              <a:buClr>
                <a:schemeClr val="accent2"/>
              </a:buClr>
              <a:buSzPts val="7800"/>
              <a:buFont typeface="Calibri"/>
              <a:buNone/>
              <a:defRPr sz="7800" b="0" i="0">
                <a:solidFill>
                  <a:schemeClr val="accent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40" name="Google Shape;140;p14"/>
          <p:cNvCxnSpPr/>
          <p:nvPr/>
        </p:nvCxnSpPr>
        <p:spPr>
          <a:xfrm>
            <a:off x="472189" y="914400"/>
            <a:ext cx="11719811" cy="0"/>
          </a:xfrm>
          <a:prstGeom prst="straightConnector1">
            <a:avLst/>
          </a:prstGeom>
          <a:noFill/>
          <a:ln w="25400" cap="flat" cmpd="sng">
            <a:solidFill>
              <a:srgbClr val="F3FCF4"/>
            </a:solidFill>
            <a:prstDash val="solid"/>
            <a:miter lim="800000"/>
            <a:headEnd type="none" w="sm" len="sm"/>
            <a:tailEnd type="none" w="sm" len="sm"/>
          </a:ln>
        </p:spPr>
      </p:cxnSp>
      <p:cxnSp>
        <p:nvCxnSpPr>
          <p:cNvPr id="142" name="Google Shape;142;p14"/>
          <p:cNvCxnSpPr/>
          <p:nvPr/>
        </p:nvCxnSpPr>
        <p:spPr>
          <a:xfrm>
            <a:off x="472189" y="914400"/>
            <a:ext cx="11719811" cy="0"/>
          </a:xfrm>
          <a:prstGeom prst="straightConnector1">
            <a:avLst/>
          </a:prstGeom>
          <a:noFill/>
          <a:ln w="25400" cap="flat" cmpd="sng">
            <a:solidFill>
              <a:srgbClr val="F3FCF4"/>
            </a:solidFill>
            <a:prstDash val="solid"/>
            <a:miter lim="800000"/>
            <a:headEnd type="none" w="sm" len="sm"/>
            <a:tailEnd type="none" w="sm" len="sm"/>
          </a:ln>
        </p:spPr>
      </p:cxnSp>
      <p:sp>
        <p:nvSpPr>
          <p:cNvPr id="144" name="Google Shape;144;p14"/>
          <p:cNvSpPr/>
          <p:nvPr/>
        </p:nvSpPr>
        <p:spPr>
          <a:xfrm>
            <a:off x="4038600" y="6477001"/>
            <a:ext cx="4114800" cy="254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8" name="Picture 7">
            <a:extLst>
              <a:ext uri="{FF2B5EF4-FFF2-40B4-BE49-F238E27FC236}">
                <a16:creationId xmlns:a16="http://schemas.microsoft.com/office/drawing/2014/main" id="{2AEEB12D-00A7-564F-A61A-2518E48D3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4432" y="121515"/>
            <a:ext cx="2084586" cy="587067"/>
          </a:xfrm>
          <a:prstGeom prst="rect">
            <a:avLst/>
          </a:prstGeom>
        </p:spPr>
      </p:pic>
    </p:spTree>
    <p:extLst>
      <p:ext uri="{BB962C8B-B14F-4D97-AF65-F5344CB8AC3E}">
        <p14:creationId xmlns:p14="http://schemas.microsoft.com/office/powerpoint/2010/main" val="1580806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imple Section Slide" type="secHead">
  <p:cSld name="Simple Section Slide">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548640" y="1709740"/>
            <a:ext cx="11277600" cy="28527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6000"/>
              <a:buFont typeface="Calibri"/>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15"/>
          <p:cNvSpPr txBox="1">
            <a:spLocks noGrp="1"/>
          </p:cNvSpPr>
          <p:nvPr>
            <p:ph type="subTitle" idx="1"/>
          </p:nvPr>
        </p:nvSpPr>
        <p:spPr>
          <a:xfrm>
            <a:off x="548640" y="4752000"/>
            <a:ext cx="11274600" cy="1071900"/>
          </a:xfrm>
          <a:prstGeom prst="rect">
            <a:avLst/>
          </a:prstGeom>
        </p:spPr>
        <p:txBody>
          <a:bodyPr spcFirstLastPara="1" wrap="square" lIns="0" tIns="0" rIns="0" bIns="0" anchor="t" anchorCtr="0">
            <a:noAutofit/>
          </a:bodyPr>
          <a:lstStyle>
            <a:lvl1pPr lvl="0">
              <a:spcBef>
                <a:spcPts val="1000"/>
              </a:spcBef>
              <a:spcAft>
                <a:spcPts val="0"/>
              </a:spcAft>
              <a:buNone/>
              <a:defRPr>
                <a:solidFill>
                  <a:srgbClr val="7A7A7A"/>
                </a:solidFill>
              </a:defRPr>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0"/>
              </a:spcAft>
              <a:buNone/>
              <a:defRPr/>
            </a:lvl9pPr>
          </a:lstStyle>
          <a:p>
            <a:endParaRPr/>
          </a:p>
        </p:txBody>
      </p:sp>
    </p:spTree>
    <p:extLst>
      <p:ext uri="{BB962C8B-B14F-4D97-AF65-F5344CB8AC3E}">
        <p14:creationId xmlns:p14="http://schemas.microsoft.com/office/powerpoint/2010/main" val="2235586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Dark Grey Radar">
  <p:cSld name="1_Dark Grey Radar">
    <p:bg>
      <p:bgPr>
        <a:solidFill>
          <a:schemeClr val="lt1"/>
        </a:solidFill>
        <a:effectLst/>
      </p:bgPr>
    </p:bg>
    <p:spTree>
      <p:nvGrpSpPr>
        <p:cNvPr id="1" name="Shape 148"/>
        <p:cNvGrpSpPr/>
        <p:nvPr/>
      </p:nvGrpSpPr>
      <p:grpSpPr>
        <a:xfrm>
          <a:off x="0" y="0"/>
          <a:ext cx="0" cy="0"/>
          <a:chOff x="0" y="0"/>
          <a:chExt cx="0" cy="0"/>
        </a:xfrm>
      </p:grpSpPr>
      <p:sp>
        <p:nvSpPr>
          <p:cNvPr id="149" name="Google Shape;149;p16"/>
          <p:cNvSpPr/>
          <p:nvPr/>
        </p:nvSpPr>
        <p:spPr>
          <a:xfrm rot="-5400000">
            <a:off x="3546347" y="-2767587"/>
            <a:ext cx="5099304" cy="12192000"/>
          </a:xfrm>
          <a:prstGeom prst="rect">
            <a:avLst/>
          </a:prstGeom>
          <a:solidFill>
            <a:srgbClr val="58595B"/>
          </a:solidFill>
          <a:ln>
            <a:noFill/>
          </a:ln>
        </p:spPr>
        <p:txBody>
          <a:bodyPr spcFirstLastPara="1" wrap="square" lIns="121900" tIns="60950" rIns="121900" bIns="60950" anchor="ctr" anchorCtr="1">
            <a:noAutofit/>
          </a:bodyPr>
          <a:lstStyle/>
          <a:p>
            <a:pPr marL="0" marR="0" lvl="0" indent="0" algn="l" rtl="0">
              <a:lnSpc>
                <a:spcPct val="100000"/>
              </a:lnSpc>
              <a:spcBef>
                <a:spcPts val="0"/>
              </a:spcBef>
              <a:spcAft>
                <a:spcPts val="0"/>
              </a:spcAft>
              <a:buClr>
                <a:schemeClr val="lt1"/>
              </a:buClr>
              <a:buSzPts val="1600"/>
              <a:buFont typeface="Calibri"/>
              <a:buNone/>
            </a:pPr>
            <a:endParaRPr sz="1600" b="0" i="0" u="none" strike="noStrike" cap="none">
              <a:solidFill>
                <a:srgbClr val="644CA0"/>
              </a:solidFill>
              <a:latin typeface="Calibri"/>
              <a:ea typeface="Calibri"/>
              <a:cs typeface="Calibri"/>
              <a:sym typeface="Calibri"/>
            </a:endParaRPr>
          </a:p>
        </p:txBody>
      </p:sp>
      <p:sp>
        <p:nvSpPr>
          <p:cNvPr id="150" name="Google Shape;150;p16"/>
          <p:cNvSpPr/>
          <p:nvPr/>
        </p:nvSpPr>
        <p:spPr>
          <a:xfrm rot="-5400000">
            <a:off x="3546347" y="-2767587"/>
            <a:ext cx="5099304" cy="12192000"/>
          </a:xfrm>
          <a:prstGeom prst="rect">
            <a:avLst/>
          </a:prstGeom>
          <a:solidFill>
            <a:srgbClr val="58595B"/>
          </a:solidFill>
          <a:ln>
            <a:noFill/>
          </a:ln>
        </p:spPr>
        <p:txBody>
          <a:bodyPr spcFirstLastPara="1" wrap="square" lIns="121900" tIns="60950" rIns="121900" bIns="60950" anchor="ctr" anchorCtr="1">
            <a:noAutofit/>
          </a:bodyPr>
          <a:lstStyle/>
          <a:p>
            <a:pPr marL="0" marR="0" lvl="0" indent="0" algn="l" rtl="0">
              <a:spcBef>
                <a:spcPts val="0"/>
              </a:spcBef>
              <a:spcAft>
                <a:spcPts val="0"/>
              </a:spcAft>
              <a:buNone/>
            </a:pPr>
            <a:endParaRPr sz="1600" b="0">
              <a:solidFill>
                <a:schemeClr val="accent5"/>
              </a:solidFill>
              <a:latin typeface="Calibri"/>
              <a:ea typeface="Calibri"/>
              <a:cs typeface="Calibri"/>
              <a:sym typeface="Calibri"/>
            </a:endParaRPr>
          </a:p>
        </p:txBody>
      </p:sp>
      <p:pic>
        <p:nvPicPr>
          <p:cNvPr id="152" name="Google Shape;152;p16"/>
          <p:cNvPicPr preferRelativeResize="0"/>
          <p:nvPr/>
        </p:nvPicPr>
        <p:blipFill rotWithShape="1">
          <a:blip r:embed="rId2" cstate="screen">
            <a:alphaModFix/>
            <a:extLst>
              <a:ext uri="{28A0092B-C50C-407E-A947-70E740481C1C}">
                <a14:useLocalDpi xmlns:a14="http://schemas.microsoft.com/office/drawing/2010/main"/>
              </a:ext>
            </a:extLst>
          </a:blip>
          <a:srcRect t="-1936" b="-4520"/>
          <a:stretch/>
        </p:blipFill>
        <p:spPr>
          <a:xfrm>
            <a:off x="0" y="-2979643"/>
            <a:ext cx="3160435" cy="6369579"/>
          </a:xfrm>
          <a:prstGeom prst="rect">
            <a:avLst/>
          </a:prstGeom>
          <a:noFill/>
          <a:ln>
            <a:noFill/>
          </a:ln>
        </p:spPr>
      </p:pic>
      <p:pic>
        <p:nvPicPr>
          <p:cNvPr id="154" name="Google Shape;154;p16"/>
          <p:cNvPicPr preferRelativeResize="0"/>
          <p:nvPr/>
        </p:nvPicPr>
        <p:blipFill rotWithShape="1">
          <a:blip r:embed="rId2" cstate="screen">
            <a:alphaModFix/>
            <a:extLst>
              <a:ext uri="{28A0092B-C50C-407E-A947-70E740481C1C}">
                <a14:useLocalDpi xmlns:a14="http://schemas.microsoft.com/office/drawing/2010/main"/>
              </a:ext>
            </a:extLst>
          </a:blip>
          <a:srcRect t="-1936" b="-4520"/>
          <a:stretch/>
        </p:blipFill>
        <p:spPr>
          <a:xfrm>
            <a:off x="0" y="-2979643"/>
            <a:ext cx="3160435" cy="6369579"/>
          </a:xfrm>
          <a:prstGeom prst="rect">
            <a:avLst/>
          </a:prstGeom>
          <a:noFill/>
          <a:ln>
            <a:noFill/>
          </a:ln>
        </p:spPr>
      </p:pic>
      <p:sp>
        <p:nvSpPr>
          <p:cNvPr id="155" name="Google Shape;155;p16"/>
          <p:cNvSpPr txBox="1">
            <a:spLocks noGrp="1"/>
          </p:cNvSpPr>
          <p:nvPr>
            <p:ph type="title"/>
          </p:nvPr>
        </p:nvSpPr>
        <p:spPr>
          <a:xfrm>
            <a:off x="2137600" y="2716800"/>
            <a:ext cx="9440100" cy="1520100"/>
          </a:xfrm>
          <a:prstGeom prst="rect">
            <a:avLst/>
          </a:prstGeom>
        </p:spPr>
        <p:txBody>
          <a:bodyPr spcFirstLastPara="1" wrap="square" lIns="0" tIns="0" rIns="0" bIns="0" anchor="ctr" anchorCtr="0">
            <a:noAutofit/>
          </a:bodyPr>
          <a:lstStyle>
            <a:lvl1pPr lvl="0" algn="ctr">
              <a:spcBef>
                <a:spcPts val="0"/>
              </a:spcBef>
              <a:spcAft>
                <a:spcPts val="0"/>
              </a:spcAft>
              <a:buNone/>
              <a:defRPr sz="6000">
                <a:solidFill>
                  <a:schemeClr val="lt1"/>
                </a:solidFill>
              </a:defRPr>
            </a:lvl1pPr>
            <a:lvl2pPr lvl="1" algn="ctr">
              <a:spcBef>
                <a:spcPts val="0"/>
              </a:spcBef>
              <a:spcAft>
                <a:spcPts val="0"/>
              </a:spcAft>
              <a:buNone/>
              <a:defRPr sz="6000"/>
            </a:lvl2pPr>
            <a:lvl3pPr lvl="2" algn="ctr">
              <a:spcBef>
                <a:spcPts val="0"/>
              </a:spcBef>
              <a:spcAft>
                <a:spcPts val="0"/>
              </a:spcAft>
              <a:buNone/>
              <a:defRPr sz="6000"/>
            </a:lvl3pPr>
            <a:lvl4pPr lvl="3" algn="ctr">
              <a:spcBef>
                <a:spcPts val="0"/>
              </a:spcBef>
              <a:spcAft>
                <a:spcPts val="0"/>
              </a:spcAft>
              <a:buNone/>
              <a:defRPr sz="6000"/>
            </a:lvl4pPr>
            <a:lvl5pPr lvl="4" algn="ctr">
              <a:spcBef>
                <a:spcPts val="0"/>
              </a:spcBef>
              <a:spcAft>
                <a:spcPts val="0"/>
              </a:spcAft>
              <a:buNone/>
              <a:defRPr sz="6000"/>
            </a:lvl5pPr>
            <a:lvl6pPr lvl="5" algn="ctr">
              <a:spcBef>
                <a:spcPts val="0"/>
              </a:spcBef>
              <a:spcAft>
                <a:spcPts val="0"/>
              </a:spcAft>
              <a:buNone/>
              <a:defRPr sz="6000"/>
            </a:lvl6pPr>
            <a:lvl7pPr lvl="6" algn="ctr">
              <a:spcBef>
                <a:spcPts val="0"/>
              </a:spcBef>
              <a:spcAft>
                <a:spcPts val="0"/>
              </a:spcAft>
              <a:buNone/>
              <a:defRPr sz="6000"/>
            </a:lvl7pPr>
            <a:lvl8pPr lvl="7" algn="ctr">
              <a:spcBef>
                <a:spcPts val="0"/>
              </a:spcBef>
              <a:spcAft>
                <a:spcPts val="0"/>
              </a:spcAft>
              <a:buNone/>
              <a:defRPr sz="6000"/>
            </a:lvl8pPr>
            <a:lvl9pPr lvl="8" algn="ctr">
              <a:spcBef>
                <a:spcPts val="0"/>
              </a:spcBef>
              <a:spcAft>
                <a:spcPts val="0"/>
              </a:spcAft>
              <a:buNone/>
              <a:defRPr sz="6000"/>
            </a:lvl9pPr>
          </a:lstStyle>
          <a:p>
            <a:endParaRPr/>
          </a:p>
        </p:txBody>
      </p:sp>
      <p:sp>
        <p:nvSpPr>
          <p:cNvPr id="156" name="Google Shape;156;p16"/>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10" name="Picture 9">
            <a:extLst>
              <a:ext uri="{FF2B5EF4-FFF2-40B4-BE49-F238E27FC236}">
                <a16:creationId xmlns:a16="http://schemas.microsoft.com/office/drawing/2014/main" id="{8A8D99CF-876D-4748-BC94-59AE614A30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384558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157"/>
        <p:cNvGrpSpPr/>
        <p:nvPr/>
      </p:nvGrpSpPr>
      <p:grpSpPr>
        <a:xfrm>
          <a:off x="0" y="0"/>
          <a:ext cx="0" cy="0"/>
          <a:chOff x="0" y="0"/>
          <a:chExt cx="0" cy="0"/>
        </a:xfrm>
      </p:grpSpPr>
      <p:sp>
        <p:nvSpPr>
          <p:cNvPr id="160" name="Google Shape;160;p17"/>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5" name="Picture 4">
            <a:extLst>
              <a:ext uri="{FF2B5EF4-FFF2-40B4-BE49-F238E27FC236}">
                <a16:creationId xmlns:a16="http://schemas.microsoft.com/office/drawing/2014/main" id="{A53C3B4A-BA4A-4241-A0A2-6A087BBF87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17976460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lt1"/>
        </a:solidFill>
        <a:effectLst/>
      </p:bgPr>
    </p:bg>
    <p:spTree>
      <p:nvGrpSpPr>
        <p:cNvPr id="1" name="Shape 161"/>
        <p:cNvGrpSpPr/>
        <p:nvPr/>
      </p:nvGrpSpPr>
      <p:grpSpPr>
        <a:xfrm>
          <a:off x="0" y="0"/>
          <a:ext cx="0" cy="0"/>
          <a:chOff x="0" y="0"/>
          <a:chExt cx="0" cy="0"/>
        </a:xfrm>
      </p:grpSpPr>
    </p:spTree>
    <p:extLst>
      <p:ext uri="{BB962C8B-B14F-4D97-AF65-F5344CB8AC3E}">
        <p14:creationId xmlns:p14="http://schemas.microsoft.com/office/powerpoint/2010/main" val="2903652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Slide - Op 1 2">
  <p:cSld name="Title Slide - Op 1 2">
    <p:spTree>
      <p:nvGrpSpPr>
        <p:cNvPr id="1" name="Shape 172"/>
        <p:cNvGrpSpPr/>
        <p:nvPr/>
      </p:nvGrpSpPr>
      <p:grpSpPr>
        <a:xfrm>
          <a:off x="0" y="0"/>
          <a:ext cx="0" cy="0"/>
          <a:chOff x="0" y="0"/>
          <a:chExt cx="0" cy="0"/>
        </a:xfrm>
      </p:grpSpPr>
      <p:pic>
        <p:nvPicPr>
          <p:cNvPr id="173" name="Google Shape;173;p20"/>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174" name="Google Shape;174;p20"/>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5" name="Google Shape;175;p20"/>
          <p:cNvSpPr txBox="1">
            <a:spLocks noGrp="1"/>
          </p:cNvSpPr>
          <p:nvPr>
            <p:ph type="body" idx="1"/>
          </p:nvPr>
        </p:nvSpPr>
        <p:spPr>
          <a:xfrm>
            <a:off x="2286001" y="4869873"/>
            <a:ext cx="9903000" cy="921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dk1"/>
              </a:buClr>
              <a:buSzPts val="4400"/>
              <a:buNone/>
              <a:defRPr sz="4400" b="0" i="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177" name="Google Shape;177;p20"/>
          <p:cNvGrpSpPr/>
          <p:nvPr/>
        </p:nvGrpSpPr>
        <p:grpSpPr>
          <a:xfrm>
            <a:off x="3480018" y="639861"/>
            <a:ext cx="9210263" cy="1461918"/>
            <a:chOff x="4795019" y="1205061"/>
            <a:chExt cx="9210263" cy="1461918"/>
          </a:xfrm>
        </p:grpSpPr>
        <p:sp>
          <p:nvSpPr>
            <p:cNvPr id="178" name="Google Shape;178;p20"/>
            <p:cNvSpPr txBox="1"/>
            <p:nvPr/>
          </p:nvSpPr>
          <p:spPr>
            <a:xfrm>
              <a:off x="4795019" y="1601159"/>
              <a:ext cx="995684"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b="0" i="0" u="none" strike="noStrike" cap="none" dirty="0">
                  <a:solidFill>
                    <a:srgbClr val="58595B"/>
                  </a:solidFill>
                  <a:latin typeface="Calibri"/>
                  <a:ea typeface="Calibri"/>
                  <a:cs typeface="Calibri"/>
                  <a:sym typeface="Calibri"/>
                </a:rPr>
                <a:t>The</a:t>
              </a:r>
              <a:endParaRPr dirty="0"/>
            </a:p>
          </p:txBody>
        </p:sp>
        <p:sp>
          <p:nvSpPr>
            <p:cNvPr id="179" name="Google Shape;179;p20"/>
            <p:cNvSpPr txBox="1"/>
            <p:nvPr/>
          </p:nvSpPr>
          <p:spPr>
            <a:xfrm>
              <a:off x="5653582" y="1205061"/>
              <a:ext cx="83517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200" b="1" i="0" u="none" strike="noStrike" cap="none">
                  <a:solidFill>
                    <a:srgbClr val="58595B"/>
                  </a:solidFill>
                  <a:latin typeface="Arial"/>
                  <a:ea typeface="Arial"/>
                  <a:cs typeface="Arial"/>
                  <a:sym typeface="Arial"/>
                </a:rPr>
                <a:t>world’s leading</a:t>
              </a:r>
              <a:endParaRPr/>
            </a:p>
          </p:txBody>
        </p:sp>
        <p:sp>
          <p:nvSpPr>
            <p:cNvPr id="180" name="Google Shape;180;p20"/>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b="0" i="0" u="none" strike="noStrike" cap="none">
                  <a:solidFill>
                    <a:srgbClr val="58595B"/>
                  </a:solidFill>
                  <a:latin typeface="Arial"/>
                  <a:ea typeface="Arial"/>
                  <a:cs typeface="Arial"/>
                  <a:sym typeface="Arial"/>
                </a:rPr>
                <a:t>Agile measurement &amp; growth platform</a:t>
              </a:r>
              <a:endParaRPr/>
            </a:p>
          </p:txBody>
        </p:sp>
      </p:grpSp>
      <p:pic>
        <p:nvPicPr>
          <p:cNvPr id="181" name="Google Shape;181;p20"/>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11" name="Picture 10">
            <a:extLst>
              <a:ext uri="{FF2B5EF4-FFF2-40B4-BE49-F238E27FC236}">
                <a16:creationId xmlns:a16="http://schemas.microsoft.com/office/drawing/2014/main" id="{CC365BCB-E108-9A46-A6A6-5F2D96F509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03912" y="2627292"/>
            <a:ext cx="4170141" cy="1174407"/>
          </a:xfrm>
          <a:prstGeom prst="rect">
            <a:avLst/>
          </a:prstGeom>
        </p:spPr>
      </p:pic>
    </p:spTree>
    <p:extLst>
      <p:ext uri="{BB962C8B-B14F-4D97-AF65-F5344CB8AC3E}">
        <p14:creationId xmlns:p14="http://schemas.microsoft.com/office/powerpoint/2010/main" val="8110865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lt1"/>
        </a:solidFill>
        <a:effectLst/>
      </p:bgPr>
    </p:bg>
    <p:spTree>
      <p:nvGrpSpPr>
        <p:cNvPr id="1" name="Shape 204"/>
        <p:cNvGrpSpPr/>
        <p:nvPr/>
      </p:nvGrpSpPr>
      <p:grpSpPr>
        <a:xfrm>
          <a:off x="0" y="0"/>
          <a:ext cx="0" cy="0"/>
          <a:chOff x="0" y="0"/>
          <a:chExt cx="0" cy="0"/>
        </a:xfrm>
      </p:grpSpPr>
      <p:sp>
        <p:nvSpPr>
          <p:cNvPr id="205" name="Google Shape;205;p24"/>
          <p:cNvSpPr txBox="1">
            <a:spLocks noGrp="1"/>
          </p:cNvSpPr>
          <p:nvPr>
            <p:ph type="title"/>
          </p:nvPr>
        </p:nvSpPr>
        <p:spPr>
          <a:xfrm>
            <a:off x="838200" y="323086"/>
            <a:ext cx="10515600" cy="5808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4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24"/>
          <p:cNvSpPr txBox="1">
            <a:spLocks noGrp="1"/>
          </p:cNvSpPr>
          <p:nvPr>
            <p:ph type="body" idx="1"/>
          </p:nvPr>
        </p:nvSpPr>
        <p:spPr>
          <a:xfrm>
            <a:off x="2603673" y="1158264"/>
            <a:ext cx="2700300" cy="1190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000"/>
              <a:buNone/>
              <a:defRPr sz="2000">
                <a:solidFill>
                  <a:schemeClr val="dk1"/>
                </a:solidFill>
              </a:defRPr>
            </a:lvl1pPr>
            <a:lvl2pPr marL="914400" lvl="1" indent="-228600" algn="l" rtl="0">
              <a:lnSpc>
                <a:spcPct val="90000"/>
              </a:lnSpc>
              <a:spcBef>
                <a:spcPts val="500"/>
              </a:spcBef>
              <a:spcAft>
                <a:spcPts val="0"/>
              </a:spcAft>
              <a:buClr>
                <a:schemeClr val="dk1"/>
              </a:buClr>
              <a:buSzPts val="2000"/>
              <a:buNone/>
              <a:defRPr sz="2000">
                <a:solidFill>
                  <a:schemeClr val="dk1"/>
                </a:solidFill>
              </a:defRPr>
            </a:lvl2pPr>
            <a:lvl3pPr marL="1371600" lvl="2" indent="-228600" algn="l" rtl="0">
              <a:lnSpc>
                <a:spcPct val="90000"/>
              </a:lnSpc>
              <a:spcBef>
                <a:spcPts val="500"/>
              </a:spcBef>
              <a:spcAft>
                <a:spcPts val="0"/>
              </a:spcAft>
              <a:buClr>
                <a:schemeClr val="dk1"/>
              </a:buClr>
              <a:buSzPts val="2000"/>
              <a:buNone/>
              <a:defRPr sz="2000">
                <a:solidFill>
                  <a:schemeClr val="dk1"/>
                </a:solidFill>
              </a:defRPr>
            </a:lvl3pPr>
            <a:lvl4pPr marL="1828800" lvl="3" indent="-228600" algn="l" rtl="0">
              <a:lnSpc>
                <a:spcPct val="90000"/>
              </a:lnSpc>
              <a:spcBef>
                <a:spcPts val="500"/>
              </a:spcBef>
              <a:spcAft>
                <a:spcPts val="0"/>
              </a:spcAft>
              <a:buClr>
                <a:schemeClr val="dk1"/>
              </a:buClr>
              <a:buSzPts val="2000"/>
              <a:buNone/>
              <a:defRPr sz="2000">
                <a:solidFill>
                  <a:schemeClr val="dk1"/>
                </a:solidFill>
              </a:defRPr>
            </a:lvl4pPr>
            <a:lvl5pPr marL="2286000" lvl="4" indent="-228600" algn="l" rtl="0">
              <a:lnSpc>
                <a:spcPct val="90000"/>
              </a:lnSpc>
              <a:spcBef>
                <a:spcPts val="500"/>
              </a:spcBef>
              <a:spcAft>
                <a:spcPts val="0"/>
              </a:spcAft>
              <a:buClr>
                <a:schemeClr val="dk1"/>
              </a:buClr>
              <a:buSzPts val="2000"/>
              <a:buNone/>
              <a:defRPr sz="2000">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7" name="Google Shape;207;p24"/>
          <p:cNvSpPr txBox="1">
            <a:spLocks noGrp="1"/>
          </p:cNvSpPr>
          <p:nvPr>
            <p:ph type="body" idx="2"/>
          </p:nvPr>
        </p:nvSpPr>
        <p:spPr>
          <a:xfrm>
            <a:off x="6940193" y="1158264"/>
            <a:ext cx="2700300" cy="1190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000"/>
              <a:buNone/>
              <a:defRPr sz="2000">
                <a:solidFill>
                  <a:schemeClr val="dk1"/>
                </a:solidFill>
              </a:defRPr>
            </a:lvl1pPr>
            <a:lvl2pPr marL="914400" lvl="1" indent="-228600" algn="l" rtl="0">
              <a:lnSpc>
                <a:spcPct val="90000"/>
              </a:lnSpc>
              <a:spcBef>
                <a:spcPts val="500"/>
              </a:spcBef>
              <a:spcAft>
                <a:spcPts val="0"/>
              </a:spcAft>
              <a:buClr>
                <a:schemeClr val="dk1"/>
              </a:buClr>
              <a:buSzPts val="2000"/>
              <a:buNone/>
              <a:defRPr sz="2000">
                <a:solidFill>
                  <a:schemeClr val="dk1"/>
                </a:solidFill>
              </a:defRPr>
            </a:lvl2pPr>
            <a:lvl3pPr marL="1371600" lvl="2" indent="-228600" algn="l" rtl="0">
              <a:lnSpc>
                <a:spcPct val="90000"/>
              </a:lnSpc>
              <a:spcBef>
                <a:spcPts val="500"/>
              </a:spcBef>
              <a:spcAft>
                <a:spcPts val="0"/>
              </a:spcAft>
              <a:buClr>
                <a:schemeClr val="dk1"/>
              </a:buClr>
              <a:buSzPts val="2000"/>
              <a:buNone/>
              <a:defRPr sz="2000">
                <a:solidFill>
                  <a:schemeClr val="dk1"/>
                </a:solidFill>
              </a:defRPr>
            </a:lvl3pPr>
            <a:lvl4pPr marL="1828800" lvl="3" indent="-228600" algn="l" rtl="0">
              <a:lnSpc>
                <a:spcPct val="90000"/>
              </a:lnSpc>
              <a:spcBef>
                <a:spcPts val="500"/>
              </a:spcBef>
              <a:spcAft>
                <a:spcPts val="0"/>
              </a:spcAft>
              <a:buClr>
                <a:schemeClr val="dk1"/>
              </a:buClr>
              <a:buSzPts val="2000"/>
              <a:buNone/>
              <a:defRPr sz="2000">
                <a:solidFill>
                  <a:schemeClr val="dk1"/>
                </a:solidFill>
              </a:defRPr>
            </a:lvl4pPr>
            <a:lvl5pPr marL="2286000" lvl="4" indent="-228600" algn="l" rtl="0">
              <a:lnSpc>
                <a:spcPct val="90000"/>
              </a:lnSpc>
              <a:spcBef>
                <a:spcPts val="500"/>
              </a:spcBef>
              <a:spcAft>
                <a:spcPts val="0"/>
              </a:spcAft>
              <a:buClr>
                <a:schemeClr val="dk1"/>
              </a:buClr>
              <a:buSzPts val="2000"/>
              <a:buNone/>
              <a:defRPr sz="2000">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93355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37440"/>
            <a:ext cx="54102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77000" y="1837440"/>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0403BAB-DA71-5445-80D4-9E4C5BE63229}"/>
              </a:ext>
            </a:extLst>
          </p:cNvPr>
          <p:cNvSpPr>
            <a:spLocks noGrp="1"/>
          </p:cNvSpPr>
          <p:nvPr>
            <p:ph type="title"/>
          </p:nvPr>
        </p:nvSpPr>
        <p:spPr>
          <a:xfrm>
            <a:off x="472191" y="250249"/>
            <a:ext cx="11235128" cy="640080"/>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8804032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solidFill>
                  <a:schemeClr val="tx1"/>
                </a:solidFill>
              </a:defRPr>
            </a:lvl1pPr>
          </a:lstStyle>
          <a:p>
            <a:r>
              <a:rPr lang="en-US" dirty="0"/>
              <a:t>Click to edit Master title style</a:t>
            </a:r>
          </a:p>
        </p:txBody>
      </p:sp>
      <p:sp>
        <p:nvSpPr>
          <p:cNvPr id="7" name="Text Placeholder 2"/>
          <p:cNvSpPr>
            <a:spLocks noGrp="1"/>
          </p:cNvSpPr>
          <p:nvPr>
            <p:ph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lvl1pPr>
              <a:defRPr b="0" i="0">
                <a:latin typeface="Calibri Regular"/>
              </a:defRPr>
            </a:lvl1pPr>
            <a:lvl2pPr>
              <a:defRPr b="0" i="0">
                <a:latin typeface="Calibri Regular"/>
              </a:defRPr>
            </a:lvl2pPr>
            <a:lvl3pPr>
              <a:defRPr b="0" i="0">
                <a:latin typeface="Calibri Regular"/>
              </a:defRPr>
            </a:lvl3pPr>
            <a:lvl4pPr>
              <a:defRPr b="0" i="0">
                <a:latin typeface="Calibri Regular"/>
              </a:defRPr>
            </a:lvl4pPr>
            <a:lvl5pPr>
              <a:defRPr b="0" i="0">
                <a:latin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7995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Blank with Footer">
  <p:cSld name="Blank with Footer">
    <p:bg>
      <p:bgPr>
        <a:solidFill>
          <a:schemeClr val="lt1"/>
        </a:solidFill>
        <a:effectLst/>
      </p:bgPr>
    </p:bg>
    <p:spTree>
      <p:nvGrpSpPr>
        <p:cNvPr id="1" name="Shape 31"/>
        <p:cNvGrpSpPr/>
        <p:nvPr/>
      </p:nvGrpSpPr>
      <p:grpSpPr>
        <a:xfrm>
          <a:off x="0" y="0"/>
          <a:ext cx="0" cy="0"/>
          <a:chOff x="0" y="0"/>
          <a:chExt cx="0" cy="0"/>
        </a:xfrm>
      </p:grpSpPr>
      <p:pic>
        <p:nvPicPr>
          <p:cNvPr id="32" name="Google Shape;32;p67"/>
          <p:cNvPicPr preferRelativeResize="0"/>
          <p:nvPr/>
        </p:nvPicPr>
        <p:blipFill rotWithShape="1">
          <a:blip r:embed="rId2" cstate="screen">
            <a:alphaModFix/>
            <a:extLst>
              <a:ext uri="{28A0092B-C50C-407E-A947-70E740481C1C}">
                <a14:useLocalDpi xmlns:a14="http://schemas.microsoft.com/office/drawing/2010/main"/>
              </a:ext>
            </a:extLst>
          </a:blip>
          <a:srcRect b="-1"/>
          <a:stretch/>
        </p:blipFill>
        <p:spPr>
          <a:xfrm>
            <a:off x="0" y="-76200"/>
            <a:ext cx="12268200" cy="7159979"/>
          </a:xfrm>
          <a:prstGeom prst="rect">
            <a:avLst/>
          </a:prstGeom>
          <a:noFill/>
          <a:ln>
            <a:noFill/>
          </a:ln>
        </p:spPr>
      </p:pic>
      <p:sp>
        <p:nvSpPr>
          <p:cNvPr id="33" name="Google Shape;33;p67"/>
          <p:cNvSpPr/>
          <p:nvPr/>
        </p:nvSpPr>
        <p:spPr>
          <a:xfrm>
            <a:off x="0" y="3810000"/>
            <a:ext cx="12268199" cy="14264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4" name="Google Shape;34;p67"/>
          <p:cNvCxnSpPr/>
          <p:nvPr/>
        </p:nvCxnSpPr>
        <p:spPr>
          <a:xfrm>
            <a:off x="0" y="5257800"/>
            <a:ext cx="12268199" cy="0"/>
          </a:xfrm>
          <a:prstGeom prst="straightConnector1">
            <a:avLst/>
          </a:prstGeom>
          <a:noFill/>
          <a:ln w="57150" cap="flat" cmpd="sng">
            <a:solidFill>
              <a:schemeClr val="l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583B8E42-2ADB-FB4E-BBF9-3DF3F062E6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16544304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FF8A-ABDB-D148-AAE4-55A85750A42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19455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solidFill>
                  <a:schemeClr val="tx1"/>
                </a:solidFill>
              </a:defRPr>
            </a:lvl1pPr>
          </a:lstStyle>
          <a:p>
            <a:r>
              <a:rPr lang="en-US" dirty="0"/>
              <a:t>Click to edit Master title style</a:t>
            </a:r>
          </a:p>
        </p:txBody>
      </p:sp>
      <p:sp>
        <p:nvSpPr>
          <p:cNvPr id="7" name="Text Placeholder 2"/>
          <p:cNvSpPr>
            <a:spLocks noGrp="1"/>
          </p:cNvSpPr>
          <p:nvPr>
            <p:ph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lvl1pPr>
              <a:defRPr b="0" i="0">
                <a:latin typeface="Calibri Regular"/>
              </a:defRPr>
            </a:lvl1pPr>
            <a:lvl2pPr>
              <a:defRPr b="0" i="0">
                <a:latin typeface="Calibri Regular"/>
              </a:defRPr>
            </a:lvl2pPr>
            <a:lvl3pPr>
              <a:defRPr b="0" i="0">
                <a:latin typeface="Calibri Regular"/>
              </a:defRPr>
            </a:lvl3pPr>
            <a:lvl4pPr>
              <a:defRPr b="0" i="0">
                <a:latin typeface="Calibri Regular"/>
              </a:defRPr>
            </a:lvl4pPr>
            <a:lvl5pPr>
              <a:defRPr b="0" i="0">
                <a:latin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1572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solidFill>
                  <a:schemeClr val="tx1"/>
                </a:solidFill>
              </a:defRPr>
            </a:lvl1pPr>
          </a:lstStyle>
          <a:p>
            <a:r>
              <a:rPr lang="en-US" dirty="0"/>
              <a:t>Click to edit Master title style</a:t>
            </a:r>
          </a:p>
        </p:txBody>
      </p:sp>
      <p:sp>
        <p:nvSpPr>
          <p:cNvPr id="7" name="Text Placeholder 2"/>
          <p:cNvSpPr>
            <a:spLocks noGrp="1"/>
          </p:cNvSpPr>
          <p:nvPr>
            <p:ph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lvl1pPr>
              <a:defRPr b="0" i="0">
                <a:latin typeface="Calibri Regular"/>
              </a:defRPr>
            </a:lvl1pPr>
            <a:lvl2pPr>
              <a:defRPr b="0" i="0">
                <a:latin typeface="Calibri Regular"/>
              </a:defRPr>
            </a:lvl2pPr>
            <a:lvl3pPr>
              <a:defRPr b="0" i="0">
                <a:latin typeface="Calibri Regular"/>
              </a:defRPr>
            </a:lvl3pPr>
            <a:lvl4pPr>
              <a:defRPr b="0" i="0">
                <a:latin typeface="Calibri Regular"/>
              </a:defRPr>
            </a:lvl4pPr>
            <a:lvl5pPr>
              <a:defRPr b="0" i="0">
                <a:latin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155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FF8A-ABDB-D148-AAE4-55A85750A42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24933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Logo Top Righ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C39936-2CCF-CA4F-85AE-E542AD107420}"/>
              </a:ext>
            </a:extLst>
          </p:cNvPr>
          <p:cNvSpPr/>
          <p:nvPr userDrawn="1"/>
        </p:nvSpPr>
        <p:spPr>
          <a:xfrm>
            <a:off x="381000" y="6400800"/>
            <a:ext cx="76200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sp>
        <p:nvSpPr>
          <p:cNvPr id="8" name="Title Placeholder 3">
            <a:extLst>
              <a:ext uri="{FF2B5EF4-FFF2-40B4-BE49-F238E27FC236}">
                <a16:creationId xmlns:a16="http://schemas.microsoft.com/office/drawing/2014/main" id="{230551A1-C79C-7B41-BCEC-18962BB4ADAB}"/>
              </a:ext>
            </a:extLst>
          </p:cNvPr>
          <p:cNvSpPr>
            <a:spLocks noGrp="1"/>
          </p:cNvSpPr>
          <p:nvPr>
            <p:ph type="title"/>
          </p:nvPr>
        </p:nvSpPr>
        <p:spPr>
          <a:xfrm>
            <a:off x="472191" y="250249"/>
            <a:ext cx="11235128" cy="640080"/>
          </a:xfrm>
          <a:prstGeom prst="rect">
            <a:avLst/>
          </a:prstGeom>
        </p:spPr>
        <p:txBody>
          <a:bodyPr vert="horz" lIns="91440" tIns="45720" rIns="91440" bIns="45720" rtlCol="0" anchor="ctr">
            <a:normAutofit/>
          </a:bodyPr>
          <a:lstStyle/>
          <a:p>
            <a:r>
              <a:rPr lang="en-US" dirty="0"/>
              <a:t>Click to edit master title style</a:t>
            </a:r>
          </a:p>
        </p:txBody>
      </p:sp>
      <p:cxnSp>
        <p:nvCxnSpPr>
          <p:cNvPr id="6" name="Straight Connector 5">
            <a:extLst>
              <a:ext uri="{FF2B5EF4-FFF2-40B4-BE49-F238E27FC236}">
                <a16:creationId xmlns:a16="http://schemas.microsoft.com/office/drawing/2014/main" id="{1E83C12A-BDEE-1A42-88B5-3B677A174D29}"/>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lumMod val="20000"/>
                    <a:lumOff val="80000"/>
                  </a:schemeClr>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B54AE612-DF96-C844-BDE5-42814BE157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2424" y="99256"/>
            <a:ext cx="2084586" cy="587067"/>
          </a:xfrm>
          <a:prstGeom prst="rect">
            <a:avLst/>
          </a:prstGeom>
        </p:spPr>
      </p:pic>
    </p:spTree>
    <p:extLst>
      <p:ext uri="{BB962C8B-B14F-4D97-AF65-F5344CB8AC3E}">
        <p14:creationId xmlns:p14="http://schemas.microsoft.com/office/powerpoint/2010/main" val="248013125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selet (4 Stats)" preserve="1">
  <p:cSld name="Caselet (4 Stats)">
    <p:spTree>
      <p:nvGrpSpPr>
        <p:cNvPr id="1" name="Shape 768"/>
        <p:cNvGrpSpPr/>
        <p:nvPr/>
      </p:nvGrpSpPr>
      <p:grpSpPr>
        <a:xfrm>
          <a:off x="0" y="0"/>
          <a:ext cx="0" cy="0"/>
          <a:chOff x="0" y="0"/>
          <a:chExt cx="0" cy="0"/>
        </a:xfrm>
      </p:grpSpPr>
      <p:sp>
        <p:nvSpPr>
          <p:cNvPr id="781" name="Google Shape;781;p105"/>
          <p:cNvSpPr txBox="1">
            <a:spLocks noGrp="1"/>
          </p:cNvSpPr>
          <p:nvPr>
            <p:ph type="body" idx="14"/>
          </p:nvPr>
        </p:nvSpPr>
        <p:spPr>
          <a:xfrm>
            <a:off x="682337" y="1064830"/>
            <a:ext cx="10896168" cy="831596"/>
          </a:xfrm>
          <a:prstGeom prst="rect">
            <a:avLst/>
          </a:prstGeom>
          <a:noFill/>
          <a:ln>
            <a:noFill/>
          </a:ln>
        </p:spPr>
        <p:txBody>
          <a:bodyPr spcFirstLastPara="1" wrap="square" lIns="91425" tIns="45700" rIns="91425" bIns="45700" anchor="ctr" anchorCtr="0"/>
          <a:lstStyle>
            <a:lvl1pPr marL="457189" marR="0" lvl="0" indent="-228594" algn="ctr">
              <a:lnSpc>
                <a:spcPct val="90000"/>
              </a:lnSpc>
              <a:spcBef>
                <a:spcPts val="1000"/>
              </a:spcBef>
              <a:spcAft>
                <a:spcPts val="0"/>
              </a:spcAft>
              <a:buClr>
                <a:schemeClr val="dk1"/>
              </a:buClr>
              <a:buSzPts val="2400"/>
              <a:buFont typeface="Arial"/>
              <a:buNone/>
              <a:defRPr sz="2400" b="1"/>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769" name="Google Shape;769;p105"/>
          <p:cNvSpPr>
            <a:spLocks noGrp="1"/>
          </p:cNvSpPr>
          <p:nvPr>
            <p:ph type="body" idx="1"/>
          </p:nvPr>
        </p:nvSpPr>
        <p:spPr>
          <a:xfrm>
            <a:off x="682337" y="3309726"/>
            <a:ext cx="5382491" cy="501612"/>
          </a:xfrm>
          <a:prstGeom prst="roundRect">
            <a:avLst>
              <a:gd name="adj" fmla="val 8625"/>
            </a:avLst>
          </a:prstGeom>
          <a:solidFill>
            <a:schemeClr val="accent2"/>
          </a:solidFill>
          <a:ln>
            <a:noFill/>
          </a:ln>
        </p:spPr>
        <p:txBody>
          <a:bodyPr spcFirstLastPara="1" wrap="square" lIns="91425" tIns="45700" rIns="91425" bIns="45700" anchor="ctr" anchorCtr="0"/>
          <a:lstStyle>
            <a:lvl1pPr marL="457189" lvl="0" indent="-228594" algn="ctr">
              <a:lnSpc>
                <a:spcPct val="90000"/>
              </a:lnSpc>
              <a:spcBef>
                <a:spcPts val="500"/>
              </a:spcBef>
              <a:spcAft>
                <a:spcPts val="0"/>
              </a:spcAft>
              <a:buClr>
                <a:schemeClr val="lt1"/>
              </a:buClr>
              <a:buSzPts val="2200"/>
              <a:buFont typeface="Arial"/>
              <a:buNone/>
              <a:defRPr sz="2200" b="1">
                <a:solidFill>
                  <a:schemeClr val="lt1"/>
                </a:solidFill>
                <a:latin typeface="PT Sans"/>
                <a:ea typeface="PT Sans"/>
                <a:cs typeface="PT Sans"/>
                <a:sym typeface="PT Sans"/>
              </a:defRPr>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dirty="0"/>
          </a:p>
        </p:txBody>
      </p:sp>
      <p:sp>
        <p:nvSpPr>
          <p:cNvPr id="770" name="Google Shape;770;p105"/>
          <p:cNvSpPr txBox="1">
            <a:spLocks noGrp="1"/>
          </p:cNvSpPr>
          <p:nvPr>
            <p:ph type="title"/>
          </p:nvPr>
        </p:nvSpPr>
        <p:spPr>
          <a:xfrm>
            <a:off x="472191" y="250249"/>
            <a:ext cx="11235128" cy="58795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71" name="Google Shape;771;p105"/>
          <p:cNvSpPr>
            <a:spLocks noGrp="1"/>
          </p:cNvSpPr>
          <p:nvPr>
            <p:ph type="body" idx="2"/>
          </p:nvPr>
        </p:nvSpPr>
        <p:spPr>
          <a:xfrm>
            <a:off x="6197411" y="3314203"/>
            <a:ext cx="5382491" cy="501612"/>
          </a:xfrm>
          <a:prstGeom prst="roundRect">
            <a:avLst>
              <a:gd name="adj" fmla="val 8625"/>
            </a:avLst>
          </a:prstGeom>
          <a:solidFill>
            <a:schemeClr val="accent1"/>
          </a:solidFill>
          <a:ln>
            <a:noFill/>
          </a:ln>
        </p:spPr>
        <p:txBody>
          <a:bodyPr spcFirstLastPara="1" wrap="square" lIns="91425" tIns="45700" rIns="91425" bIns="45700" anchor="ctr" anchorCtr="0"/>
          <a:lstStyle>
            <a:lvl1pPr marL="457189" lvl="0" indent="-228594" algn="ctr">
              <a:lnSpc>
                <a:spcPct val="90000"/>
              </a:lnSpc>
              <a:spcBef>
                <a:spcPts val="500"/>
              </a:spcBef>
              <a:spcAft>
                <a:spcPts val="0"/>
              </a:spcAft>
              <a:buClr>
                <a:schemeClr val="lt1"/>
              </a:buClr>
              <a:buSzPts val="2200"/>
              <a:buFont typeface="Arial"/>
              <a:buNone/>
              <a:defRPr sz="2200" b="1">
                <a:solidFill>
                  <a:schemeClr val="lt1"/>
                </a:solidFill>
                <a:latin typeface="PT Sans"/>
                <a:ea typeface="PT Sans"/>
                <a:cs typeface="PT Sans"/>
                <a:sym typeface="PT Sans"/>
              </a:defRPr>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dirty="0"/>
          </a:p>
        </p:txBody>
      </p:sp>
      <p:sp>
        <p:nvSpPr>
          <p:cNvPr id="773" name="Google Shape;773;p105"/>
          <p:cNvSpPr txBox="1">
            <a:spLocks noGrp="1"/>
          </p:cNvSpPr>
          <p:nvPr>
            <p:ph type="body" idx="3"/>
          </p:nvPr>
        </p:nvSpPr>
        <p:spPr>
          <a:xfrm>
            <a:off x="1426011"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4" name="Google Shape;774;p105"/>
          <p:cNvSpPr txBox="1">
            <a:spLocks noGrp="1"/>
          </p:cNvSpPr>
          <p:nvPr>
            <p:ph type="body" idx="4"/>
          </p:nvPr>
        </p:nvSpPr>
        <p:spPr>
          <a:xfrm>
            <a:off x="4273383"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5" name="Google Shape;775;p105"/>
          <p:cNvSpPr txBox="1">
            <a:spLocks noGrp="1"/>
          </p:cNvSpPr>
          <p:nvPr>
            <p:ph type="body" idx="5"/>
          </p:nvPr>
        </p:nvSpPr>
        <p:spPr>
          <a:xfrm>
            <a:off x="7132331"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6" name="Google Shape;776;p105"/>
          <p:cNvSpPr txBox="1">
            <a:spLocks noGrp="1"/>
          </p:cNvSpPr>
          <p:nvPr>
            <p:ph type="body" idx="6"/>
          </p:nvPr>
        </p:nvSpPr>
        <p:spPr>
          <a:xfrm>
            <a:off x="9987417"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7" name="Google Shape;777;p105"/>
          <p:cNvSpPr txBox="1">
            <a:spLocks noGrp="1"/>
          </p:cNvSpPr>
          <p:nvPr>
            <p:ph type="body" idx="7"/>
          </p:nvPr>
        </p:nvSpPr>
        <p:spPr>
          <a:xfrm>
            <a:off x="682336"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778" name="Google Shape;778;p105"/>
          <p:cNvSpPr txBox="1">
            <a:spLocks noGrp="1"/>
          </p:cNvSpPr>
          <p:nvPr>
            <p:ph type="body" idx="8"/>
          </p:nvPr>
        </p:nvSpPr>
        <p:spPr>
          <a:xfrm>
            <a:off x="3523921"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9" name="Google Shape;779;p105"/>
          <p:cNvSpPr txBox="1">
            <a:spLocks noGrp="1"/>
          </p:cNvSpPr>
          <p:nvPr>
            <p:ph type="body" idx="9"/>
          </p:nvPr>
        </p:nvSpPr>
        <p:spPr>
          <a:xfrm>
            <a:off x="6394443"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80" name="Google Shape;780;p105"/>
          <p:cNvSpPr txBox="1">
            <a:spLocks noGrp="1"/>
          </p:cNvSpPr>
          <p:nvPr>
            <p:ph type="body" idx="13"/>
          </p:nvPr>
        </p:nvSpPr>
        <p:spPr>
          <a:xfrm>
            <a:off x="9230241"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83" name="Google Shape;783;p105"/>
          <p:cNvSpPr txBox="1">
            <a:spLocks noGrp="1"/>
          </p:cNvSpPr>
          <p:nvPr>
            <p:ph type="body" idx="15"/>
          </p:nvPr>
        </p:nvSpPr>
        <p:spPr>
          <a:xfrm>
            <a:off x="682337" y="3934623"/>
            <a:ext cx="5382491" cy="2255037"/>
          </a:xfrm>
          <a:prstGeom prst="rect">
            <a:avLst/>
          </a:prstGeom>
          <a:noFill/>
          <a:ln>
            <a:noFill/>
          </a:ln>
        </p:spPr>
        <p:txBody>
          <a:bodyPr spcFirstLastPara="1" wrap="square" lIns="91425" tIns="45700" rIns="91425" bIns="45700" anchor="t" anchorCtr="0"/>
          <a:lstStyle>
            <a:lvl1pPr marL="457189" lvl="0" indent="-330192" algn="l">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377" lvl="1"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566" lvl="2"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754" lvl="3"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5943" lvl="4"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784" name="Google Shape;784;p105"/>
          <p:cNvSpPr txBox="1">
            <a:spLocks noGrp="1"/>
          </p:cNvSpPr>
          <p:nvPr>
            <p:ph type="body" idx="16"/>
          </p:nvPr>
        </p:nvSpPr>
        <p:spPr>
          <a:xfrm>
            <a:off x="6196014" y="3934623"/>
            <a:ext cx="5387521" cy="2255039"/>
          </a:xfrm>
          <a:prstGeom prst="rect">
            <a:avLst/>
          </a:prstGeom>
          <a:noFill/>
          <a:ln>
            <a:noFill/>
          </a:ln>
        </p:spPr>
        <p:txBody>
          <a:bodyPr spcFirstLastPara="1" wrap="square" lIns="91425" tIns="45700" rIns="91425" bIns="45700" anchor="t" anchorCtr="0"/>
          <a:lstStyle>
            <a:lvl1pPr marL="457189" lvl="0" indent="-330192" algn="l">
              <a:lnSpc>
                <a:spcPct val="90000"/>
              </a:lnSpc>
              <a:spcBef>
                <a:spcPts val="1000"/>
              </a:spcBef>
              <a:spcAft>
                <a:spcPts val="0"/>
              </a:spcAft>
              <a:buClr>
                <a:schemeClr val="dk1"/>
              </a:buClr>
              <a:buSzPts val="1600"/>
              <a:buChar char="•"/>
              <a:defRPr sz="1600">
                <a:solidFill>
                  <a:schemeClr val="dk1"/>
                </a:solidFill>
                <a:latin typeface="PT Sans"/>
                <a:ea typeface="PT Sans"/>
                <a:cs typeface="PT Sans"/>
                <a:sym typeface="PT Sans"/>
              </a:defRPr>
            </a:lvl1pPr>
            <a:lvl2pPr marL="914377" lvl="1" indent="-380990" algn="l">
              <a:lnSpc>
                <a:spcPct val="90000"/>
              </a:lnSpc>
              <a:spcBef>
                <a:spcPts val="500"/>
              </a:spcBef>
              <a:spcAft>
                <a:spcPts val="0"/>
              </a:spcAft>
              <a:buClr>
                <a:schemeClr val="dk1"/>
              </a:buClr>
              <a:buSzPts val="2400"/>
              <a:buChar char="•"/>
              <a:defRPr/>
            </a:lvl2pPr>
            <a:lvl3pPr marL="1371566" lvl="2" indent="-355591" algn="l">
              <a:lnSpc>
                <a:spcPct val="90000"/>
              </a:lnSpc>
              <a:spcBef>
                <a:spcPts val="500"/>
              </a:spcBef>
              <a:spcAft>
                <a:spcPts val="0"/>
              </a:spcAft>
              <a:buClr>
                <a:schemeClr val="dk1"/>
              </a:buClr>
              <a:buSzPts val="20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97551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image" Target="../media/image1.png"/><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image" Target="../media/image9.png"/><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theme" Target="../theme/theme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472191" y="250249"/>
            <a:ext cx="11235128" cy="640080"/>
          </a:xfrm>
          <a:prstGeom prst="rect">
            <a:avLst/>
          </a:prstGeom>
        </p:spPr>
        <p:txBody>
          <a:bodyPr vert="horz" lIns="91440" tIns="45720" rIns="91440" bIns="45720" rtlCol="0" anchor="ctr">
            <a:normAutofit/>
          </a:bodyPr>
          <a:lstStyle/>
          <a:p>
            <a:r>
              <a:rPr lang="en-US" dirty="0"/>
              <a:t>Click to edit master title style</a:t>
            </a:r>
          </a:p>
        </p:txBody>
      </p:sp>
      <p:sp>
        <p:nvSpPr>
          <p:cNvPr id="15" name="Rectangle 14">
            <a:extLst>
              <a:ext uri="{FF2B5EF4-FFF2-40B4-BE49-F238E27FC236}">
                <a16:creationId xmlns:a16="http://schemas.microsoft.com/office/drawing/2014/main" id="{A51AEF0F-D4C7-2A49-8E98-497E548B9CCF}"/>
              </a:ext>
            </a:extLst>
          </p:cNvPr>
          <p:cNvSpPr/>
          <p:nvPr userDrawn="1"/>
        </p:nvSpPr>
        <p:spPr>
          <a:xfrm>
            <a:off x="381000" y="6400801"/>
            <a:ext cx="41148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cxnSp>
        <p:nvCxnSpPr>
          <p:cNvPr id="20" name="Straight Connector 19">
            <a:extLst>
              <a:ext uri="{FF2B5EF4-FFF2-40B4-BE49-F238E27FC236}">
                <a16:creationId xmlns:a16="http://schemas.microsoft.com/office/drawing/2014/main" id="{008B396F-B502-9B4D-99BC-8C3B48646A35}"/>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08E41643-80F3-964D-8730-5D5E00F5185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4068947566"/>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0" r:id="rId14"/>
    <p:sldLayoutId id="2147484341" r:id="rId15"/>
    <p:sldLayoutId id="2147484342" r:id="rId16"/>
    <p:sldLayoutId id="2147484343" r:id="rId17"/>
    <p:sldLayoutId id="2147484344" r:id="rId18"/>
    <p:sldLayoutId id="2147484345" r:id="rId19"/>
    <p:sldLayoutId id="2147484055" r:id="rId20"/>
    <p:sldLayoutId id="2147484392" r:id="rId21"/>
  </p:sldLayoutIdLst>
  <p:hf sldNum="0" hdr="0" ftr="0" dt="0"/>
  <p:txStyles>
    <p:titleStyle>
      <a:lvl1pPr algn="l" defTabSz="914377" rtl="0" eaLnBrk="1" latinLnBrk="0" hangingPunct="1">
        <a:lnSpc>
          <a:spcPct val="90000"/>
        </a:lnSpc>
        <a:spcBef>
          <a:spcPct val="0"/>
        </a:spcBef>
        <a:buNone/>
        <a:defRPr sz="36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Calibri Regular"/>
          <a:ea typeface="Calibri Regular"/>
          <a:cs typeface="Calibri Regular"/>
        </a:defRPr>
      </a:lvl1pPr>
      <a:lvl2pPr marL="685783" indent="-228594" algn="l" defTabSz="914377" rtl="0" eaLnBrk="1" latinLnBrk="0" hangingPunct="1">
        <a:lnSpc>
          <a:spcPct val="90000"/>
        </a:lnSpc>
        <a:spcBef>
          <a:spcPts val="500"/>
        </a:spcBef>
        <a:buFont typeface="Arial"/>
        <a:buChar char="•"/>
        <a:defRPr sz="2400" b="0" i="0" kern="1200">
          <a:solidFill>
            <a:schemeClr val="tx1"/>
          </a:solidFill>
          <a:latin typeface="Calibri Regular"/>
          <a:ea typeface="Calibri Regular"/>
          <a:cs typeface="Calibri Regular"/>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Calibri Regular"/>
          <a:ea typeface="Calibri Regular"/>
          <a:cs typeface="Calibri Regular"/>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Calibri Regular"/>
          <a:ea typeface="Calibri Regular"/>
          <a:cs typeface="Calibri Regular"/>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Calibri Regular"/>
          <a:ea typeface="Calibri Regular"/>
          <a:cs typeface="Calibri Regular"/>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472191" y="250249"/>
            <a:ext cx="11235128" cy="640080"/>
          </a:xfrm>
          <a:prstGeom prst="rect">
            <a:avLst/>
          </a:prstGeom>
        </p:spPr>
        <p:txBody>
          <a:bodyPr vert="horz" lIns="91440" tIns="45720" rIns="91440" bIns="45720" rtlCol="0" anchor="ctr">
            <a:normAutofit/>
          </a:bodyPr>
          <a:lstStyle/>
          <a:p>
            <a:r>
              <a:rPr lang="en-US" dirty="0"/>
              <a:t>Click to edit master title style</a:t>
            </a:r>
          </a:p>
        </p:txBody>
      </p:sp>
      <p:sp>
        <p:nvSpPr>
          <p:cNvPr id="15" name="Rectangle 14">
            <a:extLst>
              <a:ext uri="{FF2B5EF4-FFF2-40B4-BE49-F238E27FC236}">
                <a16:creationId xmlns:a16="http://schemas.microsoft.com/office/drawing/2014/main" id="{A51AEF0F-D4C7-2A49-8E98-497E548B9CCF}"/>
              </a:ext>
            </a:extLst>
          </p:cNvPr>
          <p:cNvSpPr/>
          <p:nvPr userDrawn="1"/>
        </p:nvSpPr>
        <p:spPr>
          <a:xfrm>
            <a:off x="381000" y="6400801"/>
            <a:ext cx="41148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AgilityHealth®  | Confidential &amp; Proprietary</a:t>
            </a:r>
          </a:p>
        </p:txBody>
      </p:sp>
      <p:cxnSp>
        <p:nvCxnSpPr>
          <p:cNvPr id="20" name="Straight Connector 19">
            <a:extLst>
              <a:ext uri="{FF2B5EF4-FFF2-40B4-BE49-F238E27FC236}">
                <a16:creationId xmlns:a16="http://schemas.microsoft.com/office/drawing/2014/main" id="{008B396F-B502-9B4D-99BC-8C3B48646A35}"/>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4C4D5D2B-7B26-F64C-80BA-963B923BF319}"/>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1330107204"/>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 id="2147484358" r:id="rId12"/>
    <p:sldLayoutId id="2147484359" r:id="rId13"/>
    <p:sldLayoutId id="2147484360" r:id="rId14"/>
    <p:sldLayoutId id="2147484361" r:id="rId15"/>
    <p:sldLayoutId id="2147484362" r:id="rId16"/>
    <p:sldLayoutId id="2147484364" r:id="rId17"/>
    <p:sldLayoutId id="2147484365" r:id="rId18"/>
    <p:sldLayoutId id="2147484366" r:id="rId19"/>
    <p:sldLayoutId id="2147484367" r:id="rId20"/>
  </p:sldLayoutIdLst>
  <p:hf sldNum="0" hdr="0" ftr="0" dt="0"/>
  <p:txStyles>
    <p:titleStyle>
      <a:lvl1pPr algn="l" defTabSz="914377" rtl="0" eaLnBrk="1" latinLnBrk="0" hangingPunct="1">
        <a:lnSpc>
          <a:spcPct val="90000"/>
        </a:lnSpc>
        <a:spcBef>
          <a:spcPct val="0"/>
        </a:spcBef>
        <a:buNone/>
        <a:defRPr sz="36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Calibri Regular"/>
          <a:ea typeface="Calibri Regular"/>
          <a:cs typeface="Calibri Regular"/>
        </a:defRPr>
      </a:lvl1pPr>
      <a:lvl2pPr marL="685783" indent="-228594" algn="l" defTabSz="914377" rtl="0" eaLnBrk="1" latinLnBrk="0" hangingPunct="1">
        <a:lnSpc>
          <a:spcPct val="90000"/>
        </a:lnSpc>
        <a:spcBef>
          <a:spcPts val="500"/>
        </a:spcBef>
        <a:buFont typeface="Arial"/>
        <a:buChar char="•"/>
        <a:defRPr sz="2400" b="0" i="0" kern="1200">
          <a:solidFill>
            <a:schemeClr val="tx1"/>
          </a:solidFill>
          <a:latin typeface="Calibri Regular"/>
          <a:ea typeface="Calibri Regular"/>
          <a:cs typeface="Calibri Regular"/>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Calibri Regular"/>
          <a:ea typeface="Calibri Regular"/>
          <a:cs typeface="Calibri Regular"/>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Calibri Regular"/>
          <a:ea typeface="Calibri Regular"/>
          <a:cs typeface="Calibri Regular"/>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Calibri Regular"/>
          <a:ea typeface="Calibri Regular"/>
          <a:cs typeface="Calibri Regular"/>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1"/>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Clr>
                <a:schemeClr val="dk1"/>
              </a:buClr>
              <a:buSzPts val="1400"/>
              <a:buNone/>
              <a:defRPr sz="1800">
                <a:solidFill>
                  <a:schemeClr val="dk1"/>
                </a:solidFill>
              </a:defRPr>
            </a:lvl2pPr>
            <a:lvl3pPr lvl="2">
              <a:spcBef>
                <a:spcPts val="0"/>
              </a:spcBef>
              <a:spcAft>
                <a:spcPts val="0"/>
              </a:spcAft>
              <a:buClr>
                <a:schemeClr val="dk1"/>
              </a:buClr>
              <a:buSzPts val="1400"/>
              <a:buNone/>
              <a:defRPr sz="1800">
                <a:solidFill>
                  <a:schemeClr val="dk1"/>
                </a:solidFill>
              </a:defRPr>
            </a:lvl3pPr>
            <a:lvl4pPr lvl="3">
              <a:spcBef>
                <a:spcPts val="0"/>
              </a:spcBef>
              <a:spcAft>
                <a:spcPts val="0"/>
              </a:spcAft>
              <a:buClr>
                <a:schemeClr val="dk1"/>
              </a:buClr>
              <a:buSzPts val="1400"/>
              <a:buNone/>
              <a:defRPr sz="1800">
                <a:solidFill>
                  <a:schemeClr val="dk1"/>
                </a:solidFill>
              </a:defRPr>
            </a:lvl4pPr>
            <a:lvl5pPr lvl="4">
              <a:spcBef>
                <a:spcPts val="0"/>
              </a:spcBef>
              <a:spcAft>
                <a:spcPts val="0"/>
              </a:spcAft>
              <a:buClr>
                <a:schemeClr val="dk1"/>
              </a:buClr>
              <a:buSzPts val="1400"/>
              <a:buNone/>
              <a:defRPr sz="1800">
                <a:solidFill>
                  <a:schemeClr val="dk1"/>
                </a:solidFill>
              </a:defRPr>
            </a:lvl5pPr>
            <a:lvl6pPr lvl="5">
              <a:spcBef>
                <a:spcPts val="0"/>
              </a:spcBef>
              <a:spcAft>
                <a:spcPts val="0"/>
              </a:spcAft>
              <a:buClr>
                <a:schemeClr val="dk1"/>
              </a:buClr>
              <a:buSzPts val="1400"/>
              <a:buNone/>
              <a:defRPr sz="1800">
                <a:solidFill>
                  <a:schemeClr val="dk1"/>
                </a:solidFill>
              </a:defRPr>
            </a:lvl6pPr>
            <a:lvl7pPr lvl="6">
              <a:spcBef>
                <a:spcPts val="0"/>
              </a:spcBef>
              <a:spcAft>
                <a:spcPts val="0"/>
              </a:spcAft>
              <a:buClr>
                <a:schemeClr val="dk1"/>
              </a:buClr>
              <a:buSzPts val="1400"/>
              <a:buNone/>
              <a:defRPr sz="1800">
                <a:solidFill>
                  <a:schemeClr val="dk1"/>
                </a:solidFill>
              </a:defRPr>
            </a:lvl7pPr>
            <a:lvl8pPr lvl="7">
              <a:spcBef>
                <a:spcPts val="0"/>
              </a:spcBef>
              <a:spcAft>
                <a:spcPts val="0"/>
              </a:spcAft>
              <a:buClr>
                <a:schemeClr val="dk1"/>
              </a:buClr>
              <a:buSzPts val="1400"/>
              <a:buNone/>
              <a:defRPr sz="1800">
                <a:solidFill>
                  <a:schemeClr val="dk1"/>
                </a:solidFill>
              </a:defRPr>
            </a:lvl8pPr>
            <a:lvl9pPr lvl="8">
              <a:spcBef>
                <a:spcPts val="0"/>
              </a:spcBef>
              <a:spcAft>
                <a:spcPts val="0"/>
              </a:spcAft>
              <a:buClr>
                <a:schemeClr val="dk1"/>
              </a:buClr>
              <a:buSzPts val="1400"/>
              <a:buNone/>
              <a:defRPr sz="1800">
                <a:solidFill>
                  <a:schemeClr val="dk1"/>
                </a:solidFill>
              </a:defRPr>
            </a:lvl9pPr>
          </a:lstStyle>
          <a:p>
            <a:endParaRPr/>
          </a:p>
        </p:txBody>
      </p:sp>
      <p:sp>
        <p:nvSpPr>
          <p:cNvPr id="18" name="Google Shape;18;p1"/>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21" name="Google Shape;21;p1"/>
          <p:cNvPicPr preferRelativeResize="0"/>
          <p:nvPr/>
        </p:nvPicPr>
        <p:blipFill>
          <a:blip r:embed="rId25">
            <a:alphaModFix/>
          </a:blip>
          <a:stretch>
            <a:fillRect/>
          </a:stretch>
        </p:blipFill>
        <p:spPr>
          <a:xfrm>
            <a:off x="447663" y="914400"/>
            <a:ext cx="11744325" cy="28575"/>
          </a:xfrm>
          <a:prstGeom prst="rect">
            <a:avLst/>
          </a:prstGeom>
          <a:noFill/>
          <a:ln>
            <a:noFill/>
          </a:ln>
        </p:spPr>
      </p:pic>
      <p:pic>
        <p:nvPicPr>
          <p:cNvPr id="8" name="Picture 7">
            <a:extLst>
              <a:ext uri="{FF2B5EF4-FFF2-40B4-BE49-F238E27FC236}">
                <a16:creationId xmlns:a16="http://schemas.microsoft.com/office/drawing/2014/main" id="{11B0A4D6-3A98-A342-A463-864B0AF550CB}"/>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9912424" y="6154301"/>
            <a:ext cx="2084586" cy="587067"/>
          </a:xfrm>
          <a:prstGeom prst="rect">
            <a:avLst/>
          </a:prstGeom>
        </p:spPr>
      </p:pic>
    </p:spTree>
    <p:extLst>
      <p:ext uri="{BB962C8B-B14F-4D97-AF65-F5344CB8AC3E}">
        <p14:creationId xmlns:p14="http://schemas.microsoft.com/office/powerpoint/2010/main" val="1482900986"/>
      </p:ext>
    </p:extLst>
  </p:cSld>
  <p:clrMap bg1="lt1" tx1="dk1" bg2="dk2" tx2="lt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1" r:id="rId13"/>
    <p:sldLayoutId id="2147484382" r:id="rId14"/>
    <p:sldLayoutId id="2147484383" r:id="rId15"/>
    <p:sldLayoutId id="2147484384" r:id="rId16"/>
    <p:sldLayoutId id="2147484385" r:id="rId17"/>
    <p:sldLayoutId id="2147484386" r:id="rId18"/>
    <p:sldLayoutId id="2147484387" r:id="rId19"/>
    <p:sldLayoutId id="2147484388" r:id="rId20"/>
    <p:sldLayoutId id="2147484389" r:id="rId21"/>
    <p:sldLayoutId id="2147484390" r:id="rId22"/>
    <p:sldLayoutId id="214748439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tiff"/><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4.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jpeg"/><Relationship Id="rId7" Type="http://schemas.openxmlformats.org/officeDocument/2006/relationships/hyperlink" Target="http://socialworkpodcast.blogspot.com/2016/02/untangled.html"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51.jpeg"/><Relationship Id="rId11" Type="http://schemas.openxmlformats.org/officeDocument/2006/relationships/hyperlink" Target="http://flickr.com/photos/bigd2112/5025666458" TargetMode="External"/><Relationship Id="rId5" Type="http://schemas.openxmlformats.org/officeDocument/2006/relationships/image" Target="../media/image50.jpeg"/><Relationship Id="rId10" Type="http://schemas.openxmlformats.org/officeDocument/2006/relationships/image" Target="../media/image53.jpeg"/><Relationship Id="rId4" Type="http://schemas.openxmlformats.org/officeDocument/2006/relationships/image" Target="../media/image49.jpeg"/><Relationship Id="rId9" Type="http://schemas.openxmlformats.org/officeDocument/2006/relationships/hyperlink" Target="https://commons.wikimedia.org/wiki/File:Sheila_Nevins_Headshot_2016-Photograph_by_Brigitte_Lacombe.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app.agilityhealthradar.com/surveys/252/preview"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https://support.agilityhealthradar.com/hc/en-us/articles/360005079813-How-to-Facilitate-an-Enterprise-Business-Agility-EBA-Assessment-"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hyperlink" Target="https://support.agilityhealthradar.com/hc/en-us/articles/360005079813-How-to-Facilitate-an-Enterprise-Business-Agility-EBA-Assessmen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agilityhealthradar.com/teamhealth-overview/"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vimeo.com/292627246"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s://support.agilityhealthradar.com/hc/en-us/articles/360005088074-EBA-Overview-Seminar-Slides" TargetMode="External"/><Relationship Id="rId5" Type="http://schemas.openxmlformats.org/officeDocument/2006/relationships/hyperlink" Target="https://agilityhealthradar.com/eba-journey/" TargetMode="External"/><Relationship Id="rId4" Type="http://schemas.openxmlformats.org/officeDocument/2006/relationships/hyperlink" Target="https://agilityhealthradar.com/eba-workshop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support.agilityhealthradar.com/hc/en-us/article_attachments/360019722074/EBA_Assessment_Detailed_Notes_and_Agenda.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s://training.agilityhealthradar.com/teams/6528/assessments/9074/radar"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45.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agilityhealthradar.com/eba-workshops/" TargetMode="External"/><Relationship Id="rId7"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28.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7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0.xml"/><Relationship Id="rId1" Type="http://schemas.openxmlformats.org/officeDocument/2006/relationships/slideLayout" Target="../slideLayouts/slideLayout5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76.xml.rels><?xml version="1.0" encoding="UTF-8" standalone="yes"?>
<Relationships xmlns="http://schemas.openxmlformats.org/package/2006/relationships"><Relationship Id="rId3" Type="http://schemas.openxmlformats.org/officeDocument/2006/relationships/hyperlink" Target="https://agilityhealthradar.com/eba-workshops/"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hyperlink" Target="http://etmooc.org/hub/tag/edtec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hyperlink" Target="mailto:partnersales@agilityhealthradar.com" TargetMode="External"/><Relationship Id="rId2" Type="http://schemas.openxmlformats.org/officeDocument/2006/relationships/hyperlink" Target="https://agilityhealthradar.com/contact/" TargetMode="Externa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hyperlink" Target="https://support.agilityhealthradar.com/hc/en-us/articles/360008189474-AgilityHealth-Implementation-Resources" TargetMode="External"/><Relationship Id="rId2" Type="http://schemas.openxmlformats.org/officeDocument/2006/relationships/hyperlink" Target="https://learn.agilityhealthradar.com/"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hyperlink" Target="mailto:partnersales@agilityhealthradar.com" TargetMode="External"/><Relationship Id="rId2" Type="http://schemas.openxmlformats.org/officeDocument/2006/relationships/hyperlink" Target="https://agilityhealthradar.com/partner-enablement/" TargetMode="External"/><Relationship Id="rId1" Type="http://schemas.openxmlformats.org/officeDocument/2006/relationships/slideLayout" Target="../slideLayouts/slideLayout7.xml"/><Relationship Id="rId4" Type="http://schemas.openxmlformats.org/officeDocument/2006/relationships/hyperlink" Target="https://support.agilityhealthradar.com/hc/en-us/articles/360008189474-AgilityHealth-Implementation-Resources"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8" Type="http://schemas.openxmlformats.org/officeDocument/2006/relationships/hyperlink" Target="https://agilityhealthradar.com/blog/" TargetMode="External"/><Relationship Id="rId3" Type="http://schemas.openxmlformats.org/officeDocument/2006/relationships/hyperlink" Target="https://agilityhealthradar.com/enterprise-business-agility-model/" TargetMode="External"/><Relationship Id="rId7" Type="http://schemas.openxmlformats.org/officeDocument/2006/relationships/hyperlink" Target="https://agilityhealthradar.com/view-schedule/"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hyperlink" Target="https://agiletransformationinc.cmail20.com/t/ViewEmail/j/A47AB4F6271B2B1A2540EF23F30FEDED/5676FDAFA969ADCD1D419C9787CC9684" TargetMode="External"/><Relationship Id="rId5" Type="http://schemas.openxmlformats.org/officeDocument/2006/relationships/hyperlink" Target="https://agilityhealthradar.com/eba-workshops/" TargetMode="External"/><Relationship Id="rId10" Type="http://schemas.openxmlformats.org/officeDocument/2006/relationships/image" Target="../media/image98.png"/><Relationship Id="rId4" Type="http://schemas.openxmlformats.org/officeDocument/2006/relationships/hyperlink" Target="https://agilityhealthradar.com/eba-journey/" TargetMode="External"/><Relationship Id="rId9" Type="http://schemas.openxmlformats.org/officeDocument/2006/relationships/hyperlink" Target="mailto:eba@agilityhealthradar.com"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1"/>
          <p:cNvSpPr txBox="1">
            <a:spLocks noGrp="1"/>
          </p:cNvSpPr>
          <p:nvPr>
            <p:ph type="title"/>
          </p:nvPr>
        </p:nvSpPr>
        <p:spPr>
          <a:xfrm>
            <a:off x="4289496" y="5344195"/>
            <a:ext cx="6775056" cy="756000"/>
          </a:xfrm>
          <a:prstGeom prst="rect">
            <a:avLst/>
          </a:prstGeom>
          <a:noFill/>
          <a:ln>
            <a:noFill/>
          </a:ln>
        </p:spPr>
        <p:txBody>
          <a:bodyPr spcFirstLastPara="1" wrap="square" lIns="0" tIns="0" rIns="0" bIns="0" anchor="ctr" anchorCtr="0">
            <a:noAutofit/>
          </a:bodyPr>
          <a:lstStyle/>
          <a:p>
            <a:pPr algn="l"/>
            <a:r>
              <a:rPr lang="en-US" dirty="0"/>
              <a:t>AgilityHealth</a:t>
            </a:r>
            <a:r>
              <a:rPr lang="en-US" b="1" dirty="0"/>
              <a:t>®</a:t>
            </a:r>
            <a:r>
              <a:rPr lang="en-US" dirty="0"/>
              <a:t> Facilitator Certification – EBA</a:t>
            </a:r>
          </a:p>
        </p:txBody>
      </p:sp>
    </p:spTree>
    <p:extLst>
      <p:ext uri="{BB962C8B-B14F-4D97-AF65-F5344CB8AC3E}">
        <p14:creationId xmlns:p14="http://schemas.microsoft.com/office/powerpoint/2010/main" val="373797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0"/>
          <p:cNvPicPr preferRelativeResize="0"/>
          <p:nvPr/>
        </p:nvPicPr>
        <p:blipFill rotWithShape="1">
          <a:blip r:embed="rId3">
            <a:alphaModFix/>
          </a:blip>
          <a:srcRect/>
          <a:stretch/>
        </p:blipFill>
        <p:spPr>
          <a:xfrm>
            <a:off x="-1638107" y="1898105"/>
            <a:ext cx="15468213" cy="2866073"/>
          </a:xfrm>
          <a:prstGeom prst="rect">
            <a:avLst/>
          </a:prstGeom>
          <a:noFill/>
          <a:ln>
            <a:noFill/>
          </a:ln>
        </p:spPr>
      </p:pic>
      <p:sp>
        <p:nvSpPr>
          <p:cNvPr id="246" name="Google Shape;246;p30"/>
          <p:cNvSpPr/>
          <p:nvPr/>
        </p:nvSpPr>
        <p:spPr>
          <a:xfrm>
            <a:off x="8857754" y="6061756"/>
            <a:ext cx="3183300" cy="72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7" name="Google Shape;247;p30"/>
          <p:cNvSpPr txBox="1"/>
          <p:nvPr/>
        </p:nvSpPr>
        <p:spPr>
          <a:xfrm>
            <a:off x="5303520" y="7078532"/>
            <a:ext cx="1848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8595B"/>
              </a:buClr>
              <a:buSzPts val="1800"/>
              <a:buFont typeface="Calibri"/>
              <a:buNone/>
              <a:tabLst/>
              <a:defRPr/>
            </a:pPr>
            <a:endParaRPr kumimoji="0" sz="1800" b="0" i="0" u="none" strike="noStrike" kern="0" cap="none" spc="0" normalizeH="0" baseline="0" noProof="0">
              <a:ln>
                <a:noFill/>
              </a:ln>
              <a:solidFill>
                <a:srgbClr val="58595B"/>
              </a:solidFill>
              <a:effectLst/>
              <a:uLnTx/>
              <a:uFillTx/>
              <a:latin typeface="Calibri"/>
              <a:ea typeface="Calibri"/>
              <a:cs typeface="Calibri"/>
              <a:sym typeface="Calibri"/>
            </a:endParaRPr>
          </a:p>
        </p:txBody>
      </p:sp>
      <p:sp>
        <p:nvSpPr>
          <p:cNvPr id="248" name="Google Shape;248;p30"/>
          <p:cNvSpPr/>
          <p:nvPr/>
        </p:nvSpPr>
        <p:spPr>
          <a:xfrm>
            <a:off x="547810" y="5943600"/>
            <a:ext cx="11154600" cy="441900"/>
          </a:xfrm>
          <a:prstGeom prst="rect">
            <a:avLst/>
          </a:prstGeom>
          <a:solidFill>
            <a:srgbClr val="F3F3F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58595B"/>
                </a:solidFill>
                <a:effectLst/>
                <a:uLnTx/>
                <a:uFillTx/>
                <a:latin typeface="Calibri"/>
                <a:ea typeface="Calibri"/>
                <a:cs typeface="Calibri"/>
                <a:sym typeface="Calibri"/>
              </a:rPr>
              <a:t>Measure What Matters </a:t>
            </a: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 </a:t>
            </a:r>
            <a:r>
              <a:rPr kumimoji="0" lang="en-US" sz="1800" b="1" i="0" u="none" strike="noStrike" kern="0" cap="none" spc="0" normalizeH="0" baseline="0" noProof="0">
                <a:ln>
                  <a:noFill/>
                </a:ln>
                <a:solidFill>
                  <a:srgbClr val="58595B"/>
                </a:solidFill>
                <a:effectLst/>
                <a:uLnTx/>
                <a:uFillTx/>
                <a:latin typeface="Calibri"/>
                <a:ea typeface="Calibri"/>
                <a:cs typeface="Calibri"/>
                <a:sym typeface="Calibri"/>
              </a:rPr>
              <a:t>Team Agility </a:t>
            </a:r>
            <a:r>
              <a:rPr kumimoji="0" lang="en-US" sz="1600" b="0" i="0" u="none" strike="noStrike" kern="0" cap="none" spc="0" normalizeH="0" baseline="0" noProof="0">
                <a:ln>
                  <a:noFill/>
                </a:ln>
                <a:solidFill>
                  <a:srgbClr val="58595B"/>
                </a:solidFill>
                <a:effectLst/>
                <a:uLnTx/>
                <a:uFillTx/>
                <a:latin typeface="Calibri"/>
                <a:ea typeface="Calibri"/>
                <a:cs typeface="Calibri"/>
                <a:sym typeface="Calibri"/>
              </a:rPr>
              <a:t>(Outcomes, Maturity &amp; Performance) </a:t>
            </a:r>
            <a:r>
              <a:rPr kumimoji="0" lang="en-US" sz="1800" b="1" i="0" u="none" strike="noStrike" kern="0" cap="none" spc="0" normalizeH="0" baseline="0" noProof="0">
                <a:ln>
                  <a:noFill/>
                </a:ln>
                <a:solidFill>
                  <a:srgbClr val="58595B"/>
                </a:solidFill>
                <a:effectLst/>
                <a:uLnTx/>
                <a:uFillTx/>
                <a:latin typeface="Calibri"/>
                <a:ea typeface="Calibri"/>
                <a:cs typeface="Calibri"/>
                <a:sym typeface="Calibri"/>
              </a:rPr>
              <a:t>| Enterprise Agility </a:t>
            </a:r>
            <a:r>
              <a:rPr kumimoji="0" lang="en-US" sz="1600" b="0" i="0" u="none" strike="noStrike" kern="0" cap="none" spc="0" normalizeH="0" baseline="0" noProof="0">
                <a:ln>
                  <a:noFill/>
                </a:ln>
                <a:solidFill>
                  <a:srgbClr val="58595B"/>
                </a:solidFill>
                <a:effectLst/>
                <a:uLnTx/>
                <a:uFillTx/>
                <a:latin typeface="Calibri"/>
                <a:ea typeface="Calibri"/>
                <a:cs typeface="Calibri"/>
                <a:sym typeface="Calibri"/>
              </a:rPr>
              <a:t>(Flow, Value, Quality)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 name="Google Shape;249;p30"/>
          <p:cNvSpPr txBox="1"/>
          <p:nvPr/>
        </p:nvSpPr>
        <p:spPr>
          <a:xfrm>
            <a:off x="472190" y="274320"/>
            <a:ext cx="11235000" cy="58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58595B"/>
              </a:buClr>
              <a:buSzPts val="4000"/>
              <a:buFont typeface="Calibri"/>
              <a:buNone/>
              <a:tabLst/>
              <a:defRPr/>
            </a:pPr>
            <a:r>
              <a:rPr kumimoji="0" lang="en-US" sz="4000" b="0" i="0" u="none" strike="noStrike" kern="0" cap="none" spc="0" normalizeH="0" baseline="0" noProof="0" dirty="0">
                <a:ln>
                  <a:noFill/>
                </a:ln>
                <a:solidFill>
                  <a:srgbClr val="58595B"/>
                </a:solidFill>
                <a:effectLst/>
                <a:uLnTx/>
                <a:uFillTx/>
                <a:latin typeface="Calibri"/>
                <a:ea typeface="Calibri"/>
                <a:cs typeface="Calibri"/>
                <a:sym typeface="Calibri"/>
              </a:rPr>
              <a:t>Enterprise Business Agility Journey</a:t>
            </a:r>
            <a:endParaRPr kumimoji="0" sz="4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50" name="Google Shape;250;p30"/>
          <p:cNvGrpSpPr/>
          <p:nvPr/>
        </p:nvGrpSpPr>
        <p:grpSpPr>
          <a:xfrm>
            <a:off x="8987368" y="1092291"/>
            <a:ext cx="3472500" cy="3432923"/>
            <a:chOff x="8987368" y="1204912"/>
            <a:chExt cx="3472500" cy="3432923"/>
          </a:xfrm>
        </p:grpSpPr>
        <p:sp>
          <p:nvSpPr>
            <p:cNvPr id="251" name="Google Shape;251;p30"/>
            <p:cNvSpPr txBox="1"/>
            <p:nvPr/>
          </p:nvSpPr>
          <p:spPr>
            <a:xfrm>
              <a:off x="8987368" y="1204912"/>
              <a:ext cx="3472500" cy="1190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EC287C"/>
                </a:buClr>
                <a:buSzPts val="1600"/>
                <a:buFont typeface="Arial"/>
                <a:buNone/>
                <a:tabLst/>
                <a:defRPr/>
              </a:pPr>
              <a:r>
                <a:rPr kumimoji="0" lang="en-US" sz="1600" b="1" i="0" u="none" strike="noStrike" kern="0" cap="none" spc="0" normalizeH="0" baseline="0" noProof="0">
                  <a:ln>
                    <a:noFill/>
                  </a:ln>
                  <a:solidFill>
                    <a:srgbClr val="EC287C"/>
                  </a:solidFill>
                  <a:effectLst/>
                  <a:uLnTx/>
                  <a:uFillTx/>
                  <a:latin typeface="Open Sans"/>
                  <a:ea typeface="Open Sans"/>
                  <a:cs typeface="Open Sans"/>
                  <a:sym typeface="Open Sans"/>
                </a:rPr>
                <a:t>Enterprise Business Agility</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Anticipate Customer Needs</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Disrupt Before Being Disrupted</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Relentless Improvement </a:t>
              </a:r>
              <a:endParaRPr kumimoji="0" sz="1600" b="0" i="0" u="none" strike="noStrike" kern="0" cap="none" spc="0" normalizeH="0" baseline="0" noProof="0">
                <a:ln>
                  <a:noFill/>
                </a:ln>
                <a:solidFill>
                  <a:srgbClr val="58595B"/>
                </a:solidFill>
                <a:effectLst/>
                <a:uLnTx/>
                <a:uFillTx/>
                <a:latin typeface="Open Sans"/>
                <a:ea typeface="Open Sans"/>
                <a:cs typeface="Open Sans"/>
                <a:sym typeface="Open Sans"/>
              </a:endParaRPr>
            </a:p>
          </p:txBody>
        </p:sp>
        <p:pic>
          <p:nvPicPr>
            <p:cNvPr id="252" name="Google Shape;252;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067800" y="2176999"/>
              <a:ext cx="2460836" cy="2460836"/>
            </a:xfrm>
            <a:prstGeom prst="rect">
              <a:avLst/>
            </a:prstGeom>
            <a:noFill/>
            <a:ln>
              <a:noFill/>
            </a:ln>
          </p:spPr>
        </p:pic>
      </p:grpSp>
      <p:grpSp>
        <p:nvGrpSpPr>
          <p:cNvPr id="253" name="Google Shape;253;p30"/>
          <p:cNvGrpSpPr/>
          <p:nvPr/>
        </p:nvGrpSpPr>
        <p:grpSpPr>
          <a:xfrm>
            <a:off x="4854364" y="1092291"/>
            <a:ext cx="3421825" cy="3432923"/>
            <a:chOff x="4854364" y="1204912"/>
            <a:chExt cx="3421825" cy="3432923"/>
          </a:xfrm>
        </p:grpSpPr>
        <p:sp>
          <p:nvSpPr>
            <p:cNvPr id="254" name="Google Shape;254;p30"/>
            <p:cNvSpPr txBox="1"/>
            <p:nvPr/>
          </p:nvSpPr>
          <p:spPr>
            <a:xfrm>
              <a:off x="4994489" y="1204912"/>
              <a:ext cx="3281700" cy="1190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0BE28"/>
                </a:buClr>
                <a:buSzPts val="1600"/>
                <a:buFont typeface="Arial"/>
                <a:buNone/>
                <a:tabLst/>
                <a:defRPr/>
              </a:pPr>
              <a:r>
                <a:rPr kumimoji="0" lang="en-US" sz="1600" b="1" i="0" u="none" strike="noStrike" kern="0" cap="none" spc="0" normalizeH="0" baseline="0" noProof="0">
                  <a:ln>
                    <a:noFill/>
                  </a:ln>
                  <a:solidFill>
                    <a:srgbClr val="F0BE28"/>
                  </a:solidFill>
                  <a:effectLst/>
                  <a:uLnTx/>
                  <a:uFillTx/>
                  <a:latin typeface="Open Sans"/>
                  <a:ea typeface="Open Sans"/>
                  <a:cs typeface="Open Sans"/>
                  <a:sym typeface="Open Sans"/>
                </a:rPr>
                <a:t>Org Agility</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Lean Portfolio Mgmt.</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Value Stream Structure</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Lean Product Maturity</a:t>
              </a:r>
              <a:endParaRPr kumimoji="0" sz="1600" b="0" i="0" u="none" strike="noStrike" kern="0" cap="none" spc="0" normalizeH="0" baseline="0" noProof="0">
                <a:ln>
                  <a:noFill/>
                </a:ln>
                <a:solidFill>
                  <a:srgbClr val="58595B"/>
                </a:solidFill>
                <a:effectLst/>
                <a:uLnTx/>
                <a:uFillTx/>
                <a:latin typeface="Open Sans"/>
                <a:ea typeface="Open Sans"/>
                <a:cs typeface="Open Sans"/>
                <a:sym typeface="Open Sans"/>
              </a:endParaRPr>
            </a:p>
          </p:txBody>
        </p:sp>
        <p:pic>
          <p:nvPicPr>
            <p:cNvPr id="255" name="Google Shape;255;p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54364" y="2176999"/>
              <a:ext cx="2460836" cy="2460836"/>
            </a:xfrm>
            <a:prstGeom prst="rect">
              <a:avLst/>
            </a:prstGeom>
            <a:noFill/>
            <a:ln>
              <a:noFill/>
            </a:ln>
          </p:spPr>
        </p:pic>
      </p:grpSp>
      <p:grpSp>
        <p:nvGrpSpPr>
          <p:cNvPr id="256" name="Google Shape;256;p30"/>
          <p:cNvGrpSpPr/>
          <p:nvPr/>
        </p:nvGrpSpPr>
        <p:grpSpPr>
          <a:xfrm>
            <a:off x="685800" y="1092291"/>
            <a:ext cx="3762000" cy="3432923"/>
            <a:chOff x="685800" y="1204912"/>
            <a:chExt cx="3762000" cy="3432923"/>
          </a:xfrm>
        </p:grpSpPr>
        <p:sp>
          <p:nvSpPr>
            <p:cNvPr id="257" name="Google Shape;257;p30"/>
            <p:cNvSpPr txBox="1"/>
            <p:nvPr/>
          </p:nvSpPr>
          <p:spPr>
            <a:xfrm>
              <a:off x="685800" y="1204912"/>
              <a:ext cx="3762000" cy="1190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AEEE"/>
                </a:buClr>
                <a:buSzPts val="1600"/>
                <a:buFont typeface="Arial"/>
                <a:buNone/>
                <a:tabLst/>
                <a:defRPr/>
              </a:pPr>
              <a:r>
                <a:rPr kumimoji="0" lang="en-US" sz="1600" b="1" i="0" u="none" strike="noStrike" kern="0" cap="none" spc="0" normalizeH="0" baseline="0" noProof="0">
                  <a:ln>
                    <a:noFill/>
                  </a:ln>
                  <a:solidFill>
                    <a:srgbClr val="00AEEE"/>
                  </a:solidFill>
                  <a:effectLst/>
                  <a:uLnTx/>
                  <a:uFillTx/>
                  <a:latin typeface="Open Sans"/>
                  <a:ea typeface="Open Sans"/>
                  <a:cs typeface="Open Sans"/>
                  <a:sym typeface="Open Sans"/>
                </a:rPr>
                <a:t>Team Agility</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Measure TeamHealth</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Enable Self-learning</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Develop Talent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58" name="Google Shape;258;p3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5800" y="2176999"/>
              <a:ext cx="2460835" cy="2460836"/>
            </a:xfrm>
            <a:prstGeom prst="rect">
              <a:avLst/>
            </a:prstGeom>
            <a:noFill/>
            <a:ln>
              <a:noFill/>
            </a:ln>
          </p:spPr>
        </p:pic>
      </p:grpSp>
      <p:grpSp>
        <p:nvGrpSpPr>
          <p:cNvPr id="259" name="Google Shape;259;p30"/>
          <p:cNvGrpSpPr/>
          <p:nvPr/>
        </p:nvGrpSpPr>
        <p:grpSpPr>
          <a:xfrm>
            <a:off x="6705600" y="2103435"/>
            <a:ext cx="4277710" cy="3687840"/>
            <a:chOff x="6705600" y="2216056"/>
            <a:chExt cx="4277710" cy="3687840"/>
          </a:xfrm>
        </p:grpSpPr>
        <p:pic>
          <p:nvPicPr>
            <p:cNvPr id="260" name="Google Shape;260;p3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998490" y="2216056"/>
              <a:ext cx="2374110" cy="2374110"/>
            </a:xfrm>
            <a:prstGeom prst="rect">
              <a:avLst/>
            </a:prstGeom>
            <a:noFill/>
            <a:ln>
              <a:noFill/>
            </a:ln>
          </p:spPr>
        </p:pic>
        <p:sp>
          <p:nvSpPr>
            <p:cNvPr id="261" name="Google Shape;261;p30"/>
            <p:cNvSpPr txBox="1"/>
            <p:nvPr/>
          </p:nvSpPr>
          <p:spPr>
            <a:xfrm>
              <a:off x="6705600" y="4713196"/>
              <a:ext cx="4277710" cy="1190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7941C"/>
                </a:buClr>
                <a:buSzPts val="1600"/>
                <a:buFont typeface="Arial"/>
                <a:buNone/>
                <a:tabLst/>
                <a:defRPr/>
              </a:pPr>
              <a:r>
                <a:rPr kumimoji="0" lang="en-US" sz="1600" b="1" i="0" u="none" strike="noStrike" kern="0" cap="none" spc="0" normalizeH="0" baseline="0" noProof="0" dirty="0">
                  <a:ln>
                    <a:noFill/>
                  </a:ln>
                  <a:solidFill>
                    <a:srgbClr val="F7941C"/>
                  </a:solidFill>
                  <a:effectLst/>
                  <a:uLnTx/>
                  <a:uFillTx/>
                  <a:latin typeface="Open Sans"/>
                  <a:ea typeface="Open Sans"/>
                  <a:cs typeface="Open Sans"/>
                  <a:sym typeface="Open Sans"/>
                </a:rPr>
                <a:t>Operational Agility</a:t>
              </a:r>
              <a:br>
                <a:rPr kumimoji="0" lang="en-US" sz="1600" b="0" i="0" u="none" strike="noStrike" kern="0" cap="none" spc="0" normalizeH="0" baseline="0" noProof="0" dirty="0">
                  <a:ln>
                    <a:noFill/>
                  </a:ln>
                  <a:solidFill>
                    <a:srgbClr val="EC207B"/>
                  </a:solidFill>
                  <a:effectLst/>
                  <a:uLnTx/>
                  <a:uFillTx/>
                  <a:latin typeface="Open Sans"/>
                  <a:ea typeface="Open Sans"/>
                  <a:cs typeface="Open Sans"/>
                  <a:sym typeface="Open Sans"/>
                </a:rPr>
              </a:br>
              <a: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t>- Customer Seat at the Table</a:t>
              </a:r>
              <a:b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t>- Talent Development, HR Transformation</a:t>
              </a:r>
              <a:b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t>- Ops, Finance, Legal, Audit, Sales/Mktg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2" name="Google Shape;262;p30"/>
          <p:cNvGrpSpPr/>
          <p:nvPr/>
        </p:nvGrpSpPr>
        <p:grpSpPr>
          <a:xfrm>
            <a:off x="2819400" y="2103435"/>
            <a:ext cx="2668920" cy="3687840"/>
            <a:chOff x="2819400" y="2216056"/>
            <a:chExt cx="2374110" cy="3687840"/>
          </a:xfrm>
        </p:grpSpPr>
        <p:pic>
          <p:nvPicPr>
            <p:cNvPr id="263" name="Google Shape;263;p3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819400" y="2216056"/>
              <a:ext cx="2374110" cy="2374110"/>
            </a:xfrm>
            <a:prstGeom prst="rect">
              <a:avLst/>
            </a:prstGeom>
            <a:noFill/>
            <a:ln>
              <a:noFill/>
            </a:ln>
          </p:spPr>
        </p:pic>
        <p:sp>
          <p:nvSpPr>
            <p:cNvPr id="264" name="Google Shape;264;p30"/>
            <p:cNvSpPr txBox="1"/>
            <p:nvPr/>
          </p:nvSpPr>
          <p:spPr>
            <a:xfrm>
              <a:off x="2905311" y="4713196"/>
              <a:ext cx="2288100" cy="1190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3AB64B"/>
                </a:buClr>
                <a:buSzPts val="1600"/>
                <a:buFont typeface="Arial"/>
                <a:buNone/>
                <a:tabLst/>
                <a:defRPr/>
              </a:pPr>
              <a:r>
                <a:rPr kumimoji="0" lang="en-US" sz="1600" b="1" i="0" u="none" strike="noStrike" kern="0" cap="none" spc="0" normalizeH="0" baseline="0" noProof="0" dirty="0">
                  <a:ln>
                    <a:noFill/>
                  </a:ln>
                  <a:solidFill>
                    <a:srgbClr val="3AB64B"/>
                  </a:solidFill>
                  <a:effectLst/>
                  <a:uLnTx/>
                  <a:uFillTx/>
                  <a:latin typeface="Open Sans"/>
                  <a:ea typeface="Open Sans"/>
                  <a:cs typeface="Open Sans"/>
                  <a:sym typeface="Open Sans"/>
                </a:rPr>
                <a:t>Team of Teams Agility</a:t>
              </a:r>
              <a:b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t>- Scaling Agile </a:t>
              </a:r>
              <a:b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t>- DevOps Maturity</a:t>
              </a:r>
              <a:b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t>- Leadership &amp; Culture</a:t>
              </a:r>
              <a:endParaRPr kumimoji="0" sz="1600" b="0" i="0" u="none" strike="noStrike" kern="0" cap="none" spc="0" normalizeH="0" baseline="0" noProof="0" dirty="0">
                <a:ln>
                  <a:noFill/>
                </a:ln>
                <a:solidFill>
                  <a:srgbClr val="58595B"/>
                </a:solidFill>
                <a:effectLst/>
                <a:uLnTx/>
                <a:uFillTx/>
                <a:latin typeface="Open Sans"/>
                <a:ea typeface="Open Sans"/>
                <a:cs typeface="Open Sans"/>
                <a:sym typeface="Open Sans"/>
              </a:endParaRPr>
            </a:p>
          </p:txBody>
        </p:sp>
      </p:grpSp>
      <p:pic>
        <p:nvPicPr>
          <p:cNvPr id="265" name="Google Shape;265;p3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0102063" y="116421"/>
            <a:ext cx="1426573" cy="736905"/>
          </a:xfrm>
          <a:prstGeom prst="rect">
            <a:avLst/>
          </a:prstGeom>
          <a:noFill/>
          <a:ln>
            <a:noFill/>
          </a:ln>
        </p:spPr>
      </p:pic>
    </p:spTree>
    <p:extLst>
      <p:ext uri="{BB962C8B-B14F-4D97-AF65-F5344CB8AC3E}">
        <p14:creationId xmlns:p14="http://schemas.microsoft.com/office/powerpoint/2010/main" val="8547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p:tgtEl>
                                          <p:spTgt spid="24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56"/>
                                        </p:tgtEl>
                                        <p:attrNameLst>
                                          <p:attrName>style.visibility</p:attrName>
                                        </p:attrNameLst>
                                      </p:cBhvr>
                                      <p:to>
                                        <p:strVal val="visible"/>
                                      </p:to>
                                    </p:set>
                                    <p:anim calcmode="lin" valueType="num">
                                      <p:cBhvr additive="base">
                                        <p:cTn id="12" dur="500"/>
                                        <p:tgtEl>
                                          <p:spTgt spid="25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2"/>
                                        </p:tgtEl>
                                        <p:attrNameLst>
                                          <p:attrName>style.visibility</p:attrName>
                                        </p:attrNameLst>
                                      </p:cBhvr>
                                      <p:to>
                                        <p:strVal val="visible"/>
                                      </p:to>
                                    </p:set>
                                    <p:anim calcmode="lin" valueType="num">
                                      <p:cBhvr additive="base">
                                        <p:cTn id="17" dur="500"/>
                                        <p:tgtEl>
                                          <p:spTgt spid="26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253"/>
                                        </p:tgtEl>
                                        <p:attrNameLst>
                                          <p:attrName>style.visibility</p:attrName>
                                        </p:attrNameLst>
                                      </p:cBhvr>
                                      <p:to>
                                        <p:strVal val="visible"/>
                                      </p:to>
                                    </p:set>
                                    <p:anim calcmode="lin" valueType="num">
                                      <p:cBhvr additive="base">
                                        <p:cTn id="22" dur="500"/>
                                        <p:tgtEl>
                                          <p:spTgt spid="25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59"/>
                                        </p:tgtEl>
                                        <p:attrNameLst>
                                          <p:attrName>style.visibility</p:attrName>
                                        </p:attrNameLst>
                                      </p:cBhvr>
                                      <p:to>
                                        <p:strVal val="visible"/>
                                      </p:to>
                                    </p:set>
                                    <p:anim calcmode="lin" valueType="num">
                                      <p:cBhvr additive="base">
                                        <p:cTn id="27" dur="500"/>
                                        <p:tgtEl>
                                          <p:spTgt spid="25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250"/>
                                        </p:tgtEl>
                                        <p:attrNameLst>
                                          <p:attrName>style.visibility</p:attrName>
                                        </p:attrNameLst>
                                      </p:cBhvr>
                                      <p:to>
                                        <p:strVal val="visible"/>
                                      </p:to>
                                    </p:set>
                                    <p:anim calcmode="lin" valueType="num">
                                      <p:cBhvr additive="base">
                                        <p:cTn id="32" dur="500"/>
                                        <p:tgtEl>
                                          <p:spTgt spid="2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73588-8381-F841-B7FE-6E92B950EF39}"/>
              </a:ext>
            </a:extLst>
          </p:cNvPr>
          <p:cNvSpPr>
            <a:spLocks noGrp="1"/>
          </p:cNvSpPr>
          <p:nvPr>
            <p:ph type="title"/>
          </p:nvPr>
        </p:nvSpPr>
        <p:spPr/>
        <p:txBody>
          <a:bodyPr/>
          <a:lstStyle/>
          <a:p>
            <a:r>
              <a:rPr lang="en-US" dirty="0"/>
              <a:t>Business Agility Definition</a:t>
            </a:r>
          </a:p>
        </p:txBody>
      </p:sp>
      <p:grpSp>
        <p:nvGrpSpPr>
          <p:cNvPr id="8" name="Group 7">
            <a:extLst>
              <a:ext uri="{FF2B5EF4-FFF2-40B4-BE49-F238E27FC236}">
                <a16:creationId xmlns:a16="http://schemas.microsoft.com/office/drawing/2014/main" id="{B2BE50F7-BEA0-D049-A461-7884085E2C2C}"/>
              </a:ext>
            </a:extLst>
          </p:cNvPr>
          <p:cNvGrpSpPr/>
          <p:nvPr/>
        </p:nvGrpSpPr>
        <p:grpSpPr>
          <a:xfrm>
            <a:off x="1404177" y="1340768"/>
            <a:ext cx="9371154" cy="4561188"/>
            <a:chOff x="2597724" y="1295400"/>
            <a:chExt cx="7967510" cy="4561188"/>
          </a:xfrm>
        </p:grpSpPr>
        <p:sp>
          <p:nvSpPr>
            <p:cNvPr id="4" name="Text Placeholder 1">
              <a:extLst>
                <a:ext uri="{FF2B5EF4-FFF2-40B4-BE49-F238E27FC236}">
                  <a16:creationId xmlns:a16="http://schemas.microsoft.com/office/drawing/2014/main" id="{DBA5694F-9123-D647-BE24-541EA192445A}"/>
                </a:ext>
              </a:extLst>
            </p:cNvPr>
            <p:cNvSpPr txBox="1">
              <a:spLocks/>
            </p:cNvSpPr>
            <p:nvPr/>
          </p:nvSpPr>
          <p:spPr>
            <a:xfrm>
              <a:off x="3014507" y="1295400"/>
              <a:ext cx="7550727" cy="23622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Font typeface="Arial"/>
                <a:buNone/>
              </a:pPr>
              <a:r>
                <a:rPr lang="en-US" sz="4000" dirty="0"/>
                <a:t>The ability to adapt to change, learn and pivot, deliver at speed, and thrive in a competitive market</a:t>
              </a:r>
            </a:p>
          </p:txBody>
        </p:sp>
        <p:pic>
          <p:nvPicPr>
            <p:cNvPr id="5" name="Picture 4">
              <a:extLst>
                <a:ext uri="{FF2B5EF4-FFF2-40B4-BE49-F238E27FC236}">
                  <a16:creationId xmlns:a16="http://schemas.microsoft.com/office/drawing/2014/main" id="{45B1E2C3-E1F3-6A44-AEFC-F33C050860B5}"/>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597724" y="3738599"/>
              <a:ext cx="1870364" cy="2057400"/>
            </a:xfrm>
            <a:prstGeom prst="rect">
              <a:avLst/>
            </a:prstGeom>
          </p:spPr>
        </p:pic>
        <p:sp>
          <p:nvSpPr>
            <p:cNvPr id="6" name="Rectangle 5">
              <a:extLst>
                <a:ext uri="{FF2B5EF4-FFF2-40B4-BE49-F238E27FC236}">
                  <a16:creationId xmlns:a16="http://schemas.microsoft.com/office/drawing/2014/main" id="{CA001A2F-1C13-E34E-99F6-9F877613CBBE}"/>
                </a:ext>
              </a:extLst>
            </p:cNvPr>
            <p:cNvSpPr/>
            <p:nvPr/>
          </p:nvSpPr>
          <p:spPr>
            <a:xfrm>
              <a:off x="4777251" y="3917596"/>
              <a:ext cx="5218226"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dirty="0">
                  <a:latin typeface="Calibri" panose="020F0502020204030204" pitchFamily="34" charset="0"/>
                  <a:cs typeface="Calibri" panose="020F0502020204030204" pitchFamily="34" charset="0"/>
                </a:rPr>
                <a:t>… because, gone are the days when </a:t>
              </a:r>
              <a:r>
                <a:rPr lang="en-US" sz="2400" b="1" dirty="0">
                  <a:solidFill>
                    <a:schemeClr val="accent2"/>
                  </a:solidFill>
                  <a:latin typeface="Calibri" panose="020F0502020204030204" pitchFamily="34" charset="0"/>
                  <a:cs typeface="Calibri" panose="020F0502020204030204" pitchFamily="34" charset="0"/>
                </a:rPr>
                <a:t>big</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eats </a:t>
              </a:r>
              <a:r>
                <a:rPr lang="en-US" sz="2400" b="1" dirty="0">
                  <a:solidFill>
                    <a:schemeClr val="accent2"/>
                  </a:solidFill>
                  <a:latin typeface="Calibri" panose="020F0502020204030204" pitchFamily="34" charset="0"/>
                  <a:cs typeface="Calibri" panose="020F0502020204030204" pitchFamily="34" charset="0"/>
                </a:rPr>
                <a:t>small</a:t>
              </a:r>
              <a:r>
                <a:rPr lang="en-US" sz="2400" dirty="0">
                  <a:latin typeface="Calibri" panose="020F0502020204030204" pitchFamily="34" charset="0"/>
                  <a:cs typeface="Calibri" panose="020F0502020204030204" pitchFamily="34" charset="0"/>
                </a:rPr>
                <a:t>. Today </a:t>
              </a:r>
              <a:r>
                <a:rPr lang="en-US" sz="2400" b="1" dirty="0">
                  <a:solidFill>
                    <a:schemeClr val="accent2"/>
                  </a:solidFill>
                  <a:latin typeface="Calibri" panose="020F0502020204030204" pitchFamily="34" charset="0"/>
                  <a:cs typeface="Calibri" panose="020F0502020204030204" pitchFamily="34" charset="0"/>
                </a:rPr>
                <a:t>fast</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is eating </a:t>
              </a:r>
              <a:r>
                <a:rPr lang="en-US" sz="2400" b="1" dirty="0">
                  <a:solidFill>
                    <a:schemeClr val="accent2"/>
                  </a:solidFill>
                  <a:latin typeface="Calibri" panose="020F0502020204030204" pitchFamily="34" charset="0"/>
                  <a:cs typeface="Calibri" panose="020F0502020204030204" pitchFamily="34" charset="0"/>
                </a:rPr>
                <a:t>slow</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The ability to </a:t>
              </a:r>
              <a:r>
                <a:rPr lang="en-US" sz="2400" b="1" dirty="0">
                  <a:solidFill>
                    <a:schemeClr val="accent2"/>
                  </a:solidFill>
                  <a:latin typeface="Calibri" panose="020F0502020204030204" pitchFamily="34" charset="0"/>
                  <a:cs typeface="Calibri" panose="020F0502020204030204" pitchFamily="34" charset="0"/>
                </a:rPr>
                <a:t>learn and deliver faster</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than competitors may be the only </a:t>
              </a:r>
              <a:r>
                <a:rPr lang="en-US" sz="2400" b="1" dirty="0">
                  <a:solidFill>
                    <a:schemeClr val="accent2"/>
                  </a:solidFill>
                  <a:latin typeface="Calibri" panose="020F0502020204030204" pitchFamily="34" charset="0"/>
                  <a:cs typeface="Calibri" panose="020F0502020204030204" pitchFamily="34" charset="0"/>
                </a:rPr>
                <a:t>sustainable competitive advantage </a:t>
              </a:r>
              <a:endParaRPr lang="en-US" sz="2400" dirty="0">
                <a:solidFill>
                  <a:schemeClr val="accent2"/>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6EBBCD4-B504-A24E-B66D-EEF0014D6F23}"/>
                </a:ext>
              </a:extLst>
            </p:cNvPr>
            <p:cNvSpPr txBox="1"/>
            <p:nvPr/>
          </p:nvSpPr>
          <p:spPr>
            <a:xfrm>
              <a:off x="6292227" y="3214735"/>
              <a:ext cx="3802455" cy="318100"/>
            </a:xfrm>
            <a:prstGeom prst="rect">
              <a:avLst/>
            </a:prstGeom>
            <a:noFill/>
          </p:spPr>
          <p:txBody>
            <a:bodyPr wrap="square" rtlCol="0">
              <a:spAutoFit/>
            </a:bodyPr>
            <a:lstStyle/>
            <a:p>
              <a:pPr algn="ctr"/>
              <a:r>
                <a:rPr lang="en-US" sz="1467" i="1" dirty="0">
                  <a:solidFill>
                    <a:schemeClr val="tx2"/>
                  </a:solidFill>
                </a:rPr>
                <a:t>- Evan </a:t>
              </a:r>
              <a:r>
                <a:rPr lang="en-US" sz="1467" i="1" dirty="0" err="1">
                  <a:solidFill>
                    <a:schemeClr val="tx2"/>
                  </a:solidFill>
                </a:rPr>
                <a:t>Leybourn</a:t>
              </a:r>
              <a:r>
                <a:rPr lang="en-US" sz="1467" i="1" dirty="0">
                  <a:solidFill>
                    <a:schemeClr val="tx2"/>
                  </a:solidFill>
                </a:rPr>
                <a:t>, Sally Elatta</a:t>
              </a:r>
            </a:p>
          </p:txBody>
        </p:sp>
      </p:grpSp>
    </p:spTree>
    <p:extLst>
      <p:ext uri="{BB962C8B-B14F-4D97-AF65-F5344CB8AC3E}">
        <p14:creationId xmlns:p14="http://schemas.microsoft.com/office/powerpoint/2010/main" val="710552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2F56-338F-6F4E-8B6A-D4FAB9C622B4}"/>
              </a:ext>
            </a:extLst>
          </p:cNvPr>
          <p:cNvSpPr>
            <a:spLocks noGrp="1"/>
          </p:cNvSpPr>
          <p:nvPr>
            <p:ph type="title"/>
          </p:nvPr>
        </p:nvSpPr>
        <p:spPr/>
        <p:txBody>
          <a:bodyPr/>
          <a:lstStyle/>
          <a:p>
            <a:r>
              <a:rPr lang="en-US" dirty="0"/>
              <a:t>Problems We Are Trying to Solve</a:t>
            </a:r>
          </a:p>
        </p:txBody>
      </p:sp>
      <p:graphicFrame>
        <p:nvGraphicFramePr>
          <p:cNvPr id="3" name="Diagram 2">
            <a:extLst>
              <a:ext uri="{FF2B5EF4-FFF2-40B4-BE49-F238E27FC236}">
                <a16:creationId xmlns:a16="http://schemas.microsoft.com/office/drawing/2014/main" id="{8BC0972E-5CFD-B247-A6F4-7372C7813030}"/>
              </a:ext>
            </a:extLst>
          </p:cNvPr>
          <p:cNvGraphicFramePr/>
          <p:nvPr>
            <p:extLst>
              <p:ext uri="{D42A27DB-BD31-4B8C-83A1-F6EECF244321}">
                <p14:modId xmlns:p14="http://schemas.microsoft.com/office/powerpoint/2010/main" val="1117244948"/>
              </p:ext>
            </p:extLst>
          </p:nvPr>
        </p:nvGraphicFramePr>
        <p:xfrm>
          <a:off x="767408" y="980728"/>
          <a:ext cx="9531246" cy="5167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547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49CB4B3C-145E-47AC-8A17-5EF86F63202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FA15E741-6B3D-F545-893E-E19F8704D46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C37A81D2-1F60-3E4C-9479-8B89FD51A00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27F87547-4403-F349-831C-898497C77FF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1F8F9955-6C35-A94B-B960-64079970032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FBC2401B-8E7A-8F47-99B8-39C34EA2458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49B2C26F-8B1C-D34E-AE5F-14ECB372037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A81CC505-AD0A-5B40-BF11-CBE3935B1B4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99316DF5-074A-CC41-8B27-5B5DB993CDCF}"/>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graphicEl>
                                              <a:dgm id="{AE959A77-9DB3-2D43-90FA-419F572432A6}"/>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graphicEl>
                                              <a:dgm id="{D6671D06-0016-0D46-94F6-E703A4E6A1E8}"/>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graphicEl>
                                              <a:dgm id="{1A3C6EEC-6A13-9342-B5A6-EFA64CB20B1B}"/>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graphicEl>
                                              <a:dgm id="{0E7D6300-3788-8A42-9017-86AC2D28EBC4}"/>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graphicEl>
                                              <a:dgm id="{4385C98B-0B76-9440-8660-0520777BFF4D}"/>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graphicEl>
                                              <a:dgm id="{230EB6F5-C6A8-4608-81B9-FE46AB8DD580}"/>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graphicEl>
                                              <a:dgm id="{8094D279-A5B9-794C-8141-FD1B5475A3D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9A125A-8989-DE47-840D-35A6BF3F6206}"/>
              </a:ext>
            </a:extLst>
          </p:cNvPr>
          <p:cNvSpPr>
            <a:spLocks noGrp="1"/>
          </p:cNvSpPr>
          <p:nvPr>
            <p:ph type="title"/>
          </p:nvPr>
        </p:nvSpPr>
        <p:spPr>
          <a:xfrm>
            <a:off x="472190" y="228600"/>
            <a:ext cx="11235128" cy="640080"/>
          </a:xfrm>
        </p:spPr>
        <p:txBody>
          <a:bodyPr>
            <a:normAutofit/>
          </a:bodyPr>
          <a:lstStyle/>
          <a:p>
            <a:r>
              <a:rPr lang="en-US" dirty="0"/>
              <a:t>Enterprise Business Agility</a:t>
            </a:r>
          </a:p>
        </p:txBody>
      </p:sp>
      <p:pic>
        <p:nvPicPr>
          <p:cNvPr id="4" name="Picture 3">
            <a:extLst>
              <a:ext uri="{FF2B5EF4-FFF2-40B4-BE49-F238E27FC236}">
                <a16:creationId xmlns:a16="http://schemas.microsoft.com/office/drawing/2014/main" id="{924D6989-E9A0-8D4F-971A-970933260A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5128" y="-103437"/>
            <a:ext cx="2028175" cy="1053279"/>
          </a:xfrm>
          <a:prstGeom prst="rect">
            <a:avLst/>
          </a:prstGeom>
        </p:spPr>
      </p:pic>
      <p:sp>
        <p:nvSpPr>
          <p:cNvPr id="2" name="Rectangle 1">
            <a:extLst>
              <a:ext uri="{FF2B5EF4-FFF2-40B4-BE49-F238E27FC236}">
                <a16:creationId xmlns:a16="http://schemas.microsoft.com/office/drawing/2014/main" id="{7B3BEB6D-51F2-B44F-90F8-5717E3127114}"/>
              </a:ext>
            </a:extLst>
          </p:cNvPr>
          <p:cNvSpPr/>
          <p:nvPr/>
        </p:nvSpPr>
        <p:spPr>
          <a:xfrm>
            <a:off x="6833321" y="363974"/>
            <a:ext cx="3910879" cy="369332"/>
          </a:xfrm>
          <a:prstGeom prst="rect">
            <a:avLst/>
          </a:prstGeom>
        </p:spPr>
        <p:txBody>
          <a:bodyPr wrap="none">
            <a:spAutoFit/>
          </a:bodyPr>
          <a:lstStyle/>
          <a:p>
            <a:pPr marL="0" marR="0" lvl="0" indent="0" algn="l" defTabSz="91400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http://</a:t>
            </a:r>
            <a:r>
              <a:rPr kumimoji="0" lang="en-US" sz="1800" b="0" i="0" u="none" strike="noStrike" kern="1200" cap="none" spc="0" normalizeH="0" baseline="0" noProof="0" dirty="0" err="1">
                <a:ln>
                  <a:noFill/>
                </a:ln>
                <a:solidFill>
                  <a:srgbClr val="58595B"/>
                </a:solidFill>
                <a:effectLst/>
                <a:uLnTx/>
                <a:uFillTx/>
                <a:latin typeface="Calibri" panose="020F0502020204030204"/>
                <a:ea typeface="+mn-ea"/>
                <a:cs typeface="+mn-cs"/>
              </a:rPr>
              <a:t>www.agilityhealthradar.com</a:t>
            </a: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/EBA</a:t>
            </a:r>
          </a:p>
        </p:txBody>
      </p:sp>
      <p:pic>
        <p:nvPicPr>
          <p:cNvPr id="3" name="Picture 2">
            <a:extLst>
              <a:ext uri="{FF2B5EF4-FFF2-40B4-BE49-F238E27FC236}">
                <a16:creationId xmlns:a16="http://schemas.microsoft.com/office/drawing/2014/main" id="{09457F0E-931B-40AD-8D2E-D2D868ACC95E}"/>
              </a:ext>
            </a:extLst>
          </p:cNvPr>
          <p:cNvPicPr>
            <a:picLocks noChangeAspect="1"/>
          </p:cNvPicPr>
          <p:nvPr/>
        </p:nvPicPr>
        <p:blipFill>
          <a:blip r:embed="rId4"/>
          <a:stretch>
            <a:fillRect/>
          </a:stretch>
        </p:blipFill>
        <p:spPr>
          <a:xfrm>
            <a:off x="1487488" y="1085216"/>
            <a:ext cx="7880206" cy="5648413"/>
          </a:xfrm>
          <a:prstGeom prst="rect">
            <a:avLst/>
          </a:prstGeom>
        </p:spPr>
      </p:pic>
    </p:spTree>
    <p:extLst>
      <p:ext uri="{BB962C8B-B14F-4D97-AF65-F5344CB8AC3E}">
        <p14:creationId xmlns:p14="http://schemas.microsoft.com/office/powerpoint/2010/main" val="149224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854E-7E8F-0141-AD3B-0CB9FEF903E1}"/>
              </a:ext>
            </a:extLst>
          </p:cNvPr>
          <p:cNvSpPr>
            <a:spLocks noGrp="1"/>
          </p:cNvSpPr>
          <p:nvPr>
            <p:ph type="title"/>
          </p:nvPr>
        </p:nvSpPr>
        <p:spPr/>
        <p:txBody>
          <a:bodyPr/>
          <a:lstStyle/>
          <a:p>
            <a:r>
              <a:rPr lang="en-US" dirty="0"/>
              <a:t>What is EBA?</a:t>
            </a:r>
          </a:p>
        </p:txBody>
      </p:sp>
      <p:sp>
        <p:nvSpPr>
          <p:cNvPr id="10" name="Rectangle 9">
            <a:extLst>
              <a:ext uri="{FF2B5EF4-FFF2-40B4-BE49-F238E27FC236}">
                <a16:creationId xmlns:a16="http://schemas.microsoft.com/office/drawing/2014/main" id="{110F596B-4ABB-F64B-9572-BE2A528977EA}"/>
              </a:ext>
            </a:extLst>
          </p:cNvPr>
          <p:cNvSpPr/>
          <p:nvPr/>
        </p:nvSpPr>
        <p:spPr>
          <a:xfrm>
            <a:off x="8271332" y="534243"/>
            <a:ext cx="3910879" cy="369332"/>
          </a:xfrm>
          <a:prstGeom prst="rect">
            <a:avLst/>
          </a:prstGeom>
        </p:spPr>
        <p:txBody>
          <a:bodyPr wrap="none">
            <a:spAutoFit/>
          </a:bodyPr>
          <a:lstStyle/>
          <a:p>
            <a:pPr marL="0" marR="0" lvl="0" indent="0" algn="l" defTabSz="91400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http://</a:t>
            </a:r>
            <a:r>
              <a:rPr kumimoji="0" lang="en-US" sz="1800" b="0" i="0" u="none" strike="noStrike" kern="1200" cap="none" spc="0" normalizeH="0" baseline="0" noProof="0" dirty="0" err="1">
                <a:ln>
                  <a:noFill/>
                </a:ln>
                <a:solidFill>
                  <a:srgbClr val="58595B"/>
                </a:solidFill>
                <a:effectLst/>
                <a:uLnTx/>
                <a:uFillTx/>
                <a:latin typeface="Calibri" panose="020F0502020204030204"/>
                <a:ea typeface="+mn-ea"/>
                <a:cs typeface="+mn-cs"/>
              </a:rPr>
              <a:t>www.agilityhealthradar.com</a:t>
            </a: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/EBA</a:t>
            </a:r>
          </a:p>
        </p:txBody>
      </p:sp>
      <p:sp>
        <p:nvSpPr>
          <p:cNvPr id="14" name="Rounded Rectangle 3">
            <a:extLst>
              <a:ext uri="{FF2B5EF4-FFF2-40B4-BE49-F238E27FC236}">
                <a16:creationId xmlns:a16="http://schemas.microsoft.com/office/drawing/2014/main" id="{DADA8DE8-C9BF-4707-8B03-C9A44FE18099}"/>
              </a:ext>
            </a:extLst>
          </p:cNvPr>
          <p:cNvSpPr/>
          <p:nvPr/>
        </p:nvSpPr>
        <p:spPr>
          <a:xfrm>
            <a:off x="1312509" y="980728"/>
            <a:ext cx="9566983" cy="25908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spcAft>
                <a:spcPts val="600"/>
              </a:spcAft>
              <a:defRPr/>
            </a:pPr>
            <a:r>
              <a:rPr kumimoji="0" lang="en-US" sz="2400" b="0" i="0" u="none" strike="noStrike" kern="1200" cap="none" spc="0" normalizeH="0" baseline="0" noProof="0" dirty="0">
                <a:ln>
                  <a:noFill/>
                </a:ln>
                <a:solidFill>
                  <a:srgbClr val="FFFFFF"/>
                </a:solidFill>
                <a:effectLst/>
                <a:uLnTx/>
                <a:uFillTx/>
                <a:latin typeface="+mj-lt"/>
                <a:ea typeface="+mn-ea"/>
                <a:cs typeface="+mn-cs"/>
              </a:rPr>
              <a:t>The Enterprise Business Agility model </a:t>
            </a:r>
            <a:r>
              <a:rPr lang="en-US" sz="2400" dirty="0">
                <a:latin typeface="+mj-lt"/>
              </a:rPr>
              <a:t>provides senior leaders with an integrated strategy for where to invest in order to accelerate and achieve their Enterprise Business Agility vision.</a:t>
            </a:r>
            <a:br>
              <a:rPr lang="en-US" sz="2400" dirty="0">
                <a:latin typeface="+mj-lt"/>
              </a:rPr>
            </a:br>
            <a:br>
              <a:rPr kumimoji="0" lang="en-US" sz="2400" b="0" i="0" u="none" strike="noStrike" kern="1200" cap="none" spc="0" normalizeH="0" baseline="0" noProof="0" dirty="0">
                <a:ln>
                  <a:noFill/>
                </a:ln>
                <a:solidFill>
                  <a:srgbClr val="FFFFFF"/>
                </a:solidFill>
                <a:effectLst/>
                <a:uLnTx/>
                <a:uFillTx/>
                <a:latin typeface="+mj-lt"/>
                <a:ea typeface="+mn-ea"/>
                <a:cs typeface="+mn-cs"/>
              </a:rPr>
            </a:br>
            <a:r>
              <a:rPr kumimoji="0" lang="en-US" sz="2400" b="0" i="0" u="none" strike="noStrike" kern="1200" cap="none" spc="0" normalizeH="0" baseline="0" noProof="0" dirty="0">
                <a:ln>
                  <a:noFill/>
                </a:ln>
                <a:solidFill>
                  <a:schemeClr val="bg1"/>
                </a:solidFill>
                <a:effectLst/>
                <a:uLnTx/>
                <a:uFillTx/>
                <a:latin typeface="+mj-lt"/>
                <a:ea typeface="+mn-ea"/>
                <a:cs typeface="+mn-cs"/>
              </a:rPr>
              <a:t>It is a non-prescriptive, pull-based model that provides proven patterns and integrates with Agile, Scrum, Kanban, &amp; SAFe®. </a:t>
            </a:r>
          </a:p>
        </p:txBody>
      </p:sp>
      <p:sp>
        <p:nvSpPr>
          <p:cNvPr id="15" name="Rounded Rectangle 6">
            <a:extLst>
              <a:ext uri="{FF2B5EF4-FFF2-40B4-BE49-F238E27FC236}">
                <a16:creationId xmlns:a16="http://schemas.microsoft.com/office/drawing/2014/main" id="{C5173CC1-C09A-4F51-BC9E-D59DF14AAE05}"/>
              </a:ext>
            </a:extLst>
          </p:cNvPr>
          <p:cNvSpPr/>
          <p:nvPr/>
        </p:nvSpPr>
        <p:spPr>
          <a:xfrm>
            <a:off x="5521980" y="4401039"/>
            <a:ext cx="1747277" cy="107342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Develop Agile Talent</a:t>
            </a:r>
          </a:p>
        </p:txBody>
      </p:sp>
      <p:sp>
        <p:nvSpPr>
          <p:cNvPr id="16" name="Rounded Rectangle 7">
            <a:extLst>
              <a:ext uri="{FF2B5EF4-FFF2-40B4-BE49-F238E27FC236}">
                <a16:creationId xmlns:a16="http://schemas.microsoft.com/office/drawing/2014/main" id="{193F3048-DDD4-4601-9C89-65004438BEF8}"/>
              </a:ext>
            </a:extLst>
          </p:cNvPr>
          <p:cNvSpPr/>
          <p:nvPr/>
        </p:nvSpPr>
        <p:spPr>
          <a:xfrm>
            <a:off x="7427016" y="4401039"/>
            <a:ext cx="1568481" cy="107342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Assess Maturity &amp; Performance</a:t>
            </a:r>
          </a:p>
        </p:txBody>
      </p:sp>
      <p:sp>
        <p:nvSpPr>
          <p:cNvPr id="17" name="Rounded Rectangle 8">
            <a:extLst>
              <a:ext uri="{FF2B5EF4-FFF2-40B4-BE49-F238E27FC236}">
                <a16:creationId xmlns:a16="http://schemas.microsoft.com/office/drawing/2014/main" id="{C9F21A8A-CD88-435F-91E3-78464BDD9DA4}"/>
              </a:ext>
            </a:extLst>
          </p:cNvPr>
          <p:cNvSpPr/>
          <p:nvPr/>
        </p:nvSpPr>
        <p:spPr>
          <a:xfrm>
            <a:off x="3196502" y="4408491"/>
            <a:ext cx="2209800" cy="107342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58595B"/>
                </a:solidFill>
                <a:latin typeface="Calibri" panose="020F0502020204030204"/>
              </a:rPr>
              <a:t>Align Teams to Business Outcomes</a:t>
            </a:r>
            <a:endParaRPr kumimoji="0" lang="en-US" sz="1400" b="0"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sp>
        <p:nvSpPr>
          <p:cNvPr id="18" name="Rounded Rectangle 11">
            <a:extLst>
              <a:ext uri="{FF2B5EF4-FFF2-40B4-BE49-F238E27FC236}">
                <a16:creationId xmlns:a16="http://schemas.microsoft.com/office/drawing/2014/main" id="{9622D4FC-2C14-4F19-9B6A-543069342B53}"/>
              </a:ext>
            </a:extLst>
          </p:cNvPr>
          <p:cNvSpPr/>
          <p:nvPr/>
        </p:nvSpPr>
        <p:spPr>
          <a:xfrm>
            <a:off x="9132214" y="4408491"/>
            <a:ext cx="1747277" cy="106597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Enable Self-Learning &amp; Growth</a:t>
            </a:r>
          </a:p>
        </p:txBody>
      </p:sp>
      <p:pic>
        <p:nvPicPr>
          <p:cNvPr id="19" name="Picture 18">
            <a:extLst>
              <a:ext uri="{FF2B5EF4-FFF2-40B4-BE49-F238E27FC236}">
                <a16:creationId xmlns:a16="http://schemas.microsoft.com/office/drawing/2014/main" id="{23569D8E-4AAF-42ED-A9FF-4CF44AED0F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0709" y="3712344"/>
            <a:ext cx="2118090" cy="540428"/>
          </a:xfrm>
          <a:prstGeom prst="rect">
            <a:avLst/>
          </a:prstGeom>
        </p:spPr>
      </p:pic>
      <p:sp>
        <p:nvSpPr>
          <p:cNvPr id="20" name="Right Arrow 4">
            <a:extLst>
              <a:ext uri="{FF2B5EF4-FFF2-40B4-BE49-F238E27FC236}">
                <a16:creationId xmlns:a16="http://schemas.microsoft.com/office/drawing/2014/main" id="{F3F86705-B393-4265-9FC3-33B27C402BFC}"/>
              </a:ext>
            </a:extLst>
          </p:cNvPr>
          <p:cNvSpPr/>
          <p:nvPr/>
        </p:nvSpPr>
        <p:spPr>
          <a:xfrm rot="5400000">
            <a:off x="1818630" y="3849800"/>
            <a:ext cx="598312" cy="387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491628C-A636-4210-837F-AC7FB608C218}"/>
              </a:ext>
            </a:extLst>
          </p:cNvPr>
          <p:cNvGrpSpPr/>
          <p:nvPr/>
        </p:nvGrpSpPr>
        <p:grpSpPr>
          <a:xfrm>
            <a:off x="1164499" y="4401039"/>
            <a:ext cx="1895286" cy="1823111"/>
            <a:chOff x="1164499" y="4602442"/>
            <a:chExt cx="1895286" cy="1823111"/>
          </a:xfrm>
        </p:grpSpPr>
        <p:sp>
          <p:nvSpPr>
            <p:cNvPr id="22" name="Rounded Rectangle 5">
              <a:extLst>
                <a:ext uri="{FF2B5EF4-FFF2-40B4-BE49-F238E27FC236}">
                  <a16:creationId xmlns:a16="http://schemas.microsoft.com/office/drawing/2014/main" id="{95F87B8B-D51D-4514-9819-160B137A8259}"/>
                </a:ext>
              </a:extLst>
            </p:cNvPr>
            <p:cNvSpPr/>
            <p:nvPr/>
          </p:nvSpPr>
          <p:spPr>
            <a:xfrm>
              <a:off x="1175788" y="4602442"/>
              <a:ext cx="1883997" cy="107342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Define an Integrated Transformation Strategy</a:t>
              </a:r>
            </a:p>
          </p:txBody>
        </p:sp>
        <p:pic>
          <p:nvPicPr>
            <p:cNvPr id="23" name="Picture 22">
              <a:extLst>
                <a:ext uri="{FF2B5EF4-FFF2-40B4-BE49-F238E27FC236}">
                  <a16:creationId xmlns:a16="http://schemas.microsoft.com/office/drawing/2014/main" id="{3CCD3DEB-D7B4-413F-B22A-21882C70C9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4499" y="5780616"/>
              <a:ext cx="381000" cy="444500"/>
            </a:xfrm>
            <a:prstGeom prst="rect">
              <a:avLst/>
            </a:prstGeom>
          </p:spPr>
        </p:pic>
        <p:sp>
          <p:nvSpPr>
            <p:cNvPr id="24" name="TextBox 23">
              <a:extLst>
                <a:ext uri="{FF2B5EF4-FFF2-40B4-BE49-F238E27FC236}">
                  <a16:creationId xmlns:a16="http://schemas.microsoft.com/office/drawing/2014/main" id="{8CF18F1B-D52C-43AB-B6B3-5B78FF15811F}"/>
                </a:ext>
              </a:extLst>
            </p:cNvPr>
            <p:cNvSpPr txBox="1"/>
            <p:nvPr/>
          </p:nvSpPr>
          <p:spPr>
            <a:xfrm>
              <a:off x="1534210" y="5840778"/>
              <a:ext cx="1264356" cy="584775"/>
            </a:xfrm>
            <a:prstGeom prst="rect">
              <a:avLst/>
            </a:prstGeom>
            <a:noFill/>
          </p:spPr>
          <p:txBody>
            <a:bodyPr wrap="square" rtlCol="0">
              <a:spAutoFit/>
            </a:bodyPr>
            <a:lstStyle/>
            <a:p>
              <a:pPr algn="ctr"/>
              <a:r>
                <a:rPr lang="en-US" sz="1600" dirty="0">
                  <a:solidFill>
                    <a:schemeClr val="tx2"/>
                  </a:solidFill>
                </a:rPr>
                <a:t>EBA 7 Pillar Model</a:t>
              </a:r>
            </a:p>
          </p:txBody>
        </p:sp>
      </p:grpSp>
      <p:pic>
        <p:nvPicPr>
          <p:cNvPr id="25" name="Picture 24">
            <a:extLst>
              <a:ext uri="{FF2B5EF4-FFF2-40B4-BE49-F238E27FC236}">
                <a16:creationId xmlns:a16="http://schemas.microsoft.com/office/drawing/2014/main" id="{81988A09-8D64-4A80-AEB4-DC4FDE2792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03979" y="5622957"/>
            <a:ext cx="495300" cy="469900"/>
          </a:xfrm>
          <a:prstGeom prst="rect">
            <a:avLst/>
          </a:prstGeom>
        </p:spPr>
      </p:pic>
      <p:pic>
        <p:nvPicPr>
          <p:cNvPr id="26" name="Picture 25">
            <a:extLst>
              <a:ext uri="{FF2B5EF4-FFF2-40B4-BE49-F238E27FC236}">
                <a16:creationId xmlns:a16="http://schemas.microsoft.com/office/drawing/2014/main" id="{6E1EDBFB-14C8-4485-A4D8-12978F55EF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27016" y="5596147"/>
            <a:ext cx="495300" cy="495300"/>
          </a:xfrm>
          <a:prstGeom prst="rect">
            <a:avLst/>
          </a:prstGeom>
        </p:spPr>
      </p:pic>
      <p:pic>
        <p:nvPicPr>
          <p:cNvPr id="27" name="Picture 26">
            <a:extLst>
              <a:ext uri="{FF2B5EF4-FFF2-40B4-BE49-F238E27FC236}">
                <a16:creationId xmlns:a16="http://schemas.microsoft.com/office/drawing/2014/main" id="{66CC34BE-11F7-4B25-8BDA-67AC38AF77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16800" y="5596147"/>
            <a:ext cx="482600" cy="495300"/>
          </a:xfrm>
          <a:prstGeom prst="rect">
            <a:avLst/>
          </a:prstGeom>
        </p:spPr>
      </p:pic>
      <p:pic>
        <p:nvPicPr>
          <p:cNvPr id="28" name="Picture 27">
            <a:extLst>
              <a:ext uri="{FF2B5EF4-FFF2-40B4-BE49-F238E27FC236}">
                <a16:creationId xmlns:a16="http://schemas.microsoft.com/office/drawing/2014/main" id="{1175CA45-5B67-4A87-90F9-DF1BA0F5AB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40851" y="5596147"/>
            <a:ext cx="495300" cy="495300"/>
          </a:xfrm>
          <a:prstGeom prst="rect">
            <a:avLst/>
          </a:prstGeom>
        </p:spPr>
      </p:pic>
      <p:sp>
        <p:nvSpPr>
          <p:cNvPr id="29" name="TextBox 28">
            <a:extLst>
              <a:ext uri="{FF2B5EF4-FFF2-40B4-BE49-F238E27FC236}">
                <a16:creationId xmlns:a16="http://schemas.microsoft.com/office/drawing/2014/main" id="{83294C0F-452D-4889-BC90-B9EC90FF8D5B}"/>
              </a:ext>
            </a:extLst>
          </p:cNvPr>
          <p:cNvSpPr txBox="1"/>
          <p:nvPr/>
        </p:nvSpPr>
        <p:spPr>
          <a:xfrm>
            <a:off x="3568195" y="5565520"/>
            <a:ext cx="1883115" cy="584775"/>
          </a:xfrm>
          <a:prstGeom prst="rect">
            <a:avLst/>
          </a:prstGeom>
          <a:noFill/>
        </p:spPr>
        <p:txBody>
          <a:bodyPr wrap="square" rtlCol="0">
            <a:spAutoFit/>
          </a:bodyPr>
          <a:lstStyle/>
          <a:p>
            <a:pPr algn="ctr"/>
            <a:r>
              <a:rPr lang="en-US" sz="1600" dirty="0">
                <a:solidFill>
                  <a:schemeClr val="tx2"/>
                </a:solidFill>
              </a:rPr>
              <a:t>Outcome Alignment Dashboard</a:t>
            </a:r>
          </a:p>
        </p:txBody>
      </p:sp>
      <p:sp>
        <p:nvSpPr>
          <p:cNvPr id="30" name="TextBox 29">
            <a:extLst>
              <a:ext uri="{FF2B5EF4-FFF2-40B4-BE49-F238E27FC236}">
                <a16:creationId xmlns:a16="http://schemas.microsoft.com/office/drawing/2014/main" id="{11676C0C-0AEE-424A-B6E8-3EBA6D4871A3}"/>
              </a:ext>
            </a:extLst>
          </p:cNvPr>
          <p:cNvSpPr txBox="1"/>
          <p:nvPr/>
        </p:nvSpPr>
        <p:spPr>
          <a:xfrm>
            <a:off x="5924088" y="5571695"/>
            <a:ext cx="1264356" cy="584775"/>
          </a:xfrm>
          <a:prstGeom prst="rect">
            <a:avLst/>
          </a:prstGeom>
          <a:noFill/>
        </p:spPr>
        <p:txBody>
          <a:bodyPr wrap="square" rtlCol="0">
            <a:spAutoFit/>
          </a:bodyPr>
          <a:lstStyle/>
          <a:p>
            <a:pPr algn="ctr"/>
            <a:r>
              <a:rPr lang="en-US" sz="1600" dirty="0">
                <a:solidFill>
                  <a:schemeClr val="tx2"/>
                </a:solidFill>
              </a:rPr>
              <a:t>Role Based Talent Dev.</a:t>
            </a:r>
          </a:p>
        </p:txBody>
      </p:sp>
      <p:sp>
        <p:nvSpPr>
          <p:cNvPr id="31" name="TextBox 30">
            <a:extLst>
              <a:ext uri="{FF2B5EF4-FFF2-40B4-BE49-F238E27FC236}">
                <a16:creationId xmlns:a16="http://schemas.microsoft.com/office/drawing/2014/main" id="{CD1D02F6-E0A5-4B4C-ACD7-2C1795937419}"/>
              </a:ext>
            </a:extLst>
          </p:cNvPr>
          <p:cNvSpPr txBox="1"/>
          <p:nvPr/>
        </p:nvSpPr>
        <p:spPr>
          <a:xfrm>
            <a:off x="7815278" y="5565520"/>
            <a:ext cx="1264356" cy="584775"/>
          </a:xfrm>
          <a:prstGeom prst="rect">
            <a:avLst/>
          </a:prstGeom>
          <a:noFill/>
        </p:spPr>
        <p:txBody>
          <a:bodyPr wrap="square" rtlCol="0">
            <a:spAutoFit/>
          </a:bodyPr>
          <a:lstStyle/>
          <a:p>
            <a:pPr algn="ctr"/>
            <a:r>
              <a:rPr lang="en-US" sz="1600" dirty="0">
                <a:solidFill>
                  <a:schemeClr val="tx2"/>
                </a:solidFill>
              </a:rPr>
              <a:t>Team and Org Radars</a:t>
            </a:r>
          </a:p>
        </p:txBody>
      </p:sp>
      <p:sp>
        <p:nvSpPr>
          <p:cNvPr id="32" name="TextBox 31">
            <a:extLst>
              <a:ext uri="{FF2B5EF4-FFF2-40B4-BE49-F238E27FC236}">
                <a16:creationId xmlns:a16="http://schemas.microsoft.com/office/drawing/2014/main" id="{C102BD04-3601-4D70-BE05-1D80845752B7}"/>
              </a:ext>
            </a:extLst>
          </p:cNvPr>
          <p:cNvSpPr txBox="1"/>
          <p:nvPr/>
        </p:nvSpPr>
        <p:spPr>
          <a:xfrm>
            <a:off x="9639870" y="5565520"/>
            <a:ext cx="1264356" cy="584775"/>
          </a:xfrm>
          <a:prstGeom prst="rect">
            <a:avLst/>
          </a:prstGeom>
          <a:noFill/>
        </p:spPr>
        <p:txBody>
          <a:bodyPr wrap="square" rtlCol="0">
            <a:spAutoFit/>
          </a:bodyPr>
          <a:lstStyle/>
          <a:p>
            <a:pPr algn="ctr"/>
            <a:r>
              <a:rPr lang="en-US" sz="1600" dirty="0">
                <a:solidFill>
                  <a:schemeClr val="tx2"/>
                </a:solidFill>
              </a:rPr>
              <a:t>The Growth Portal</a:t>
            </a:r>
          </a:p>
        </p:txBody>
      </p:sp>
    </p:spTree>
    <p:extLst>
      <p:ext uri="{BB962C8B-B14F-4D97-AF65-F5344CB8AC3E}">
        <p14:creationId xmlns:p14="http://schemas.microsoft.com/office/powerpoint/2010/main" val="146707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0" grpId="0" animBg="1"/>
      <p:bldP spid="29" grpId="0"/>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EBFAB-9DA6-2544-B42C-77618C38223C}"/>
              </a:ext>
            </a:extLst>
          </p:cNvPr>
          <p:cNvSpPr>
            <a:spLocks noGrp="1"/>
          </p:cNvSpPr>
          <p:nvPr>
            <p:ph type="title"/>
          </p:nvPr>
        </p:nvSpPr>
        <p:spPr/>
        <p:txBody>
          <a:bodyPr/>
          <a:lstStyle/>
          <a:p>
            <a:r>
              <a:rPr lang="en-US" dirty="0"/>
              <a:t>EBA Guiding Principles</a:t>
            </a:r>
          </a:p>
        </p:txBody>
      </p:sp>
      <p:sp>
        <p:nvSpPr>
          <p:cNvPr id="7" name="Rounded Rectangle 3">
            <a:extLst>
              <a:ext uri="{FF2B5EF4-FFF2-40B4-BE49-F238E27FC236}">
                <a16:creationId xmlns:a16="http://schemas.microsoft.com/office/drawing/2014/main" id="{6E23125E-9CB9-447E-8A6B-7838BCF599AC}"/>
              </a:ext>
            </a:extLst>
          </p:cNvPr>
          <p:cNvSpPr/>
          <p:nvPr/>
        </p:nvSpPr>
        <p:spPr>
          <a:xfrm>
            <a:off x="149533" y="960563"/>
            <a:ext cx="5651375" cy="5184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1" i="0" u="none" strike="noStrike" kern="1200" cap="none" spc="0" normalizeH="0" baseline="0" noProof="0" dirty="0">
                <a:ln>
                  <a:noFill/>
                </a:ln>
                <a:solidFill>
                  <a:srgbClr val="58595B"/>
                </a:solidFill>
                <a:effectLst/>
                <a:uLnTx/>
                <a:uFillTx/>
                <a:latin typeface="+mj-lt"/>
                <a:ea typeface="+mn-ea"/>
                <a:cs typeface="+mn-cs"/>
              </a:rPr>
              <a:t>Build the right products </a:t>
            </a:r>
            <a:r>
              <a:rPr kumimoji="0" lang="en-US" sz="2000" b="0" i="0" u="none" strike="noStrike" kern="1200" cap="none" spc="0" normalizeH="0" baseline="0" noProof="0" dirty="0">
                <a:ln>
                  <a:noFill/>
                </a:ln>
                <a:solidFill>
                  <a:srgbClr val="58595B"/>
                </a:solidFill>
                <a:effectLst/>
                <a:uLnTx/>
                <a:uFillTx/>
                <a:latin typeface="+mj-lt"/>
                <a:ea typeface="+mn-ea"/>
                <a:cs typeface="+mn-cs"/>
              </a:rPr>
              <a:t>by </a:t>
            </a:r>
            <a:r>
              <a:rPr lang="en-US" sz="2000" dirty="0">
                <a:solidFill>
                  <a:srgbClr val="58595B"/>
                </a:solidFill>
                <a:latin typeface="+mj-lt"/>
              </a:rPr>
              <a:t>maturing product management and discovery practices. </a:t>
            </a:r>
            <a:endParaRPr kumimoji="0" lang="en-US" sz="2000" b="0" i="0" u="none" strike="noStrike" kern="1200" cap="none" spc="0" normalizeH="0" baseline="0" noProof="0" dirty="0">
              <a:ln>
                <a:noFill/>
              </a:ln>
              <a:solidFill>
                <a:srgbClr val="58595B"/>
              </a:solidFill>
              <a:effectLst/>
              <a:uLnTx/>
              <a:uFillTx/>
              <a:latin typeface="+mj-lt"/>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1" i="0" u="none" strike="noStrike" kern="1200" cap="none" spc="0" normalizeH="0" baseline="0" noProof="0" dirty="0">
                <a:ln>
                  <a:noFill/>
                </a:ln>
                <a:solidFill>
                  <a:srgbClr val="58595B"/>
                </a:solidFill>
                <a:effectLst/>
                <a:uLnTx/>
                <a:uFillTx/>
                <a:latin typeface="+mj-lt"/>
                <a:ea typeface="+mn-ea"/>
                <a:cs typeface="+mn-cs"/>
              </a:rPr>
              <a:t>Design ‘virtual’ organizations that enable the flow of business outcomes/value</a:t>
            </a:r>
            <a:r>
              <a:rPr kumimoji="0" lang="en-US" sz="2000" b="0" i="0" u="none" strike="noStrike" kern="1200" cap="none" spc="0" normalizeH="0" baseline="0" noProof="0" dirty="0">
                <a:ln>
                  <a:noFill/>
                </a:ln>
                <a:solidFill>
                  <a:srgbClr val="58595B"/>
                </a:solidFill>
                <a:effectLst/>
                <a:uLnTx/>
                <a:uFillTx/>
                <a:latin typeface="+mj-lt"/>
                <a:ea typeface="+mn-ea"/>
                <a:cs typeface="+mn-cs"/>
              </a:rPr>
              <a:t> and break dependencies.</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1" i="0" u="none" strike="noStrike" kern="1200" cap="none" spc="0" normalizeH="0" baseline="0" noProof="0" dirty="0">
                <a:ln>
                  <a:noFill/>
                </a:ln>
                <a:solidFill>
                  <a:srgbClr val="58595B"/>
                </a:solidFill>
                <a:effectLst/>
                <a:uLnTx/>
                <a:uFillTx/>
                <a:latin typeface="+mj-lt"/>
                <a:ea typeface="+mn-ea"/>
                <a:cs typeface="+mn-cs"/>
              </a:rPr>
              <a:t>Align all teams to measurable outcomes </a:t>
            </a:r>
            <a:r>
              <a:rPr kumimoji="0" lang="en-US" sz="2000" b="0" i="0" u="none" strike="noStrike" kern="1200" cap="none" spc="0" normalizeH="0" baseline="0" noProof="0" dirty="0">
                <a:ln>
                  <a:noFill/>
                </a:ln>
                <a:solidFill>
                  <a:srgbClr val="58595B"/>
                </a:solidFill>
                <a:effectLst/>
                <a:uLnTx/>
                <a:uFillTx/>
                <a:latin typeface="+mj-lt"/>
                <a:ea typeface="+mn-ea"/>
                <a:cs typeface="+mn-cs"/>
              </a:rPr>
              <a:t>and shift focus from ‘outputs’ to ‘outcomes’. </a:t>
            </a:r>
          </a:p>
          <a:p>
            <a:pPr marL="342900" indent="-342900">
              <a:spcAft>
                <a:spcPts val="600"/>
              </a:spcAft>
              <a:buFont typeface="+mj-lt"/>
              <a:buAutoNum type="arabicPeriod"/>
              <a:defRPr/>
            </a:pPr>
            <a:r>
              <a:rPr lang="en-US" sz="2000" b="1" dirty="0">
                <a:solidFill>
                  <a:srgbClr val="58595B"/>
                </a:solidFill>
                <a:latin typeface="+mj-lt"/>
              </a:rPr>
              <a:t>Align strategic Demand to Delivery </a:t>
            </a:r>
            <a:r>
              <a:rPr lang="en-US" sz="2000" dirty="0">
                <a:solidFill>
                  <a:srgbClr val="58595B"/>
                </a:solidFill>
                <a:latin typeface="+mj-lt"/>
              </a:rPr>
              <a:t>through quarterly face to face outcomes based planning cadences. </a:t>
            </a:r>
            <a:endParaRPr kumimoji="0" lang="en-US" sz="2000" b="0" i="0" u="none" strike="noStrike" kern="1200" cap="none" spc="0" normalizeH="0" baseline="0" noProof="0" dirty="0">
              <a:ln>
                <a:noFill/>
              </a:ln>
              <a:solidFill>
                <a:srgbClr val="58595B"/>
              </a:solidFill>
              <a:effectLst/>
              <a:uLnTx/>
              <a:uFillTx/>
              <a:latin typeface="+mj-lt"/>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1" i="0" u="none" strike="noStrike" kern="1200" cap="none" spc="0" normalizeH="0" baseline="0" noProof="0" dirty="0">
                <a:ln>
                  <a:noFill/>
                </a:ln>
                <a:solidFill>
                  <a:srgbClr val="58595B"/>
                </a:solidFill>
                <a:effectLst/>
                <a:uLnTx/>
                <a:uFillTx/>
                <a:latin typeface="+mj-lt"/>
                <a:ea typeface="+mn-ea"/>
                <a:cs typeface="+mn-cs"/>
              </a:rPr>
              <a:t>Enable role agility </a:t>
            </a:r>
            <a:r>
              <a:rPr kumimoji="0" lang="en-US" sz="2000" b="0" i="0" u="none" strike="noStrike" kern="1200" cap="none" spc="0" normalizeH="0" baseline="0" noProof="0" dirty="0">
                <a:ln>
                  <a:noFill/>
                </a:ln>
                <a:solidFill>
                  <a:srgbClr val="58595B"/>
                </a:solidFill>
                <a:effectLst/>
                <a:uLnTx/>
                <a:uFillTx/>
                <a:latin typeface="+mj-lt"/>
                <a:ea typeface="+mn-ea"/>
                <a:cs typeface="+mn-cs"/>
              </a:rPr>
              <a:t>by defining new roles, developing talent, managing the change and enabling </a:t>
            </a:r>
            <a:r>
              <a:rPr lang="en-US" sz="2000" dirty="0">
                <a:solidFill>
                  <a:srgbClr val="58595B"/>
                </a:solidFill>
                <a:latin typeface="+mj-lt"/>
              </a:rPr>
              <a:t>talent agility.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en-US" sz="2000" b="0"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sp>
        <p:nvSpPr>
          <p:cNvPr id="8" name="Rounded Rectangle 4">
            <a:extLst>
              <a:ext uri="{FF2B5EF4-FFF2-40B4-BE49-F238E27FC236}">
                <a16:creationId xmlns:a16="http://schemas.microsoft.com/office/drawing/2014/main" id="{3C46C8AF-D0AA-4F9B-821C-7EA8B2ACEAD8}"/>
              </a:ext>
            </a:extLst>
          </p:cNvPr>
          <p:cNvSpPr/>
          <p:nvPr/>
        </p:nvSpPr>
        <p:spPr>
          <a:xfrm>
            <a:off x="5879976" y="960563"/>
            <a:ext cx="6162491" cy="5184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defTabSz="914400">
              <a:spcAft>
                <a:spcPts val="600"/>
              </a:spcAft>
              <a:buFont typeface="+mj-lt"/>
              <a:buAutoNum type="arabicPeriod" startAt="6"/>
              <a:defRPr/>
            </a:pPr>
            <a:r>
              <a:rPr lang="en-US" sz="2000" b="1" dirty="0">
                <a:solidFill>
                  <a:srgbClr val="58595B"/>
                </a:solidFill>
                <a:latin typeface="+mj-lt"/>
              </a:rPr>
              <a:t>Invest in Technology Agility </a:t>
            </a:r>
            <a:r>
              <a:rPr lang="en-US" sz="2000" dirty="0">
                <a:solidFill>
                  <a:srgbClr val="58595B"/>
                </a:solidFill>
                <a:latin typeface="+mj-lt"/>
              </a:rPr>
              <a:t>through modern architectures, technical practices and DevOps adoption. </a:t>
            </a:r>
          </a:p>
          <a:p>
            <a:pPr marL="342900" lvl="0" indent="-342900" defTabSz="914400">
              <a:spcAft>
                <a:spcPts val="600"/>
              </a:spcAft>
              <a:buFont typeface="+mj-lt"/>
              <a:buAutoNum type="arabicPeriod" startAt="6"/>
              <a:defRPr/>
            </a:pPr>
            <a:r>
              <a:rPr lang="en-US" sz="2000" b="1" dirty="0">
                <a:solidFill>
                  <a:srgbClr val="58595B"/>
                </a:solidFill>
                <a:latin typeface="+mj-lt"/>
              </a:rPr>
              <a:t>Transform leaders at all levels </a:t>
            </a:r>
            <a:r>
              <a:rPr lang="en-US" sz="2000" dirty="0">
                <a:solidFill>
                  <a:srgbClr val="58595B"/>
                </a:solidFill>
                <a:latin typeface="+mj-lt"/>
              </a:rPr>
              <a:t>to leading modern ways of working and enabling autonomy, mastery and purpose driven organizations. </a:t>
            </a:r>
          </a:p>
          <a:p>
            <a:pPr marL="342900" lvl="0" indent="-342900" defTabSz="914400">
              <a:spcAft>
                <a:spcPts val="600"/>
              </a:spcAft>
              <a:buFont typeface="+mj-lt"/>
              <a:buAutoNum type="arabicPeriod" startAt="6"/>
              <a:defRPr/>
            </a:pPr>
            <a:r>
              <a:rPr lang="en-US" sz="2000" b="1" dirty="0">
                <a:solidFill>
                  <a:srgbClr val="58595B"/>
                </a:solidFill>
                <a:latin typeface="+mj-lt"/>
              </a:rPr>
              <a:t>Enable the Agile/Lean mindset across the enterprise</a:t>
            </a:r>
            <a:r>
              <a:rPr lang="en-US" sz="2000" dirty="0">
                <a:solidFill>
                  <a:srgbClr val="58595B"/>
                </a:solidFill>
                <a:latin typeface="+mj-lt"/>
              </a:rPr>
              <a:t>, not just technology, to achieve true business agility. </a:t>
            </a:r>
          </a:p>
          <a:p>
            <a:pPr marL="342900" lvl="0" indent="-342900" defTabSz="914400">
              <a:spcAft>
                <a:spcPts val="600"/>
              </a:spcAft>
              <a:buFont typeface="+mj-lt"/>
              <a:buAutoNum type="arabicPeriod" startAt="6"/>
              <a:defRPr/>
            </a:pPr>
            <a:r>
              <a:rPr lang="en-US" sz="2000" b="1" dirty="0">
                <a:solidFill>
                  <a:srgbClr val="58595B"/>
                </a:solidFill>
                <a:latin typeface="+mj-lt"/>
              </a:rPr>
              <a:t>Enable organizations to ‘make-it-stick’ </a:t>
            </a:r>
            <a:r>
              <a:rPr lang="en-US" sz="2000" dirty="0">
                <a:solidFill>
                  <a:srgbClr val="58595B"/>
                </a:solidFill>
                <a:latin typeface="+mj-lt"/>
              </a:rPr>
              <a:t>by building internal change agents, sustaining the cultural investment and transforming HR. </a:t>
            </a:r>
          </a:p>
          <a:p>
            <a:pPr marL="342900" indent="-342900">
              <a:spcAft>
                <a:spcPts val="600"/>
              </a:spcAft>
              <a:buFont typeface="+mj-lt"/>
              <a:buAutoNum type="arabicPeriod" startAt="6"/>
              <a:defRPr/>
            </a:pPr>
            <a:r>
              <a:rPr lang="en-US" sz="2000" b="1" dirty="0">
                <a:solidFill>
                  <a:srgbClr val="58595B"/>
                </a:solidFill>
                <a:latin typeface="+mj-lt"/>
              </a:rPr>
              <a:t>Measure what matters </a:t>
            </a:r>
            <a:r>
              <a:rPr lang="en-US" sz="2000" dirty="0">
                <a:solidFill>
                  <a:srgbClr val="58595B"/>
                </a:solidFill>
                <a:latin typeface="+mj-lt"/>
              </a:rPr>
              <a:t>by focusing on </a:t>
            </a:r>
            <a:r>
              <a:rPr lang="en-US" sz="2000" b="1" dirty="0">
                <a:solidFill>
                  <a:srgbClr val="58595B"/>
                </a:solidFill>
                <a:latin typeface="+mj-lt"/>
              </a:rPr>
              <a:t>Value-Flow-Quality and Happiness</a:t>
            </a:r>
            <a:r>
              <a:rPr lang="en-US" sz="2000" dirty="0">
                <a:solidFill>
                  <a:srgbClr val="58595B"/>
                </a:solidFill>
                <a:latin typeface="+mj-lt"/>
              </a:rPr>
              <a:t> metrics across all levels.</a:t>
            </a:r>
          </a:p>
        </p:txBody>
      </p:sp>
    </p:spTree>
    <p:extLst>
      <p:ext uri="{BB962C8B-B14F-4D97-AF65-F5344CB8AC3E}">
        <p14:creationId xmlns:p14="http://schemas.microsoft.com/office/powerpoint/2010/main" val="3502789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9203DD5-6FE9-4347-BE9A-AE1A977F1661}"/>
              </a:ext>
            </a:extLst>
          </p:cNvPr>
          <p:cNvSpPr txBox="1"/>
          <p:nvPr/>
        </p:nvSpPr>
        <p:spPr>
          <a:xfrm>
            <a:off x="5303520" y="73783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sp>
        <p:nvSpPr>
          <p:cNvPr id="14" name="Title 3">
            <a:extLst>
              <a:ext uri="{FF2B5EF4-FFF2-40B4-BE49-F238E27FC236}">
                <a16:creationId xmlns:a16="http://schemas.microsoft.com/office/drawing/2014/main" id="{31899640-15E3-4867-B82C-87A7B0B9AFAD}"/>
              </a:ext>
            </a:extLst>
          </p:cNvPr>
          <p:cNvSpPr txBox="1">
            <a:spLocks/>
          </p:cNvSpPr>
          <p:nvPr/>
        </p:nvSpPr>
        <p:spPr>
          <a:xfrm>
            <a:off x="472190" y="274320"/>
            <a:ext cx="11235128"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baseline="0">
                <a:solidFill>
                  <a:schemeClr val="tx1"/>
                </a:solidFill>
                <a:latin typeface="Myriad Pro Light" charset="0"/>
                <a:ea typeface="Myriad Pro Light" charset="0"/>
                <a:cs typeface="Myriad Pro Light" charset="0"/>
              </a:defRPr>
            </a:lvl1pPr>
          </a:lstStyle>
          <a:p>
            <a:r>
              <a:rPr lang="en-US" sz="4400" b="1" dirty="0"/>
              <a:t>EBA Journey | Enablement Jump Starts</a:t>
            </a:r>
          </a:p>
        </p:txBody>
      </p:sp>
      <p:sp>
        <p:nvSpPr>
          <p:cNvPr id="88" name="Rectangle 61">
            <a:extLst>
              <a:ext uri="{FF2B5EF4-FFF2-40B4-BE49-F238E27FC236}">
                <a16:creationId xmlns:a16="http://schemas.microsoft.com/office/drawing/2014/main" id="{A3A8A280-7FB7-4090-9C71-6BD55F89EF8B}"/>
              </a:ext>
            </a:extLst>
          </p:cNvPr>
          <p:cNvSpPr>
            <a:spLocks noChangeArrowheads="1"/>
          </p:cNvSpPr>
          <p:nvPr/>
        </p:nvSpPr>
        <p:spPr bwMode="auto">
          <a:xfrm>
            <a:off x="356005" y="2605745"/>
            <a:ext cx="91617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b="1" dirty="0">
                <a:solidFill>
                  <a:schemeClr val="bg1"/>
                </a:solidFill>
                <a:latin typeface="Myriad Pro" panose="020B0503030403020204" pitchFamily="34" charset="0"/>
              </a:rPr>
              <a:t>1 Day</a:t>
            </a:r>
          </a:p>
          <a:p>
            <a:pPr algn="ctr">
              <a:lnSpc>
                <a:spcPct val="100000"/>
              </a:lnSpc>
              <a:spcBef>
                <a:spcPct val="0"/>
              </a:spcBef>
              <a:buFontTx/>
              <a:buNone/>
            </a:pPr>
            <a:r>
              <a:rPr lang="en-US" altLang="en-US" sz="1400" b="1" dirty="0">
                <a:solidFill>
                  <a:schemeClr val="bg1"/>
                </a:solidFill>
                <a:latin typeface="Myriad Pro" panose="020B0503030403020204" pitchFamily="34" charset="0"/>
              </a:rPr>
              <a:t>EBA</a:t>
            </a:r>
          </a:p>
          <a:p>
            <a:pPr algn="ctr">
              <a:lnSpc>
                <a:spcPct val="100000"/>
              </a:lnSpc>
              <a:spcBef>
                <a:spcPct val="0"/>
              </a:spcBef>
              <a:buFontTx/>
              <a:buNone/>
            </a:pPr>
            <a:r>
              <a:rPr lang="en-US" altLang="en-US" sz="1400" b="1" dirty="0">
                <a:solidFill>
                  <a:schemeClr val="bg1"/>
                </a:solidFill>
                <a:latin typeface="Myriad Pro" panose="020B0503030403020204" pitchFamily="34" charset="0"/>
              </a:rPr>
              <a:t>Overview for Leaders</a:t>
            </a:r>
            <a:endParaRPr lang="en-US" altLang="en-US" sz="1400" dirty="0">
              <a:solidFill>
                <a:schemeClr val="bg1"/>
              </a:solidFill>
              <a:latin typeface="Myriad Pro" panose="020B0503030403020204" pitchFamily="34" charset="0"/>
            </a:endParaRPr>
          </a:p>
        </p:txBody>
      </p:sp>
      <p:sp>
        <p:nvSpPr>
          <p:cNvPr id="95" name="TextBox 94">
            <a:extLst>
              <a:ext uri="{FF2B5EF4-FFF2-40B4-BE49-F238E27FC236}">
                <a16:creationId xmlns:a16="http://schemas.microsoft.com/office/drawing/2014/main" id="{63C464B4-5A4C-4BDB-B198-22C92DA9E7BB}"/>
              </a:ext>
            </a:extLst>
          </p:cNvPr>
          <p:cNvSpPr txBox="1"/>
          <p:nvPr/>
        </p:nvSpPr>
        <p:spPr>
          <a:xfrm>
            <a:off x="268886" y="1019529"/>
            <a:ext cx="1099936" cy="707886"/>
          </a:xfrm>
          <a:prstGeom prst="rect">
            <a:avLst/>
          </a:prstGeom>
          <a:solidFill>
            <a:schemeClr val="bg2"/>
          </a:solidFill>
        </p:spPr>
        <p:txBody>
          <a:bodyPr wrap="square" rtlCol="0">
            <a:spAutoFit/>
          </a:bodyPr>
          <a:lstStyle/>
          <a:p>
            <a:pPr algn="ctr"/>
            <a:r>
              <a:rPr lang="en-US" sz="2000" b="1" i="1" dirty="0">
                <a:solidFill>
                  <a:srgbClr val="39B54A"/>
                </a:solidFill>
                <a:latin typeface="Myriad Pro" panose="020B0503030403020204" pitchFamily="34" charset="0"/>
              </a:rPr>
              <a:t>Getting</a:t>
            </a:r>
          </a:p>
          <a:p>
            <a:pPr algn="ctr"/>
            <a:r>
              <a:rPr lang="en-US" sz="2000" b="1" i="1" dirty="0">
                <a:solidFill>
                  <a:srgbClr val="39B54A"/>
                </a:solidFill>
                <a:latin typeface="Myriad Pro" panose="020B0503030403020204" pitchFamily="34" charset="0"/>
              </a:rPr>
              <a:t>Started</a:t>
            </a:r>
          </a:p>
        </p:txBody>
      </p:sp>
      <p:sp>
        <p:nvSpPr>
          <p:cNvPr id="97" name="Rectangle 36">
            <a:extLst>
              <a:ext uri="{FF2B5EF4-FFF2-40B4-BE49-F238E27FC236}">
                <a16:creationId xmlns:a16="http://schemas.microsoft.com/office/drawing/2014/main" id="{63996393-FA4B-4A02-A328-FFB70E05CFA1}"/>
              </a:ext>
            </a:extLst>
          </p:cNvPr>
          <p:cNvSpPr>
            <a:spLocks noChangeArrowheads="1"/>
          </p:cNvSpPr>
          <p:nvPr/>
        </p:nvSpPr>
        <p:spPr bwMode="auto">
          <a:xfrm>
            <a:off x="268763" y="1685076"/>
            <a:ext cx="1140047" cy="640080"/>
          </a:xfrm>
          <a:prstGeom prst="rect">
            <a:avLst/>
          </a:prstGeom>
          <a:solidFill>
            <a:srgbClr val="58595B"/>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dirty="0">
                <a:solidFill>
                  <a:schemeClr val="bg1"/>
                </a:solidFill>
                <a:latin typeface="Myriad Pro" panose="020B0503030403020204" pitchFamily="34" charset="0"/>
              </a:rPr>
              <a:t>EBA Seminar</a:t>
            </a:r>
          </a:p>
        </p:txBody>
      </p:sp>
      <p:sp>
        <p:nvSpPr>
          <p:cNvPr id="98" name="Diamond 97">
            <a:extLst>
              <a:ext uri="{FF2B5EF4-FFF2-40B4-BE49-F238E27FC236}">
                <a16:creationId xmlns:a16="http://schemas.microsoft.com/office/drawing/2014/main" id="{CA4239AE-4362-44AA-86E6-4826D1C9A6C9}"/>
              </a:ext>
            </a:extLst>
          </p:cNvPr>
          <p:cNvSpPr/>
          <p:nvPr/>
        </p:nvSpPr>
        <p:spPr>
          <a:xfrm>
            <a:off x="311647" y="4517407"/>
            <a:ext cx="1097280" cy="102556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OPT-IN?</a:t>
            </a:r>
          </a:p>
        </p:txBody>
      </p:sp>
      <p:cxnSp>
        <p:nvCxnSpPr>
          <p:cNvPr id="104" name="Straight Connector 103">
            <a:extLst>
              <a:ext uri="{FF2B5EF4-FFF2-40B4-BE49-F238E27FC236}">
                <a16:creationId xmlns:a16="http://schemas.microsoft.com/office/drawing/2014/main" id="{A98CD9E5-23BA-4442-A9AE-F0EC35237E81}"/>
              </a:ext>
            </a:extLst>
          </p:cNvPr>
          <p:cNvCxnSpPr>
            <a:cxnSpLocks/>
          </p:cNvCxnSpPr>
          <p:nvPr/>
        </p:nvCxnSpPr>
        <p:spPr>
          <a:xfrm>
            <a:off x="1522012" y="1019529"/>
            <a:ext cx="0" cy="5305071"/>
          </a:xfrm>
          <a:prstGeom prst="line">
            <a:avLst/>
          </a:prstGeom>
        </p:spPr>
        <p:style>
          <a:lnRef idx="1">
            <a:schemeClr val="dk1"/>
          </a:lnRef>
          <a:fillRef idx="0">
            <a:schemeClr val="dk1"/>
          </a:fillRef>
          <a:effectRef idx="0">
            <a:schemeClr val="dk1"/>
          </a:effectRef>
          <a:fontRef idx="minor">
            <a:schemeClr val="tx1"/>
          </a:fontRef>
        </p:style>
      </p:cxnSp>
      <p:sp>
        <p:nvSpPr>
          <p:cNvPr id="113" name="Rectangle 36">
            <a:extLst>
              <a:ext uri="{FF2B5EF4-FFF2-40B4-BE49-F238E27FC236}">
                <a16:creationId xmlns:a16="http://schemas.microsoft.com/office/drawing/2014/main" id="{569B552F-5421-4F94-A992-71458F88B257}"/>
              </a:ext>
            </a:extLst>
          </p:cNvPr>
          <p:cNvSpPr>
            <a:spLocks noChangeArrowheads="1"/>
          </p:cNvSpPr>
          <p:nvPr/>
        </p:nvSpPr>
        <p:spPr bwMode="auto">
          <a:xfrm>
            <a:off x="276552" y="3588510"/>
            <a:ext cx="1138894" cy="850528"/>
          </a:xfrm>
          <a:prstGeom prst="rect">
            <a:avLst/>
          </a:prstGeom>
          <a:solidFill>
            <a:srgbClr val="58595B"/>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solidFill>
                  <a:schemeClr val="bg1"/>
                </a:solidFill>
                <a:latin typeface="Myriad Pro" panose="020B0503030403020204" pitchFamily="34" charset="0"/>
              </a:rPr>
              <a:t>EBA </a:t>
            </a:r>
          </a:p>
          <a:p>
            <a:pPr algn="ctr">
              <a:lnSpc>
                <a:spcPct val="100000"/>
              </a:lnSpc>
              <a:spcBef>
                <a:spcPct val="0"/>
              </a:spcBef>
              <a:buFontTx/>
              <a:buNone/>
            </a:pPr>
            <a:r>
              <a:rPr lang="en-US" altLang="en-US" sz="1400" dirty="0">
                <a:solidFill>
                  <a:schemeClr val="bg1"/>
                </a:solidFill>
                <a:latin typeface="Myriad Pro" panose="020B0503030403020204" pitchFamily="34" charset="0"/>
              </a:rPr>
              <a:t>Baseline Assessment </a:t>
            </a:r>
          </a:p>
        </p:txBody>
      </p:sp>
      <p:sp>
        <p:nvSpPr>
          <p:cNvPr id="114" name="TextBox 113">
            <a:extLst>
              <a:ext uri="{FF2B5EF4-FFF2-40B4-BE49-F238E27FC236}">
                <a16:creationId xmlns:a16="http://schemas.microsoft.com/office/drawing/2014/main" id="{5FB36DCD-3762-429A-AB46-5D64D9D3C677}"/>
              </a:ext>
            </a:extLst>
          </p:cNvPr>
          <p:cNvSpPr txBox="1"/>
          <p:nvPr/>
        </p:nvSpPr>
        <p:spPr>
          <a:xfrm>
            <a:off x="299640" y="5674839"/>
            <a:ext cx="1097280" cy="584775"/>
          </a:xfrm>
          <a:prstGeom prst="rect">
            <a:avLst/>
          </a:prstGeom>
          <a:solidFill>
            <a:schemeClr val="bg2"/>
          </a:solidFill>
        </p:spPr>
        <p:txBody>
          <a:bodyPr wrap="square" rtlCol="0">
            <a:spAutoFit/>
          </a:bodyPr>
          <a:lstStyle/>
          <a:p>
            <a:pPr algn="ctr"/>
            <a:r>
              <a:rPr lang="en-US" sz="1600" b="1" i="1" dirty="0">
                <a:solidFill>
                  <a:srgbClr val="39B54A"/>
                </a:solidFill>
                <a:latin typeface="Myriad Pro" panose="020B0503030403020204" pitchFamily="34" charset="0"/>
              </a:rPr>
              <a:t>Start EBA Journey</a:t>
            </a:r>
          </a:p>
        </p:txBody>
      </p:sp>
      <p:sp>
        <p:nvSpPr>
          <p:cNvPr id="115" name="Rectangle 36">
            <a:extLst>
              <a:ext uri="{FF2B5EF4-FFF2-40B4-BE49-F238E27FC236}">
                <a16:creationId xmlns:a16="http://schemas.microsoft.com/office/drawing/2014/main" id="{A8397E7B-984C-4D0D-A88A-E9EC28FE7EDC}"/>
              </a:ext>
            </a:extLst>
          </p:cNvPr>
          <p:cNvSpPr>
            <a:spLocks noChangeArrowheads="1"/>
          </p:cNvSpPr>
          <p:nvPr/>
        </p:nvSpPr>
        <p:spPr bwMode="auto">
          <a:xfrm>
            <a:off x="269339" y="2355094"/>
            <a:ext cx="1138893" cy="1206435"/>
          </a:xfrm>
          <a:prstGeom prst="rect">
            <a:avLst/>
          </a:prstGeom>
          <a:solidFill>
            <a:srgbClr val="58595B"/>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solidFill>
                  <a:schemeClr val="bg1"/>
                </a:solidFill>
                <a:latin typeface="Myriad Pro" panose="020B0503030403020204" pitchFamily="34" charset="0"/>
              </a:rPr>
              <a:t>1 Day EBA Overview for Leaders OR</a:t>
            </a:r>
            <a:br>
              <a:rPr lang="en-US" altLang="en-US" sz="1400" dirty="0">
                <a:solidFill>
                  <a:schemeClr val="bg1"/>
                </a:solidFill>
                <a:latin typeface="Myriad Pro" panose="020B0503030403020204" pitchFamily="34" charset="0"/>
              </a:rPr>
            </a:br>
            <a:r>
              <a:rPr lang="en-US" altLang="en-US" sz="1400" dirty="0">
                <a:solidFill>
                  <a:schemeClr val="bg1"/>
                </a:solidFill>
                <a:latin typeface="Myriad Pro" panose="020B0503030403020204" pitchFamily="34" charset="0"/>
              </a:rPr>
              <a:t>2 Day EBAS</a:t>
            </a:r>
          </a:p>
        </p:txBody>
      </p:sp>
      <p:pic>
        <p:nvPicPr>
          <p:cNvPr id="4" name="Picture 3">
            <a:extLst>
              <a:ext uri="{FF2B5EF4-FFF2-40B4-BE49-F238E27FC236}">
                <a16:creationId xmlns:a16="http://schemas.microsoft.com/office/drawing/2014/main" id="{B8C59D5C-6A2E-41FA-B546-6E3BE3652B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3298" y="3731607"/>
            <a:ext cx="10285714" cy="2479373"/>
          </a:xfrm>
          <a:prstGeom prst="rect">
            <a:avLst/>
          </a:prstGeom>
        </p:spPr>
      </p:pic>
      <p:pic>
        <p:nvPicPr>
          <p:cNvPr id="6" name="Picture 5">
            <a:extLst>
              <a:ext uri="{FF2B5EF4-FFF2-40B4-BE49-F238E27FC236}">
                <a16:creationId xmlns:a16="http://schemas.microsoft.com/office/drawing/2014/main" id="{BE72823A-9CA9-4054-B2E6-37D7F95501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2424" y="1139823"/>
            <a:ext cx="10021821" cy="2448687"/>
          </a:xfrm>
          <a:prstGeom prst="rect">
            <a:avLst/>
          </a:prstGeom>
        </p:spPr>
      </p:pic>
    </p:spTree>
    <p:extLst>
      <p:ext uri="{BB962C8B-B14F-4D97-AF65-F5344CB8AC3E}">
        <p14:creationId xmlns:p14="http://schemas.microsoft.com/office/powerpoint/2010/main" val="2544986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31899640-15E3-4867-B82C-87A7B0B9AFAD}"/>
              </a:ext>
            </a:extLst>
          </p:cNvPr>
          <p:cNvSpPr txBox="1">
            <a:spLocks/>
          </p:cNvSpPr>
          <p:nvPr/>
        </p:nvSpPr>
        <p:spPr>
          <a:xfrm>
            <a:off x="472190" y="274320"/>
            <a:ext cx="11235128"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baseline="0">
                <a:solidFill>
                  <a:schemeClr val="tx1"/>
                </a:solidFill>
                <a:latin typeface="Myriad Pro Light" charset="0"/>
                <a:ea typeface="Myriad Pro Light" charset="0"/>
                <a:cs typeface="Myriad Pro Light" charset="0"/>
              </a:defRPr>
            </a:lvl1pPr>
          </a:lstStyle>
          <a:p>
            <a:r>
              <a:rPr lang="en-US" sz="4400" b="1" dirty="0"/>
              <a:t>EBA Journey | Enablement Jump Starts</a:t>
            </a:r>
          </a:p>
        </p:txBody>
      </p:sp>
      <p:sp>
        <p:nvSpPr>
          <p:cNvPr id="85" name="Rectangle 61">
            <a:extLst>
              <a:ext uri="{FF2B5EF4-FFF2-40B4-BE49-F238E27FC236}">
                <a16:creationId xmlns:a16="http://schemas.microsoft.com/office/drawing/2014/main" id="{7F5D70EF-EFD4-AA43-AD17-21E836A5A901}"/>
              </a:ext>
            </a:extLst>
          </p:cNvPr>
          <p:cNvSpPr>
            <a:spLocks noChangeArrowheads="1"/>
          </p:cNvSpPr>
          <p:nvPr/>
        </p:nvSpPr>
        <p:spPr bwMode="auto">
          <a:xfrm>
            <a:off x="356005" y="2605745"/>
            <a:ext cx="91617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b="1" dirty="0">
                <a:solidFill>
                  <a:schemeClr val="bg1"/>
                </a:solidFill>
                <a:latin typeface="Myriad Pro" panose="020B0503030403020204" pitchFamily="34" charset="0"/>
              </a:rPr>
              <a:t>1 Day</a:t>
            </a:r>
          </a:p>
          <a:p>
            <a:pPr algn="ctr">
              <a:lnSpc>
                <a:spcPct val="100000"/>
              </a:lnSpc>
              <a:spcBef>
                <a:spcPct val="0"/>
              </a:spcBef>
              <a:buFontTx/>
              <a:buNone/>
            </a:pPr>
            <a:r>
              <a:rPr lang="en-US" altLang="en-US" sz="1400" b="1" dirty="0">
                <a:solidFill>
                  <a:schemeClr val="bg1"/>
                </a:solidFill>
                <a:latin typeface="Myriad Pro" panose="020B0503030403020204" pitchFamily="34" charset="0"/>
              </a:rPr>
              <a:t>EBA</a:t>
            </a:r>
          </a:p>
          <a:p>
            <a:pPr algn="ctr">
              <a:lnSpc>
                <a:spcPct val="100000"/>
              </a:lnSpc>
              <a:spcBef>
                <a:spcPct val="0"/>
              </a:spcBef>
              <a:buFontTx/>
              <a:buNone/>
            </a:pPr>
            <a:r>
              <a:rPr lang="en-US" altLang="en-US" sz="1400" b="1" dirty="0">
                <a:solidFill>
                  <a:schemeClr val="bg1"/>
                </a:solidFill>
                <a:latin typeface="Myriad Pro" panose="020B0503030403020204" pitchFamily="34" charset="0"/>
              </a:rPr>
              <a:t>Overview for Leaders</a:t>
            </a:r>
            <a:endParaRPr lang="en-US" altLang="en-US" sz="1400" dirty="0">
              <a:solidFill>
                <a:schemeClr val="bg1"/>
              </a:solidFill>
              <a:latin typeface="Myriad Pro" panose="020B0503030403020204" pitchFamily="34" charset="0"/>
            </a:endParaRPr>
          </a:p>
        </p:txBody>
      </p:sp>
      <p:sp>
        <p:nvSpPr>
          <p:cNvPr id="86" name="TextBox 85">
            <a:extLst>
              <a:ext uri="{FF2B5EF4-FFF2-40B4-BE49-F238E27FC236}">
                <a16:creationId xmlns:a16="http://schemas.microsoft.com/office/drawing/2014/main" id="{898B96EF-3ED7-5843-9523-759FC561CEED}"/>
              </a:ext>
            </a:extLst>
          </p:cNvPr>
          <p:cNvSpPr txBox="1"/>
          <p:nvPr/>
        </p:nvSpPr>
        <p:spPr>
          <a:xfrm>
            <a:off x="268886" y="1019529"/>
            <a:ext cx="1099936" cy="707886"/>
          </a:xfrm>
          <a:prstGeom prst="rect">
            <a:avLst/>
          </a:prstGeom>
          <a:solidFill>
            <a:schemeClr val="bg2"/>
          </a:solidFill>
        </p:spPr>
        <p:txBody>
          <a:bodyPr wrap="square" rtlCol="0">
            <a:spAutoFit/>
          </a:bodyPr>
          <a:lstStyle/>
          <a:p>
            <a:pPr algn="ctr"/>
            <a:r>
              <a:rPr lang="en-US" sz="2000" b="1" i="1" dirty="0">
                <a:solidFill>
                  <a:srgbClr val="39B54A"/>
                </a:solidFill>
                <a:latin typeface="Myriad Pro" panose="020B0503030403020204" pitchFamily="34" charset="0"/>
              </a:rPr>
              <a:t>Getting</a:t>
            </a:r>
          </a:p>
          <a:p>
            <a:pPr algn="ctr"/>
            <a:r>
              <a:rPr lang="en-US" sz="2000" b="1" i="1" dirty="0">
                <a:solidFill>
                  <a:srgbClr val="39B54A"/>
                </a:solidFill>
                <a:latin typeface="Myriad Pro" panose="020B0503030403020204" pitchFamily="34" charset="0"/>
              </a:rPr>
              <a:t>Started</a:t>
            </a:r>
          </a:p>
        </p:txBody>
      </p:sp>
      <p:sp>
        <p:nvSpPr>
          <p:cNvPr id="87" name="Rectangle 36">
            <a:extLst>
              <a:ext uri="{FF2B5EF4-FFF2-40B4-BE49-F238E27FC236}">
                <a16:creationId xmlns:a16="http://schemas.microsoft.com/office/drawing/2014/main" id="{79E0AFFF-3C5C-3246-AC36-10D4FD35A7A6}"/>
              </a:ext>
            </a:extLst>
          </p:cNvPr>
          <p:cNvSpPr>
            <a:spLocks noChangeArrowheads="1"/>
          </p:cNvSpPr>
          <p:nvPr/>
        </p:nvSpPr>
        <p:spPr bwMode="auto">
          <a:xfrm>
            <a:off x="268763" y="1685076"/>
            <a:ext cx="1140047" cy="640080"/>
          </a:xfrm>
          <a:prstGeom prst="rect">
            <a:avLst/>
          </a:prstGeom>
          <a:solidFill>
            <a:srgbClr val="58595B"/>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dirty="0">
                <a:solidFill>
                  <a:schemeClr val="bg1"/>
                </a:solidFill>
                <a:latin typeface="Myriad Pro" panose="020B0503030403020204" pitchFamily="34" charset="0"/>
              </a:rPr>
              <a:t>EBA Seminar</a:t>
            </a:r>
          </a:p>
        </p:txBody>
      </p:sp>
      <p:sp>
        <p:nvSpPr>
          <p:cNvPr id="88" name="Diamond 87">
            <a:extLst>
              <a:ext uri="{FF2B5EF4-FFF2-40B4-BE49-F238E27FC236}">
                <a16:creationId xmlns:a16="http://schemas.microsoft.com/office/drawing/2014/main" id="{6883AC44-231B-144E-BDBA-42D4D93AAD64}"/>
              </a:ext>
            </a:extLst>
          </p:cNvPr>
          <p:cNvSpPr/>
          <p:nvPr/>
        </p:nvSpPr>
        <p:spPr>
          <a:xfrm>
            <a:off x="311647" y="4517407"/>
            <a:ext cx="1097280" cy="102556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OPT-IN?</a:t>
            </a:r>
          </a:p>
        </p:txBody>
      </p:sp>
      <p:cxnSp>
        <p:nvCxnSpPr>
          <p:cNvPr id="89" name="Straight Connector 88">
            <a:extLst>
              <a:ext uri="{FF2B5EF4-FFF2-40B4-BE49-F238E27FC236}">
                <a16:creationId xmlns:a16="http://schemas.microsoft.com/office/drawing/2014/main" id="{6176E298-EC75-DA49-824A-2B595435EB82}"/>
              </a:ext>
            </a:extLst>
          </p:cNvPr>
          <p:cNvCxnSpPr>
            <a:cxnSpLocks/>
          </p:cNvCxnSpPr>
          <p:nvPr/>
        </p:nvCxnSpPr>
        <p:spPr>
          <a:xfrm>
            <a:off x="1522012" y="1019529"/>
            <a:ext cx="0" cy="5305071"/>
          </a:xfrm>
          <a:prstGeom prst="line">
            <a:avLst/>
          </a:prstGeom>
        </p:spPr>
        <p:style>
          <a:lnRef idx="1">
            <a:schemeClr val="dk1"/>
          </a:lnRef>
          <a:fillRef idx="0">
            <a:schemeClr val="dk1"/>
          </a:fillRef>
          <a:effectRef idx="0">
            <a:schemeClr val="dk1"/>
          </a:effectRef>
          <a:fontRef idx="minor">
            <a:schemeClr val="tx1"/>
          </a:fontRef>
        </p:style>
      </p:cxnSp>
      <p:sp>
        <p:nvSpPr>
          <p:cNvPr id="90" name="Rectangle 36">
            <a:extLst>
              <a:ext uri="{FF2B5EF4-FFF2-40B4-BE49-F238E27FC236}">
                <a16:creationId xmlns:a16="http://schemas.microsoft.com/office/drawing/2014/main" id="{E6973B5A-4C2B-2843-9049-164133893CAC}"/>
              </a:ext>
            </a:extLst>
          </p:cNvPr>
          <p:cNvSpPr>
            <a:spLocks noChangeArrowheads="1"/>
          </p:cNvSpPr>
          <p:nvPr/>
        </p:nvSpPr>
        <p:spPr bwMode="auto">
          <a:xfrm>
            <a:off x="276552" y="3588510"/>
            <a:ext cx="1138894" cy="850528"/>
          </a:xfrm>
          <a:prstGeom prst="rect">
            <a:avLst/>
          </a:prstGeom>
          <a:solidFill>
            <a:srgbClr val="58595B"/>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solidFill>
                  <a:schemeClr val="bg1"/>
                </a:solidFill>
                <a:latin typeface="Myriad Pro" panose="020B0503030403020204" pitchFamily="34" charset="0"/>
              </a:rPr>
              <a:t>EBA </a:t>
            </a:r>
          </a:p>
          <a:p>
            <a:pPr algn="ctr">
              <a:lnSpc>
                <a:spcPct val="100000"/>
              </a:lnSpc>
              <a:spcBef>
                <a:spcPct val="0"/>
              </a:spcBef>
              <a:buFontTx/>
              <a:buNone/>
            </a:pPr>
            <a:r>
              <a:rPr lang="en-US" altLang="en-US" sz="1400" dirty="0">
                <a:solidFill>
                  <a:schemeClr val="bg1"/>
                </a:solidFill>
                <a:latin typeface="Myriad Pro" panose="020B0503030403020204" pitchFamily="34" charset="0"/>
              </a:rPr>
              <a:t>Baseline Assessment </a:t>
            </a:r>
          </a:p>
        </p:txBody>
      </p:sp>
      <p:sp>
        <p:nvSpPr>
          <p:cNvPr id="92" name="TextBox 91">
            <a:extLst>
              <a:ext uri="{FF2B5EF4-FFF2-40B4-BE49-F238E27FC236}">
                <a16:creationId xmlns:a16="http://schemas.microsoft.com/office/drawing/2014/main" id="{A44A34A7-9F7F-224D-B597-8AB030A79E2B}"/>
              </a:ext>
            </a:extLst>
          </p:cNvPr>
          <p:cNvSpPr txBox="1"/>
          <p:nvPr/>
        </p:nvSpPr>
        <p:spPr>
          <a:xfrm>
            <a:off x="299640" y="5674839"/>
            <a:ext cx="1097280" cy="584775"/>
          </a:xfrm>
          <a:prstGeom prst="rect">
            <a:avLst/>
          </a:prstGeom>
          <a:solidFill>
            <a:schemeClr val="bg2"/>
          </a:solidFill>
        </p:spPr>
        <p:txBody>
          <a:bodyPr wrap="square" rtlCol="0">
            <a:spAutoFit/>
          </a:bodyPr>
          <a:lstStyle/>
          <a:p>
            <a:pPr algn="ctr"/>
            <a:r>
              <a:rPr lang="en-US" sz="1600" b="1" i="1" dirty="0">
                <a:solidFill>
                  <a:srgbClr val="39B54A"/>
                </a:solidFill>
                <a:latin typeface="Myriad Pro" panose="020B0503030403020204" pitchFamily="34" charset="0"/>
              </a:rPr>
              <a:t>Start EBA Journey</a:t>
            </a:r>
          </a:p>
        </p:txBody>
      </p:sp>
      <p:sp>
        <p:nvSpPr>
          <p:cNvPr id="93" name="Rectangle 36">
            <a:extLst>
              <a:ext uri="{FF2B5EF4-FFF2-40B4-BE49-F238E27FC236}">
                <a16:creationId xmlns:a16="http://schemas.microsoft.com/office/drawing/2014/main" id="{B18E3B97-D7B3-5F4D-A7B9-22C175A9607B}"/>
              </a:ext>
            </a:extLst>
          </p:cNvPr>
          <p:cNvSpPr>
            <a:spLocks noChangeArrowheads="1"/>
          </p:cNvSpPr>
          <p:nvPr/>
        </p:nvSpPr>
        <p:spPr bwMode="auto">
          <a:xfrm>
            <a:off x="269339" y="2355094"/>
            <a:ext cx="1138893" cy="1206435"/>
          </a:xfrm>
          <a:prstGeom prst="rect">
            <a:avLst/>
          </a:prstGeom>
          <a:solidFill>
            <a:srgbClr val="58595B"/>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dirty="0">
                <a:solidFill>
                  <a:schemeClr val="bg1"/>
                </a:solidFill>
                <a:latin typeface="Myriad Pro" panose="020B0503030403020204" pitchFamily="34" charset="0"/>
              </a:rPr>
              <a:t>1 Day EBA Overview for Leaders OR</a:t>
            </a:r>
            <a:br>
              <a:rPr lang="en-US" altLang="en-US" sz="1400" dirty="0">
                <a:solidFill>
                  <a:schemeClr val="bg1"/>
                </a:solidFill>
                <a:latin typeface="Myriad Pro" panose="020B0503030403020204" pitchFamily="34" charset="0"/>
              </a:rPr>
            </a:br>
            <a:r>
              <a:rPr lang="en-US" altLang="en-US" sz="1400" dirty="0">
                <a:solidFill>
                  <a:schemeClr val="bg1"/>
                </a:solidFill>
                <a:latin typeface="Myriad Pro" panose="020B0503030403020204" pitchFamily="34" charset="0"/>
              </a:rPr>
              <a:t>2 Day EBAS</a:t>
            </a:r>
          </a:p>
        </p:txBody>
      </p:sp>
      <p:pic>
        <p:nvPicPr>
          <p:cNvPr id="8" name="Picture 7">
            <a:extLst>
              <a:ext uri="{FF2B5EF4-FFF2-40B4-BE49-F238E27FC236}">
                <a16:creationId xmlns:a16="http://schemas.microsoft.com/office/drawing/2014/main" id="{96C78DC5-780F-4112-9AC7-F5A1CE9B94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1900" y="1151604"/>
            <a:ext cx="10034095" cy="2442550"/>
          </a:xfrm>
          <a:prstGeom prst="rect">
            <a:avLst/>
          </a:prstGeom>
        </p:spPr>
      </p:pic>
      <p:pic>
        <p:nvPicPr>
          <p:cNvPr id="12" name="Picture 11">
            <a:extLst>
              <a:ext uri="{FF2B5EF4-FFF2-40B4-BE49-F238E27FC236}">
                <a16:creationId xmlns:a16="http://schemas.microsoft.com/office/drawing/2014/main" id="{0CC4C7C6-1967-46B4-BB7F-F486C174B8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7621" y="3672064"/>
            <a:ext cx="10095465" cy="2473236"/>
          </a:xfrm>
          <a:prstGeom prst="rect">
            <a:avLst/>
          </a:prstGeom>
        </p:spPr>
      </p:pic>
    </p:spTree>
    <p:extLst>
      <p:ext uri="{BB962C8B-B14F-4D97-AF65-F5344CB8AC3E}">
        <p14:creationId xmlns:p14="http://schemas.microsoft.com/office/powerpoint/2010/main" val="406745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When to do a Baseline?</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482844086"/>
              </p:ext>
            </p:extLst>
          </p:nvPr>
        </p:nvGraphicFramePr>
        <p:xfrm>
          <a:off x="1775520" y="1556792"/>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4294967295"/>
          </p:nvPr>
        </p:nvSpPr>
        <p:spPr>
          <a:xfrm>
            <a:off x="9347200" y="6356350"/>
            <a:ext cx="2844800" cy="3651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2F52662-6F64-4217-B778-A514209F9219}" type="slidenum">
              <a:rPr kumimoji="0" lang="en-US" sz="2400" b="0" i="0" u="none" strike="noStrike" kern="1200" cap="none" spc="0" normalizeH="0" baseline="0" noProof="0" smtClean="0">
                <a:ln>
                  <a:noFill/>
                </a:ln>
                <a:solidFill>
                  <a:srgbClr val="FFFFFF"/>
                </a:solidFill>
                <a:effectLst/>
                <a:uLnTx/>
                <a:uFillTx/>
                <a:latin typeface="Calibri" charset="0"/>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0" lang="en-US" sz="2400" b="0" i="0" u="none" strike="noStrike" kern="1200" cap="none" spc="0" normalizeH="0" baseline="0" noProof="0" dirty="0">
              <a:ln>
                <a:noFill/>
              </a:ln>
              <a:solidFill>
                <a:srgbClr val="FFFFFF"/>
              </a:solidFill>
              <a:effectLst/>
              <a:uLnTx/>
              <a:uFillTx/>
              <a:latin typeface="Calibri" charset="0"/>
              <a:ea typeface="+mn-ea"/>
              <a:cs typeface="+mn-cs"/>
            </a:endParaRPr>
          </a:p>
        </p:txBody>
      </p:sp>
    </p:spTree>
    <p:extLst>
      <p:ext uri="{BB962C8B-B14F-4D97-AF65-F5344CB8AC3E}">
        <p14:creationId xmlns:p14="http://schemas.microsoft.com/office/powerpoint/2010/main" val="1075688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1841163" y="5751513"/>
            <a:ext cx="350837" cy="247650"/>
          </a:xfrm>
          <a:prstGeom prst="rect">
            <a:avLst/>
          </a:prstGeom>
        </p:spPr>
        <p:txBody>
          <a:bodyPr/>
          <a:lstStyle/>
          <a:p>
            <a:pPr defTabSz="342900"/>
            <a:fld id="{F50D562C-414B-4CEA-BC27-A89F6C6C0F19}" type="slidenum">
              <a:rPr lang="en-US">
                <a:solidFill>
                  <a:srgbClr val="FFFFFF"/>
                </a:solidFill>
              </a:rPr>
              <a:pPr defTabSz="342900"/>
              <a:t>19</a:t>
            </a:fld>
            <a:endParaRPr lang="en-US" dirty="0">
              <a:solidFill>
                <a:srgbClr val="FFFFFF"/>
              </a:solidFill>
            </a:endParaRPr>
          </a:p>
        </p:txBody>
      </p:sp>
      <p:pic>
        <p:nvPicPr>
          <p:cNvPr id="6" name="Picture 5">
            <a:extLst>
              <a:ext uri="{FF2B5EF4-FFF2-40B4-BE49-F238E27FC236}">
                <a16:creationId xmlns:a16="http://schemas.microsoft.com/office/drawing/2014/main" id="{FE2C628D-5A23-4A2C-9217-751D575FA6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70198"/>
            <a:ext cx="3647728" cy="6070816"/>
          </a:xfrm>
          <a:prstGeom prst="rect">
            <a:avLst/>
          </a:prstGeom>
        </p:spPr>
      </p:pic>
      <p:sp>
        <p:nvSpPr>
          <p:cNvPr id="7" name="Text Placeholder 2">
            <a:extLst>
              <a:ext uri="{FF2B5EF4-FFF2-40B4-BE49-F238E27FC236}">
                <a16:creationId xmlns:a16="http://schemas.microsoft.com/office/drawing/2014/main" id="{D2730253-2FA3-4919-A70D-3DE6B2846DA8}"/>
              </a:ext>
            </a:extLst>
          </p:cNvPr>
          <p:cNvSpPr txBox="1">
            <a:spLocks/>
          </p:cNvSpPr>
          <p:nvPr/>
        </p:nvSpPr>
        <p:spPr>
          <a:xfrm>
            <a:off x="3682335" y="3861048"/>
            <a:ext cx="7097296" cy="1697322"/>
          </a:xfrm>
          <a:prstGeom prst="rect">
            <a:avLst/>
          </a:prstGeom>
          <a:noFill/>
          <a:ln w="12700" cap="flat" cmpd="sng" algn="ctr">
            <a:noFill/>
            <a:prstDash val="solid"/>
            <a:miter lim="800000"/>
          </a:ln>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latin typeface="+mj-lt"/>
              </a:rPr>
              <a:t>What is AgilityHealth® and Why</a:t>
            </a:r>
          </a:p>
          <a:p>
            <a:r>
              <a:rPr lang="en-US" sz="2400" dirty="0">
                <a:latin typeface="+mj-lt"/>
              </a:rPr>
              <a:t>The 3 Metrics that Matter</a:t>
            </a:r>
          </a:p>
          <a:p>
            <a:r>
              <a:rPr lang="en-US" sz="2400" dirty="0">
                <a:latin typeface="+mj-lt"/>
              </a:rPr>
              <a:t>Growth Framework</a:t>
            </a:r>
          </a:p>
          <a:p>
            <a:r>
              <a:rPr lang="en-US" sz="2400" dirty="0">
                <a:latin typeface="+mj-lt"/>
              </a:rPr>
              <a:t>AgilityHealth® Demo</a:t>
            </a:r>
          </a:p>
        </p:txBody>
      </p:sp>
      <p:sp>
        <p:nvSpPr>
          <p:cNvPr id="8" name="Text Placeholder 1">
            <a:extLst>
              <a:ext uri="{FF2B5EF4-FFF2-40B4-BE49-F238E27FC236}">
                <a16:creationId xmlns:a16="http://schemas.microsoft.com/office/drawing/2014/main" id="{F78FDAEA-94BC-490A-9C0B-032FFDB3F646}"/>
              </a:ext>
            </a:extLst>
          </p:cNvPr>
          <p:cNvSpPr txBox="1">
            <a:spLocks/>
          </p:cNvSpPr>
          <p:nvPr/>
        </p:nvSpPr>
        <p:spPr>
          <a:xfrm>
            <a:off x="3684699" y="3192463"/>
            <a:ext cx="6624736" cy="921329"/>
          </a:xfrm>
          <a:prstGeom prst="rect">
            <a:avLst/>
          </a:prstGeom>
          <a:noFill/>
          <a:ln w="12700" cap="flat" cmpd="sng" algn="ctr">
            <a:noFill/>
            <a:prstDash val="solid"/>
            <a:miter lim="800000"/>
          </a:ln>
          <a:effectLst/>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a:buNone/>
              <a:defRPr sz="60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lgn="l" defTabSz="914377" rtl="0" eaLnBrk="1" latinLnBrk="0" hangingPunct="1">
              <a:lnSpc>
                <a:spcPct val="90000"/>
              </a:lnSpc>
              <a:spcBef>
                <a:spcPts val="500"/>
              </a:spcBef>
              <a:buFont typeface="Arial"/>
              <a:buNone/>
              <a:defRPr sz="2400" b="0" i="0" kern="1200">
                <a:solidFill>
                  <a:schemeClr val="tx1"/>
                </a:solidFill>
                <a:latin typeface="Calibri Regular"/>
                <a:ea typeface="Calibri Regular"/>
                <a:cs typeface="Calibri Regular"/>
              </a:defRPr>
            </a:lvl2pPr>
            <a:lvl3pPr marL="914377" indent="0" algn="l" defTabSz="914377" rtl="0" eaLnBrk="1" latinLnBrk="0" hangingPunct="1">
              <a:lnSpc>
                <a:spcPct val="90000"/>
              </a:lnSpc>
              <a:spcBef>
                <a:spcPts val="500"/>
              </a:spcBef>
              <a:buFont typeface="Arial"/>
              <a:buNone/>
              <a:defRPr sz="2000" b="0" i="0" kern="1200">
                <a:solidFill>
                  <a:schemeClr val="tx1"/>
                </a:solidFill>
                <a:latin typeface="Calibri Regular"/>
                <a:ea typeface="Calibri Regular"/>
                <a:cs typeface="Calibri Regular"/>
              </a:defRPr>
            </a:lvl3pPr>
            <a:lvl4pPr marL="1371566"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4pPr>
            <a:lvl5pPr marL="1828754"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fontAlgn="auto">
              <a:spcAft>
                <a:spcPts val="0"/>
              </a:spcAft>
            </a:pPr>
            <a:r>
              <a:rPr lang="en-US" sz="4400" dirty="0"/>
              <a:t>AgilityHealth® Overview</a:t>
            </a:r>
          </a:p>
        </p:txBody>
      </p:sp>
    </p:spTree>
    <p:extLst>
      <p:ext uri="{BB962C8B-B14F-4D97-AF65-F5344CB8AC3E}">
        <p14:creationId xmlns:p14="http://schemas.microsoft.com/office/powerpoint/2010/main" val="1612377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vert="horz" lIns="91440" tIns="45720" rIns="91440" bIns="45720" rtlCol="0" anchor="ctr">
            <a:normAutofit/>
          </a:bodyPr>
          <a:lstStyle/>
          <a:p>
            <a:r>
              <a:rPr dirty="0"/>
              <a:t>Organizing Tools</a:t>
            </a:r>
          </a:p>
        </p:txBody>
      </p:sp>
      <p:sp>
        <p:nvSpPr>
          <p:cNvPr id="35842" name="Content Placeholder 2"/>
          <p:cNvSpPr>
            <a:spLocks noGrp="1"/>
          </p:cNvSpPr>
          <p:nvPr>
            <p:ph idx="4294967295"/>
          </p:nvPr>
        </p:nvSpPr>
        <p:spPr>
          <a:xfrm>
            <a:off x="955675" y="1347788"/>
            <a:ext cx="11236325" cy="4783137"/>
          </a:xfrm>
        </p:spPr>
        <p:txBody>
          <a:bodyPr>
            <a:normAutofit/>
          </a:bodyPr>
          <a:lstStyle/>
          <a:p>
            <a:pPr>
              <a:spcBef>
                <a:spcPts val="1800"/>
              </a:spcBef>
              <a:buFont typeface="Wingdings" pitchFamily="2" charset="2"/>
              <a:buChar char="q"/>
            </a:pPr>
            <a:r>
              <a:rPr lang="en-US" sz="3200" dirty="0">
                <a:latin typeface="+mj-lt"/>
                <a:cs typeface="ＭＳ Ｐゴシック" charset="-128"/>
              </a:rPr>
              <a:t> Your </a:t>
            </a:r>
            <a:r>
              <a:rPr lang="en-US" sz="3200" dirty="0" err="1">
                <a:latin typeface="+mj-lt"/>
                <a:cs typeface="ＭＳ Ｐゴシック" charset="-128"/>
              </a:rPr>
              <a:t>Ideaboardz</a:t>
            </a:r>
            <a:r>
              <a:rPr lang="en-US" sz="3200" dirty="0">
                <a:latin typeface="+mj-lt"/>
                <a:cs typeface="ＭＳ Ｐゴシック" charset="-128"/>
              </a:rPr>
              <a:t> link for this course is in your invitation</a:t>
            </a:r>
          </a:p>
          <a:p>
            <a:pPr lvl="1">
              <a:spcBef>
                <a:spcPts val="1800"/>
              </a:spcBef>
              <a:buFont typeface="Wingdings" pitchFamily="2" charset="2"/>
              <a:buChar char="q"/>
            </a:pPr>
            <a:r>
              <a:rPr lang="en-US" sz="2800" dirty="0">
                <a:latin typeface="+mj-lt"/>
                <a:cs typeface="ＭＳ Ｐゴシック" charset="-128"/>
              </a:rPr>
              <a:t> Sign In Sheet</a:t>
            </a:r>
          </a:p>
          <a:p>
            <a:pPr lvl="1">
              <a:spcBef>
                <a:spcPts val="1800"/>
              </a:spcBef>
              <a:buFont typeface="Wingdings" pitchFamily="2" charset="2"/>
              <a:buChar char="q"/>
            </a:pPr>
            <a:r>
              <a:rPr lang="en-US" sz="2800" dirty="0">
                <a:latin typeface="+mj-lt"/>
                <a:cs typeface="ＭＳ Ｐゴシック" charset="-128"/>
              </a:rPr>
              <a:t> Our Team Norms</a:t>
            </a:r>
          </a:p>
          <a:p>
            <a:pPr lvl="1">
              <a:spcBef>
                <a:spcPts val="1800"/>
              </a:spcBef>
              <a:buFont typeface="Wingdings" pitchFamily="2" charset="2"/>
              <a:buChar char="q"/>
            </a:pPr>
            <a:r>
              <a:rPr lang="en-US" sz="2800" dirty="0">
                <a:latin typeface="+mj-lt"/>
                <a:cs typeface="ＭＳ Ｐゴシック" charset="-128"/>
              </a:rPr>
              <a:t> Start / Finish / Breaks</a:t>
            </a:r>
          </a:p>
          <a:p>
            <a:pPr lvl="1">
              <a:spcBef>
                <a:spcPts val="1800"/>
              </a:spcBef>
              <a:buFont typeface="Wingdings" pitchFamily="2" charset="2"/>
              <a:buChar char="q"/>
            </a:pPr>
            <a:r>
              <a:rPr lang="en-US" sz="2800" dirty="0">
                <a:latin typeface="+mj-lt"/>
                <a:cs typeface="ＭＳ Ｐゴシック" charset="-128"/>
              </a:rPr>
              <a:t> Parking Lot</a:t>
            </a:r>
          </a:p>
          <a:p>
            <a:pPr lvl="1">
              <a:spcBef>
                <a:spcPts val="1800"/>
              </a:spcBef>
              <a:buFont typeface="Wingdings" pitchFamily="2" charset="2"/>
              <a:buChar char="q"/>
            </a:pPr>
            <a:r>
              <a:rPr lang="en-US" sz="2800" dirty="0">
                <a:latin typeface="+mj-lt"/>
                <a:cs typeface="ＭＳ Ｐゴシック" charset="-128"/>
              </a:rPr>
              <a:t> Course Feedback</a:t>
            </a:r>
          </a:p>
          <a:p>
            <a:pPr marL="0" indent="0">
              <a:buNone/>
            </a:pPr>
            <a:endParaRPr lang="en-US" sz="3200" dirty="0">
              <a:latin typeface="+mj-lt"/>
              <a:cs typeface="ＭＳ Ｐゴシック" charset="-128"/>
            </a:endParaRPr>
          </a:p>
        </p:txBody>
      </p:sp>
      <p:sp>
        <p:nvSpPr>
          <p:cNvPr id="35845" name="Rectangle 6"/>
          <p:cNvSpPr txBox="1">
            <a:spLocks noGrp="1" noChangeArrowheads="1"/>
          </p:cNvSpPr>
          <p:nvPr/>
        </p:nvSpPr>
        <p:spPr bwMode="auto">
          <a:xfrm>
            <a:off x="9144000" y="6246813"/>
            <a:ext cx="1066800" cy="476250"/>
          </a:xfrm>
          <a:prstGeom prst="rect">
            <a:avLst/>
          </a:prstGeom>
          <a:noFill/>
          <a:ln w="9525">
            <a:noFill/>
            <a:miter lim="800000"/>
            <a:headEnd/>
            <a:tailEnd/>
          </a:ln>
        </p:spPr>
        <p:txBody>
          <a:bodyPr>
            <a:prstTxWarp prst="textNoShape">
              <a:avLst/>
            </a:prstTxWarp>
          </a:bodyPr>
          <a:lstStyle/>
          <a:p>
            <a:pPr algn="r">
              <a:buClr>
                <a:srgbClr val="000000"/>
              </a:buClr>
              <a:buSzPct val="100000"/>
              <a:buFont typeface="Times New Roman" charset="0"/>
              <a:buNone/>
            </a:pPr>
            <a:endParaRPr lang="en-US" sz="1400" dirty="0">
              <a:ea typeface="MS Gothic" charset="0"/>
              <a:cs typeface="MS Gothic" charset="0"/>
            </a:endParaRPr>
          </a:p>
        </p:txBody>
      </p:sp>
      <p:sp>
        <p:nvSpPr>
          <p:cNvPr id="35846" name="Slide Number Placeholder 4"/>
          <p:cNvSpPr txBox="1">
            <a:spLocks noGrp="1"/>
          </p:cNvSpPr>
          <p:nvPr/>
        </p:nvSpPr>
        <p:spPr bwMode="auto">
          <a:xfrm>
            <a:off x="11877260" y="6535048"/>
            <a:ext cx="251791" cy="288165"/>
          </a:xfrm>
          <a:prstGeom prst="rect">
            <a:avLst/>
          </a:prstGeom>
          <a:noFill/>
          <a:ln w="9525">
            <a:noFill/>
            <a:miter lim="800000"/>
            <a:headEnd/>
            <a:tailEnd/>
          </a:ln>
        </p:spPr>
        <p:txBody>
          <a:bodyPr>
            <a:prstTxWarp prst="textNoShape">
              <a:avLst/>
            </a:prstTxWarp>
          </a:bodyPr>
          <a:lstStyle/>
          <a:p>
            <a:pPr algn="r">
              <a:buClr>
                <a:srgbClr val="000000"/>
              </a:buClr>
              <a:buSzPct val="100000"/>
              <a:buFont typeface="Times New Roman" charset="0"/>
              <a:buNone/>
            </a:pPr>
            <a:endParaRPr lang="en-US" sz="1400" dirty="0">
              <a:ea typeface="MS Gothic" charset="0"/>
              <a:cs typeface="MS Gothic"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Problem to Solve: Are We Seeing the Value From Agility?</a:t>
            </a:r>
          </a:p>
        </p:txBody>
      </p:sp>
      <p:sp>
        <p:nvSpPr>
          <p:cNvPr id="3" name="Content Placeholder 2"/>
          <p:cNvSpPr>
            <a:spLocks noGrp="1"/>
          </p:cNvSpPr>
          <p:nvPr>
            <p:ph idx="4294967295"/>
          </p:nvPr>
        </p:nvSpPr>
        <p:spPr>
          <a:xfrm>
            <a:off x="551384" y="1268760"/>
            <a:ext cx="9793288" cy="4926012"/>
          </a:xfrm>
        </p:spPr>
        <p:txBody>
          <a:bodyPr>
            <a:normAutofit/>
          </a:bodyPr>
          <a:lstStyle/>
          <a:p>
            <a:pPr marL="0" indent="0">
              <a:buNone/>
            </a:pPr>
            <a:r>
              <a:rPr lang="en-US" sz="3000" dirty="0"/>
              <a:t>“How are we measuring this?”   Typically, in the past…</a:t>
            </a:r>
          </a:p>
          <a:p>
            <a:pPr lvl="1">
              <a:spcBef>
                <a:spcPts val="1200"/>
              </a:spcBef>
            </a:pPr>
            <a:r>
              <a:rPr lang="en-US" sz="2200" dirty="0"/>
              <a:t>No consistent measurement methodology, subjective opinions</a:t>
            </a:r>
          </a:p>
          <a:p>
            <a:pPr lvl="1">
              <a:spcBef>
                <a:spcPts val="1200"/>
              </a:spcBef>
            </a:pPr>
            <a:r>
              <a:rPr lang="en-US" sz="2200" dirty="0"/>
              <a:t>Individual approaches weren’t repeatable, consistent or comprehensive</a:t>
            </a:r>
          </a:p>
          <a:p>
            <a:pPr lvl="1">
              <a:spcBef>
                <a:spcPts val="1200"/>
              </a:spcBef>
            </a:pPr>
            <a:r>
              <a:rPr lang="en-US" sz="2200" dirty="0"/>
              <a:t>Data ended up in Excel or assessment tools</a:t>
            </a:r>
          </a:p>
          <a:p>
            <a:pPr lvl="1">
              <a:spcBef>
                <a:spcPts val="1200"/>
              </a:spcBef>
            </a:pPr>
            <a:r>
              <a:rPr lang="en-US" sz="2200" dirty="0"/>
              <a:t>Not enough coaches for all teams</a:t>
            </a:r>
          </a:p>
          <a:p>
            <a:pPr lvl="1">
              <a:spcBef>
                <a:spcPts val="1200"/>
              </a:spcBef>
            </a:pPr>
            <a:r>
              <a:rPr lang="en-US" sz="2200" dirty="0"/>
              <a:t>Little to no trending over time, growth isn’t measurable</a:t>
            </a:r>
          </a:p>
          <a:p>
            <a:pPr lvl="1">
              <a:spcBef>
                <a:spcPts val="1200"/>
              </a:spcBef>
            </a:pPr>
            <a:r>
              <a:rPr lang="en-US" sz="2200" dirty="0"/>
              <a:t>No cross-team rollup view or analysis</a:t>
            </a:r>
          </a:p>
          <a:p>
            <a:pPr lvl="1">
              <a:spcBef>
                <a:spcPts val="1200"/>
              </a:spcBef>
            </a:pPr>
            <a:r>
              <a:rPr lang="en-US" sz="2200" dirty="0"/>
              <a:t>Not ‘hearing the team voice’ of where help is really needed</a:t>
            </a:r>
          </a:p>
          <a:p>
            <a:pPr lvl="1"/>
            <a:endParaRPr lang="en-US" sz="2400" dirty="0"/>
          </a:p>
          <a:p>
            <a:pPr marL="457136" lvl="1" indent="0" algn="ctr">
              <a:buNone/>
            </a:pPr>
            <a:r>
              <a:rPr lang="en-US" sz="3000" dirty="0"/>
              <a:t> We don’t </a:t>
            </a:r>
            <a:r>
              <a:rPr lang="en-US" sz="3000" b="1" i="1" dirty="0">
                <a:solidFill>
                  <a:schemeClr val="accent2"/>
                </a:solidFill>
              </a:rPr>
              <a:t>really</a:t>
            </a:r>
            <a:r>
              <a:rPr lang="en-US" sz="3000" dirty="0">
                <a:solidFill>
                  <a:schemeClr val="accent2"/>
                </a:solidFill>
              </a:rPr>
              <a:t> </a:t>
            </a:r>
            <a:r>
              <a:rPr lang="en-US" sz="3000" dirty="0"/>
              <a:t>know how we’re doing.</a:t>
            </a:r>
          </a:p>
        </p:txBody>
      </p:sp>
    </p:spTree>
    <p:extLst>
      <p:ext uri="{BB962C8B-B14F-4D97-AF65-F5344CB8AC3E}">
        <p14:creationId xmlns:p14="http://schemas.microsoft.com/office/powerpoint/2010/main" val="47456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4"/>
          <p:cNvSpPr txBox="1">
            <a:spLocks noGrp="1"/>
          </p:cNvSpPr>
          <p:nvPr>
            <p:ph type="title"/>
          </p:nvPr>
        </p:nvSpPr>
        <p:spPr>
          <a:xfrm>
            <a:off x="548640" y="250249"/>
            <a:ext cx="11235000" cy="640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a:t>What is the AgilityHealth® Measurement Platform?</a:t>
            </a:r>
            <a:endParaRPr/>
          </a:p>
        </p:txBody>
      </p:sp>
      <p:sp>
        <p:nvSpPr>
          <p:cNvPr id="209" name="Google Shape;209;p24"/>
          <p:cNvSpPr txBox="1">
            <a:spLocks noGrp="1"/>
          </p:cNvSpPr>
          <p:nvPr>
            <p:ph type="body" idx="1"/>
          </p:nvPr>
        </p:nvSpPr>
        <p:spPr>
          <a:xfrm>
            <a:off x="472192" y="1143000"/>
            <a:ext cx="11235000" cy="3450000"/>
          </a:xfrm>
          <a:prstGeom prst="rect">
            <a:avLst/>
          </a:prstGeom>
          <a:noFill/>
          <a:ln>
            <a:noFill/>
          </a:ln>
        </p:spPr>
        <p:txBody>
          <a:bodyPr spcFirstLastPara="1" wrap="square" lIns="91425" tIns="45700" rIns="91425" bIns="45700" anchor="t" anchorCtr="0">
            <a:noAutofit/>
          </a:bodyPr>
          <a:lstStyle/>
          <a:p>
            <a:pPr marL="0" lvl="0" indent="0" algn="ctr" rtl="0">
              <a:lnSpc>
                <a:spcPct val="138888"/>
              </a:lnSpc>
              <a:spcBef>
                <a:spcPts val="0"/>
              </a:spcBef>
              <a:spcAft>
                <a:spcPts val="0"/>
              </a:spcAft>
              <a:buClr>
                <a:srgbClr val="00B050"/>
              </a:buClr>
              <a:buSzPts val="3600"/>
              <a:buNone/>
            </a:pPr>
            <a:r>
              <a:rPr lang="en-US" sz="3600" b="1" dirty="0">
                <a:solidFill>
                  <a:srgbClr val="00B050"/>
                </a:solidFill>
                <a:latin typeface="Open Sans"/>
                <a:ea typeface="Open Sans"/>
                <a:cs typeface="Open Sans"/>
                <a:sym typeface="Open Sans"/>
              </a:rPr>
              <a:t>AgilityHealth</a:t>
            </a:r>
            <a:r>
              <a:rPr lang="en-US" sz="3600" dirty="0">
                <a:solidFill>
                  <a:srgbClr val="00B050"/>
                </a:solidFill>
                <a:latin typeface="Open Sans"/>
                <a:ea typeface="Open Sans"/>
                <a:cs typeface="Open Sans"/>
                <a:sym typeface="Open Sans"/>
              </a:rPr>
              <a:t>®</a:t>
            </a:r>
            <a:r>
              <a:rPr lang="en-US" sz="3600" b="1" dirty="0">
                <a:solidFill>
                  <a:srgbClr val="7A7A7A"/>
                </a:solidFill>
                <a:latin typeface="Open Sans"/>
                <a:ea typeface="Open Sans"/>
                <a:cs typeface="Open Sans"/>
                <a:sym typeface="Open Sans"/>
              </a:rPr>
              <a:t> </a:t>
            </a:r>
            <a:r>
              <a:rPr lang="en-US" sz="3600" dirty="0">
                <a:solidFill>
                  <a:srgbClr val="7A7A7A"/>
                </a:solidFill>
                <a:latin typeface="Open Sans Light"/>
                <a:ea typeface="Open Sans Light"/>
                <a:cs typeface="Open Sans Light"/>
                <a:sym typeface="Open Sans Light"/>
              </a:rPr>
              <a:t>is the</a:t>
            </a:r>
            <a:r>
              <a:rPr lang="en-US" sz="3600" b="1" dirty="0">
                <a:solidFill>
                  <a:srgbClr val="7A7A7A"/>
                </a:solidFill>
                <a:latin typeface="Open Sans SemiBold"/>
                <a:ea typeface="Open Sans SemiBold"/>
                <a:cs typeface="Open Sans SemiBold"/>
                <a:sym typeface="Open Sans SemiBold"/>
              </a:rPr>
              <a:t> </a:t>
            </a:r>
            <a:r>
              <a:rPr lang="en-US" sz="3600" b="1" dirty="0">
                <a:latin typeface="Open Sans"/>
                <a:ea typeface="Open Sans"/>
                <a:cs typeface="Open Sans"/>
                <a:sym typeface="Open Sans"/>
              </a:rPr>
              <a:t>world’s leading</a:t>
            </a:r>
            <a:br>
              <a:rPr lang="en-US" sz="3600" b="1" dirty="0">
                <a:latin typeface="Open Sans"/>
                <a:ea typeface="Open Sans"/>
                <a:cs typeface="Open Sans"/>
                <a:sym typeface="Open Sans"/>
              </a:rPr>
            </a:br>
            <a:r>
              <a:rPr lang="en-US" sz="3600" b="1" dirty="0">
                <a:latin typeface="Open Sans"/>
                <a:ea typeface="Open Sans"/>
                <a:cs typeface="Open Sans"/>
                <a:sym typeface="Open Sans"/>
              </a:rPr>
              <a:t>measurement &amp; continuous improvement </a:t>
            </a:r>
            <a:br>
              <a:rPr lang="en-US" sz="3600" b="1" dirty="0">
                <a:solidFill>
                  <a:srgbClr val="7A7A7A"/>
                </a:solidFill>
                <a:latin typeface="Open Sans SemiBold"/>
                <a:ea typeface="Open Sans SemiBold"/>
                <a:cs typeface="Open Sans SemiBold"/>
                <a:sym typeface="Open Sans SemiBold"/>
              </a:rPr>
            </a:br>
            <a:r>
              <a:rPr lang="en-US" sz="3600" dirty="0">
                <a:solidFill>
                  <a:srgbClr val="7A7A7A"/>
                </a:solidFill>
                <a:latin typeface="Open Sans Light"/>
                <a:ea typeface="Open Sans Light"/>
                <a:cs typeface="Open Sans Light"/>
                <a:sym typeface="Open Sans Light"/>
              </a:rPr>
              <a:t>platform for accelerating the maturity and productivity of teams and enterprises.  </a:t>
            </a:r>
            <a:endParaRPr dirty="0"/>
          </a:p>
        </p:txBody>
      </p:sp>
      <p:grpSp>
        <p:nvGrpSpPr>
          <p:cNvPr id="210" name="Google Shape;210;p24"/>
          <p:cNvGrpSpPr/>
          <p:nvPr/>
        </p:nvGrpSpPr>
        <p:grpSpPr>
          <a:xfrm>
            <a:off x="5108028" y="4601885"/>
            <a:ext cx="1765200" cy="1446645"/>
            <a:chOff x="5132321" y="4643840"/>
            <a:chExt cx="1765200" cy="1446645"/>
          </a:xfrm>
        </p:grpSpPr>
        <p:sp>
          <p:nvSpPr>
            <p:cNvPr id="211" name="Google Shape;211;p24"/>
            <p:cNvSpPr/>
            <p:nvPr/>
          </p:nvSpPr>
          <p:spPr>
            <a:xfrm>
              <a:off x="5446717" y="4643840"/>
              <a:ext cx="1136400" cy="1044000"/>
            </a:xfrm>
            <a:prstGeom prst="ellipse">
              <a:avLst/>
            </a:prstGeom>
            <a:solidFill>
              <a:schemeClr val="accent1"/>
            </a:solidFill>
            <a:ln>
              <a:noFill/>
            </a:ln>
          </p:spPr>
          <p:txBody>
            <a:bodyPr spcFirstLastPara="1" wrap="square" lIns="121900" tIns="60950" rIns="121900" bIns="60950" anchor="ctr" anchorCtr="1">
              <a:noAutofit/>
            </a:bodyPr>
            <a:lstStyle/>
            <a:p>
              <a:pPr marL="0" marR="0" lvl="0" indent="0" algn="ctr" defTabSz="914400" rtl="0" eaLnBrk="1" fontAlgn="auto" latinLnBrk="0" hangingPunct="1">
                <a:lnSpc>
                  <a:spcPct val="100000"/>
                </a:lnSpc>
                <a:spcBef>
                  <a:spcPts val="0"/>
                </a:spcBef>
                <a:spcAft>
                  <a:spcPts val="0"/>
                </a:spcAft>
                <a:buClr>
                  <a:srgbClr val="58595B"/>
                </a:buClr>
                <a:buSzPts val="1600"/>
                <a:buFont typeface="Calibri"/>
                <a:buNone/>
                <a:tabLst/>
                <a:defRPr/>
              </a:pPr>
              <a:endParaRPr kumimoji="0" sz="1600" b="1" i="0" u="none" strike="noStrike" kern="0" cap="none" spc="0" normalizeH="0" baseline="0" noProof="0">
                <a:ln>
                  <a:noFill/>
                </a:ln>
                <a:solidFill>
                  <a:srgbClr val="808084"/>
                </a:solidFill>
                <a:effectLst/>
                <a:uLnTx/>
                <a:uFillTx/>
                <a:latin typeface="Calibri"/>
                <a:ea typeface="Calibri"/>
                <a:cs typeface="Calibri"/>
                <a:sym typeface="Calibri"/>
              </a:endParaRPr>
            </a:p>
          </p:txBody>
        </p:sp>
        <p:sp>
          <p:nvSpPr>
            <p:cNvPr id="212" name="Google Shape;212;p24"/>
            <p:cNvSpPr txBox="1"/>
            <p:nvPr/>
          </p:nvSpPr>
          <p:spPr>
            <a:xfrm>
              <a:off x="5132321" y="5721185"/>
              <a:ext cx="1765200" cy="369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1800"/>
                <a:buFont typeface="Open Sans"/>
                <a:buNone/>
                <a:tabLst/>
                <a:defRPr/>
              </a:pPr>
              <a:r>
                <a:rPr kumimoji="0" lang="en-US" sz="1800" b="1" i="0" u="none" strike="noStrike" kern="0" cap="none" spc="0" normalizeH="0" baseline="0" noProof="0">
                  <a:ln>
                    <a:noFill/>
                  </a:ln>
                  <a:solidFill>
                    <a:srgbClr val="58595B"/>
                  </a:solidFill>
                  <a:effectLst/>
                  <a:uLnTx/>
                  <a:uFillTx/>
                  <a:latin typeface="Open Sans"/>
                  <a:ea typeface="Open Sans"/>
                  <a:cs typeface="Open Sans"/>
                  <a:sym typeface="Open Sans"/>
                </a:rPr>
                <a:t>Grow</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13" name="Google Shape;213;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01088" y="4858431"/>
              <a:ext cx="637363" cy="637363"/>
            </a:xfrm>
            <a:prstGeom prst="rect">
              <a:avLst/>
            </a:prstGeom>
            <a:noFill/>
            <a:ln>
              <a:noFill/>
            </a:ln>
          </p:spPr>
        </p:pic>
      </p:grpSp>
      <p:grpSp>
        <p:nvGrpSpPr>
          <p:cNvPr id="214" name="Google Shape;214;p24"/>
          <p:cNvGrpSpPr/>
          <p:nvPr/>
        </p:nvGrpSpPr>
        <p:grpSpPr>
          <a:xfrm>
            <a:off x="2212428" y="4593000"/>
            <a:ext cx="1798500" cy="1443331"/>
            <a:chOff x="2438400" y="4634955"/>
            <a:chExt cx="1798500" cy="1443331"/>
          </a:xfrm>
        </p:grpSpPr>
        <p:sp>
          <p:nvSpPr>
            <p:cNvPr id="215" name="Google Shape;215;p24"/>
            <p:cNvSpPr/>
            <p:nvPr/>
          </p:nvSpPr>
          <p:spPr>
            <a:xfrm>
              <a:off x="2774684" y="4634955"/>
              <a:ext cx="1125300" cy="1063200"/>
            </a:xfrm>
            <a:prstGeom prst="ellipse">
              <a:avLst/>
            </a:prstGeom>
            <a:solidFill>
              <a:schemeClr val="accent3"/>
            </a:solidFill>
            <a:ln>
              <a:noFill/>
            </a:ln>
          </p:spPr>
          <p:txBody>
            <a:bodyPr spcFirstLastPara="1" wrap="square" lIns="121900" tIns="60950" rIns="121900" bIns="60950" anchor="ctr" anchorCtr="1">
              <a:noAutofit/>
            </a:bodyPr>
            <a:lstStyle/>
            <a:p>
              <a:pPr marL="0" marR="0" lvl="0" indent="0" algn="ctr" defTabSz="914400" rtl="0" eaLnBrk="1" fontAlgn="auto" latinLnBrk="0" hangingPunct="1">
                <a:lnSpc>
                  <a:spcPct val="100000"/>
                </a:lnSpc>
                <a:spcBef>
                  <a:spcPts val="0"/>
                </a:spcBef>
                <a:spcAft>
                  <a:spcPts val="0"/>
                </a:spcAft>
                <a:buClr>
                  <a:srgbClr val="58595B"/>
                </a:buClr>
                <a:buSzPts val="1600"/>
                <a:buFont typeface="Calibri"/>
                <a:buNone/>
                <a:tabLst/>
                <a:defRPr/>
              </a:pPr>
              <a:endParaRPr kumimoji="0" sz="1600" b="1" i="0" u="none" strike="noStrike" kern="0" cap="none" spc="0" normalizeH="0" baseline="0" noProof="0">
                <a:ln>
                  <a:noFill/>
                </a:ln>
                <a:solidFill>
                  <a:srgbClr val="808084"/>
                </a:solidFill>
                <a:effectLst/>
                <a:uLnTx/>
                <a:uFillTx/>
                <a:latin typeface="Calibri"/>
                <a:ea typeface="Calibri"/>
                <a:cs typeface="Calibri"/>
                <a:sym typeface="Calibri"/>
              </a:endParaRPr>
            </a:p>
          </p:txBody>
        </p:sp>
        <p:sp>
          <p:nvSpPr>
            <p:cNvPr id="216" name="Google Shape;216;p24"/>
            <p:cNvSpPr txBox="1"/>
            <p:nvPr/>
          </p:nvSpPr>
          <p:spPr>
            <a:xfrm>
              <a:off x="2438400" y="5708986"/>
              <a:ext cx="1798500" cy="369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1800"/>
                <a:buFont typeface="Open Sans"/>
                <a:buNone/>
                <a:tabLst/>
                <a:defRPr/>
              </a:pPr>
              <a:r>
                <a:rPr kumimoji="0" lang="en-US" sz="1800" b="1" i="0" u="none" strike="noStrike" kern="0" cap="none" spc="0" normalizeH="0" baseline="0" noProof="0">
                  <a:ln>
                    <a:noFill/>
                  </a:ln>
                  <a:solidFill>
                    <a:srgbClr val="58595B"/>
                  </a:solidFill>
                  <a:effectLst/>
                  <a:uLnTx/>
                  <a:uFillTx/>
                  <a:latin typeface="Open Sans"/>
                  <a:ea typeface="Open Sans"/>
                  <a:cs typeface="Open Sans"/>
                  <a:sym typeface="Open Sans"/>
                </a:rPr>
                <a:t>Measure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17" name="Google Shape;217;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17981" y="4838114"/>
              <a:ext cx="619537" cy="619537"/>
            </a:xfrm>
            <a:prstGeom prst="rect">
              <a:avLst/>
            </a:prstGeom>
            <a:noFill/>
            <a:ln>
              <a:noFill/>
            </a:ln>
          </p:spPr>
        </p:pic>
      </p:grpSp>
      <p:grpSp>
        <p:nvGrpSpPr>
          <p:cNvPr id="218" name="Google Shape;218;p24"/>
          <p:cNvGrpSpPr/>
          <p:nvPr/>
        </p:nvGrpSpPr>
        <p:grpSpPr>
          <a:xfrm>
            <a:off x="7967994" y="4599146"/>
            <a:ext cx="1894800" cy="1454867"/>
            <a:chOff x="8041566" y="4641101"/>
            <a:chExt cx="1894800" cy="1454867"/>
          </a:xfrm>
        </p:grpSpPr>
        <p:sp>
          <p:nvSpPr>
            <p:cNvPr id="219" name="Google Shape;219;p24"/>
            <p:cNvSpPr txBox="1"/>
            <p:nvPr/>
          </p:nvSpPr>
          <p:spPr>
            <a:xfrm>
              <a:off x="8041566" y="5726668"/>
              <a:ext cx="1894800" cy="369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1800"/>
                <a:buFont typeface="Open Sans"/>
                <a:buNone/>
                <a:tabLst/>
                <a:defRPr/>
              </a:pPr>
              <a:r>
                <a:rPr kumimoji="0" lang="en-US" sz="1800" b="1" i="0" u="none" strike="noStrike" kern="0" cap="none" spc="0" normalizeH="0" baseline="0" noProof="0">
                  <a:ln>
                    <a:noFill/>
                  </a:ln>
                  <a:solidFill>
                    <a:srgbClr val="58595B"/>
                  </a:solidFill>
                  <a:effectLst/>
                  <a:uLnTx/>
                  <a:uFillTx/>
                  <a:latin typeface="Open Sans"/>
                  <a:ea typeface="Open Sans"/>
                  <a:cs typeface="Open Sans"/>
                  <a:sym typeface="Open Sans"/>
                </a:rPr>
                <a:t>Accelerate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0" name="Google Shape;220;p24"/>
            <p:cNvGrpSpPr/>
            <p:nvPr/>
          </p:nvGrpSpPr>
          <p:grpSpPr>
            <a:xfrm>
              <a:off x="8422797" y="4641101"/>
              <a:ext cx="1136400" cy="1044000"/>
              <a:chOff x="9639657" y="4697076"/>
              <a:chExt cx="1136400" cy="1044000"/>
            </a:xfrm>
          </p:grpSpPr>
          <p:sp>
            <p:nvSpPr>
              <p:cNvPr id="221" name="Google Shape;221;p24"/>
              <p:cNvSpPr/>
              <p:nvPr/>
            </p:nvSpPr>
            <p:spPr>
              <a:xfrm>
                <a:off x="9639657" y="4697076"/>
                <a:ext cx="1136400" cy="1044000"/>
              </a:xfrm>
              <a:prstGeom prst="ellipse">
                <a:avLst/>
              </a:prstGeom>
              <a:solidFill>
                <a:schemeClr val="accent4"/>
              </a:solidFill>
              <a:ln>
                <a:noFill/>
              </a:ln>
            </p:spPr>
            <p:txBody>
              <a:bodyPr spcFirstLastPara="1" wrap="square" lIns="121900" tIns="60950" rIns="121900" bIns="60950" anchor="ctr" anchorCtr="1">
                <a:noAutofit/>
              </a:bodyPr>
              <a:lstStyle/>
              <a:p>
                <a:pPr marL="0" marR="0" lvl="0" indent="0" algn="ctr" defTabSz="914400" rtl="0" eaLnBrk="1" fontAlgn="auto" latinLnBrk="0" hangingPunct="1">
                  <a:lnSpc>
                    <a:spcPct val="100000"/>
                  </a:lnSpc>
                  <a:spcBef>
                    <a:spcPts val="0"/>
                  </a:spcBef>
                  <a:spcAft>
                    <a:spcPts val="0"/>
                  </a:spcAft>
                  <a:buClr>
                    <a:srgbClr val="58595B"/>
                  </a:buClr>
                  <a:buSzPts val="1600"/>
                  <a:buFont typeface="Calibri"/>
                  <a:buNone/>
                  <a:tabLst/>
                  <a:defRPr/>
                </a:pPr>
                <a:endParaRPr kumimoji="0" sz="1600" b="1" i="0" u="none" strike="noStrike" kern="0" cap="none" spc="0" normalizeH="0" baseline="0" noProof="0">
                  <a:ln>
                    <a:noFill/>
                  </a:ln>
                  <a:solidFill>
                    <a:srgbClr val="808084"/>
                  </a:solidFill>
                  <a:effectLst/>
                  <a:uLnTx/>
                  <a:uFillTx/>
                  <a:latin typeface="Calibri"/>
                  <a:ea typeface="Calibri"/>
                  <a:cs typeface="Calibri"/>
                  <a:sym typeface="Calibri"/>
                </a:endParaRPr>
              </a:p>
            </p:txBody>
          </p:sp>
          <p:pic>
            <p:nvPicPr>
              <p:cNvPr id="222" name="Google Shape;222;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897555" y="4888491"/>
                <a:ext cx="616448" cy="616448"/>
              </a:xfrm>
              <a:prstGeom prst="rect">
                <a:avLst/>
              </a:prstGeom>
              <a:noFill/>
              <a:ln>
                <a:noFill/>
              </a:ln>
            </p:spPr>
          </p:pic>
        </p:grpSp>
      </p:grpSp>
    </p:spTree>
    <p:extLst>
      <p:ext uri="{BB962C8B-B14F-4D97-AF65-F5344CB8AC3E}">
        <p14:creationId xmlns:p14="http://schemas.microsoft.com/office/powerpoint/2010/main" val="3316682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E8B86-1C05-4647-A09A-3072F9C9555B}"/>
              </a:ext>
            </a:extLst>
          </p:cNvPr>
          <p:cNvSpPr>
            <a:spLocks noGrp="1"/>
          </p:cNvSpPr>
          <p:nvPr>
            <p:ph type="title"/>
          </p:nvPr>
        </p:nvSpPr>
        <p:spPr/>
        <p:txBody>
          <a:bodyPr>
            <a:normAutofit/>
          </a:bodyPr>
          <a:lstStyle/>
          <a:p>
            <a:r>
              <a:rPr lang="en-US" dirty="0"/>
              <a:t>Six Key Capabilities of the </a:t>
            </a:r>
            <a:r>
              <a:rPr lang="en-US" dirty="0" err="1"/>
              <a:t>AgilityHealth</a:t>
            </a:r>
            <a:r>
              <a:rPr lang="en-US" dirty="0"/>
              <a:t>® Platform</a:t>
            </a:r>
          </a:p>
        </p:txBody>
      </p:sp>
      <p:pic>
        <p:nvPicPr>
          <p:cNvPr id="5" name="Picture 4">
            <a:extLst>
              <a:ext uri="{FF2B5EF4-FFF2-40B4-BE49-F238E27FC236}">
                <a16:creationId xmlns:a16="http://schemas.microsoft.com/office/drawing/2014/main" id="{C1E4F050-A637-AB4D-A827-5B8BD025372C}"/>
              </a:ext>
            </a:extLst>
          </p:cNvPr>
          <p:cNvPicPr>
            <a:picLocks noChangeAspect="1"/>
          </p:cNvPicPr>
          <p:nvPr/>
        </p:nvPicPr>
        <p:blipFill>
          <a:blip r:embed="rId3"/>
          <a:stretch>
            <a:fillRect/>
          </a:stretch>
        </p:blipFill>
        <p:spPr>
          <a:xfrm>
            <a:off x="610128" y="1087724"/>
            <a:ext cx="10769600" cy="4989305"/>
          </a:xfrm>
          <a:prstGeom prst="rect">
            <a:avLst/>
          </a:prstGeom>
        </p:spPr>
      </p:pic>
      <p:sp>
        <p:nvSpPr>
          <p:cNvPr id="4" name="Rounded Rectangle 1">
            <a:extLst>
              <a:ext uri="{FF2B5EF4-FFF2-40B4-BE49-F238E27FC236}">
                <a16:creationId xmlns:a16="http://schemas.microsoft.com/office/drawing/2014/main" id="{4FC8636A-B520-46AB-8EC7-8781FE26AAF0}"/>
              </a:ext>
            </a:extLst>
          </p:cNvPr>
          <p:cNvSpPr/>
          <p:nvPr/>
        </p:nvSpPr>
        <p:spPr>
          <a:xfrm>
            <a:off x="8179599" y="3492820"/>
            <a:ext cx="3363523" cy="1267715"/>
          </a:xfrm>
          <a:prstGeom prst="roundRect">
            <a:avLst/>
          </a:prstGeom>
          <a:noFill/>
          <a:ln>
            <a:solidFill>
              <a:schemeClr val="accent5">
                <a:lumMod val="60000"/>
                <a:lumOff val="40000"/>
              </a:schemeClr>
            </a:solidFill>
          </a:ln>
          <a:effectLst>
            <a:glow rad="1397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501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5"/>
          <p:cNvSpPr txBox="1">
            <a:spLocks noGrp="1"/>
          </p:cNvSpPr>
          <p:nvPr>
            <p:ph type="title"/>
          </p:nvPr>
        </p:nvSpPr>
        <p:spPr>
          <a:xfrm>
            <a:off x="402765" y="315158"/>
            <a:ext cx="12309900" cy="640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3600" dirty="0"/>
              <a:t>What Should We Measure? The Three Metrics That Matter</a:t>
            </a:r>
            <a:endParaRPr sz="3600" dirty="0"/>
          </a:p>
        </p:txBody>
      </p:sp>
      <p:pic>
        <p:nvPicPr>
          <p:cNvPr id="229" name="Google Shape;229;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35788" y="2945378"/>
            <a:ext cx="6158239" cy="3115201"/>
          </a:xfrm>
          <a:prstGeom prst="rect">
            <a:avLst/>
          </a:prstGeom>
          <a:noFill/>
          <a:ln>
            <a:noFill/>
          </a:ln>
        </p:spPr>
      </p:pic>
      <p:sp>
        <p:nvSpPr>
          <p:cNvPr id="230" name="Google Shape;230;p25"/>
          <p:cNvSpPr txBox="1"/>
          <p:nvPr/>
        </p:nvSpPr>
        <p:spPr>
          <a:xfrm>
            <a:off x="3581400" y="2057400"/>
            <a:ext cx="5181600" cy="789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2400"/>
              <a:buFont typeface="Calibri"/>
              <a:buNone/>
              <a:tabLst/>
              <a:defRPr/>
            </a:pPr>
            <a:r>
              <a:rPr kumimoji="0" lang="en-US" sz="2400" b="1" i="0" u="none" strike="noStrike" kern="0" cap="none" spc="0" normalizeH="0" baseline="0" noProof="0">
                <a:ln>
                  <a:noFill/>
                </a:ln>
                <a:solidFill>
                  <a:srgbClr val="58595B"/>
                </a:solidFill>
                <a:effectLst/>
                <a:uLnTx/>
                <a:uFillTx/>
                <a:latin typeface="Calibri"/>
                <a:ea typeface="Calibri"/>
                <a:cs typeface="Calibri"/>
                <a:sym typeface="Calibri"/>
              </a:rPr>
              <a:t>Performance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2133"/>
              <a:buFont typeface="Calibri"/>
              <a:buNone/>
              <a:tabLst/>
              <a:defRPr/>
            </a:pPr>
            <a:r>
              <a:rPr kumimoji="0" lang="en-US" sz="2133" b="0" i="0" u="none" strike="noStrike" kern="0" cap="none" spc="0" normalizeH="0" baseline="0" noProof="0">
                <a:ln>
                  <a:noFill/>
                </a:ln>
                <a:solidFill>
                  <a:srgbClr val="58595B"/>
                </a:solidFill>
                <a:effectLst/>
                <a:uLnTx/>
                <a:uFillTx/>
                <a:latin typeface="Calibri"/>
                <a:ea typeface="Calibri"/>
                <a:cs typeface="Calibri"/>
                <a:sym typeface="Calibri"/>
              </a:rPr>
              <a:t>Collected via Agile Work Mgmt. Platforms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25"/>
          <p:cNvSpPr txBox="1"/>
          <p:nvPr/>
        </p:nvSpPr>
        <p:spPr>
          <a:xfrm>
            <a:off x="152400" y="3886200"/>
            <a:ext cx="2869200" cy="14463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58595B"/>
              </a:buClr>
              <a:buSzPts val="2400"/>
              <a:buFont typeface="Calibri"/>
              <a:buNone/>
              <a:tabLst/>
              <a:defRPr/>
            </a:pPr>
            <a:r>
              <a:rPr kumimoji="0" lang="en-US" sz="2400" b="1" i="0" u="none" strike="noStrike" kern="0" cap="none" spc="0" normalizeH="0" baseline="0" noProof="0">
                <a:ln>
                  <a:noFill/>
                </a:ln>
                <a:solidFill>
                  <a:srgbClr val="58595B"/>
                </a:solidFill>
                <a:effectLst/>
                <a:uLnTx/>
                <a:uFillTx/>
                <a:latin typeface="Calibri"/>
                <a:ea typeface="Calibri"/>
                <a:cs typeface="Calibri"/>
                <a:sym typeface="Calibri"/>
              </a:rPr>
              <a:t>Maturity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58595B"/>
              </a:buClr>
              <a:buSzPts val="2133"/>
              <a:buFont typeface="Calibri"/>
              <a:buNone/>
              <a:tabLst/>
              <a:defRPr/>
            </a:pPr>
            <a:r>
              <a:rPr kumimoji="0" lang="en-US" sz="2133" b="0" i="0" u="none" strike="noStrike" kern="0" cap="none" spc="0" normalizeH="0" baseline="0" noProof="0">
                <a:ln>
                  <a:noFill/>
                </a:ln>
                <a:solidFill>
                  <a:srgbClr val="58595B"/>
                </a:solidFill>
                <a:effectLst/>
                <a:uLnTx/>
                <a:uFillTx/>
                <a:latin typeface="Calibri"/>
                <a:ea typeface="Calibri"/>
                <a:cs typeface="Calibri"/>
                <a:sym typeface="Calibri"/>
              </a:rPr>
              <a:t>Collected via Team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58595B"/>
              </a:buClr>
              <a:buSzPts val="2133"/>
              <a:buFont typeface="Calibri"/>
              <a:buNone/>
              <a:tabLst/>
              <a:defRPr/>
            </a:pPr>
            <a:r>
              <a:rPr kumimoji="0" lang="en-US" sz="2133" b="0" i="0" u="none" strike="noStrike" kern="0" cap="none" spc="0" normalizeH="0" baseline="0" noProof="0">
                <a:ln>
                  <a:noFill/>
                </a:ln>
                <a:solidFill>
                  <a:srgbClr val="58595B"/>
                </a:solidFill>
                <a:effectLst/>
                <a:uLnTx/>
                <a:uFillTx/>
                <a:latin typeface="Calibri"/>
                <a:ea typeface="Calibri"/>
                <a:cs typeface="Calibri"/>
                <a:sym typeface="Calibri"/>
              </a:rPr>
              <a:t>Assessments/Radars within AgilityHealth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5"/>
          <p:cNvSpPr txBox="1"/>
          <p:nvPr/>
        </p:nvSpPr>
        <p:spPr>
          <a:xfrm>
            <a:off x="9182583" y="3987273"/>
            <a:ext cx="2247300" cy="1118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8595B"/>
              </a:buClr>
              <a:buSzPts val="2400"/>
              <a:buFont typeface="Calibri"/>
              <a:buNone/>
              <a:tabLst/>
              <a:defRPr/>
            </a:pPr>
            <a:r>
              <a:rPr kumimoji="0" lang="en-US" sz="2400" b="1" i="0" u="none" strike="noStrike" kern="0" cap="none" spc="0" normalizeH="0" baseline="0" noProof="0" dirty="0">
                <a:ln>
                  <a:noFill/>
                </a:ln>
                <a:solidFill>
                  <a:srgbClr val="58595B"/>
                </a:solidFill>
                <a:effectLst/>
                <a:uLnTx/>
                <a:uFillTx/>
                <a:latin typeface="Calibri"/>
                <a:ea typeface="Calibri"/>
                <a:cs typeface="Calibri"/>
                <a:sym typeface="Calibri"/>
              </a:rPr>
              <a:t>Outcomes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58595B"/>
              </a:buClr>
              <a:buSzPts val="2133"/>
              <a:buFont typeface="Calibri"/>
              <a:buNone/>
              <a:tabLst/>
              <a:defRPr/>
            </a:pPr>
            <a:r>
              <a:rPr kumimoji="0" lang="en-US" sz="2133" b="0" i="0" u="none" strike="noStrike" kern="0" cap="none" spc="0" normalizeH="0" baseline="0" noProof="0" dirty="0">
                <a:ln>
                  <a:noFill/>
                </a:ln>
                <a:solidFill>
                  <a:srgbClr val="58595B"/>
                </a:solidFill>
                <a:effectLst/>
                <a:uLnTx/>
                <a:uFillTx/>
                <a:latin typeface="Calibri"/>
                <a:cs typeface="Calibri"/>
                <a:sym typeface="Calibri"/>
              </a:rPr>
              <a:t>AgilityHealth OKR Dashboard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3" name="Google Shape;233;p25"/>
          <p:cNvSpPr txBox="1"/>
          <p:nvPr/>
        </p:nvSpPr>
        <p:spPr>
          <a:xfrm>
            <a:off x="1966006" y="1156205"/>
            <a:ext cx="8389200" cy="748800"/>
          </a:xfrm>
          <a:prstGeom prst="rect">
            <a:avLst/>
          </a:prstGeom>
          <a:solidFill>
            <a:srgbClr val="D4F2D9"/>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2133"/>
              <a:buFont typeface="Calibri"/>
              <a:buNone/>
              <a:tabLst/>
              <a:defRPr/>
            </a:pPr>
            <a:r>
              <a:rPr kumimoji="0" lang="en-US" sz="2133" b="0" i="0" u="none" strike="noStrike" kern="0" cap="none" spc="0" normalizeH="0" baseline="0" noProof="0">
                <a:ln>
                  <a:noFill/>
                </a:ln>
                <a:solidFill>
                  <a:srgbClr val="58595B"/>
                </a:solidFill>
                <a:effectLst/>
                <a:uLnTx/>
                <a:uFillTx/>
                <a:latin typeface="Calibri"/>
                <a:ea typeface="Calibri"/>
                <a:cs typeface="Calibri"/>
                <a:sym typeface="Calibri"/>
              </a:rPr>
              <a:t>Outcomes are THE Metrics that Matter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2133"/>
              <a:buFont typeface="Calibri"/>
              <a:buNone/>
              <a:tabLst/>
              <a:defRPr/>
            </a:pPr>
            <a:r>
              <a:rPr kumimoji="0" lang="en-US" sz="2133" b="0" i="0" u="none" strike="noStrike" kern="0" cap="none" spc="0" normalizeH="0" baseline="0" noProof="0">
                <a:ln>
                  <a:noFill/>
                </a:ln>
                <a:solidFill>
                  <a:srgbClr val="58595B"/>
                </a:solidFill>
                <a:effectLst/>
                <a:uLnTx/>
                <a:uFillTx/>
                <a:latin typeface="Calibri"/>
                <a:ea typeface="Calibri"/>
                <a:cs typeface="Calibri"/>
                <a:sym typeface="Calibri"/>
              </a:rPr>
              <a:t>Maturity and Performance tell us </a:t>
            </a:r>
            <a:r>
              <a:rPr kumimoji="0" lang="en-US" sz="2133" b="1" i="0" u="sng" strike="noStrike" kern="0" cap="none" spc="0" normalizeH="0" baseline="0" noProof="0">
                <a:ln>
                  <a:noFill/>
                </a:ln>
                <a:solidFill>
                  <a:srgbClr val="58595B"/>
                </a:solidFill>
                <a:effectLst/>
                <a:uLnTx/>
                <a:uFillTx/>
                <a:latin typeface="Calibri"/>
                <a:ea typeface="Calibri"/>
                <a:cs typeface="Calibri"/>
                <a:sym typeface="Calibri"/>
              </a:rPr>
              <a:t>WHY</a:t>
            </a:r>
            <a:r>
              <a:rPr kumimoji="0" lang="en-US" sz="2133" b="0" i="0" u="none" strike="noStrike" kern="0" cap="none" spc="0" normalizeH="0" baseline="0" noProof="0">
                <a:ln>
                  <a:noFill/>
                </a:ln>
                <a:solidFill>
                  <a:srgbClr val="58595B"/>
                </a:solidFill>
                <a:effectLst/>
                <a:uLnTx/>
                <a:uFillTx/>
                <a:latin typeface="Calibri"/>
                <a:ea typeface="Calibri"/>
                <a:cs typeface="Calibri"/>
                <a:sym typeface="Calibri"/>
              </a:rPr>
              <a:t> we’re not achieving outcomes.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81855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p:cNvSpPr txBox="1"/>
          <p:nvPr/>
        </p:nvSpPr>
        <p:spPr>
          <a:xfrm>
            <a:off x="472191" y="274320"/>
            <a:ext cx="11235000" cy="58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58595B"/>
              </a:buClr>
              <a:buSzPts val="3600"/>
              <a:buFont typeface="Calibri"/>
              <a:buNone/>
              <a:tabLst/>
              <a:defRPr/>
            </a:pPr>
            <a:r>
              <a:rPr kumimoji="0" lang="en-US" sz="3600" b="0" i="0" u="none" strike="noStrike" kern="0" cap="none" spc="0" normalizeH="0" baseline="0" noProof="0" dirty="0">
                <a:ln>
                  <a:noFill/>
                </a:ln>
                <a:solidFill>
                  <a:srgbClr val="58595B"/>
                </a:solidFill>
                <a:effectLst/>
                <a:uLnTx/>
                <a:uFillTx/>
                <a:latin typeface="Calibri"/>
                <a:ea typeface="Calibri"/>
                <a:cs typeface="Calibri"/>
                <a:sym typeface="Calibri"/>
              </a:rPr>
              <a:t>Measurement Challenges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8E98A46D-C4C8-7E44-9320-B6B31F6E2EA4}"/>
              </a:ext>
            </a:extLst>
          </p:cNvPr>
          <p:cNvPicPr>
            <a:picLocks noChangeAspect="1"/>
          </p:cNvPicPr>
          <p:nvPr/>
        </p:nvPicPr>
        <p:blipFill>
          <a:blip r:embed="rId3"/>
          <a:stretch>
            <a:fillRect/>
          </a:stretch>
        </p:blipFill>
        <p:spPr>
          <a:xfrm>
            <a:off x="1046417" y="1268686"/>
            <a:ext cx="10660774" cy="4844199"/>
          </a:xfrm>
          <a:prstGeom prst="rect">
            <a:avLst/>
          </a:prstGeom>
        </p:spPr>
      </p:pic>
    </p:spTree>
    <p:extLst>
      <p:ext uri="{BB962C8B-B14F-4D97-AF65-F5344CB8AC3E}">
        <p14:creationId xmlns:p14="http://schemas.microsoft.com/office/powerpoint/2010/main" val="3180621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77D64-C35C-4972-8BAA-5A3CF97AC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190" y="1049376"/>
            <a:ext cx="5045620" cy="3129713"/>
          </a:xfrm>
          <a:prstGeom prst="rect">
            <a:avLst/>
          </a:prstGeom>
        </p:spPr>
      </p:pic>
      <p:sp>
        <p:nvSpPr>
          <p:cNvPr id="6" name="TextBox 5"/>
          <p:cNvSpPr txBox="1"/>
          <p:nvPr/>
        </p:nvSpPr>
        <p:spPr>
          <a:xfrm>
            <a:off x="6089755" y="3985780"/>
            <a:ext cx="3096344" cy="646331"/>
          </a:xfrm>
          <a:prstGeom prst="rect">
            <a:avLst/>
          </a:prstGeom>
          <a:solidFill>
            <a:schemeClr val="accent1">
              <a:lumMod val="20000"/>
              <a:lumOff val="80000"/>
            </a:schemeClr>
          </a:solidFill>
          <a:ln>
            <a:solidFill>
              <a:schemeClr val="accent1">
                <a:lumMod val="40000"/>
                <a:lumOff val="60000"/>
              </a:schemeClr>
            </a:solidFill>
          </a:ln>
        </p:spPr>
        <p:txBody>
          <a:bodyPr wrap="square" rtlCol="0">
            <a:spAutoFit/>
          </a:bodyPr>
          <a:lstStyle/>
          <a:p>
            <a:pPr marL="0" marR="0" lvl="0" indent="0" algn="ctr" defTabSz="45713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can continuously improve our way of working</a:t>
            </a:r>
          </a:p>
        </p:txBody>
      </p:sp>
      <p:sp>
        <p:nvSpPr>
          <p:cNvPr id="2" name="Title 1"/>
          <p:cNvSpPr>
            <a:spLocks noGrp="1"/>
          </p:cNvSpPr>
          <p:nvPr>
            <p:ph type="title"/>
          </p:nvPr>
        </p:nvSpPr>
        <p:spPr/>
        <p:txBody>
          <a:bodyPr>
            <a:normAutofit/>
          </a:bodyPr>
          <a:lstStyle/>
          <a:p>
            <a:r>
              <a:rPr lang="en-US" dirty="0"/>
              <a:t>Moving Towards A Growth Mindset</a:t>
            </a:r>
          </a:p>
        </p:txBody>
      </p:sp>
      <p:sp>
        <p:nvSpPr>
          <p:cNvPr id="8" name="TextBox 7"/>
          <p:cNvSpPr txBox="1"/>
          <p:nvPr/>
        </p:nvSpPr>
        <p:spPr>
          <a:xfrm>
            <a:off x="2993411" y="3985779"/>
            <a:ext cx="3096344" cy="646331"/>
          </a:xfrm>
          <a:prstGeom prst="rect">
            <a:avLst/>
          </a:prstGeom>
          <a:solidFill>
            <a:srgbClr val="D53731">
              <a:alpha val="38039"/>
            </a:srgbClr>
          </a:solidFill>
          <a:ln>
            <a:solidFill>
              <a:schemeClr val="accent4">
                <a:lumMod val="60000"/>
                <a:lumOff val="40000"/>
              </a:schemeClr>
            </a:solidFill>
          </a:ln>
        </p:spPr>
        <p:txBody>
          <a:bodyPr wrap="square" rtlCol="0">
            <a:spAutoFit/>
          </a:bodyPr>
          <a:lstStyle/>
          <a:p>
            <a:pPr marL="0" marR="0" lvl="0" indent="0" algn="ctr" defTabSz="45713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We’re doing the best we can and have no time for growth</a:t>
            </a:r>
          </a:p>
        </p:txBody>
      </p:sp>
      <p:sp>
        <p:nvSpPr>
          <p:cNvPr id="12" name="Rounded Rectangle 11">
            <a:extLst>
              <a:ext uri="{FF2B5EF4-FFF2-40B4-BE49-F238E27FC236}">
                <a16:creationId xmlns:a16="http://schemas.microsoft.com/office/drawing/2014/main" id="{A7B0F302-72FF-754D-B7E1-3BFB726AE6F4}"/>
              </a:ext>
            </a:extLst>
          </p:cNvPr>
          <p:cNvSpPr>
            <a:spLocks/>
          </p:cNvSpPr>
          <p:nvPr/>
        </p:nvSpPr>
        <p:spPr>
          <a:xfrm>
            <a:off x="2693430" y="4725144"/>
            <a:ext cx="6792649" cy="1721513"/>
          </a:xfrm>
          <a:prstGeom prst="roundRect">
            <a:avLst/>
          </a:prstGeom>
          <a:solidFill>
            <a:srgbClr val="00B050"/>
          </a:solidFill>
          <a:ln>
            <a:solidFill>
              <a:schemeClr val="accent3"/>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342852" rtl="0" eaLnBrk="1" fontAlgn="auto" latinLnBrk="0" hangingPunct="1">
              <a:lnSpc>
                <a:spcPct val="100000"/>
              </a:lnSpc>
              <a:spcBef>
                <a:spcPts val="1800"/>
              </a:spcBef>
              <a:spcAft>
                <a:spcPts val="0"/>
              </a:spcAft>
              <a:buClrTx/>
              <a:buSzTx/>
              <a:buFontTx/>
              <a:buNone/>
              <a:tabLst/>
              <a:defRPr>
                <a:uFillTx/>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Strategic Retrospectives help a team adopt a Growth Mindset.</a:t>
            </a:r>
          </a:p>
          <a:p>
            <a:pPr marL="0" marR="0" lvl="0" indent="0" algn="ctr" defTabSz="342852" rtl="0" eaLnBrk="1" fontAlgn="auto" latinLnBrk="0" hangingPunct="1">
              <a:lnSpc>
                <a:spcPct val="100000"/>
              </a:lnSpc>
              <a:spcBef>
                <a:spcPts val="1800"/>
              </a:spcBef>
              <a:spcAft>
                <a:spcPts val="0"/>
              </a:spcAft>
              <a:buClrTx/>
              <a:buSzTx/>
              <a:buFontTx/>
              <a:buNone/>
              <a:tabLst/>
              <a:defRPr>
                <a:uFillTx/>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In order to have a Growth Mindset, the team must make </a:t>
            </a: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time and space </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for Intentional Growth.</a:t>
            </a:r>
          </a:p>
        </p:txBody>
      </p:sp>
    </p:spTree>
    <p:extLst>
      <p:ext uri="{BB962C8B-B14F-4D97-AF65-F5344CB8AC3E}">
        <p14:creationId xmlns:p14="http://schemas.microsoft.com/office/powerpoint/2010/main" val="1326268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ormAutofit/>
          </a:bodyPr>
          <a:lstStyle/>
          <a:p>
            <a:r>
              <a:rPr lang="en-US" dirty="0"/>
              <a:t>AgilityHealth® Continuous Improvement Model</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6656" y="483961"/>
            <a:ext cx="7223760" cy="6529558"/>
          </a:xfrm>
          <a:prstGeom prst="rect">
            <a:avLst/>
          </a:prstGeom>
        </p:spPr>
      </p:pic>
      <p:sp>
        <p:nvSpPr>
          <p:cNvPr id="3" name="Left Brace 2">
            <a:extLst>
              <a:ext uri="{FF2B5EF4-FFF2-40B4-BE49-F238E27FC236}">
                <a16:creationId xmlns:a16="http://schemas.microsoft.com/office/drawing/2014/main" id="{6173D21A-041E-4846-A2A8-17932131745B}"/>
              </a:ext>
            </a:extLst>
          </p:cNvPr>
          <p:cNvSpPr/>
          <p:nvPr/>
        </p:nvSpPr>
        <p:spPr>
          <a:xfrm>
            <a:off x="4295800" y="1144008"/>
            <a:ext cx="504056" cy="658425"/>
          </a:xfrm>
          <a:prstGeom prst="leftBrace">
            <a:avLst/>
          </a:prstGeom>
          <a:noFill/>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1277224-DF45-3A4C-8DF1-641B13D35C4A}"/>
              </a:ext>
            </a:extLst>
          </p:cNvPr>
          <p:cNvSpPr txBox="1"/>
          <p:nvPr/>
        </p:nvSpPr>
        <p:spPr>
          <a:xfrm>
            <a:off x="2333784" y="1268760"/>
            <a:ext cx="1673984"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libri" charset="0"/>
                <a:ea typeface="+mn-ea"/>
                <a:cs typeface="+mn-cs"/>
              </a:rPr>
              <a:t>Org Leaders</a:t>
            </a:r>
          </a:p>
        </p:txBody>
      </p:sp>
      <p:sp>
        <p:nvSpPr>
          <p:cNvPr id="8" name="Google Shape;634;p20">
            <a:extLst>
              <a:ext uri="{FF2B5EF4-FFF2-40B4-BE49-F238E27FC236}">
                <a16:creationId xmlns:a16="http://schemas.microsoft.com/office/drawing/2014/main" id="{79A5DA6B-19B4-A846-A06E-3623C3E95CE9}"/>
              </a:ext>
            </a:extLst>
          </p:cNvPr>
          <p:cNvSpPr txBox="1"/>
          <p:nvPr/>
        </p:nvSpPr>
        <p:spPr>
          <a:xfrm>
            <a:off x="579783" y="4461500"/>
            <a:ext cx="2892287" cy="1415772"/>
          </a:xfrm>
          <a:prstGeom prst="rect">
            <a:avLst/>
          </a:prstGeom>
          <a:solidFill>
            <a:srgbClr val="9281BC"/>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‘If you want to teams to align and achieve outcomes, you’ll need to hear their voice and remove obstacles.” </a:t>
            </a:r>
            <a:b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br>
            <a:r>
              <a:rPr kumimoji="0" lang="en-US" sz="1400" b="0" i="1" u="none" strike="noStrike" kern="1200" cap="none" spc="0" normalizeH="0" baseline="0" noProof="0" dirty="0">
                <a:ln>
                  <a:noFill/>
                </a:ln>
                <a:solidFill>
                  <a:srgbClr val="FFFFFF"/>
                </a:solidFill>
                <a:effectLst/>
                <a:uLnTx/>
                <a:uFillTx/>
                <a:latin typeface="Calibri"/>
                <a:ea typeface="Calibri"/>
                <a:cs typeface="Calibri"/>
                <a:sym typeface="Calibri"/>
              </a:rPr>
              <a:t>– Sally </a:t>
            </a:r>
            <a:r>
              <a:rPr kumimoji="0" lang="en-US" sz="1400" b="0" i="1" u="none" strike="noStrike" kern="1200" cap="none" spc="0" normalizeH="0" baseline="0" noProof="0" dirty="0" err="1">
                <a:ln>
                  <a:noFill/>
                </a:ln>
                <a:solidFill>
                  <a:srgbClr val="FFFFFF"/>
                </a:solidFill>
                <a:effectLst/>
                <a:uLnTx/>
                <a:uFillTx/>
                <a:latin typeface="Calibri"/>
                <a:ea typeface="Calibri"/>
                <a:cs typeface="Calibri"/>
                <a:sym typeface="Calibri"/>
              </a:rPr>
              <a:t>Elatta</a:t>
            </a:r>
            <a:endParaRPr kumimoji="0" sz="1800" b="0" i="1"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A7361366-BC33-B048-A7EF-F34AA289A373}"/>
              </a:ext>
            </a:extLst>
          </p:cNvPr>
          <p:cNvSpPr txBox="1"/>
          <p:nvPr/>
        </p:nvSpPr>
        <p:spPr>
          <a:xfrm>
            <a:off x="9878409" y="4739660"/>
            <a:ext cx="2194255"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53731"/>
                </a:solidFill>
                <a:effectLst/>
                <a:uLnTx/>
                <a:uFillTx/>
                <a:latin typeface="Calibri" charset="0"/>
                <a:ea typeface="+mn-ea"/>
                <a:cs typeface="+mn-cs"/>
              </a:rPr>
              <a:t>Teams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53731"/>
                </a:solidFill>
                <a:effectLst/>
                <a:uLnTx/>
                <a:uFillTx/>
                <a:latin typeface="Calibri" charset="0"/>
                <a:ea typeface="+mn-ea"/>
                <a:cs typeface="+mn-cs"/>
              </a:rPr>
              <a:t>Scrum Masters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53731"/>
                </a:solidFill>
                <a:effectLst/>
                <a:uLnTx/>
                <a:uFillTx/>
                <a:latin typeface="Calibri" charset="0"/>
                <a:ea typeface="+mn-ea"/>
                <a:cs typeface="+mn-cs"/>
              </a:rPr>
              <a:t>Product Owners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D53731"/>
              </a:solidFill>
              <a:effectLst/>
              <a:uLnTx/>
              <a:uFillTx/>
              <a:latin typeface="Calibri" charset="0"/>
              <a:ea typeface="+mn-ea"/>
              <a:cs typeface="+mn-cs"/>
            </a:endParaRPr>
          </a:p>
        </p:txBody>
      </p:sp>
      <p:cxnSp>
        <p:nvCxnSpPr>
          <p:cNvPr id="10" name="Straight Arrow Connector 9">
            <a:extLst>
              <a:ext uri="{FF2B5EF4-FFF2-40B4-BE49-F238E27FC236}">
                <a16:creationId xmlns:a16="http://schemas.microsoft.com/office/drawing/2014/main" id="{2A58ECE9-26CB-C646-B019-DDDE27771EF8}"/>
              </a:ext>
            </a:extLst>
          </p:cNvPr>
          <p:cNvCxnSpPr>
            <a:cxnSpLocks/>
          </p:cNvCxnSpPr>
          <p:nvPr/>
        </p:nvCxnSpPr>
        <p:spPr>
          <a:xfrm flipH="1" flipV="1">
            <a:off x="7335104" y="4365104"/>
            <a:ext cx="1929248" cy="804282"/>
          </a:xfrm>
          <a:prstGeom prst="straightConnector1">
            <a:avLst/>
          </a:prstGeom>
          <a:ln w="76200">
            <a:solidFill>
              <a:srgbClr val="D5373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2178B3B-BD7A-6547-9177-739950BCC215}"/>
              </a:ext>
            </a:extLst>
          </p:cNvPr>
          <p:cNvSpPr/>
          <p:nvPr/>
        </p:nvSpPr>
        <p:spPr>
          <a:xfrm>
            <a:off x="2279576" y="1916832"/>
            <a:ext cx="2952328" cy="83099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charset="0"/>
                <a:ea typeface="+mn-ea"/>
                <a:cs typeface="+mn-cs"/>
              </a:rPr>
              <a:t>Agile Coaches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charset="0"/>
                <a:ea typeface="+mn-ea"/>
                <a:cs typeface="+mn-cs"/>
              </a:rPr>
              <a:t>Managers</a:t>
            </a:r>
          </a:p>
        </p:txBody>
      </p:sp>
      <p:sp>
        <p:nvSpPr>
          <p:cNvPr id="11" name="Left Brace 10">
            <a:extLst>
              <a:ext uri="{FF2B5EF4-FFF2-40B4-BE49-F238E27FC236}">
                <a16:creationId xmlns:a16="http://schemas.microsoft.com/office/drawing/2014/main" id="{0A85A7A1-779F-D341-84CE-CC14A5224AC3}"/>
              </a:ext>
            </a:extLst>
          </p:cNvPr>
          <p:cNvSpPr/>
          <p:nvPr/>
        </p:nvSpPr>
        <p:spPr>
          <a:xfrm>
            <a:off x="4295800" y="1978487"/>
            <a:ext cx="504056" cy="658425"/>
          </a:xfrm>
          <a:prstGeom prst="leftBrace">
            <a:avLst/>
          </a:prstGeom>
          <a:no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12" name="Left Brace 11">
            <a:extLst>
              <a:ext uri="{FF2B5EF4-FFF2-40B4-BE49-F238E27FC236}">
                <a16:creationId xmlns:a16="http://schemas.microsoft.com/office/drawing/2014/main" id="{730EC146-801B-434F-A699-97CDBBD2155B}"/>
              </a:ext>
            </a:extLst>
          </p:cNvPr>
          <p:cNvSpPr/>
          <p:nvPr/>
        </p:nvSpPr>
        <p:spPr>
          <a:xfrm>
            <a:off x="9351328" y="4869160"/>
            <a:ext cx="504056" cy="864096"/>
          </a:xfrm>
          <a:prstGeom prst="leftBrace">
            <a:avLst/>
          </a:prstGeom>
          <a:noFill/>
          <a:ln w="38100">
            <a:solidFill>
              <a:srgbClr val="D537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760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28567-3BA6-4980-9A6F-EBCFD2228A7B}"/>
              </a:ext>
            </a:extLst>
          </p:cNvPr>
          <p:cNvSpPr>
            <a:spLocks noGrp="1"/>
          </p:cNvSpPr>
          <p:nvPr>
            <p:ph type="body" sz="quarter" idx="10"/>
          </p:nvPr>
        </p:nvSpPr>
        <p:spPr>
          <a:xfrm>
            <a:off x="3385864" y="2827017"/>
            <a:ext cx="8686800" cy="921329"/>
          </a:xfrm>
        </p:spPr>
        <p:txBody>
          <a:bodyPr/>
          <a:lstStyle/>
          <a:p>
            <a:r>
              <a:rPr lang="en-US" sz="4800" dirty="0"/>
              <a:t>Enterprise Business Agility Radar</a:t>
            </a:r>
          </a:p>
        </p:txBody>
      </p:sp>
      <p:sp>
        <p:nvSpPr>
          <p:cNvPr id="5" name="Slide Number Placeholder 4"/>
          <p:cNvSpPr>
            <a:spLocks noGrp="1"/>
          </p:cNvSpPr>
          <p:nvPr>
            <p:ph type="sldNum" sz="quarter" idx="4294967295"/>
          </p:nvPr>
        </p:nvSpPr>
        <p:spPr>
          <a:xfrm>
            <a:off x="11723688" y="6526213"/>
            <a:ext cx="468312" cy="328612"/>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50D562C-414B-4CEA-BC27-A89F6C6C0F19}" type="slidenum">
              <a:rPr kumimoji="0" lang="en-US" sz="2400" b="0" i="0" u="none" strike="noStrike" kern="1200" cap="none" spc="0" normalizeH="0" baseline="0" noProof="0" smtClean="0">
                <a:ln>
                  <a:noFill/>
                </a:ln>
                <a:solidFill>
                  <a:srgbClr val="FFFFFF"/>
                </a:solidFill>
                <a:effectLst/>
                <a:uLnTx/>
                <a:uFillTx/>
                <a:latin typeface="Calibri" charset="0"/>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27</a:t>
            </a:fld>
            <a:endParaRPr kumimoji="0" lang="en-US" sz="2400" b="0" i="0" u="none" strike="noStrike" kern="1200" cap="none" spc="0" normalizeH="0" baseline="0" noProof="0" dirty="0">
              <a:ln>
                <a:noFill/>
              </a:ln>
              <a:solidFill>
                <a:srgbClr val="FFFFFF"/>
              </a:solidFill>
              <a:effectLst/>
              <a:uLnTx/>
              <a:uFillTx/>
              <a:latin typeface="Calibri" charset="0"/>
              <a:ea typeface="+mn-ea"/>
              <a:cs typeface="+mn-cs"/>
            </a:endParaRPr>
          </a:p>
        </p:txBody>
      </p:sp>
      <p:sp>
        <p:nvSpPr>
          <p:cNvPr id="6" name="Text Placeholder 2">
            <a:extLst>
              <a:ext uri="{FF2B5EF4-FFF2-40B4-BE49-F238E27FC236}">
                <a16:creationId xmlns:a16="http://schemas.microsoft.com/office/drawing/2014/main" id="{58449B97-85B7-4793-BEDE-C1F00A1F1354}"/>
              </a:ext>
            </a:extLst>
          </p:cNvPr>
          <p:cNvSpPr txBox="1">
            <a:spLocks/>
          </p:cNvSpPr>
          <p:nvPr/>
        </p:nvSpPr>
        <p:spPr>
          <a:xfrm>
            <a:off x="3744416" y="3573016"/>
            <a:ext cx="8328248" cy="2162175"/>
          </a:xfrm>
          <a:prstGeom prst="rect">
            <a:avLst/>
          </a:prstGeom>
          <a:noFill/>
          <a:ln w="12700" cap="flat" cmpd="sng" algn="ctr">
            <a:no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dirty="0">
                <a:ln>
                  <a:noFill/>
                </a:ln>
                <a:solidFill>
                  <a:srgbClr val="58595B"/>
                </a:solidFill>
                <a:effectLst/>
                <a:uLnTx/>
                <a:uFillTx/>
                <a:latin typeface="+mj-lt"/>
              </a:rPr>
              <a:t>Radar Deep-Dive</a:t>
            </a:r>
          </a:p>
          <a:p>
            <a:pPr fontAlgn="auto">
              <a:spcAft>
                <a:spcPts val="0"/>
              </a:spcAft>
              <a:defRPr/>
            </a:pPr>
            <a:r>
              <a:rPr lang="en-US" dirty="0">
                <a:solidFill>
                  <a:srgbClr val="58595B"/>
                </a:solidFill>
                <a:latin typeface="+mj-lt"/>
              </a:rPr>
              <a:t>EBA Roles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dirty="0">
                <a:ln>
                  <a:noFill/>
                </a:ln>
                <a:solidFill>
                  <a:srgbClr val="58595B"/>
                </a:solidFill>
                <a:effectLst/>
                <a:uLnTx/>
                <a:uFillTx/>
                <a:latin typeface="+mj-lt"/>
              </a:rPr>
              <a:t>Preview Questions</a:t>
            </a:r>
          </a:p>
        </p:txBody>
      </p:sp>
      <p:pic>
        <p:nvPicPr>
          <p:cNvPr id="3" name="Picture 2">
            <a:extLst>
              <a:ext uri="{FF2B5EF4-FFF2-40B4-BE49-F238E27FC236}">
                <a16:creationId xmlns:a16="http://schemas.microsoft.com/office/drawing/2014/main" id="{53FB61C8-6698-47E6-996B-527531F1A6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32656"/>
            <a:ext cx="3647728" cy="6070816"/>
          </a:xfrm>
          <a:prstGeom prst="rect">
            <a:avLst/>
          </a:prstGeom>
        </p:spPr>
      </p:pic>
    </p:spTree>
    <p:extLst>
      <p:ext uri="{BB962C8B-B14F-4D97-AF65-F5344CB8AC3E}">
        <p14:creationId xmlns:p14="http://schemas.microsoft.com/office/powerpoint/2010/main" val="718621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2A5A-EF12-4A19-9DC5-27C9716A7AFC}"/>
              </a:ext>
            </a:extLst>
          </p:cNvPr>
          <p:cNvSpPr>
            <a:spLocks noGrp="1"/>
          </p:cNvSpPr>
          <p:nvPr>
            <p:ph type="title"/>
          </p:nvPr>
        </p:nvSpPr>
        <p:spPr/>
        <p:txBody>
          <a:bodyPr/>
          <a:lstStyle/>
          <a:p>
            <a:r>
              <a:rPr lang="en-US" dirty="0"/>
              <a:t>Enterprise Business Agility Radar Introduction</a:t>
            </a:r>
          </a:p>
        </p:txBody>
      </p:sp>
      <p:sp>
        <p:nvSpPr>
          <p:cNvPr id="3" name="Content Placeholder 3">
            <a:extLst>
              <a:ext uri="{FF2B5EF4-FFF2-40B4-BE49-F238E27FC236}">
                <a16:creationId xmlns:a16="http://schemas.microsoft.com/office/drawing/2014/main" id="{CAC78A0E-C919-4283-BDCA-0CFE0CB8BA58}"/>
              </a:ext>
            </a:extLst>
          </p:cNvPr>
          <p:cNvSpPr txBox="1">
            <a:spLocks/>
          </p:cNvSpPr>
          <p:nvPr/>
        </p:nvSpPr>
        <p:spPr>
          <a:xfrm>
            <a:off x="603354" y="1268760"/>
            <a:ext cx="7292846" cy="5092978"/>
          </a:xfrm>
          <a:prstGeom prst="rect">
            <a:avLst/>
          </a:prstGeom>
          <a:noFill/>
          <a:ln w="12700" cap="flat" cmpd="sng" algn="ctr">
            <a:no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74320" marR="0" lvl="0" indent="-27432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panose="020F0502020204030204"/>
              </a:rPr>
              <a:t>The Enterprise Business Agility (EBA) Radar allows Transformation Teams to assess their foundational Enterprise Agility maturity and structure clear and actionable growth plans for increased maturity and value delivery over time.</a:t>
            </a:r>
          </a:p>
          <a:p>
            <a:pPr marL="274320" marR="0" lvl="0" indent="-27432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panose="020F0502020204030204"/>
              </a:rPr>
              <a:t>The radar focuses on seven pillars of Business Agility in addition to the Agility Metrics of Quality, Flow &amp; Value, allowing the organization to have clarity and alignment on what healthy means and can work collective toward increased maturity over time. </a:t>
            </a:r>
          </a:p>
          <a:p>
            <a:pPr marL="274320" marR="0" lvl="0" indent="-27432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panose="020F0502020204030204"/>
              </a:rPr>
              <a:t>The assessment allows you to see how the various pillars of Business Agility can be in differing stages of maturity across a portfolio or an enterprise. </a:t>
            </a:r>
          </a:p>
          <a:p>
            <a:pPr marL="274320" marR="0" lvl="0" indent="-27432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panose="020F0502020204030204"/>
              </a:rPr>
              <a:t>The results are used in the formation of a roadmap for transformation that focuses on transforming the highest value pillar in the upcoming iteration.</a:t>
            </a:r>
          </a:p>
          <a:p>
            <a:pPr marL="274320" marR="0" lvl="0" indent="-27432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Calibri" panose="020F0502020204030204"/>
              </a:rPr>
              <a:t>The maturity scale follows Pre-Crawl, Crawl, Walk, Run, Fly.</a:t>
            </a:r>
          </a:p>
        </p:txBody>
      </p:sp>
      <p:pic>
        <p:nvPicPr>
          <p:cNvPr id="5" name="Picture 4">
            <a:extLst>
              <a:ext uri="{FF2B5EF4-FFF2-40B4-BE49-F238E27FC236}">
                <a16:creationId xmlns:a16="http://schemas.microsoft.com/office/drawing/2014/main" id="{E7BC40D5-E9FC-4949-A756-782DC65DE1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6200" y="1727553"/>
            <a:ext cx="4176464" cy="4175391"/>
          </a:xfrm>
          <a:prstGeom prst="rect">
            <a:avLst/>
          </a:prstGeom>
        </p:spPr>
      </p:pic>
    </p:spTree>
    <p:extLst>
      <p:ext uri="{BB962C8B-B14F-4D97-AF65-F5344CB8AC3E}">
        <p14:creationId xmlns:p14="http://schemas.microsoft.com/office/powerpoint/2010/main" val="1280301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E5EE-0F19-46DF-8B1E-591260408A56}"/>
              </a:ext>
            </a:extLst>
          </p:cNvPr>
          <p:cNvSpPr>
            <a:spLocks noGrp="1"/>
          </p:cNvSpPr>
          <p:nvPr>
            <p:ph type="title"/>
          </p:nvPr>
        </p:nvSpPr>
        <p:spPr>
          <a:xfrm>
            <a:off x="472190" y="138608"/>
            <a:ext cx="11235128" cy="640080"/>
          </a:xfrm>
        </p:spPr>
        <p:txBody>
          <a:bodyPr>
            <a:noAutofit/>
          </a:bodyPr>
          <a:lstStyle/>
          <a:p>
            <a:r>
              <a:rPr lang="en-US" dirty="0"/>
              <a:t>Enterprise Business Agility Radar</a:t>
            </a:r>
          </a:p>
        </p:txBody>
      </p:sp>
      <p:graphicFrame>
        <p:nvGraphicFramePr>
          <p:cNvPr id="8" name="Content Placeholder 3">
            <a:extLst>
              <a:ext uri="{FF2B5EF4-FFF2-40B4-BE49-F238E27FC236}">
                <a16:creationId xmlns:a16="http://schemas.microsoft.com/office/drawing/2014/main" id="{E123F0BF-71DF-4D7F-89C3-9F3D8C9DAD38}"/>
              </a:ext>
            </a:extLst>
          </p:cNvPr>
          <p:cNvGraphicFramePr>
            <a:graphicFrameLocks/>
          </p:cNvGraphicFramePr>
          <p:nvPr>
            <p:extLst>
              <p:ext uri="{D42A27DB-BD31-4B8C-83A1-F6EECF244321}">
                <p14:modId xmlns:p14="http://schemas.microsoft.com/office/powerpoint/2010/main" val="1552772051"/>
              </p:ext>
            </p:extLst>
          </p:nvPr>
        </p:nvGraphicFramePr>
        <p:xfrm>
          <a:off x="1199456" y="1124744"/>
          <a:ext cx="10009112"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9645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3FDD-2FE8-48C1-973E-2FF32926C947}"/>
              </a:ext>
            </a:extLst>
          </p:cNvPr>
          <p:cNvSpPr>
            <a:spLocks noGrp="1"/>
          </p:cNvSpPr>
          <p:nvPr>
            <p:ph type="title"/>
          </p:nvPr>
        </p:nvSpPr>
        <p:spPr/>
        <p:txBody>
          <a:bodyPr/>
          <a:lstStyle/>
          <a:p>
            <a:r>
              <a:rPr lang="en-US" dirty="0"/>
              <a:t>About Me</a:t>
            </a:r>
          </a:p>
        </p:txBody>
      </p:sp>
      <p:sp>
        <p:nvSpPr>
          <p:cNvPr id="5" name="Content Placeholder 6">
            <a:extLst>
              <a:ext uri="{FF2B5EF4-FFF2-40B4-BE49-F238E27FC236}">
                <a16:creationId xmlns:a16="http://schemas.microsoft.com/office/drawing/2014/main" id="{5AE4E9B1-07BE-4AFD-87B4-D7F49B074374}"/>
              </a:ext>
            </a:extLst>
          </p:cNvPr>
          <p:cNvSpPr>
            <a:spLocks noGrp="1"/>
          </p:cNvSpPr>
          <p:nvPr/>
        </p:nvSpPr>
        <p:spPr bwMode="auto">
          <a:xfrm>
            <a:off x="631679" y="1114897"/>
            <a:ext cx="10915279" cy="29496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182563" indent="-182563" algn="l" rtl="0" eaLnBrk="1" fontAlgn="base" hangingPunct="1">
              <a:spcBef>
                <a:spcPct val="20000"/>
              </a:spcBef>
              <a:spcAft>
                <a:spcPct val="0"/>
              </a:spcAft>
              <a:buClr>
                <a:srgbClr val="7F7F7F"/>
              </a:buClr>
              <a:buSzPct val="85000"/>
              <a:buFont typeface="Arial" charset="0"/>
              <a:buChar char="•"/>
              <a:defRPr sz="4000" kern="1200">
                <a:solidFill>
                  <a:srgbClr val="595959"/>
                </a:solidFill>
                <a:latin typeface="AR CENA" pitchFamily="2" charset="0"/>
                <a:ea typeface="+mn-ea"/>
                <a:cs typeface="Aharoni" pitchFamily="2" charset="-79"/>
              </a:defRPr>
            </a:lvl1pPr>
            <a:lvl2pPr marL="457200" indent="-182563" algn="l" rtl="0" eaLnBrk="1" fontAlgn="base" hangingPunct="1">
              <a:spcBef>
                <a:spcPct val="20000"/>
              </a:spcBef>
              <a:spcAft>
                <a:spcPct val="0"/>
              </a:spcAft>
              <a:buClr>
                <a:srgbClr val="7F7F7F"/>
              </a:buClr>
              <a:buSzPct val="85000"/>
              <a:buFont typeface="Arial" charset="0"/>
              <a:buChar char="•"/>
              <a:defRPr sz="3600" kern="1200">
                <a:solidFill>
                  <a:srgbClr val="595959"/>
                </a:solidFill>
                <a:latin typeface="AR CENA" pitchFamily="2" charset="0"/>
                <a:ea typeface="+mn-ea"/>
                <a:cs typeface="Aharoni" pitchFamily="2" charset="-79"/>
              </a:defRPr>
            </a:lvl2pPr>
            <a:lvl3pPr marL="730250" indent="-182563" algn="l" rtl="0" eaLnBrk="1" fontAlgn="base" hangingPunct="1">
              <a:spcBef>
                <a:spcPct val="20000"/>
              </a:spcBef>
              <a:spcAft>
                <a:spcPct val="0"/>
              </a:spcAft>
              <a:buClr>
                <a:srgbClr val="7F7F7F"/>
              </a:buClr>
              <a:buSzPct val="90000"/>
              <a:buFont typeface="Arial" charset="0"/>
              <a:buChar char="•"/>
              <a:defRPr sz="3200" kern="1200">
                <a:solidFill>
                  <a:srgbClr val="595959"/>
                </a:solidFill>
                <a:latin typeface="AR CENA" pitchFamily="2" charset="0"/>
                <a:ea typeface="+mn-ea"/>
                <a:cs typeface="Aharoni" pitchFamily="2" charset="-79"/>
              </a:defRPr>
            </a:lvl3pPr>
            <a:lvl4pPr marL="1004888" indent="-182563" algn="l" rtl="0" eaLnBrk="1" fontAlgn="base" hangingPunct="1">
              <a:spcBef>
                <a:spcPct val="20000"/>
              </a:spcBef>
              <a:spcAft>
                <a:spcPct val="0"/>
              </a:spcAft>
              <a:buClr>
                <a:srgbClr val="7F7F7F"/>
              </a:buClr>
              <a:buFont typeface="Arial" charset="0"/>
              <a:buChar char="•"/>
              <a:defRPr sz="2800" kern="1200">
                <a:solidFill>
                  <a:srgbClr val="595959"/>
                </a:solidFill>
                <a:latin typeface="AR CENA" pitchFamily="2" charset="0"/>
                <a:ea typeface="+mn-ea"/>
                <a:cs typeface="Aharoni" pitchFamily="2" charset="-79"/>
              </a:defRPr>
            </a:lvl4pPr>
            <a:lvl5pPr marL="1187450" indent="-136525" algn="l" rtl="0" eaLnBrk="1" fontAlgn="base" hangingPunct="1">
              <a:spcBef>
                <a:spcPct val="20000"/>
              </a:spcBef>
              <a:spcAft>
                <a:spcPct val="0"/>
              </a:spcAft>
              <a:buClr>
                <a:srgbClr val="7F7F7F"/>
              </a:buClr>
              <a:buSzPct val="100000"/>
              <a:buFont typeface="Arial" charset="0"/>
              <a:buChar char="•"/>
              <a:defRPr sz="2400" kern="1200">
                <a:solidFill>
                  <a:srgbClr val="595959"/>
                </a:solidFill>
                <a:latin typeface="AR CENA" pitchFamily="2" charset="0"/>
                <a:ea typeface="+mn-ea"/>
                <a:cs typeface="Aharoni" pitchFamily="2" charset="-79"/>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en-US" sz="1600" dirty="0">
              <a:latin typeface="Myriad Pro Light" panose="020B0403030403020204"/>
            </a:endParaRPr>
          </a:p>
        </p:txBody>
      </p:sp>
    </p:spTree>
    <p:extLst>
      <p:ext uri="{BB962C8B-B14F-4D97-AF65-F5344CB8AC3E}">
        <p14:creationId xmlns:p14="http://schemas.microsoft.com/office/powerpoint/2010/main" val="1901166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E5EE-0F19-46DF-8B1E-591260408A56}"/>
              </a:ext>
            </a:extLst>
          </p:cNvPr>
          <p:cNvSpPr>
            <a:spLocks noGrp="1"/>
          </p:cNvSpPr>
          <p:nvPr>
            <p:ph type="title"/>
          </p:nvPr>
        </p:nvSpPr>
        <p:spPr>
          <a:xfrm>
            <a:off x="472190" y="138608"/>
            <a:ext cx="11235128" cy="640080"/>
          </a:xfrm>
        </p:spPr>
        <p:txBody>
          <a:bodyPr>
            <a:noAutofit/>
          </a:bodyPr>
          <a:lstStyle/>
          <a:p>
            <a:r>
              <a:rPr lang="en-US" dirty="0"/>
              <a:t>Enterprise Business Agility Radar</a:t>
            </a:r>
          </a:p>
        </p:txBody>
      </p:sp>
      <p:graphicFrame>
        <p:nvGraphicFramePr>
          <p:cNvPr id="8" name="Content Placeholder 3">
            <a:extLst>
              <a:ext uri="{FF2B5EF4-FFF2-40B4-BE49-F238E27FC236}">
                <a16:creationId xmlns:a16="http://schemas.microsoft.com/office/drawing/2014/main" id="{E123F0BF-71DF-4D7F-89C3-9F3D8C9DAD38}"/>
              </a:ext>
            </a:extLst>
          </p:cNvPr>
          <p:cNvGraphicFramePr>
            <a:graphicFrameLocks/>
          </p:cNvGraphicFramePr>
          <p:nvPr>
            <p:extLst>
              <p:ext uri="{D42A27DB-BD31-4B8C-83A1-F6EECF244321}">
                <p14:modId xmlns:p14="http://schemas.microsoft.com/office/powerpoint/2010/main" val="4243464979"/>
              </p:ext>
            </p:extLst>
          </p:nvPr>
        </p:nvGraphicFramePr>
        <p:xfrm>
          <a:off x="1055440" y="980728"/>
          <a:ext cx="10225136"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846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p:cNvSpPr>
            <a:spLocks noGrp="1"/>
          </p:cNvSpPr>
          <p:nvPr>
            <p:ph type="title"/>
          </p:nvPr>
        </p:nvSpPr>
        <p:spPr/>
        <p:txBody>
          <a:bodyPr>
            <a:normAutofit/>
          </a:bodyPr>
          <a:lstStyle/>
          <a:p>
            <a:r>
              <a:rPr lang="en-US" dirty="0"/>
              <a:t>Enterprise Business Agility Roles</a:t>
            </a:r>
          </a:p>
        </p:txBody>
      </p:sp>
      <p:pic>
        <p:nvPicPr>
          <p:cNvPr id="55" name="Picture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3905" y="1311160"/>
            <a:ext cx="962365" cy="956935"/>
          </a:xfrm>
          <a:prstGeom prst="rect">
            <a:avLst/>
          </a:prstGeom>
        </p:spPr>
      </p:pic>
      <p:pic>
        <p:nvPicPr>
          <p:cNvPr id="56" name="Picture Placeholder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5326" y="1281267"/>
            <a:ext cx="993398" cy="993398"/>
          </a:xfrm>
          <a:prstGeom prst="rect">
            <a:avLst/>
          </a:prstGeom>
        </p:spPr>
      </p:pic>
      <p:pic>
        <p:nvPicPr>
          <p:cNvPr id="57" name="Picture Placeholder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32875" y="1309180"/>
            <a:ext cx="993398" cy="993398"/>
          </a:xfrm>
          <a:prstGeom prst="rect">
            <a:avLst/>
          </a:prstGeom>
        </p:spPr>
      </p:pic>
      <p:grpSp>
        <p:nvGrpSpPr>
          <p:cNvPr id="58" name="Group 57"/>
          <p:cNvGrpSpPr/>
          <p:nvPr/>
        </p:nvGrpSpPr>
        <p:grpSpPr>
          <a:xfrm>
            <a:off x="2007318" y="3866546"/>
            <a:ext cx="2113243" cy="2204985"/>
            <a:chOff x="823254" y="-616566"/>
            <a:chExt cx="1803480" cy="3795167"/>
          </a:xfrm>
        </p:grpSpPr>
        <p:sp>
          <p:nvSpPr>
            <p:cNvPr id="60" name="Rectangle 59"/>
            <p:cNvSpPr/>
            <p:nvPr/>
          </p:nvSpPr>
          <p:spPr>
            <a:xfrm>
              <a:off x="830103" y="-616566"/>
              <a:ext cx="1796630" cy="3795167"/>
            </a:xfrm>
            <a:prstGeom prst="rect">
              <a:avLst/>
            </a:prstGeom>
            <a:noFill/>
            <a:ln w="15875">
              <a:solidFill>
                <a:srgbClr val="00206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DAD697B6-62DA-4176-9A4B-B8248D350846}"/>
                </a:ext>
              </a:extLst>
            </p:cNvPr>
            <p:cNvSpPr/>
            <p:nvPr/>
          </p:nvSpPr>
          <p:spPr>
            <a:xfrm>
              <a:off x="838903" y="-616566"/>
              <a:ext cx="1787831" cy="1035420"/>
            </a:xfrm>
            <a:prstGeom prst="rect">
              <a:avLst/>
            </a:prstGeom>
            <a:solidFill>
              <a:srgbClr val="002060">
                <a:alpha val="7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yriad Pro" panose="020B0503030403020204" pitchFamily="34" charset="0"/>
                  <a:ea typeface="Myriad Pro Light" charset="0"/>
                  <a:cs typeface="Myriad Pro Light" charset="0"/>
                </a:rPr>
                <a:t>EBA Strategists &amp; Coaches</a:t>
              </a:r>
            </a:p>
          </p:txBody>
        </p:sp>
        <p:sp>
          <p:nvSpPr>
            <p:cNvPr id="34" name="TextBox 33">
              <a:extLst>
                <a:ext uri="{FF2B5EF4-FFF2-40B4-BE49-F238E27FC236}">
                  <a16:creationId xmlns:a16="http://schemas.microsoft.com/office/drawing/2014/main" id="{F36BF41E-A79D-4083-BD24-F5F6BA1611F4}"/>
                </a:ext>
              </a:extLst>
            </p:cNvPr>
            <p:cNvSpPr txBox="1"/>
            <p:nvPr/>
          </p:nvSpPr>
          <p:spPr>
            <a:xfrm>
              <a:off x="823254" y="423966"/>
              <a:ext cx="1769761" cy="2582471"/>
            </a:xfrm>
            <a:prstGeom prst="rect">
              <a:avLst/>
            </a:prstGeom>
            <a:noFill/>
          </p:spPr>
          <p:txBody>
            <a:bodyPr wrap="square" rtlCol="0">
              <a:spAutoFit/>
            </a:bodyPr>
            <a:lstStyle/>
            <a:p>
              <a:pPr marL="117475" marR="0" lvl="0" indent="-117475" defTabSz="914400" eaLnBrk="1" fontAlgn="auto" latinLnBrk="0" hangingPunct="1">
                <a:lnSpc>
                  <a:spcPct val="100000"/>
                </a:lnSpc>
                <a:spcBef>
                  <a:spcPts val="0"/>
                </a:spcBef>
                <a:spcAft>
                  <a:spcPts val="300"/>
                </a:spcAft>
                <a:buClrTx/>
                <a:buSzTx/>
                <a:buFont typeface="Arial" charset="0"/>
                <a:buChar char="•"/>
                <a:tabLst/>
                <a:defRPr/>
              </a:pPr>
              <a:r>
                <a:rPr lang="en-US" sz="1200" dirty="0">
                  <a:solidFill>
                    <a:srgbClr val="58595B"/>
                  </a:solidFill>
                  <a:latin typeface="Myriad Pro" charset="0"/>
                </a:rPr>
                <a:t>Assist in operationalizing program strategy</a:t>
              </a:r>
              <a:endParaRPr lang="en-US" sz="1400" dirty="0">
                <a:solidFill>
                  <a:srgbClr val="58595B"/>
                </a:solidFill>
                <a:latin typeface="Myriad Pro" charset="0"/>
              </a:endParaRPr>
            </a:p>
            <a:p>
              <a:pPr marL="117475" indent="-117475" defTabSz="914400" fontAlgn="auto">
                <a:spcBef>
                  <a:spcPts val="0"/>
                </a:spcBef>
                <a:spcAft>
                  <a:spcPts val="300"/>
                </a:spcAft>
                <a:buFont typeface="Arial" charset="0"/>
                <a:buChar char="•"/>
                <a:defRPr/>
              </a:pPr>
              <a:r>
                <a:rPr lang="en-US" sz="1200" dirty="0">
                  <a:solidFill>
                    <a:srgbClr val="58595B"/>
                  </a:solidFill>
                  <a:latin typeface="Myriad Pro" charset="0"/>
                </a:rPr>
                <a:t>Provide executive coaching</a:t>
              </a:r>
            </a:p>
            <a:p>
              <a:pPr marL="117475" indent="-117475" defTabSz="914400" fontAlgn="auto">
                <a:spcBef>
                  <a:spcPts val="0"/>
                </a:spcBef>
                <a:spcAft>
                  <a:spcPts val="300"/>
                </a:spcAft>
                <a:buFont typeface="Arial" charset="0"/>
                <a:buChar char="•"/>
                <a:defRPr/>
              </a:pPr>
              <a:r>
                <a:rPr lang="en-US" sz="1200" dirty="0">
                  <a:solidFill>
                    <a:srgbClr val="58595B"/>
                  </a:solidFill>
                  <a:latin typeface="Myriad Pro" charset="0"/>
                </a:rPr>
                <a:t>Engage in high-priority team coaching</a:t>
              </a:r>
            </a:p>
            <a:p>
              <a:pPr marL="117475" indent="-117475" defTabSz="914400" fontAlgn="auto">
                <a:spcBef>
                  <a:spcPts val="0"/>
                </a:spcBef>
                <a:spcAft>
                  <a:spcPts val="300"/>
                </a:spcAft>
                <a:buFont typeface="Arial" charset="0"/>
                <a:buChar char="•"/>
                <a:defRPr/>
              </a:pPr>
              <a:r>
                <a:rPr lang="en-US" sz="1200" dirty="0">
                  <a:solidFill>
                    <a:srgbClr val="58595B"/>
                  </a:solidFill>
                  <a:latin typeface="Myriad Pro" charset="0"/>
                </a:rPr>
                <a:t>Lead retrospective efforts</a:t>
              </a:r>
            </a:p>
          </p:txBody>
        </p:sp>
      </p:grpSp>
      <p:grpSp>
        <p:nvGrpSpPr>
          <p:cNvPr id="62" name="Group 61"/>
          <p:cNvGrpSpPr/>
          <p:nvPr/>
        </p:nvGrpSpPr>
        <p:grpSpPr>
          <a:xfrm>
            <a:off x="5431701" y="1309180"/>
            <a:ext cx="1969980" cy="2215129"/>
            <a:chOff x="2970919" y="1923296"/>
            <a:chExt cx="1969980" cy="1834158"/>
          </a:xfrm>
        </p:grpSpPr>
        <p:sp>
          <p:nvSpPr>
            <p:cNvPr id="63" name="Rectangle 62"/>
            <p:cNvSpPr/>
            <p:nvPr/>
          </p:nvSpPr>
          <p:spPr>
            <a:xfrm>
              <a:off x="2980066" y="1923296"/>
              <a:ext cx="1960833" cy="50594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yriad Pro" panose="020B0503030403020204" pitchFamily="34" charset="0"/>
                  <a:ea typeface="Myriad Pro Light" charset="0"/>
                  <a:cs typeface="Myriad Pro Light" charset="0"/>
                </a:rPr>
                <a:t>Agile Coaches</a:t>
              </a:r>
            </a:p>
          </p:txBody>
        </p:sp>
        <p:sp>
          <p:nvSpPr>
            <p:cNvPr id="64" name="TextBox 63"/>
            <p:cNvSpPr txBox="1"/>
            <p:nvPr/>
          </p:nvSpPr>
          <p:spPr>
            <a:xfrm>
              <a:off x="2978945" y="2452030"/>
              <a:ext cx="1830468" cy="1057600"/>
            </a:xfrm>
            <a:prstGeom prst="rect">
              <a:avLst/>
            </a:prstGeom>
            <a:noFill/>
          </p:spPr>
          <p:txBody>
            <a:bodyPr wrap="square" rtlCol="0">
              <a:spAutoFit/>
            </a:bodyPr>
            <a:lstStyle/>
            <a:p>
              <a:pPr marL="117475" marR="0" lvl="0" indent="-117475" defTabSz="914400" eaLnBrk="1" fontAlgn="auto" latinLnBrk="0" hangingPunct="1">
                <a:lnSpc>
                  <a:spcPct val="100000"/>
                </a:lnSpc>
                <a:spcBef>
                  <a:spcPts val="0"/>
                </a:spcBef>
                <a:spcAft>
                  <a:spcPts val="300"/>
                </a:spcAft>
                <a:buClrTx/>
                <a:buSzTx/>
                <a:buFont typeface="Arial" charset="0"/>
                <a:buChar char="•"/>
                <a:tabLst/>
                <a:defRPr/>
              </a:pPr>
              <a:r>
                <a:rPr lang="en-US" sz="1200" dirty="0">
                  <a:solidFill>
                    <a:srgbClr val="58595B"/>
                  </a:solidFill>
                  <a:latin typeface="Myriad Pro" charset="0"/>
                </a:rPr>
                <a:t>Multi-portfolio roll </a:t>
              </a:r>
              <a:br>
                <a:rPr lang="en-US" sz="1200" dirty="0">
                  <a:solidFill>
                    <a:srgbClr val="58595B"/>
                  </a:solidFill>
                  <a:latin typeface="Myriad Pro" charset="0"/>
                </a:rPr>
              </a:br>
              <a:r>
                <a:rPr lang="en-US" sz="1200" dirty="0">
                  <a:solidFill>
                    <a:srgbClr val="58595B"/>
                  </a:solidFill>
                  <a:latin typeface="Myriad Pro" charset="0"/>
                </a:rPr>
                <a:t>up analysis</a:t>
              </a:r>
            </a:p>
            <a:p>
              <a:pPr marL="117475" marR="0" lvl="0" indent="-117475" defTabSz="914400" eaLnBrk="1" fontAlgn="auto" latinLnBrk="0" hangingPunct="1">
                <a:lnSpc>
                  <a:spcPct val="100000"/>
                </a:lnSpc>
                <a:spcBef>
                  <a:spcPts val="0"/>
                </a:spcBef>
                <a:spcAft>
                  <a:spcPts val="300"/>
                </a:spcAft>
                <a:buClrTx/>
                <a:buSzTx/>
                <a:buFont typeface="Arial" charset="0"/>
                <a:buChar char="•"/>
                <a:tabLst/>
                <a:defRPr/>
              </a:pPr>
              <a:r>
                <a:rPr lang="en-US" sz="1200" dirty="0">
                  <a:solidFill>
                    <a:srgbClr val="58595B"/>
                  </a:solidFill>
                  <a:latin typeface="Myriad Pro" charset="0"/>
                </a:rPr>
                <a:t>Coaching the </a:t>
              </a:r>
              <a:br>
                <a:rPr lang="en-US" sz="1200" dirty="0">
                  <a:solidFill>
                    <a:srgbClr val="58595B"/>
                  </a:solidFill>
                  <a:latin typeface="Myriad Pro" charset="0"/>
                </a:rPr>
              </a:br>
              <a:r>
                <a:rPr lang="en-US" sz="1200" dirty="0">
                  <a:solidFill>
                    <a:srgbClr val="58595B"/>
                  </a:solidFill>
                  <a:latin typeface="Myriad Pro" charset="0"/>
                </a:rPr>
                <a:t>leaders</a:t>
              </a:r>
            </a:p>
            <a:p>
              <a:pPr marL="117475" marR="0" lvl="0" indent="-117475" defTabSz="914400" eaLnBrk="1" fontAlgn="auto" latinLnBrk="0" hangingPunct="1">
                <a:lnSpc>
                  <a:spcPct val="100000"/>
                </a:lnSpc>
                <a:spcBef>
                  <a:spcPts val="0"/>
                </a:spcBef>
                <a:spcAft>
                  <a:spcPts val="300"/>
                </a:spcAft>
                <a:buClrTx/>
                <a:buSzTx/>
                <a:buFont typeface="Arial" charset="0"/>
                <a:buChar char="•"/>
                <a:tabLst/>
                <a:defRPr/>
              </a:pPr>
              <a:r>
                <a:rPr lang="en-US" sz="1200" dirty="0">
                  <a:solidFill>
                    <a:srgbClr val="58595B"/>
                  </a:solidFill>
                  <a:latin typeface="Myriad Pro" charset="0"/>
                </a:rPr>
                <a:t>Measure coaching impact</a:t>
              </a:r>
            </a:p>
          </p:txBody>
        </p:sp>
        <p:sp>
          <p:nvSpPr>
            <p:cNvPr id="65" name="Rectangle 64"/>
            <p:cNvSpPr/>
            <p:nvPr/>
          </p:nvSpPr>
          <p:spPr>
            <a:xfrm>
              <a:off x="2970919" y="1924934"/>
              <a:ext cx="1969980" cy="1832520"/>
            </a:xfrm>
            <a:prstGeom prst="rect">
              <a:avLst/>
            </a:prstGeom>
            <a:noFill/>
            <a:ln w="15875">
              <a:solidFill>
                <a:schemeClr val="accent5">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B92B13F1-1807-489C-AF78-D21A2A41CF48}"/>
              </a:ext>
            </a:extLst>
          </p:cNvPr>
          <p:cNvGrpSpPr/>
          <p:nvPr/>
        </p:nvGrpSpPr>
        <p:grpSpPr>
          <a:xfrm>
            <a:off x="9048328" y="1268760"/>
            <a:ext cx="2131270" cy="2376264"/>
            <a:chOff x="1294597" y="1137583"/>
            <a:chExt cx="1949213" cy="3426479"/>
          </a:xfrm>
        </p:grpSpPr>
        <p:sp>
          <p:nvSpPr>
            <p:cNvPr id="29" name="Rectangle 28">
              <a:extLst>
                <a:ext uri="{FF2B5EF4-FFF2-40B4-BE49-F238E27FC236}">
                  <a16:creationId xmlns:a16="http://schemas.microsoft.com/office/drawing/2014/main" id="{2B98FA6F-7A7C-47EC-BE9E-F80805D9B7A1}"/>
                </a:ext>
              </a:extLst>
            </p:cNvPr>
            <p:cNvSpPr/>
            <p:nvPr/>
          </p:nvSpPr>
          <p:spPr>
            <a:xfrm>
              <a:off x="1298479" y="1137583"/>
              <a:ext cx="1915955" cy="918627"/>
            </a:xfrm>
            <a:prstGeom prst="rect">
              <a:avLst/>
            </a:prstGeom>
            <a:solidFill>
              <a:schemeClr val="accent2">
                <a:alpha val="7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auto">
                <a:spcBef>
                  <a:spcPts val="0"/>
                </a:spcBef>
                <a:spcAft>
                  <a:spcPts val="0"/>
                </a:spcAft>
                <a:defRPr/>
              </a:pPr>
              <a:r>
                <a:rPr kumimoji="0" lang="en-US" sz="1600" b="1" i="0" u="none" strike="noStrike" kern="1200" cap="none" spc="0" normalizeH="0" baseline="0" noProof="0" dirty="0" err="1">
                  <a:ln>
                    <a:noFill/>
                  </a:ln>
                  <a:solidFill>
                    <a:srgbClr val="FFFFFF"/>
                  </a:solidFill>
                  <a:effectLst/>
                  <a:uLnTx/>
                  <a:uFillTx/>
                  <a:latin typeface="Myriad Pro" panose="020B0503030403020204" pitchFamily="34" charset="0"/>
                  <a:ea typeface="Myriad Pro Light" charset="0"/>
                  <a:cs typeface="Myriad Pro Light" charset="0"/>
                </a:rPr>
                <a:t>AgilityHealth</a:t>
              </a:r>
              <a:r>
                <a:rPr lang="en-US" sz="1600" dirty="0"/>
                <a:t>®</a:t>
              </a:r>
              <a:r>
                <a:rPr kumimoji="0" lang="en-US" sz="1600" b="1" i="0" u="none" strike="noStrike" kern="1200" cap="none" spc="0" normalizeH="0" baseline="0" noProof="0" dirty="0">
                  <a:ln>
                    <a:noFill/>
                  </a:ln>
                  <a:solidFill>
                    <a:srgbClr val="FFFFFF"/>
                  </a:solidFill>
                  <a:effectLst/>
                  <a:uLnTx/>
                  <a:uFillTx/>
                  <a:latin typeface="Myriad Pro" panose="020B0503030403020204" pitchFamily="34" charset="0"/>
                  <a:ea typeface="Myriad Pro Light" charset="0"/>
                  <a:cs typeface="Myriad Pro Light" charset="0"/>
                </a:rPr>
                <a:t> Facilitator</a:t>
              </a:r>
            </a:p>
          </p:txBody>
        </p:sp>
        <p:sp>
          <p:nvSpPr>
            <p:cNvPr id="30" name="TextBox 29">
              <a:extLst>
                <a:ext uri="{FF2B5EF4-FFF2-40B4-BE49-F238E27FC236}">
                  <a16:creationId xmlns:a16="http://schemas.microsoft.com/office/drawing/2014/main" id="{4861F518-9002-4E36-BFED-6F421711C015}"/>
                </a:ext>
              </a:extLst>
            </p:cNvPr>
            <p:cNvSpPr txBox="1"/>
            <p:nvPr/>
          </p:nvSpPr>
          <p:spPr>
            <a:xfrm>
              <a:off x="1331963" y="2101848"/>
              <a:ext cx="1911847" cy="2263388"/>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Facilitator and Transformation Sponsor Prep, Conduct and Close Assessment</a:t>
              </a:r>
            </a:p>
            <a:p>
              <a:pPr marL="117475" marR="0" lvl="0" indent="-117475"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Engages with Transformation Stakeholder to Manage Team</a:t>
              </a:r>
            </a:p>
          </p:txBody>
        </p:sp>
        <p:sp>
          <p:nvSpPr>
            <p:cNvPr id="31" name="Rectangle 30">
              <a:extLst>
                <a:ext uri="{FF2B5EF4-FFF2-40B4-BE49-F238E27FC236}">
                  <a16:creationId xmlns:a16="http://schemas.microsoft.com/office/drawing/2014/main" id="{77BE08BE-AD03-41D5-A354-A231002E05DB}"/>
                </a:ext>
              </a:extLst>
            </p:cNvPr>
            <p:cNvSpPr/>
            <p:nvPr/>
          </p:nvSpPr>
          <p:spPr>
            <a:xfrm>
              <a:off x="1294597" y="1152549"/>
              <a:ext cx="1911847" cy="3411513"/>
            </a:xfrm>
            <a:prstGeom prst="rect">
              <a:avLst/>
            </a:prstGeom>
            <a:noFill/>
            <a:ln w="15875">
              <a:solidFill>
                <a:schemeClr val="accent2">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A1F87218-50B7-4DDD-9FD4-7164C86AF8C1}"/>
              </a:ext>
            </a:extLst>
          </p:cNvPr>
          <p:cNvGrpSpPr/>
          <p:nvPr/>
        </p:nvGrpSpPr>
        <p:grpSpPr>
          <a:xfrm>
            <a:off x="1975835" y="1287385"/>
            <a:ext cx="2105217" cy="2204985"/>
            <a:chOff x="830104" y="-616566"/>
            <a:chExt cx="1796630" cy="3795167"/>
          </a:xfrm>
        </p:grpSpPr>
        <p:sp>
          <p:nvSpPr>
            <p:cNvPr id="20" name="Rectangle 19">
              <a:extLst>
                <a:ext uri="{FF2B5EF4-FFF2-40B4-BE49-F238E27FC236}">
                  <a16:creationId xmlns:a16="http://schemas.microsoft.com/office/drawing/2014/main" id="{6619A38C-E8E2-460A-9CCE-A414BA537166}"/>
                </a:ext>
              </a:extLst>
            </p:cNvPr>
            <p:cNvSpPr/>
            <p:nvPr/>
          </p:nvSpPr>
          <p:spPr>
            <a:xfrm>
              <a:off x="830104" y="-616566"/>
              <a:ext cx="1783997" cy="3795167"/>
            </a:xfrm>
            <a:prstGeom prst="rect">
              <a:avLst/>
            </a:prstGeom>
            <a:noFill/>
            <a:ln w="15875">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749DFC7-29AD-4073-8F95-A74AE42A6C14}"/>
                </a:ext>
              </a:extLst>
            </p:cNvPr>
            <p:cNvSpPr/>
            <p:nvPr/>
          </p:nvSpPr>
          <p:spPr>
            <a:xfrm>
              <a:off x="838903" y="-616566"/>
              <a:ext cx="1787831" cy="103542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yriad Pro" panose="020B0503030403020204" pitchFamily="34" charset="0"/>
                  <a:ea typeface="Myriad Pro Light" charset="0"/>
                  <a:cs typeface="Myriad Pro Light" charset="0"/>
                </a:rPr>
                <a:t>Transformation Leader</a:t>
              </a:r>
            </a:p>
          </p:txBody>
        </p:sp>
        <p:sp>
          <p:nvSpPr>
            <p:cNvPr id="22" name="TextBox 21">
              <a:extLst>
                <a:ext uri="{FF2B5EF4-FFF2-40B4-BE49-F238E27FC236}">
                  <a16:creationId xmlns:a16="http://schemas.microsoft.com/office/drawing/2014/main" id="{8E3C320F-9482-4CCD-8D9F-F53A366654F4}"/>
                </a:ext>
              </a:extLst>
            </p:cNvPr>
            <p:cNvSpPr txBox="1"/>
            <p:nvPr/>
          </p:nvSpPr>
          <p:spPr>
            <a:xfrm>
              <a:off x="838904" y="423966"/>
              <a:ext cx="1775198" cy="2516254"/>
            </a:xfrm>
            <a:prstGeom prst="rect">
              <a:avLst/>
            </a:prstGeom>
            <a:noFill/>
          </p:spPr>
          <p:txBody>
            <a:bodyPr wrap="square" rtlCol="0">
              <a:spAutoFit/>
            </a:bodyPr>
            <a:lstStyle/>
            <a:p>
              <a:pPr marL="117475" indent="-117475" defTabSz="914400" fontAlgn="auto">
                <a:spcBef>
                  <a:spcPts val="0"/>
                </a:spcBef>
                <a:spcAft>
                  <a:spcPts val="300"/>
                </a:spcAft>
                <a:buFont typeface="Arial" charset="0"/>
                <a:buChar char="•"/>
                <a:defRPr/>
              </a:pPr>
              <a:r>
                <a:rPr lang="en-US" sz="1200" dirty="0">
                  <a:solidFill>
                    <a:srgbClr val="58595B"/>
                  </a:solidFill>
                  <a:latin typeface="Myriad Pro" charset="0"/>
                </a:rPr>
                <a:t>Lead efforts to define program strategy &amp; roadmap</a:t>
              </a:r>
            </a:p>
            <a:p>
              <a:pPr marL="117475" indent="-117475" defTabSz="914400" fontAlgn="auto">
                <a:spcBef>
                  <a:spcPts val="0"/>
                </a:spcBef>
                <a:spcAft>
                  <a:spcPts val="300"/>
                </a:spcAft>
                <a:buFont typeface="Arial" charset="0"/>
                <a:buChar char="•"/>
                <a:defRPr/>
              </a:pPr>
              <a:r>
                <a:rPr lang="en-US" sz="1200" dirty="0">
                  <a:solidFill>
                    <a:srgbClr val="58595B"/>
                  </a:solidFill>
                  <a:latin typeface="Myriad Pro" charset="0"/>
                </a:rPr>
                <a:t>“Blocker-Buster” for team-level blockers</a:t>
              </a:r>
            </a:p>
            <a:p>
              <a:pPr marL="117475" indent="-117475" defTabSz="914400" fontAlgn="auto">
                <a:spcBef>
                  <a:spcPts val="0"/>
                </a:spcBef>
                <a:spcAft>
                  <a:spcPts val="300"/>
                </a:spcAft>
                <a:buFont typeface="Arial" charset="0"/>
                <a:buChar char="•"/>
                <a:defRPr/>
              </a:pPr>
              <a:r>
                <a:rPr lang="en-US" sz="1200" dirty="0">
                  <a:solidFill>
                    <a:srgbClr val="58595B"/>
                  </a:solidFill>
                  <a:latin typeface="Myriad Pro" charset="0"/>
                </a:rPr>
                <a:t>Develop internal change capacity</a:t>
              </a:r>
            </a:p>
          </p:txBody>
        </p:sp>
      </p:grpSp>
      <p:grpSp>
        <p:nvGrpSpPr>
          <p:cNvPr id="23" name="Group 22">
            <a:extLst>
              <a:ext uri="{FF2B5EF4-FFF2-40B4-BE49-F238E27FC236}">
                <a16:creationId xmlns:a16="http://schemas.microsoft.com/office/drawing/2014/main" id="{608580B5-3970-4E28-94FC-B3EE96BAB71A}"/>
              </a:ext>
            </a:extLst>
          </p:cNvPr>
          <p:cNvGrpSpPr/>
          <p:nvPr/>
        </p:nvGrpSpPr>
        <p:grpSpPr>
          <a:xfrm>
            <a:off x="5431701" y="3866545"/>
            <a:ext cx="2105217" cy="2204985"/>
            <a:chOff x="830104" y="-616566"/>
            <a:chExt cx="1796630" cy="3795167"/>
          </a:xfrm>
        </p:grpSpPr>
        <p:sp>
          <p:nvSpPr>
            <p:cNvPr id="24" name="Rectangle 23">
              <a:extLst>
                <a:ext uri="{FF2B5EF4-FFF2-40B4-BE49-F238E27FC236}">
                  <a16:creationId xmlns:a16="http://schemas.microsoft.com/office/drawing/2014/main" id="{F8821D87-0277-4D30-9D6C-7B4A6D83888E}"/>
                </a:ext>
              </a:extLst>
            </p:cNvPr>
            <p:cNvSpPr/>
            <p:nvPr/>
          </p:nvSpPr>
          <p:spPr>
            <a:xfrm>
              <a:off x="830104" y="-616566"/>
              <a:ext cx="1796629" cy="3795167"/>
            </a:xfrm>
            <a:prstGeom prst="rect">
              <a:avLst/>
            </a:prstGeom>
            <a:noFill/>
            <a:ln w="15875">
              <a:solidFill>
                <a:schemeClr val="tx1">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73672FF-465C-4398-98D0-8D413A0FF2F3}"/>
                </a:ext>
              </a:extLst>
            </p:cNvPr>
            <p:cNvSpPr/>
            <p:nvPr/>
          </p:nvSpPr>
          <p:spPr>
            <a:xfrm>
              <a:off x="838903" y="-616566"/>
              <a:ext cx="1787831" cy="103542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yriad Pro" panose="020B0503030403020204" pitchFamily="34" charset="0"/>
                  <a:ea typeface="Myriad Pro Light" charset="0"/>
                  <a:cs typeface="Myriad Pro Light" charset="0"/>
                </a:rPr>
                <a:t>Organizational Leaders</a:t>
              </a:r>
            </a:p>
          </p:txBody>
        </p:sp>
        <p:sp>
          <p:nvSpPr>
            <p:cNvPr id="26" name="TextBox 25">
              <a:extLst>
                <a:ext uri="{FF2B5EF4-FFF2-40B4-BE49-F238E27FC236}">
                  <a16:creationId xmlns:a16="http://schemas.microsoft.com/office/drawing/2014/main" id="{499A9AA9-9B6E-4DAC-A66E-6FF062E94183}"/>
                </a:ext>
              </a:extLst>
            </p:cNvPr>
            <p:cNvSpPr txBox="1"/>
            <p:nvPr/>
          </p:nvSpPr>
          <p:spPr>
            <a:xfrm>
              <a:off x="836953" y="423966"/>
              <a:ext cx="1789780" cy="2582471"/>
            </a:xfrm>
            <a:prstGeom prst="rect">
              <a:avLst/>
            </a:prstGeom>
            <a:noFill/>
          </p:spPr>
          <p:txBody>
            <a:bodyPr wrap="square" rtlCol="0">
              <a:spAutoFit/>
            </a:bodyPr>
            <a:lstStyle/>
            <a:p>
              <a:pPr marL="117475" marR="0" lvl="0" indent="-117475" defTabSz="914400" eaLnBrk="1" fontAlgn="auto" latinLnBrk="0" hangingPunct="1">
                <a:lnSpc>
                  <a:spcPct val="100000"/>
                </a:lnSpc>
                <a:spcBef>
                  <a:spcPts val="0"/>
                </a:spcBef>
                <a:spcAft>
                  <a:spcPts val="300"/>
                </a:spcAft>
                <a:buClrTx/>
                <a:buSzTx/>
                <a:buFont typeface="Arial" charset="0"/>
                <a:buChar char="•"/>
                <a:tabLst/>
                <a:defRPr/>
              </a:pPr>
              <a:r>
                <a:rPr lang="en-US" sz="1200" dirty="0">
                  <a:solidFill>
                    <a:srgbClr val="58595B"/>
                  </a:solidFill>
                  <a:latin typeface="Myriad Pro" charset="0"/>
                </a:rPr>
                <a:t>Provide strategic clarity, priority, and sponsorship</a:t>
              </a:r>
            </a:p>
            <a:p>
              <a:pPr marL="117475" marR="0" lvl="0" indent="-117475" defTabSz="914400" eaLnBrk="1" fontAlgn="auto" latinLnBrk="0" hangingPunct="1">
                <a:lnSpc>
                  <a:spcPct val="100000"/>
                </a:lnSpc>
                <a:spcBef>
                  <a:spcPts val="0"/>
                </a:spcBef>
                <a:spcAft>
                  <a:spcPts val="300"/>
                </a:spcAft>
                <a:buClrTx/>
                <a:buSzTx/>
                <a:buFont typeface="Arial" charset="0"/>
                <a:buChar char="•"/>
                <a:tabLst/>
                <a:defRPr/>
              </a:pPr>
              <a:r>
                <a:rPr lang="en-US" sz="1200" dirty="0">
                  <a:solidFill>
                    <a:srgbClr val="58595B"/>
                  </a:solidFill>
                  <a:latin typeface="Myriad Pro" charset="0"/>
                </a:rPr>
                <a:t>“Blocker-Buster’ for Organizational blockers</a:t>
              </a:r>
            </a:p>
            <a:p>
              <a:pPr marL="117475" marR="0" lvl="0" indent="-117475" defTabSz="914400" eaLnBrk="1" fontAlgn="auto" latinLnBrk="0" hangingPunct="1">
                <a:lnSpc>
                  <a:spcPct val="100000"/>
                </a:lnSpc>
                <a:spcBef>
                  <a:spcPts val="0"/>
                </a:spcBef>
                <a:spcAft>
                  <a:spcPts val="300"/>
                </a:spcAft>
                <a:buClrTx/>
                <a:buSzTx/>
                <a:buFont typeface="Arial" charset="0"/>
                <a:buChar char="•"/>
                <a:tabLst/>
                <a:defRPr/>
              </a:pPr>
              <a:r>
                <a:rPr lang="en-US" sz="1200" dirty="0">
                  <a:solidFill>
                    <a:srgbClr val="58595B"/>
                  </a:solidFill>
                  <a:latin typeface="Myriad Pro" charset="0"/>
                </a:rPr>
                <a:t>Embrace and “live” New Ways of Working</a:t>
              </a:r>
            </a:p>
            <a:p>
              <a:pPr marL="117475" marR="0" lvl="0" indent="-117475" defTabSz="914400" eaLnBrk="1" fontAlgn="auto" latinLnBrk="0" hangingPunct="1">
                <a:lnSpc>
                  <a:spcPct val="100000"/>
                </a:lnSpc>
                <a:spcBef>
                  <a:spcPts val="0"/>
                </a:spcBef>
                <a:spcAft>
                  <a:spcPts val="300"/>
                </a:spcAft>
                <a:buClrTx/>
                <a:buSzTx/>
                <a:buFont typeface="Arial" charset="0"/>
                <a:buChar char="•"/>
                <a:tabLst/>
                <a:defRPr/>
              </a:pPr>
              <a:r>
                <a:rPr lang="en-US" sz="1200" dirty="0">
                  <a:solidFill>
                    <a:srgbClr val="58595B"/>
                  </a:solidFill>
                  <a:latin typeface="Myriad Pro" charset="0"/>
                </a:rPr>
                <a:t>Develop leadership talent</a:t>
              </a:r>
            </a:p>
          </p:txBody>
        </p:sp>
      </p:grpSp>
      <p:grpSp>
        <p:nvGrpSpPr>
          <p:cNvPr id="27" name="Group 26">
            <a:extLst>
              <a:ext uri="{FF2B5EF4-FFF2-40B4-BE49-F238E27FC236}">
                <a16:creationId xmlns:a16="http://schemas.microsoft.com/office/drawing/2014/main" id="{3A1BA76F-26CB-4905-B714-A43560C6145D}"/>
              </a:ext>
            </a:extLst>
          </p:cNvPr>
          <p:cNvGrpSpPr/>
          <p:nvPr/>
        </p:nvGrpSpPr>
        <p:grpSpPr>
          <a:xfrm>
            <a:off x="9008818" y="3866544"/>
            <a:ext cx="2144728" cy="2204985"/>
            <a:chOff x="796385" y="-616566"/>
            <a:chExt cx="1830349" cy="3795167"/>
          </a:xfrm>
        </p:grpSpPr>
        <p:sp>
          <p:nvSpPr>
            <p:cNvPr id="32" name="Rectangle 31">
              <a:extLst>
                <a:ext uri="{FF2B5EF4-FFF2-40B4-BE49-F238E27FC236}">
                  <a16:creationId xmlns:a16="http://schemas.microsoft.com/office/drawing/2014/main" id="{1C29FD8D-E2C4-46D6-904E-16F1286A9481}"/>
                </a:ext>
              </a:extLst>
            </p:cNvPr>
            <p:cNvSpPr/>
            <p:nvPr/>
          </p:nvSpPr>
          <p:spPr>
            <a:xfrm>
              <a:off x="830104" y="-616566"/>
              <a:ext cx="1789781" cy="3795167"/>
            </a:xfrm>
            <a:prstGeom prst="rect">
              <a:avLst/>
            </a:prstGeom>
            <a:noFill/>
            <a:ln w="15875">
              <a:solidFill>
                <a:srgbClr val="00B0F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99F3EFBE-1229-4062-8B78-CC570F532051}"/>
                </a:ext>
              </a:extLst>
            </p:cNvPr>
            <p:cNvSpPr/>
            <p:nvPr/>
          </p:nvSpPr>
          <p:spPr>
            <a:xfrm>
              <a:off x="838903" y="-616566"/>
              <a:ext cx="1787831" cy="1035420"/>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yriad Pro" panose="020B0503030403020204" pitchFamily="34" charset="0"/>
                  <a:ea typeface="Myriad Pro Light" charset="0"/>
                  <a:cs typeface="Myriad Pro Light" charset="0"/>
                </a:rPr>
                <a:t>Change Agents</a:t>
              </a:r>
            </a:p>
          </p:txBody>
        </p:sp>
        <p:sp>
          <p:nvSpPr>
            <p:cNvPr id="36" name="TextBox 35">
              <a:extLst>
                <a:ext uri="{FF2B5EF4-FFF2-40B4-BE49-F238E27FC236}">
                  <a16:creationId xmlns:a16="http://schemas.microsoft.com/office/drawing/2014/main" id="{80AD6142-C779-4B1F-9D14-E3E9CD1AC6F4}"/>
                </a:ext>
              </a:extLst>
            </p:cNvPr>
            <p:cNvSpPr txBox="1"/>
            <p:nvPr/>
          </p:nvSpPr>
          <p:spPr>
            <a:xfrm>
              <a:off x="796385" y="423966"/>
              <a:ext cx="1796629" cy="2516254"/>
            </a:xfrm>
            <a:prstGeom prst="rect">
              <a:avLst/>
            </a:prstGeom>
            <a:noFill/>
          </p:spPr>
          <p:txBody>
            <a:bodyPr wrap="square" rtlCol="0">
              <a:spAutoFit/>
            </a:bodyPr>
            <a:lstStyle/>
            <a:p>
              <a:pPr marL="117475" indent="-117475" defTabSz="914400" fontAlgn="auto">
                <a:spcBef>
                  <a:spcPts val="0"/>
                </a:spcBef>
                <a:spcAft>
                  <a:spcPts val="300"/>
                </a:spcAft>
                <a:buFont typeface="Arial" charset="0"/>
                <a:buChar char="•"/>
                <a:defRPr/>
              </a:pPr>
              <a:r>
                <a:rPr lang="en-US" sz="1200" dirty="0">
                  <a:solidFill>
                    <a:srgbClr val="58595B"/>
                  </a:solidFill>
                  <a:latin typeface="Myriad Pro" charset="0"/>
                </a:rPr>
                <a:t>Visibly embrace transformation efforts</a:t>
              </a:r>
            </a:p>
            <a:p>
              <a:pPr marL="117475" indent="-117475" defTabSz="914400" fontAlgn="auto">
                <a:spcBef>
                  <a:spcPts val="0"/>
                </a:spcBef>
                <a:spcAft>
                  <a:spcPts val="300"/>
                </a:spcAft>
                <a:buFont typeface="Arial" charset="0"/>
                <a:buChar char="•"/>
                <a:defRPr/>
              </a:pPr>
              <a:r>
                <a:rPr lang="en-US" sz="1200" dirty="0">
                  <a:solidFill>
                    <a:srgbClr val="58595B"/>
                  </a:solidFill>
                  <a:latin typeface="Myriad Pro" charset="0"/>
                </a:rPr>
                <a:t>Play critical “influencer” and “momentum building” role</a:t>
              </a:r>
            </a:p>
            <a:p>
              <a:pPr marL="117475" indent="-117475" defTabSz="914400" fontAlgn="auto">
                <a:spcBef>
                  <a:spcPts val="0"/>
                </a:spcBef>
                <a:spcAft>
                  <a:spcPts val="300"/>
                </a:spcAft>
                <a:buFont typeface="Arial" charset="0"/>
                <a:buChar char="•"/>
                <a:defRPr/>
              </a:pPr>
              <a:r>
                <a:rPr lang="en-US" sz="1200" dirty="0">
                  <a:solidFill>
                    <a:srgbClr val="58595B"/>
                  </a:solidFill>
                  <a:latin typeface="Myriad Pro" charset="0"/>
                </a:rPr>
                <a:t>Provide SME assistance for proposed changes</a:t>
              </a:r>
            </a:p>
          </p:txBody>
        </p:sp>
      </p:grpSp>
      <p:pic>
        <p:nvPicPr>
          <p:cNvPr id="4" name="Picture 3">
            <a:extLst>
              <a:ext uri="{FF2B5EF4-FFF2-40B4-BE49-F238E27FC236}">
                <a16:creationId xmlns:a16="http://schemas.microsoft.com/office/drawing/2014/main" id="{CB822AC3-2FF9-4C50-8767-61554526BAA7}"/>
              </a:ext>
            </a:extLst>
          </p:cNvPr>
          <p:cNvPicPr>
            <a:picLocks noChangeAspect="1"/>
          </p:cNvPicPr>
          <p:nvPr/>
        </p:nvPicPr>
        <p:blipFill rotWithShape="1">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823905" y="3866544"/>
            <a:ext cx="959707" cy="960120"/>
          </a:xfrm>
          <a:prstGeom prst="rect">
            <a:avLst/>
          </a:prstGeom>
        </p:spPr>
      </p:pic>
      <p:pic>
        <p:nvPicPr>
          <p:cNvPr id="7" name="Picture 6">
            <a:extLst>
              <a:ext uri="{FF2B5EF4-FFF2-40B4-BE49-F238E27FC236}">
                <a16:creationId xmlns:a16="http://schemas.microsoft.com/office/drawing/2014/main" id="{BF5FBDCF-CA88-43E1-9E0C-B67A263FF303}"/>
              </a:ext>
            </a:extLst>
          </p:cNvPr>
          <p:cNvPicPr>
            <a:picLocks noChangeAspect="1"/>
          </p:cNvPicPr>
          <p:nvPr/>
        </p:nvPicPr>
        <p:blipFill rotWithShape="1">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4352290" y="3866544"/>
            <a:ext cx="957640" cy="960120"/>
          </a:xfrm>
          <a:prstGeom prst="rect">
            <a:avLst/>
          </a:prstGeom>
        </p:spPr>
      </p:pic>
      <p:pic>
        <p:nvPicPr>
          <p:cNvPr id="13" name="Picture 12">
            <a:extLst>
              <a:ext uri="{FF2B5EF4-FFF2-40B4-BE49-F238E27FC236}">
                <a16:creationId xmlns:a16="http://schemas.microsoft.com/office/drawing/2014/main" id="{CF26EED9-E213-405F-A009-97BAED7EA70A}"/>
              </a:ext>
            </a:extLst>
          </p:cNvPr>
          <p:cNvPicPr>
            <a:picLocks noChangeAspect="1"/>
          </p:cNvPicPr>
          <p:nvPr/>
        </p:nvPicPr>
        <p:blipFill rotWithShape="1">
          <a:blip r:embed="rId10" cstate="email">
            <a:extLst>
              <a:ext uri="{28A0092B-C50C-407E-A947-70E740481C1C}">
                <a14:useLocalDpi xmlns:a14="http://schemas.microsoft.com/office/drawing/2010/main"/>
              </a:ext>
              <a:ext uri="{837473B0-CC2E-450A-ABE3-18F120FF3D39}">
                <a1611:picAttrSrcUrl xmlns:a1611="http://schemas.microsoft.com/office/drawing/2016/11/main" r:id="rId11"/>
              </a:ext>
            </a:extLst>
          </a:blip>
          <a:srcRect/>
          <a:stretch/>
        </p:blipFill>
        <p:spPr>
          <a:xfrm>
            <a:off x="7931848" y="3866544"/>
            <a:ext cx="966876" cy="960120"/>
          </a:xfrm>
          <a:prstGeom prst="rect">
            <a:avLst/>
          </a:prstGeom>
        </p:spPr>
      </p:pic>
    </p:spTree>
    <p:extLst>
      <p:ext uri="{BB962C8B-B14F-4D97-AF65-F5344CB8AC3E}">
        <p14:creationId xmlns:p14="http://schemas.microsoft.com/office/powerpoint/2010/main" val="3875235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EBA Assessment Questions</a:t>
            </a:r>
          </a:p>
        </p:txBody>
      </p:sp>
      <p:sp>
        <p:nvSpPr>
          <p:cNvPr id="8" name="Rectangle 2"/>
          <p:cNvSpPr>
            <a:spLocks noChangeArrowheads="1"/>
          </p:cNvSpPr>
          <p:nvPr/>
        </p:nvSpPr>
        <p:spPr bwMode="auto">
          <a:xfrm>
            <a:off x="2264719" y="1138591"/>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x-none" altLang="x-none" sz="1800" b="0" i="0" u="none" strike="noStrike" kern="1200" cap="none" spc="0" normalizeH="0" baseline="0" noProof="0">
                <a:ln>
                  <a:noFill/>
                </a:ln>
                <a:solidFill>
                  <a:srgbClr val="58595B"/>
                </a:solidFill>
                <a:effectLst/>
                <a:uLnTx/>
                <a:uFillTx/>
                <a:latin typeface="Arial" charset="0"/>
                <a:ea typeface="+mn-ea"/>
                <a:cs typeface="+mn-cs"/>
              </a:rPr>
            </a:br>
            <a:endParaRPr kumimoji="0" lang="x-none" altLang="x-none" sz="1800" b="0" i="0" u="none" strike="noStrike" kern="1200" cap="none" spc="0" normalizeH="0" baseline="0" noProof="0">
              <a:ln>
                <a:noFill/>
              </a:ln>
              <a:solidFill>
                <a:srgbClr val="58595B"/>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58595B"/>
              </a:solidFill>
              <a:effectLst/>
              <a:uLnTx/>
              <a:uFillTx/>
              <a:latin typeface="Arial" charset="0"/>
              <a:ea typeface="+mn-ea"/>
              <a:cs typeface="+mn-cs"/>
            </a:endParaRPr>
          </a:p>
        </p:txBody>
      </p:sp>
      <p:sp>
        <p:nvSpPr>
          <p:cNvPr id="3" name="TextBox 2">
            <a:extLst>
              <a:ext uri="{FF2B5EF4-FFF2-40B4-BE49-F238E27FC236}">
                <a16:creationId xmlns:a16="http://schemas.microsoft.com/office/drawing/2014/main" id="{248732A3-0C09-4CD7-A8F8-9D3C78708D64}"/>
              </a:ext>
            </a:extLst>
          </p:cNvPr>
          <p:cNvSpPr txBox="1"/>
          <p:nvPr/>
        </p:nvSpPr>
        <p:spPr>
          <a:xfrm>
            <a:off x="623392" y="1052736"/>
            <a:ext cx="3816424"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8595B"/>
                </a:solidFill>
                <a:effectLst/>
                <a:uLnTx/>
                <a:uFillTx/>
                <a:latin typeface="Calibri" charset="0"/>
                <a:ea typeface="+mn-ea"/>
                <a:cs typeface="+mn-cs"/>
                <a:hlinkClick r:id="rId2"/>
              </a:rPr>
              <a:t>Preview Questions</a:t>
            </a:r>
            <a:endParaRPr kumimoji="0" lang="en-US" sz="2400" b="0" i="0" u="none" strike="noStrike" kern="1200" cap="none" spc="0" normalizeH="0" baseline="0" noProof="0" dirty="0">
              <a:ln>
                <a:noFill/>
              </a:ln>
              <a:solidFill>
                <a:srgbClr val="58595B"/>
              </a:solidFill>
              <a:effectLst/>
              <a:uLnTx/>
              <a:uFillTx/>
              <a:latin typeface="Calibri" charset="0"/>
              <a:ea typeface="+mn-ea"/>
              <a:cs typeface="+mn-cs"/>
            </a:endParaRPr>
          </a:p>
        </p:txBody>
      </p:sp>
      <p:pic>
        <p:nvPicPr>
          <p:cNvPr id="6" name="Picture 5">
            <a:extLst>
              <a:ext uri="{FF2B5EF4-FFF2-40B4-BE49-F238E27FC236}">
                <a16:creationId xmlns:a16="http://schemas.microsoft.com/office/drawing/2014/main" id="{193676AB-3E1D-40BC-BE82-4C575ED189EC}"/>
              </a:ext>
            </a:extLst>
          </p:cNvPr>
          <p:cNvPicPr>
            <a:picLocks noChangeAspect="1"/>
          </p:cNvPicPr>
          <p:nvPr/>
        </p:nvPicPr>
        <p:blipFill>
          <a:blip r:embed="rId3"/>
          <a:stretch>
            <a:fillRect/>
          </a:stretch>
        </p:blipFill>
        <p:spPr>
          <a:xfrm>
            <a:off x="2135560" y="1600256"/>
            <a:ext cx="7648575" cy="4543425"/>
          </a:xfrm>
          <a:prstGeom prst="rect">
            <a:avLst/>
          </a:prstGeom>
        </p:spPr>
      </p:pic>
    </p:spTree>
    <p:extLst>
      <p:ext uri="{BB962C8B-B14F-4D97-AF65-F5344CB8AC3E}">
        <p14:creationId xmlns:p14="http://schemas.microsoft.com/office/powerpoint/2010/main" val="2884770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BA206-BB2B-473B-A9D1-66F668202C1A}"/>
              </a:ext>
            </a:extLst>
          </p:cNvPr>
          <p:cNvSpPr>
            <a:spLocks noGrp="1"/>
          </p:cNvSpPr>
          <p:nvPr>
            <p:ph type="title"/>
          </p:nvPr>
        </p:nvSpPr>
        <p:spPr/>
        <p:txBody>
          <a:bodyPr>
            <a:normAutofit/>
          </a:bodyPr>
          <a:lstStyle/>
          <a:p>
            <a:r>
              <a:rPr lang="en-US" sz="3600" dirty="0"/>
              <a:t>Questions?  Check Out Our Customer Support Center</a:t>
            </a:r>
          </a:p>
        </p:txBody>
      </p:sp>
      <p:sp>
        <p:nvSpPr>
          <p:cNvPr id="7" name="Rectangle: Rounded Corners 6">
            <a:extLst>
              <a:ext uri="{FF2B5EF4-FFF2-40B4-BE49-F238E27FC236}">
                <a16:creationId xmlns:a16="http://schemas.microsoft.com/office/drawing/2014/main" id="{136076CA-84E1-483E-AA25-58C3474F1B74}"/>
              </a:ext>
            </a:extLst>
          </p:cNvPr>
          <p:cNvSpPr/>
          <p:nvPr/>
        </p:nvSpPr>
        <p:spPr>
          <a:xfrm>
            <a:off x="1347757" y="5041066"/>
            <a:ext cx="3680594" cy="1012975"/>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8595B"/>
                </a:solidFill>
                <a:effectLst/>
                <a:uLnTx/>
                <a:uFillTx/>
                <a:latin typeface="Calibri" panose="020F0502020204030204"/>
                <a:ea typeface="+mn-ea"/>
                <a:cs typeface="+mn-cs"/>
              </a:rPr>
              <a:t>Role based guides, page by page tutorials, FAQ’s, downloadable resources and more!</a:t>
            </a:r>
          </a:p>
        </p:txBody>
      </p:sp>
      <p:pic>
        <p:nvPicPr>
          <p:cNvPr id="10" name="Picture 9">
            <a:extLst>
              <a:ext uri="{FF2B5EF4-FFF2-40B4-BE49-F238E27FC236}">
                <a16:creationId xmlns:a16="http://schemas.microsoft.com/office/drawing/2014/main" id="{EA3B8EBA-6B99-46FA-8497-07AD0BCC85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921" y="1117260"/>
            <a:ext cx="5128267" cy="3842160"/>
          </a:xfrm>
          <a:prstGeom prst="rect">
            <a:avLst/>
          </a:prstGeom>
        </p:spPr>
      </p:pic>
      <p:pic>
        <p:nvPicPr>
          <p:cNvPr id="4" name="Picture 3">
            <a:extLst>
              <a:ext uri="{FF2B5EF4-FFF2-40B4-BE49-F238E27FC236}">
                <a16:creationId xmlns:a16="http://schemas.microsoft.com/office/drawing/2014/main" id="{7D669F3B-B077-4FF3-B696-B792CD4FD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4883" y="2060848"/>
            <a:ext cx="4952872" cy="4060338"/>
          </a:xfrm>
          <a:prstGeom prst="rect">
            <a:avLst/>
          </a:prstGeom>
        </p:spPr>
      </p:pic>
      <p:sp>
        <p:nvSpPr>
          <p:cNvPr id="3" name="Rectangle 2">
            <a:extLst>
              <a:ext uri="{FF2B5EF4-FFF2-40B4-BE49-F238E27FC236}">
                <a16:creationId xmlns:a16="http://schemas.microsoft.com/office/drawing/2014/main" id="{3544EB6F-0F01-D749-BE03-DE7FA68030CD}"/>
              </a:ext>
            </a:extLst>
          </p:cNvPr>
          <p:cNvSpPr/>
          <p:nvPr/>
        </p:nvSpPr>
        <p:spPr>
          <a:xfrm>
            <a:off x="6471236" y="1412776"/>
            <a:ext cx="498258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7941C"/>
                </a:solidFill>
                <a:effectLst/>
                <a:uLnTx/>
                <a:uFillTx/>
                <a:latin typeface="Calibri" charset="0"/>
                <a:ea typeface="+mn-ea"/>
                <a:cs typeface="+mn-cs"/>
              </a:rPr>
              <a:t>https://support.agilityhealthradar.com</a:t>
            </a:r>
          </a:p>
        </p:txBody>
      </p:sp>
    </p:spTree>
    <p:extLst>
      <p:ext uri="{BB962C8B-B14F-4D97-AF65-F5344CB8AC3E}">
        <p14:creationId xmlns:p14="http://schemas.microsoft.com/office/powerpoint/2010/main" val="1102739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1725275" y="6526213"/>
            <a:ext cx="466725" cy="328612"/>
          </a:xfrm>
          <a:prstGeom prst="rect">
            <a:avLst/>
          </a:prstGeom>
        </p:spPr>
        <p:txBody>
          <a:bodyPr/>
          <a:lstStyle/>
          <a:p>
            <a:fld id="{F50D562C-414B-4CEA-BC27-A89F6C6C0F19}" type="slidenum">
              <a:rPr lang="en-US" smtClean="0"/>
              <a:pPr/>
              <a:t>34</a:t>
            </a:fld>
            <a:endParaRPr lang="en-US" dirty="0"/>
          </a:p>
        </p:txBody>
      </p:sp>
      <p:pic>
        <p:nvPicPr>
          <p:cNvPr id="4" name="Picture 3">
            <a:extLst>
              <a:ext uri="{FF2B5EF4-FFF2-40B4-BE49-F238E27FC236}">
                <a16:creationId xmlns:a16="http://schemas.microsoft.com/office/drawing/2014/main" id="{9376E8D5-9FF7-4E61-8B41-2ACF43B02A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4" y="332656"/>
            <a:ext cx="3714592" cy="6182096"/>
          </a:xfrm>
          <a:prstGeom prst="rect">
            <a:avLst/>
          </a:prstGeom>
        </p:spPr>
      </p:pic>
      <p:sp>
        <p:nvSpPr>
          <p:cNvPr id="6" name="Text Placeholder 3">
            <a:extLst>
              <a:ext uri="{FF2B5EF4-FFF2-40B4-BE49-F238E27FC236}">
                <a16:creationId xmlns:a16="http://schemas.microsoft.com/office/drawing/2014/main" id="{9715A0D4-3BA0-4A3F-B260-0DE6A758E752}"/>
              </a:ext>
            </a:extLst>
          </p:cNvPr>
          <p:cNvSpPr txBox="1">
            <a:spLocks/>
          </p:cNvSpPr>
          <p:nvPr/>
        </p:nvSpPr>
        <p:spPr>
          <a:xfrm>
            <a:off x="3407283" y="3212976"/>
            <a:ext cx="8686800" cy="921329"/>
          </a:xfrm>
          <a:prstGeom prst="rect">
            <a:avLst/>
          </a:prstGeom>
          <a:noFill/>
          <a:ln w="12700" cap="flat" cmpd="sng" algn="ctr">
            <a:noFill/>
            <a:prstDash val="solid"/>
            <a:miter lim="800000"/>
          </a:ln>
          <a:effectLst/>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a:buNone/>
              <a:defRPr sz="60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lgn="l" defTabSz="914377" rtl="0" eaLnBrk="1" latinLnBrk="0" hangingPunct="1">
              <a:lnSpc>
                <a:spcPct val="90000"/>
              </a:lnSpc>
              <a:spcBef>
                <a:spcPts val="500"/>
              </a:spcBef>
              <a:buFont typeface="Arial"/>
              <a:buNone/>
              <a:defRPr sz="2400" b="0" i="0" kern="1200">
                <a:solidFill>
                  <a:schemeClr val="tx1"/>
                </a:solidFill>
                <a:latin typeface="Calibri Regular"/>
                <a:ea typeface="Calibri Regular"/>
                <a:cs typeface="Calibri Regular"/>
              </a:defRPr>
            </a:lvl2pPr>
            <a:lvl3pPr marL="914377" indent="0" algn="l" defTabSz="914377" rtl="0" eaLnBrk="1" latinLnBrk="0" hangingPunct="1">
              <a:lnSpc>
                <a:spcPct val="90000"/>
              </a:lnSpc>
              <a:spcBef>
                <a:spcPts val="500"/>
              </a:spcBef>
              <a:buFont typeface="Arial"/>
              <a:buNone/>
              <a:defRPr sz="2000" b="0" i="0" kern="1200">
                <a:solidFill>
                  <a:schemeClr val="tx1"/>
                </a:solidFill>
                <a:latin typeface="Calibri Regular"/>
                <a:ea typeface="Calibri Regular"/>
                <a:cs typeface="Calibri Regular"/>
              </a:defRPr>
            </a:lvl3pPr>
            <a:lvl4pPr marL="1371566"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4pPr>
            <a:lvl5pPr marL="1828754"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4400" dirty="0"/>
              <a:t>Preparing for an EBA Retrospective</a:t>
            </a:r>
          </a:p>
        </p:txBody>
      </p:sp>
      <p:sp>
        <p:nvSpPr>
          <p:cNvPr id="7" name="Text Placeholder 2">
            <a:extLst>
              <a:ext uri="{FF2B5EF4-FFF2-40B4-BE49-F238E27FC236}">
                <a16:creationId xmlns:a16="http://schemas.microsoft.com/office/drawing/2014/main" id="{43FE9F81-3637-4753-BA91-3F8C391849BE}"/>
              </a:ext>
            </a:extLst>
          </p:cNvPr>
          <p:cNvSpPr txBox="1">
            <a:spLocks/>
          </p:cNvSpPr>
          <p:nvPr/>
        </p:nvSpPr>
        <p:spPr>
          <a:xfrm>
            <a:off x="3765835" y="3818780"/>
            <a:ext cx="8328248" cy="2162175"/>
          </a:xfrm>
          <a:prstGeom prst="rect">
            <a:avLst/>
          </a:prstGeom>
          <a:noFill/>
          <a:ln w="12700" cap="flat" cmpd="sng" algn="ctr">
            <a:no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mj-lt"/>
              </a:rPr>
              <a:t>Education, awareness and excitement</a:t>
            </a:r>
          </a:p>
          <a:p>
            <a:r>
              <a:rPr lang="en-US" dirty="0">
                <a:latin typeface="+mj-lt"/>
              </a:rPr>
              <a:t>Creating a team</a:t>
            </a:r>
          </a:p>
          <a:p>
            <a:r>
              <a:rPr lang="en-US" dirty="0">
                <a:latin typeface="+mj-lt"/>
              </a:rPr>
              <a:t>Creating and scheduling an EBA assessment</a:t>
            </a:r>
          </a:p>
          <a:p>
            <a:r>
              <a:rPr lang="en-US" dirty="0">
                <a:latin typeface="+mj-lt"/>
              </a:rPr>
              <a:t>Preparing for the retrospective</a:t>
            </a:r>
          </a:p>
        </p:txBody>
      </p:sp>
    </p:spTree>
    <p:extLst>
      <p:ext uri="{BB962C8B-B14F-4D97-AF65-F5344CB8AC3E}">
        <p14:creationId xmlns:p14="http://schemas.microsoft.com/office/powerpoint/2010/main" val="2308180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AgilityHealth® EBA Facilitator Journey</a:t>
            </a:r>
          </a:p>
        </p:txBody>
      </p:sp>
      <p:grpSp>
        <p:nvGrpSpPr>
          <p:cNvPr id="4" name="Group 3">
            <a:extLst>
              <a:ext uri="{FF2B5EF4-FFF2-40B4-BE49-F238E27FC236}">
                <a16:creationId xmlns:a16="http://schemas.microsoft.com/office/drawing/2014/main" id="{FC4D5D5A-C8A4-46A7-A474-81DBB1A8EB54}"/>
              </a:ext>
            </a:extLst>
          </p:cNvPr>
          <p:cNvGrpSpPr/>
          <p:nvPr/>
        </p:nvGrpSpPr>
        <p:grpSpPr>
          <a:xfrm>
            <a:off x="1180906" y="1369208"/>
            <a:ext cx="9830187" cy="4119583"/>
            <a:chOff x="881495" y="1622077"/>
            <a:chExt cx="9830187" cy="4119583"/>
          </a:xfrm>
        </p:grpSpPr>
        <p:sp>
          <p:nvSpPr>
            <p:cNvPr id="7" name="Arrow: Notched Right 6">
              <a:extLst>
                <a:ext uri="{FF2B5EF4-FFF2-40B4-BE49-F238E27FC236}">
                  <a16:creationId xmlns:a16="http://schemas.microsoft.com/office/drawing/2014/main" id="{F2AFF245-1B2B-48DA-A0E4-437F37FCA49D}"/>
                </a:ext>
              </a:extLst>
            </p:cNvPr>
            <p:cNvSpPr/>
            <p:nvPr/>
          </p:nvSpPr>
          <p:spPr>
            <a:xfrm>
              <a:off x="881495" y="2386053"/>
              <a:ext cx="3480877" cy="1097280"/>
            </a:xfrm>
            <a:prstGeom prst="notchedRightArrow">
              <a:avLst>
                <a:gd name="adj1" fmla="val 100000"/>
                <a:gd name="adj2" fmla="val 32993"/>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Prepare for Retrospective</a:t>
              </a:r>
            </a:p>
          </p:txBody>
        </p:sp>
        <p:sp>
          <p:nvSpPr>
            <p:cNvPr id="12" name="Rectangle: Rounded Corners 11">
              <a:extLst>
                <a:ext uri="{FF2B5EF4-FFF2-40B4-BE49-F238E27FC236}">
                  <a16:creationId xmlns:a16="http://schemas.microsoft.com/office/drawing/2014/main" id="{BC933A71-8555-4FB4-B35D-D4FE1282755C}"/>
                </a:ext>
              </a:extLst>
            </p:cNvPr>
            <p:cNvSpPr/>
            <p:nvPr/>
          </p:nvSpPr>
          <p:spPr>
            <a:xfrm>
              <a:off x="881495" y="3539423"/>
              <a:ext cx="3108960" cy="2194560"/>
            </a:xfrm>
            <a:prstGeom prst="roundRect">
              <a:avLst>
                <a:gd name="adj" fmla="val 0"/>
              </a:avLst>
            </a:prstGeom>
            <a:ln/>
          </p:spPr>
          <p:style>
            <a:lnRef idx="2">
              <a:schemeClr val="accent4"/>
            </a:lnRef>
            <a:fillRef idx="1">
              <a:schemeClr val="lt1"/>
            </a:fillRef>
            <a:effectRef idx="0">
              <a:schemeClr val="accent4"/>
            </a:effectRef>
            <a:fontRef idx="minor">
              <a:schemeClr val="dk1"/>
            </a:fontRef>
          </p:style>
          <p:txBody>
            <a:bodyPr lIns="228600" rtlCol="0" anchor="ctr"/>
            <a:lstStyle/>
            <a:p>
              <a:pPr marL="457200" lvl="0" indent="-457200">
                <a:spcAft>
                  <a:spcPts val="600"/>
                </a:spcAft>
                <a:buFont typeface="+mj-lt"/>
                <a:buAutoNum type="arabicParenR"/>
                <a:defRPr/>
              </a:pPr>
              <a:r>
                <a:rPr lang="en-US" sz="1800" b="1" dirty="0">
                  <a:solidFill>
                    <a:sysClr val="windowText" lastClr="000000"/>
                  </a:solidFill>
                </a:rPr>
                <a:t>Create Team</a:t>
              </a:r>
            </a:p>
            <a:p>
              <a:pPr marL="457200" lvl="0" indent="-457200">
                <a:spcAft>
                  <a:spcPts val="600"/>
                </a:spcAft>
                <a:buFont typeface="+mj-lt"/>
                <a:buAutoNum type="arabicParenR"/>
                <a:defRPr/>
              </a:pPr>
              <a:r>
                <a:rPr lang="en-US" sz="1800" b="1" dirty="0">
                  <a:solidFill>
                    <a:sysClr val="windowText" lastClr="000000"/>
                  </a:solidFill>
                </a:rPr>
                <a:t>Create Assessment</a:t>
              </a:r>
            </a:p>
            <a:p>
              <a:pPr marL="457200" lvl="0" indent="-457200">
                <a:spcAft>
                  <a:spcPts val="600"/>
                </a:spcAft>
                <a:buFont typeface="+mj-lt"/>
                <a:buAutoNum type="arabicParenR"/>
                <a:defRPr/>
              </a:pPr>
              <a:r>
                <a:rPr lang="en-US" sz="1800" b="1" dirty="0">
                  <a:solidFill>
                    <a:sysClr val="windowText" lastClr="000000"/>
                  </a:solidFill>
                </a:rPr>
                <a:t>Schedule Assessment</a:t>
              </a:r>
            </a:p>
            <a:p>
              <a:pPr marL="457200" lvl="0" indent="-457200">
                <a:spcAft>
                  <a:spcPts val="600"/>
                </a:spcAft>
                <a:buFont typeface="+mj-lt"/>
                <a:buAutoNum type="arabicParenR"/>
                <a:defRPr/>
              </a:pPr>
              <a:r>
                <a:rPr lang="en-US" sz="1800" b="1" dirty="0">
                  <a:solidFill>
                    <a:sysClr val="windowText" lastClr="000000"/>
                  </a:solidFill>
                </a:rPr>
                <a:t>Educate the Team</a:t>
              </a:r>
            </a:p>
            <a:p>
              <a:pPr marL="457200" lvl="0" indent="-457200">
                <a:spcAft>
                  <a:spcPts val="600"/>
                </a:spcAft>
                <a:buFont typeface="+mj-lt"/>
                <a:buAutoNum type="arabicParenR"/>
                <a:defRPr/>
              </a:pPr>
              <a:r>
                <a:rPr lang="en-US" sz="1800" b="1" dirty="0">
                  <a:solidFill>
                    <a:sysClr val="windowText" lastClr="000000"/>
                  </a:solidFill>
                </a:rPr>
                <a:t>Prepare to Facilitate</a:t>
              </a:r>
            </a:p>
          </p:txBody>
        </p:sp>
        <p:sp>
          <p:nvSpPr>
            <p:cNvPr id="9" name="Arrow: Notched Right 8">
              <a:extLst>
                <a:ext uri="{FF2B5EF4-FFF2-40B4-BE49-F238E27FC236}">
                  <a16:creationId xmlns:a16="http://schemas.microsoft.com/office/drawing/2014/main" id="{9DA70245-A99A-4308-8CF9-3FB02B694C5D}"/>
                </a:ext>
              </a:extLst>
            </p:cNvPr>
            <p:cNvSpPr/>
            <p:nvPr/>
          </p:nvSpPr>
          <p:spPr>
            <a:xfrm>
              <a:off x="4060290" y="2386053"/>
              <a:ext cx="3480878" cy="1104586"/>
            </a:xfrm>
            <a:prstGeom prst="notchedRightArrow">
              <a:avLst>
                <a:gd name="adj1" fmla="val 100000"/>
                <a:gd name="adj2" fmla="val 32993"/>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Conduct Retrospective</a:t>
              </a:r>
            </a:p>
          </p:txBody>
        </p:sp>
        <p:sp>
          <p:nvSpPr>
            <p:cNvPr id="21" name="Rectangle: Rounded Corners 20">
              <a:extLst>
                <a:ext uri="{FF2B5EF4-FFF2-40B4-BE49-F238E27FC236}">
                  <a16:creationId xmlns:a16="http://schemas.microsoft.com/office/drawing/2014/main" id="{F4643006-E7EC-4C2B-9849-1EFF1E3EE517}"/>
                </a:ext>
              </a:extLst>
            </p:cNvPr>
            <p:cNvSpPr/>
            <p:nvPr/>
          </p:nvSpPr>
          <p:spPr>
            <a:xfrm>
              <a:off x="4060290" y="3547100"/>
              <a:ext cx="3108960" cy="2194560"/>
            </a:xfrm>
            <a:prstGeom prst="roundRect">
              <a:avLst>
                <a:gd name="adj" fmla="val 0"/>
              </a:avLst>
            </a:prstGeom>
            <a:ln>
              <a:solidFill>
                <a:srgbClr val="00B050"/>
              </a:solidFill>
            </a:ln>
          </p:spPr>
          <p:style>
            <a:lnRef idx="2">
              <a:schemeClr val="accent2"/>
            </a:lnRef>
            <a:fillRef idx="1">
              <a:schemeClr val="lt1"/>
            </a:fillRef>
            <a:effectRef idx="0">
              <a:schemeClr val="accent2"/>
            </a:effectRef>
            <a:fontRef idx="minor">
              <a:schemeClr val="dk1"/>
            </a:fontRef>
          </p:style>
          <p:txBody>
            <a:bodyPr lIns="228600" rtlCol="0" anchor="ctr"/>
            <a:lstStyle/>
            <a:p>
              <a:pPr marL="457200" lvl="0" indent="-457200">
                <a:spcAft>
                  <a:spcPts val="600"/>
                </a:spcAft>
                <a:buFont typeface="+mj-lt"/>
                <a:buAutoNum type="arabicParenR"/>
                <a:defRPr/>
              </a:pPr>
              <a:r>
                <a:rPr lang="en-US" sz="1800" b="1" dirty="0">
                  <a:solidFill>
                    <a:schemeClr val="tx1">
                      <a:lumMod val="50000"/>
                    </a:schemeClr>
                  </a:solidFill>
                </a:rPr>
                <a:t>Launch Assessment</a:t>
              </a:r>
            </a:p>
            <a:p>
              <a:pPr marL="457200" lvl="0" indent="-457200">
                <a:spcAft>
                  <a:spcPts val="600"/>
                </a:spcAft>
                <a:buFont typeface="+mj-lt"/>
                <a:buAutoNum type="arabicParenR"/>
                <a:defRPr/>
              </a:pPr>
              <a:r>
                <a:rPr lang="en-US" sz="1800" b="1" dirty="0">
                  <a:solidFill>
                    <a:schemeClr val="tx1">
                      <a:lumMod val="50000"/>
                    </a:schemeClr>
                  </a:solidFill>
                </a:rPr>
                <a:t>Take Assessment</a:t>
              </a:r>
            </a:p>
            <a:p>
              <a:pPr marL="457200" lvl="0" indent="-457200">
                <a:spcAft>
                  <a:spcPts val="600"/>
                </a:spcAft>
                <a:buFont typeface="+mj-lt"/>
                <a:buAutoNum type="arabicParenR"/>
                <a:defRPr/>
              </a:pPr>
              <a:r>
                <a:rPr lang="en-US" sz="1800" b="1" dirty="0">
                  <a:solidFill>
                    <a:schemeClr val="tx1">
                      <a:lumMod val="50000"/>
                    </a:schemeClr>
                  </a:solidFill>
                </a:rPr>
                <a:t>Review Results</a:t>
              </a:r>
            </a:p>
            <a:p>
              <a:pPr marL="457200" lvl="0" indent="-457200">
                <a:spcAft>
                  <a:spcPts val="600"/>
                </a:spcAft>
                <a:buFont typeface="+mj-lt"/>
                <a:buAutoNum type="arabicParenR"/>
                <a:defRPr/>
              </a:pPr>
              <a:r>
                <a:rPr lang="en-US" sz="1800" b="1" dirty="0">
                  <a:solidFill>
                    <a:schemeClr val="tx1">
                      <a:lumMod val="50000"/>
                    </a:schemeClr>
                  </a:solidFill>
                </a:rPr>
                <a:t>Analyze Radar</a:t>
              </a:r>
            </a:p>
            <a:p>
              <a:pPr marL="457200" lvl="0" indent="-457200">
                <a:spcAft>
                  <a:spcPts val="600"/>
                </a:spcAft>
                <a:buFont typeface="+mj-lt"/>
                <a:buAutoNum type="arabicParenR"/>
                <a:defRPr/>
              </a:pPr>
              <a:r>
                <a:rPr lang="en-US" sz="1800" b="1" dirty="0">
                  <a:solidFill>
                    <a:schemeClr val="tx1">
                      <a:lumMod val="50000"/>
                    </a:schemeClr>
                  </a:solidFill>
                </a:rPr>
                <a:t>Create Growth Plan</a:t>
              </a:r>
            </a:p>
          </p:txBody>
        </p:sp>
        <p:sp>
          <p:nvSpPr>
            <p:cNvPr id="10" name="Arrow: Notched Right 9">
              <a:extLst>
                <a:ext uri="{FF2B5EF4-FFF2-40B4-BE49-F238E27FC236}">
                  <a16:creationId xmlns:a16="http://schemas.microsoft.com/office/drawing/2014/main" id="{391FF404-F531-4B2F-B23A-37D6257FAE5D}"/>
                </a:ext>
              </a:extLst>
            </p:cNvPr>
            <p:cNvSpPr/>
            <p:nvPr/>
          </p:nvSpPr>
          <p:spPr>
            <a:xfrm>
              <a:off x="7230804" y="2386053"/>
              <a:ext cx="3480878" cy="1097280"/>
            </a:xfrm>
            <a:prstGeom prst="notchedRightArrow">
              <a:avLst>
                <a:gd name="adj1" fmla="val 100000"/>
                <a:gd name="adj2" fmla="val 32993"/>
              </a:avLst>
            </a:prstGeom>
            <a:solidFill>
              <a:srgbClr val="0070C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Execute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Growth Plan</a:t>
              </a:r>
            </a:p>
          </p:txBody>
        </p:sp>
        <p:sp>
          <p:nvSpPr>
            <p:cNvPr id="22" name="Rectangle: Rounded Corners 21">
              <a:extLst>
                <a:ext uri="{FF2B5EF4-FFF2-40B4-BE49-F238E27FC236}">
                  <a16:creationId xmlns:a16="http://schemas.microsoft.com/office/drawing/2014/main" id="{B3E033A4-9500-4953-BACD-2D444AF33337}"/>
                </a:ext>
              </a:extLst>
            </p:cNvPr>
            <p:cNvSpPr/>
            <p:nvPr/>
          </p:nvSpPr>
          <p:spPr>
            <a:xfrm>
              <a:off x="7230804" y="3539423"/>
              <a:ext cx="3108960" cy="2194560"/>
            </a:xfrm>
            <a:prstGeom prst="roundRect">
              <a:avLst>
                <a:gd name="adj" fmla="val 0"/>
              </a:avLst>
            </a:prstGeom>
            <a:ln>
              <a:solidFill>
                <a:srgbClr val="0070C0"/>
              </a:solidFill>
            </a:ln>
          </p:spPr>
          <p:style>
            <a:lnRef idx="2">
              <a:schemeClr val="accent2"/>
            </a:lnRef>
            <a:fillRef idx="1">
              <a:schemeClr val="lt1"/>
            </a:fillRef>
            <a:effectRef idx="0">
              <a:schemeClr val="accent2"/>
            </a:effectRef>
            <a:fontRef idx="minor">
              <a:schemeClr val="dk1"/>
            </a:fontRef>
          </p:style>
          <p:txBody>
            <a:bodyPr lIns="228600" rtlCol="0" anchor="ctr"/>
            <a:lstStyle/>
            <a:p>
              <a:pPr marL="457200" lvl="0" indent="-457200">
                <a:spcAft>
                  <a:spcPts val="600"/>
                </a:spcAft>
                <a:buFont typeface="+mj-lt"/>
                <a:buAutoNum type="arabicParenR"/>
                <a:defRPr/>
              </a:pPr>
              <a:r>
                <a:rPr lang="en-US" sz="1800" b="1" dirty="0">
                  <a:solidFill>
                    <a:schemeClr val="tx1">
                      <a:lumMod val="50000"/>
                    </a:schemeClr>
                  </a:solidFill>
                </a:rPr>
                <a:t>Access to AH</a:t>
              </a:r>
            </a:p>
            <a:p>
              <a:pPr marL="457200" lvl="0" indent="-457200">
                <a:spcAft>
                  <a:spcPts val="600"/>
                </a:spcAft>
                <a:buFont typeface="+mj-lt"/>
                <a:buAutoNum type="arabicParenR"/>
                <a:defRPr/>
              </a:pPr>
              <a:r>
                <a:rPr lang="en-US" sz="1800" b="1" dirty="0">
                  <a:solidFill>
                    <a:schemeClr val="tx1">
                      <a:lumMod val="50000"/>
                    </a:schemeClr>
                  </a:solidFill>
                </a:rPr>
                <a:t>Next Steps Email</a:t>
              </a:r>
            </a:p>
            <a:p>
              <a:pPr marL="457200" lvl="0" indent="-457200">
                <a:spcAft>
                  <a:spcPts val="600"/>
                </a:spcAft>
                <a:buFont typeface="+mj-lt"/>
                <a:buAutoNum type="arabicParenR"/>
                <a:defRPr/>
              </a:pPr>
              <a:r>
                <a:rPr lang="en-US" sz="1800" b="1" dirty="0">
                  <a:solidFill>
                    <a:schemeClr val="tx1">
                      <a:lumMod val="50000"/>
                    </a:schemeClr>
                  </a:solidFill>
                </a:rPr>
                <a:t>Growth Items: Retros</a:t>
              </a:r>
            </a:p>
            <a:p>
              <a:pPr marL="457200" lvl="0" indent="-457200">
                <a:spcAft>
                  <a:spcPts val="600"/>
                </a:spcAft>
                <a:buFont typeface="+mj-lt"/>
                <a:buAutoNum type="arabicParenR"/>
                <a:defRPr/>
              </a:pPr>
              <a:r>
                <a:rPr lang="en-US" sz="1800" b="1" dirty="0">
                  <a:solidFill>
                    <a:schemeClr val="tx1">
                      <a:lumMod val="50000"/>
                    </a:schemeClr>
                  </a:solidFill>
                </a:rPr>
                <a:t>Growth Item Ownership</a:t>
              </a:r>
            </a:p>
            <a:p>
              <a:pPr marL="457200" lvl="0" indent="-457200">
                <a:spcAft>
                  <a:spcPts val="600"/>
                </a:spcAft>
                <a:buFont typeface="+mj-lt"/>
                <a:buAutoNum type="arabicParenR"/>
                <a:defRPr/>
              </a:pPr>
              <a:r>
                <a:rPr lang="en-US" sz="1800" b="1" dirty="0">
                  <a:solidFill>
                    <a:schemeClr val="tx1">
                      <a:lumMod val="50000"/>
                    </a:schemeClr>
                  </a:solidFill>
                </a:rPr>
                <a:t>Growth Strategy Mtg.</a:t>
              </a:r>
            </a:p>
          </p:txBody>
        </p:sp>
        <p:sp>
          <p:nvSpPr>
            <p:cNvPr id="3" name="TextBox 2">
              <a:extLst>
                <a:ext uri="{FF2B5EF4-FFF2-40B4-BE49-F238E27FC236}">
                  <a16:creationId xmlns:a16="http://schemas.microsoft.com/office/drawing/2014/main" id="{A88FBC10-EFF3-4FEE-B31D-673B49BF0E9D}"/>
                </a:ext>
              </a:extLst>
            </p:cNvPr>
            <p:cNvSpPr txBox="1"/>
            <p:nvPr/>
          </p:nvSpPr>
          <p:spPr>
            <a:xfrm>
              <a:off x="1656385" y="1622077"/>
              <a:ext cx="1931096"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0BE28"/>
                  </a:solidFill>
                  <a:effectLst/>
                  <a:uLnTx/>
                  <a:uFillTx/>
                  <a:latin typeface="Calibri" charset="0"/>
                  <a:ea typeface="+mn-ea"/>
                  <a:cs typeface="+mn-cs"/>
                </a:rPr>
                <a:t>Step 1</a:t>
              </a:r>
            </a:p>
          </p:txBody>
        </p:sp>
        <p:sp>
          <p:nvSpPr>
            <p:cNvPr id="16" name="TextBox 15">
              <a:extLst>
                <a:ext uri="{FF2B5EF4-FFF2-40B4-BE49-F238E27FC236}">
                  <a16:creationId xmlns:a16="http://schemas.microsoft.com/office/drawing/2014/main" id="{8C2CBCA8-2E34-4C19-B198-C5140EBE28F4}"/>
                </a:ext>
              </a:extLst>
            </p:cNvPr>
            <p:cNvSpPr txBox="1"/>
            <p:nvPr/>
          </p:nvSpPr>
          <p:spPr>
            <a:xfrm>
              <a:off x="4931368" y="1622077"/>
              <a:ext cx="1738722"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Calibri" charset="0"/>
                  <a:ea typeface="+mn-ea"/>
                  <a:cs typeface="+mn-cs"/>
                </a:rPr>
                <a:t>Step 2</a:t>
              </a:r>
            </a:p>
          </p:txBody>
        </p:sp>
        <p:sp>
          <p:nvSpPr>
            <p:cNvPr id="17" name="TextBox 16">
              <a:extLst>
                <a:ext uri="{FF2B5EF4-FFF2-40B4-BE49-F238E27FC236}">
                  <a16:creationId xmlns:a16="http://schemas.microsoft.com/office/drawing/2014/main" id="{9193B50A-CABA-4363-8F6F-9F948DC34C31}"/>
                </a:ext>
              </a:extLst>
            </p:cNvPr>
            <p:cNvSpPr txBox="1"/>
            <p:nvPr/>
          </p:nvSpPr>
          <p:spPr>
            <a:xfrm>
              <a:off x="8005695" y="1622077"/>
              <a:ext cx="1931096"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Calibri" charset="0"/>
                  <a:ea typeface="+mn-ea"/>
                  <a:cs typeface="+mn-cs"/>
                </a:rPr>
                <a:t>Step 3</a:t>
              </a:r>
            </a:p>
          </p:txBody>
        </p:sp>
      </p:grpSp>
    </p:spTree>
    <p:extLst>
      <p:ext uri="{BB962C8B-B14F-4D97-AF65-F5344CB8AC3E}">
        <p14:creationId xmlns:p14="http://schemas.microsoft.com/office/powerpoint/2010/main" val="2517826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Pre-Retrospective Activities</a:t>
            </a: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458132303"/>
              </p:ext>
            </p:extLst>
          </p:nvPr>
        </p:nvGraphicFramePr>
        <p:xfrm>
          <a:off x="3962400" y="1617663"/>
          <a:ext cx="8110264"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4294967295"/>
          </p:nvPr>
        </p:nvSpPr>
        <p:spPr>
          <a:xfrm>
            <a:off x="9347200" y="6356350"/>
            <a:ext cx="2844800" cy="365125"/>
          </a:xfrm>
          <a:prstGeom prst="rect">
            <a:avLst/>
          </a:prstGeom>
        </p:spPr>
        <p:txBody>
          <a:bodyPr/>
          <a:lstStyle/>
          <a:p>
            <a:pPr>
              <a:defRPr/>
            </a:pPr>
            <a:fld id="{D2F52662-6F64-4217-B778-A514209F9219}" type="slidenum">
              <a:rPr lang="en-US" smtClean="0"/>
              <a:pPr>
                <a:defRPr/>
              </a:pPr>
              <a:t>36</a:t>
            </a:fld>
            <a:endParaRPr lang="en-US" dirty="0"/>
          </a:p>
        </p:txBody>
      </p:sp>
      <p:sp>
        <p:nvSpPr>
          <p:cNvPr id="6" name="AutoShape 2" descr="data:image/jpeg;base64,/9j/4AAQSkZJRgABAQAAAQABAAD/2wCEAAkGBxQTEhQUExQUFhMWFBgVEhcYFxYYGhcXFxwYFhgXGhUaHSggHBolGxcUITEhJSkrLi4uGh8zODMsNygtLisBCgoKDg0OGxAQGDckHyI0NS0tLDI3LC0sLCwsLCwsLDQuLCwsLCwsLCwsLCwsLCwsLCwsLC8sLCwsLCwsLCwsLP/AABEIAMQBAQMBIgACEQEDEQH/xAAcAAEAAQUBAQAAAAAAAAAAAAAABAIDBQYHAQj/xAA+EAABAwEFBQUFBwIGAwAAAAABAAIRAwQSITFBBQZRYXETIoGRoTJSscHRByNCYnKC8KKyFDNDc5LhJJPC/8QAGQEBAQADAQAAAAAAAAAAAAAAAAECAwUE/8QAJBEBAAICAgICAgMBAAAAAAAAAAECAxESIQQxIkFRcRMyYQX/2gAMAwEAAhEDEQA/AO4oiICIiAiIgIiICIiAiIgIrdortY1z3ua1jRLnOIAAGZJOQXH98PtlLXmnYGsc0SHVqjXEOOXcZIw5uz4aoOxucAJOA1VplqYQSHsIGBIcDBOS+Ttp7etNoc51avVqF2DgXuukcLg7oHIBY+nkQMiZI0JGRI4qbXT7HRfJ2z947ZQAFK012NGIAqOu4flJIjlELoW6v2zVWFrLcwVGZGqwXXjm6mO67wjoU2advRY7YO26FsotrWd4ew+BadWuacWnkVkVUEREBERAREQEREBERAREQEREBERAREQEREBERAREQFS94AJJAAEknAADMkqpazv7WmjTs0wbVVbRcRMili+tiMppte2eLgg4z9p2+lS21nU2OIsrHfdNEgVI/wBR3GcxwEarSBQOfJdL29sKi+01HAGL5gacIgaZKmz7sUxlIleS/lVrOnQx+Fa0bc6bZT7pzU2lsWscQwxr8MOK6hQ2PTZkxs8YCkmhGi0W8yfqHor4NfuXNrHu9UxvNwAw+ihbV2K6ljp8F0yqI0WJ29Zb9JwhSnk25dsr+LThMQ0/c7eers+0CtTxB7tamSYqMmSOThjB0PivpzY21Kdpo069F16nUbLTrwII0IMgjiF8oWuzFp4rpX2Dbac201bK5x7OpTNSm0nAVGETdGhLXEn9AXRiduRaunckRFkwEREBERAREQEREBERAREQEREBERAREQEREBERAXPt97TNuptnClZi791Z934UvVdBXL986TxtKoTi11mplnRpqAjzk+KwyTqrbhjd4Yql3nGVlqFIYKBY7OSs1RsxC481mbO7yiKhA4KPaSOAU5tDMnJYjae1bNTwfVbPCZPkFlwtPqGH8lY9yj1mqDbYAx8Vcse2KFV11jjJykETyBKuWqiMQ4SCseM1nuGcXi0dS59ttgE444YcBr8lI+zCq5u1rJdBM1HNMcHMeCegmfBeby0IJGOePyU37I6N7a9nme6Krh/63D5rqYf6uR5MfJ9IIiLe8giIgIiICIiAiIgIiICIiAiIgIiICIiAiIgIiIC5v9rbKzDSr0RJNJ9E6wS5jgfK+ukLVftFP/jsAzNUR4NcsMk6rMtmKN3iHJLPVtFGDXtVGnOTC4Fx8IW17M25egEgziCDIKwFLYzbjmvDnXn9o50w6/iJDx3hgSImIJV+x2e7UYG4NYA1owwGWep5lc3JeJ9T27OLHaPfr99trtj3RhhOa1e12drRUqMoNqNpC8+SBOUw3MmMcAcuk7DbWktGOKgssxzHotdb6ntsnHuvTAWO0Uq8XrK+iJ7rmiGzgZ09QMln68EDGTxylS6NnLsyfFU2qyiEvflKUrFemj72WMuukCTMeuCye4ew32Ku21OIc8AhtMYi68QSTxzj5qbaqWKy2zme21xwcAWHVpiI6YAx1WyM1q1iIYWwUtblaNupUal5ocNQD54qtRNkGaFH/aZ/aFLXUrO4iXEtGrTAiIqxEREBERAREQEREBERAREQEREBERAREQEREBarv60llGMr5nyw+a2pYfeyleszzq0hw8DB9CVryxuktuGdZIaFVpBrS52AA/gVjZNkv1JiBmP+1D2vtAl9yCWtAJ5k5eQUCy26s18ta6DhBn0XMrTbuTbUNytlnMwIlRade6SHNBDYkjmsRSr1ak3mEY+0ccOA4BTGFzRjdHUgJNNEW61LOUi0iQVjrdU4LGWS2w/uuBBMOAMgE68v+1JqVMSsL/gj8scT3lntgbKdUcLupN52d3QzwwC117+90W/fZ7tKkabqPaN7YOdUNOe9dMAOjUSDit+HFF51LR5Gacddw22lTDWhoyAAHQYBVoi6biiIiAiIgIiICIiAiIgIiICIiAiIgIiICIiAiIgK1aaAexzHZOaWnoRCuog47tXZ9yo9tQd5kNfmJAm69pGhB+Cx+yaLG17td7zRcBccM2mRM4YgiRyz6dZ3j2C20tkG7VaDcf8A/LuLT6fHmNayOa51KoLr2GCDjz8RqDwheC9Jxz/jr4M8ZI19tlZQsLRg+rUN2YF7E9boGPVQLZbbzjTs9FlKSRfIDnhstcDJkAyHDXTJQrOx7SIaMom8Y+CydNl0S6L3JS2SNdN8UrE97n9sPWsjab6d3ANmTqZnEnirNatAJ1KvbReJzzwjlqoNoqyV55iZZ1lYLoEqVsCwPp1jacWvLWinyaJdJHOfKFlNkbDhgtFcdyfuaZzqu0JHuDPn0zmuxJJzJkniV7vHxTHylzvMzRPwhvmxNqtrsnJ4we3geI5FZFc1stqdReKjTBGfMag8itop720vxtc3ngR8l6nPbEiiWDadKsPu3tdy1H7TipaAiIgIiICIiAiIgIiICIiAiIgIiICIiAiIgIiwO197bPQkXu0ePwsx83ZD48kGeXNvtGtQ/wAQ24zvU6c1nDg4gNBHKf6lD2pvraa5uUz2TTgAz2j1fn5QruxLEKlSq10kGhdJOJJLhjPGRKxtXlGmzHbhaJQbDtJhaO8OWKptu0Wge1isJXsF1zmuBD2G66CROodHPNG2ejBLrxdwJJXM3Wsu3EWtCI63uquJYJGhyAHGdVuu5W7V+K9fCkO80H/Uj8R4U/j0zt7obuduQ97YoNOA98jT9PHjlxWz7z24AdgzIQanTRvwPkvXhx8vlMdPD5Gbh8Kz39yxe1Lf21QuyaMKY/Lx6n6KIrb3Kg1ozI8YXrc5Rb6kM6kDzOPpKx1esXHHJVW+1teWhpBDSXOIxEgFoE5fiPkogMnkosJtlrlpDmkgjIgkEeIW07N3yqNwqtDxx9l30PotSYFeGAQdKsO8tnqYX7h4P7v9WXqstTqBwlpBHEGVySjRJWQs1J9Mywlp4gkfBB01Fpti3jrM/wAyKjfAO8CMPNbZZLS2owPYZB9OR5oi8iIgIiICIiAiIgIiICIiAiIgLEbW3io0JBN5/utxjqch8VrP2gbYLyLKw92R20a6lvSM+Z5LV3mUGV21vLWry2blP3G6/qOZ+HJaxanQpxarLWSSSMsvqivdkUDJe4Rh3eIHRZex7epWNtWvWmAwNY0Ree8nusaOJ9BJ0UOj7PVa7v8AUfuKTvdrsPmHNWVY3MQktm2I+ltBotNoBp1iXMu0XEC7N5jHhwJc4AgzhmcAsozdSi2oC57ngY9mbuPC89oEDlqtX3dZ2JJY+TVxeM4IGEAnDDMR+JvBTq1pcC0OJLiHSRgG6iWyROQ8CvRb/n1tbcxCV829a6iZdFO16dOiYAa5ohjMMTkIjT4BaXWrlxJJkkyTxJzWK2T3g6qfxmG/pGE+JE+SyDQtOSsVtNYn0tZ3G5VAqHbKQdngeI+HMclIesZWrGobrPZ1Pvchy56/HBVpricMIGGGXgplGhAV6zWOFeq4BQWg1XrLQvGT7OnNV2WzF0cFMqvazAyTo0Zn6DmVRR20YMbKpcKp5dFTFV+bhSb7rILvF5+QHVef4JvFxPEvefmqEPGJd5gLZNzbce0dTOTheHC8M/Mf2rXWUy3KCOEqdsB0WqlEiXGR1aR81EdDREUBERAREQEREBERAREQFC2ttBtCmXuzyaOJ0Cmrn+9m1+1rGkPZpa8Tk7wER5oNeqvL6jnuxc4k+JMn1+CFirbTwH88V7CqrBarYbn1+SlNaqqNLFBTZ6Wuixe+dAOsrhwcw/1AA+oWwgQFhN6hNmrRmGXh+0h3ySEW9l1Xdi2QNGukYEkwWxM3tJyx8oW16winZmMaHVopiAO4xoJcMI7obeyGmisbN2k98hrR2bpJkwZdGt3QyPHPJXt3bC91prVqoHcApUsZxOLz8B4ldfLfjj5/l5KU3bTY6FIANa0Q0AADgBgFecI+i9pBWq7C83R7P4jx5dOK5D2IFYmqS1vsfid7/Ifl+PTPIWWxhoUihZg0ZKQ7AII1aAFEptvuJPsNz5ngFXaCXG6FF2nUh9OztN0XTUquGYbN0AfmJmDpCCb/AI4uN2lAAMOfmARhDeJGU5dVfosDZ4nMnEk8SVZsrJEMAa0YDgI+J5DzCmts41lx10Hl9ZVHjXdf51VLn8j5t+qvChyXj6YQRHHkf50V3Zj/AL6kZ/1GeHeCpqiFRZP86l/uMx/cFEdRREUBERAREQEREBERAREQRNr2vsqNSoM2tJHXIesLlVcfj1GZ+K3LfvaDbraDXC/eD3gHFog3ZHOZ8FqlIwMR9FYCmZaF44KmytDZaMgcPHHyV5zEFDV63Ajy+nzVRavHtwPmPBBcJWM2yy9RqjjSeP6Sp5P1VmuyZHER54IrUtiVLtJuUmJmRIIMgRrAK2zZ9k7OmG6mXO/U4yVrm69G/wBm3HDvO09nTzhbi8L3+bf1Rowx7laJyGpwHTU/zipTGxEKBZXX6jjo03G/tzP/ACnyCyS8DeNVq1PgKu+qLhJyw8lQstK73jnC12y/eWq0VXTdaW0mxqGi8QOpefJZ7a9rFKk4nQLF7v2csptLsHGXuJ95/e8xKDN0QYGEAZDIBXmu/MPDFWKWOQ/cVekDNx6DD0GKD15/MfL/AKVuoRxd6/RVhozu+atVmt91vkEEWq4cT/PBXthtDrTREz94D5Y/JRnuj2QB0keiyG6dG9a6ZgYXnGBpdInzI81EdHREUBERAREQEREBERARFatVpbTaXvIa0ZkoOc70AG2VeEt87rZ9VFDRGB8DiPqlqHaV6j57rqjnNPEEyMFdpU2/hVVh2OLK10+y4G7qJGYB06H1WUYVC267s2tqSLrXC90Pdn1V+zPwRF8qhevKoJRXjDpwK8cMQvG5zxw/nqqqmqDG7rWW6a7scazmNnQNM4efostbapa1xHtZN/UcB6n0VVkphrRGsuPVxkqxasXsHu949SCB6XvNZ3tNp3KRGl3ZdmuMa3hgplyc5VNMwMlWQVir26BkF4Xc14QrNprBoPmgwO8Nbta1KgMi6+/9Lcfl6rI2Opelx9mSGDV0Z9Gzrqte2e81a9Z84wGNPAOJmOgatkoNGAAwAAA0EZIJIN7M4cBl56qRSgZAKikzVXYQU1JKtlVuVtyCPVWw7hU5qVX8GtaP3Ek/2ha9VK27cOjFF7veqR4NA+pUlGzoiKAiIgIiICIiAiIgLWd/bQ0UGsJN9zwWAflzJ5QfOFsy5dvBb+3rOd+EGGfpGXnifFBBo1cYOYyPFXHVbrmu0JuO5E5FeCzy38wxC9pNDwWuzIhw4cCFVXtp0W1KdRjsWuY5p8RCwm7loJpAOMvZ3H9WYT4gA+KnWi0lrcfaY4X+bTAv9PhisXYXBtoqgZOAd4iQT5FvkqM+7+fFUOK8vyF4XqCuMP5ovaxwHOF6xyoe7FvX0zQTFbYMZ4kn5D0VqvWgHwA8cPmq6dRBJc7BUCuor66s9sqJz6qx1tq4eC8Nb5qDaXl0NGpg+KxtaKxuWeOk3tFYe7OsXZwbw7+LhwEEALP2ZuUADrn5aLHiC/KAAAMM45rKUHAcApTetyyzceWq+oSG9V7Cp7YDiegK8dVJyHms2p45WahVT3KzVcgj2h2i6JuvQuWWkOLb3/I3h6ELndis7q1RrG5uMDlxPQDFdWo0g1rWjJoAHQCFJRWiIoCIiAiIgIiICIiDG7x1iyzVnNwNyPOB81y8Zx/M0RUT2K1UYCZ1Go6r1EELbQhl/wDE0R1BOII1C1jZ7y201KY9lpF2cwHC9E8JREGytdh4K5OKIiq2uMq0Xm8ERB5anmW/qJ8g5XWPKIghuqmSvH1CAiIr3ZzO0v3icMowzUDY1Sa7wYhlQhqIpMRJEzHputF8gFXpwKIsmK0HSqURBYeoNtqH1REGzfZ7RBdWcR3mhgbyDr0/2hbsiLEEREBERAREQf/Z"/>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xQTEhQUExQUFhMWFBgVEhcYFxYYGhcXFxwYFhgXGhUaHSggHBolGxcUITEhJSkrLi4uGh8zODMsNygtLisBCgoKDg0OGxAQGDckHyI0NS0tLDI3LC0sLCwsLCwsLDQuLCwsLCwsLCwsLCwsLCwsLCwsLC8sLCwsLCwsLCwsLP/AABEIAMQBAQMBIgACEQEDEQH/xAAcAAEAAQUBAQAAAAAAAAAAAAAABAIDBQYHAQj/xAA+EAABAwEFBQUFBwIGAwAAAAABAAIRAwQSITFBBQZRYXETIoGRoTJSscHRByNCYnKC8KKyFDNDc5LhJJPC/8QAGQEBAQADAQAAAAAAAAAAAAAAAAECAwUE/8QAJBEBAAICAgICAgMBAAAAAAAAAAECAxESIQQxIkFRcRMyYQX/2gAMAwEAAhEDEQA/AO4oiICIiAiIgIiICIiAiIgIrdortY1z3ua1jRLnOIAAGZJOQXH98PtlLXmnYGsc0SHVqjXEOOXcZIw5uz4aoOxucAJOA1VplqYQSHsIGBIcDBOS+Ttp7etNoc51avVqF2DgXuukcLg7oHIBY+nkQMiZI0JGRI4qbXT7HRfJ2z947ZQAFK012NGIAqOu4flJIjlELoW6v2zVWFrLcwVGZGqwXXjm6mO67wjoU2advRY7YO26FsotrWd4ew+BadWuacWnkVkVUEREBERAREQEREBERAREQEREBERAREQEREBERAREQFS94AJJAAEknAADMkqpazv7WmjTs0wbVVbRcRMili+tiMppte2eLgg4z9p2+lS21nU2OIsrHfdNEgVI/wBR3GcxwEarSBQOfJdL29sKi+01HAGL5gacIgaZKmz7sUxlIleS/lVrOnQx+Fa0bc6bZT7pzU2lsWscQwxr8MOK6hQ2PTZkxs8YCkmhGi0W8yfqHor4NfuXNrHu9UxvNwAw+ihbV2K6ljp8F0yqI0WJ29Zb9JwhSnk25dsr+LThMQ0/c7eers+0CtTxB7tamSYqMmSOThjB0PivpzY21Kdpo069F16nUbLTrwII0IMgjiF8oWuzFp4rpX2Dbac201bK5x7OpTNSm0nAVGETdGhLXEn9AXRiduRaunckRFkwEREBERAREQEREBERAREQEREBERAREQEREBERAXPt97TNuptnClZi791Z934UvVdBXL986TxtKoTi11mplnRpqAjzk+KwyTqrbhjd4Yql3nGVlqFIYKBY7OSs1RsxC481mbO7yiKhA4KPaSOAU5tDMnJYjae1bNTwfVbPCZPkFlwtPqGH8lY9yj1mqDbYAx8Vcse2KFV11jjJykETyBKuWqiMQ4SCseM1nuGcXi0dS59ttgE444YcBr8lI+zCq5u1rJdBM1HNMcHMeCegmfBeby0IJGOePyU37I6N7a9nme6Krh/63D5rqYf6uR5MfJ9IIiLe8giIgIiICIiAiIgIiICIiAiIgIiICIiAiIgIiIC5v9rbKzDSr0RJNJ9E6wS5jgfK+ukLVftFP/jsAzNUR4NcsMk6rMtmKN3iHJLPVtFGDXtVGnOTC4Fx8IW17M25egEgziCDIKwFLYzbjmvDnXn9o50w6/iJDx3hgSImIJV+x2e7UYG4NYA1owwGWep5lc3JeJ9T27OLHaPfr99trtj3RhhOa1e12drRUqMoNqNpC8+SBOUw3MmMcAcuk7DbWktGOKgssxzHotdb6ntsnHuvTAWO0Uq8XrK+iJ7rmiGzgZ09QMln68EDGTxylS6NnLsyfFU2qyiEvflKUrFemj72WMuukCTMeuCye4ew32Ku21OIc8AhtMYi68QSTxzj5qbaqWKy2zme21xwcAWHVpiI6YAx1WyM1q1iIYWwUtblaNupUal5ocNQD54qtRNkGaFH/aZ/aFLXUrO4iXEtGrTAiIqxEREBERAREQEREBERAREQEREBERAREQEREBarv60llGMr5nyw+a2pYfeyleszzq0hw8DB9CVryxuktuGdZIaFVpBrS52AA/gVjZNkv1JiBmP+1D2vtAl9yCWtAJ5k5eQUCy26s18ta6DhBn0XMrTbuTbUNytlnMwIlRade6SHNBDYkjmsRSr1ak3mEY+0ccOA4BTGFzRjdHUgJNNEW61LOUi0iQVjrdU4LGWS2w/uuBBMOAMgE68v+1JqVMSsL/gj8scT3lntgbKdUcLupN52d3QzwwC117+90W/fZ7tKkabqPaN7YOdUNOe9dMAOjUSDit+HFF51LR5Gacddw22lTDWhoyAAHQYBVoi6biiIiAiIgIiICIiAiIgIiICIiAiIgIiICIiAiIgK1aaAexzHZOaWnoRCuog47tXZ9yo9tQd5kNfmJAm69pGhB+Cx+yaLG17td7zRcBccM2mRM4YgiRyz6dZ3j2C20tkG7VaDcf8A/LuLT6fHmNayOa51KoLr2GCDjz8RqDwheC9Jxz/jr4M8ZI19tlZQsLRg+rUN2YF7E9boGPVQLZbbzjTs9FlKSRfIDnhstcDJkAyHDXTJQrOx7SIaMom8Y+CydNl0S6L3JS2SNdN8UrE97n9sPWsjab6d3ANmTqZnEnirNatAJ1KvbReJzzwjlqoNoqyV55iZZ1lYLoEqVsCwPp1jacWvLWinyaJdJHOfKFlNkbDhgtFcdyfuaZzqu0JHuDPn0zmuxJJzJkniV7vHxTHylzvMzRPwhvmxNqtrsnJ4we3geI5FZFc1stqdReKjTBGfMag8itop720vxtc3ngR8l6nPbEiiWDadKsPu3tdy1H7TipaAiIgIiICIiAiIgIiICIiAiIgIiICIiAiIgIiwO197bPQkXu0ePwsx83ZD48kGeXNvtGtQ/wAQ24zvU6c1nDg4gNBHKf6lD2pvraa5uUz2TTgAz2j1fn5QruxLEKlSq10kGhdJOJJLhjPGRKxtXlGmzHbhaJQbDtJhaO8OWKptu0Wge1isJXsF1zmuBD2G66CROodHPNG2ejBLrxdwJJXM3Wsu3EWtCI63uquJYJGhyAHGdVuu5W7V+K9fCkO80H/Uj8R4U/j0zt7obuduQ97YoNOA98jT9PHjlxWz7z24AdgzIQanTRvwPkvXhx8vlMdPD5Gbh8Kz39yxe1Lf21QuyaMKY/Lx6n6KIrb3Kg1ozI8YXrc5Rb6kM6kDzOPpKx1esXHHJVW+1teWhpBDSXOIxEgFoE5fiPkogMnkosJtlrlpDmkgjIgkEeIW07N3yqNwqtDxx9l30PotSYFeGAQdKsO8tnqYX7h4P7v9WXqstTqBwlpBHEGVySjRJWQs1J9Mywlp4gkfBB01Fpti3jrM/wAyKjfAO8CMPNbZZLS2owPYZB9OR5oi8iIgIiICIiAiIgIiICIiAiIgLEbW3io0JBN5/utxjqch8VrP2gbYLyLKw92R20a6lvSM+Z5LV3mUGV21vLWry2blP3G6/qOZ+HJaxanQpxarLWSSSMsvqivdkUDJe4Rh3eIHRZex7epWNtWvWmAwNY0Ree8nusaOJ9BJ0UOj7PVa7v8AUfuKTvdrsPmHNWVY3MQktm2I+ltBotNoBp1iXMu0XEC7N5jHhwJc4AgzhmcAsozdSi2oC57ngY9mbuPC89oEDlqtX3dZ2JJY+TVxeM4IGEAnDDMR+JvBTq1pcC0OJLiHSRgG6iWyROQ8CvRb/n1tbcxCV829a6iZdFO16dOiYAa5ohjMMTkIjT4BaXWrlxJJkkyTxJzWK2T3g6qfxmG/pGE+JE+SyDQtOSsVtNYn0tZ3G5VAqHbKQdngeI+HMclIesZWrGobrPZ1Pvchy56/HBVpricMIGGGXgplGhAV6zWOFeq4BQWg1XrLQvGT7OnNV2WzF0cFMqvazAyTo0Zn6DmVRR20YMbKpcKp5dFTFV+bhSb7rILvF5+QHVef4JvFxPEvefmqEPGJd5gLZNzbce0dTOTheHC8M/Mf2rXWUy3KCOEqdsB0WqlEiXGR1aR81EdDREUBERAREQEREBERAREQFC2ttBtCmXuzyaOJ0Cmrn+9m1+1rGkPZpa8Tk7wER5oNeqvL6jnuxc4k+JMn1+CFirbTwH88V7CqrBarYbn1+SlNaqqNLFBTZ6Wuixe+dAOsrhwcw/1AA+oWwgQFhN6hNmrRmGXh+0h3ySEW9l1Xdi2QNGukYEkwWxM3tJyx8oW16winZmMaHVopiAO4xoJcMI7obeyGmisbN2k98hrR2bpJkwZdGt3QyPHPJXt3bC91prVqoHcApUsZxOLz8B4ldfLfjj5/l5KU3bTY6FIANa0Q0AADgBgFecI+i9pBWq7C83R7P4jx5dOK5D2IFYmqS1vsfid7/Ifl+PTPIWWxhoUihZg0ZKQ7AII1aAFEptvuJPsNz5ngFXaCXG6FF2nUh9OztN0XTUquGYbN0AfmJmDpCCb/AI4uN2lAAMOfmARhDeJGU5dVfosDZ4nMnEk8SVZsrJEMAa0YDgI+J5DzCmts41lx10Hl9ZVHjXdf51VLn8j5t+qvChyXj6YQRHHkf50V3Zj/AL6kZ/1GeHeCpqiFRZP86l/uMx/cFEdRREUBERAREQEREBERAREQRNr2vsqNSoM2tJHXIesLlVcfj1GZ+K3LfvaDbraDXC/eD3gHFog3ZHOZ8FqlIwMR9FYCmZaF44KmytDZaMgcPHHyV5zEFDV63Ajy+nzVRavHtwPmPBBcJWM2yy9RqjjSeP6Sp5P1VmuyZHER54IrUtiVLtJuUmJmRIIMgRrAK2zZ9k7OmG6mXO/U4yVrm69G/wBm3HDvO09nTzhbi8L3+bf1Rowx7laJyGpwHTU/zipTGxEKBZXX6jjo03G/tzP/ACnyCyS8DeNVq1PgKu+qLhJyw8lQstK73jnC12y/eWq0VXTdaW0mxqGi8QOpefJZ7a9rFKk4nQLF7v2csptLsHGXuJ95/e8xKDN0QYGEAZDIBXmu/MPDFWKWOQ/cVekDNx6DD0GKD15/MfL/AKVuoRxd6/RVhozu+atVmt91vkEEWq4cT/PBXthtDrTREz94D5Y/JRnuj2QB0keiyG6dG9a6ZgYXnGBpdInzI81EdHREUBERAREQEREBERARFatVpbTaXvIa0ZkoOc70AG2VeEt87rZ9VFDRGB8DiPqlqHaV6j57rqjnNPEEyMFdpU2/hVVh2OLK10+y4G7qJGYB06H1WUYVC267s2tqSLrXC90Pdn1V+zPwRF8qhevKoJRXjDpwK8cMQvG5zxw/nqqqmqDG7rWW6a7scazmNnQNM4efostbapa1xHtZN/UcB6n0VVkphrRGsuPVxkqxasXsHu949SCB6XvNZ3tNp3KRGl3ZdmuMa3hgplyc5VNMwMlWQVir26BkF4Xc14QrNprBoPmgwO8Nbta1KgMi6+/9Lcfl6rI2Opelx9mSGDV0Z9Gzrqte2e81a9Z84wGNPAOJmOgatkoNGAAwAAA0EZIJIN7M4cBl56qRSgZAKikzVXYQU1JKtlVuVtyCPVWw7hU5qVX8GtaP3Ek/2ha9VK27cOjFF7veqR4NA+pUlGzoiKAiIgIiICIiAiIgLWd/bQ0UGsJN9zwWAflzJ5QfOFsy5dvBb+3rOd+EGGfpGXnifFBBo1cYOYyPFXHVbrmu0JuO5E5FeCzy38wxC9pNDwWuzIhw4cCFVXtp0W1KdRjsWuY5p8RCwm7loJpAOMvZ3H9WYT4gA+KnWi0lrcfaY4X+bTAv9PhisXYXBtoqgZOAd4iQT5FvkqM+7+fFUOK8vyF4XqCuMP5ovaxwHOF6xyoe7FvX0zQTFbYMZ4kn5D0VqvWgHwA8cPmq6dRBJc7BUCuor66s9sqJz6qx1tq4eC8Nb5qDaXl0NGpg+KxtaKxuWeOk3tFYe7OsXZwbw7+LhwEEALP2ZuUADrn5aLHiC/KAAAMM45rKUHAcApTetyyzceWq+oSG9V7Cp7YDiegK8dVJyHms2p45WahVT3KzVcgj2h2i6JuvQuWWkOLb3/I3h6ELndis7q1RrG5uMDlxPQDFdWo0g1rWjJoAHQCFJRWiIoCIiAiIgIiICIiDG7x1iyzVnNwNyPOB81y8Zx/M0RUT2K1UYCZ1Go6r1EELbQhl/wDE0R1BOII1C1jZ7y201KY9lpF2cwHC9E8JREGytdh4K5OKIiq2uMq0Xm8ERB5anmW/qJ8g5XWPKIghuqmSvH1CAiIr3ZzO0v3icMowzUDY1Sa7wYhlQhqIpMRJEzHputF8gFXpwKIsmK0HSqURBYeoNtqH1REGzfZ7RBdWcR3mhgbyDr0/2hbsiLEEREBERAREQf/Z"/>
          <p:cNvSpPr>
            <a:spLocks noChangeAspect="1" noChangeArrowheads="1"/>
          </p:cNvSpPr>
          <p:nvPr/>
        </p:nvSpPr>
        <p:spPr bwMode="auto">
          <a:xfrm>
            <a:off x="1831975" y="79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jpeg;base64,/9j/4AAQSkZJRgABAQAAAQABAAD/2wCEAAkGBxQTEhQUExQUFhMWFBgVEhcYFxYYGhcXFxwYFhgXGhUaHSggHBolGxcUITEhJSkrLi4uGh8zODMsNygtLisBCgoKDg0OGxAQGDckHyI0NS0tLDI3LC0sLCwsLCwsLDQuLCwsLCwsLCwsLCwsLCwsLCwsLC8sLCwsLCwsLCwsLP/AABEIAMQBAQMBIgACEQEDEQH/xAAcAAEAAQUBAQAAAAAAAAAAAAAABAIDBQYHAQj/xAA+EAABAwEFBQUFBwIGAwAAAAABAAIRAwQSITFBBQZRYXETIoGRoTJSscHRByNCYnKC8KKyFDNDc5LhJJPC/8QAGQEBAQADAQAAAAAAAAAAAAAAAAECAwUE/8QAJBEBAAICAgICAgMBAAAAAAAAAAECAxESIQQxIkFRcRMyYQX/2gAMAwEAAhEDEQA/AO4oiICIiAiIgIiICIiAiIgIrdortY1z3ua1jRLnOIAAGZJOQXH98PtlLXmnYGsc0SHVqjXEOOXcZIw5uz4aoOxucAJOA1VplqYQSHsIGBIcDBOS+Ttp7etNoc51avVqF2DgXuukcLg7oHIBY+nkQMiZI0JGRI4qbXT7HRfJ2z947ZQAFK012NGIAqOu4flJIjlELoW6v2zVWFrLcwVGZGqwXXjm6mO67wjoU2advRY7YO26FsotrWd4ew+BadWuacWnkVkVUEREBERAREQEREBERAREQEREBERAREQEREBERAREQFS94AJJAAEknAADMkqpazv7WmjTs0wbVVbRcRMili+tiMppte2eLgg4z9p2+lS21nU2OIsrHfdNEgVI/wBR3GcxwEarSBQOfJdL29sKi+01HAGL5gacIgaZKmz7sUxlIleS/lVrOnQx+Fa0bc6bZT7pzU2lsWscQwxr8MOK6hQ2PTZkxs8YCkmhGi0W8yfqHor4NfuXNrHu9UxvNwAw+ihbV2K6ljp8F0yqI0WJ29Zb9JwhSnk25dsr+LThMQ0/c7eers+0CtTxB7tamSYqMmSOThjB0PivpzY21Kdpo069F16nUbLTrwII0IMgjiF8oWuzFp4rpX2Dbac201bK5x7OpTNSm0nAVGETdGhLXEn9AXRiduRaunckRFkwEREBERAREQEREBERAREQEREBERAREQEREBERAXPt97TNuptnClZi791Z934UvVdBXL986TxtKoTi11mplnRpqAjzk+KwyTqrbhjd4Yql3nGVlqFIYKBY7OSs1RsxC481mbO7yiKhA4KPaSOAU5tDMnJYjae1bNTwfVbPCZPkFlwtPqGH8lY9yj1mqDbYAx8Vcse2KFV11jjJykETyBKuWqiMQ4SCseM1nuGcXi0dS59ttgE444YcBr8lI+zCq5u1rJdBM1HNMcHMeCegmfBeby0IJGOePyU37I6N7a9nme6Krh/63D5rqYf6uR5MfJ9IIiLe8giIgIiICIiAiIgIiICIiAiIgIiICIiAiIgIiIC5v9rbKzDSr0RJNJ9E6wS5jgfK+ukLVftFP/jsAzNUR4NcsMk6rMtmKN3iHJLPVtFGDXtVGnOTC4Fx8IW17M25egEgziCDIKwFLYzbjmvDnXn9o50w6/iJDx3hgSImIJV+x2e7UYG4NYA1owwGWep5lc3JeJ9T27OLHaPfr99trtj3RhhOa1e12drRUqMoNqNpC8+SBOUw3MmMcAcuk7DbWktGOKgssxzHotdb6ntsnHuvTAWO0Uq8XrK+iJ7rmiGzgZ09QMln68EDGTxylS6NnLsyfFU2qyiEvflKUrFemj72WMuukCTMeuCye4ew32Ku21OIc8AhtMYi68QSTxzj5qbaqWKy2zme21xwcAWHVpiI6YAx1WyM1q1iIYWwUtblaNupUal5ocNQD54qtRNkGaFH/aZ/aFLXUrO4iXEtGrTAiIqxEREBERAREQEREBERAREQEREBERAREQEREBarv60llGMr5nyw+a2pYfeyleszzq0hw8DB9CVryxuktuGdZIaFVpBrS52AA/gVjZNkv1JiBmP+1D2vtAl9yCWtAJ5k5eQUCy26s18ta6DhBn0XMrTbuTbUNytlnMwIlRade6SHNBDYkjmsRSr1ak3mEY+0ccOA4BTGFzRjdHUgJNNEW61LOUi0iQVjrdU4LGWS2w/uuBBMOAMgE68v+1JqVMSsL/gj8scT3lntgbKdUcLupN52d3QzwwC117+90W/fZ7tKkabqPaN7YOdUNOe9dMAOjUSDit+HFF51LR5Gacddw22lTDWhoyAAHQYBVoi6biiIiAiIgIiICIiAiIgIiICIiAiIgIiICIiAiIgK1aaAexzHZOaWnoRCuog47tXZ9yo9tQd5kNfmJAm69pGhB+Cx+yaLG17td7zRcBccM2mRM4YgiRyz6dZ3j2C20tkG7VaDcf8A/LuLT6fHmNayOa51KoLr2GCDjz8RqDwheC9Jxz/jr4M8ZI19tlZQsLRg+rUN2YF7E9boGPVQLZbbzjTs9FlKSRfIDnhstcDJkAyHDXTJQrOx7SIaMom8Y+CydNl0S6L3JS2SNdN8UrE97n9sPWsjab6d3ANmTqZnEnirNatAJ1KvbReJzzwjlqoNoqyV55iZZ1lYLoEqVsCwPp1jacWvLWinyaJdJHOfKFlNkbDhgtFcdyfuaZzqu0JHuDPn0zmuxJJzJkniV7vHxTHylzvMzRPwhvmxNqtrsnJ4we3geI5FZFc1stqdReKjTBGfMag8itop720vxtc3ngR8l6nPbEiiWDadKsPu3tdy1H7TipaAiIgIiICIiAiIgIiICIiAiIgIiICIiAiIgIiwO197bPQkXu0ePwsx83ZD48kGeXNvtGtQ/wAQ24zvU6c1nDg4gNBHKf6lD2pvraa5uUz2TTgAz2j1fn5QruxLEKlSq10kGhdJOJJLhjPGRKxtXlGmzHbhaJQbDtJhaO8OWKptu0Wge1isJXsF1zmuBD2G66CROodHPNG2ejBLrxdwJJXM3Wsu3EWtCI63uquJYJGhyAHGdVuu5W7V+K9fCkO80H/Uj8R4U/j0zt7obuduQ97YoNOA98jT9PHjlxWz7z24AdgzIQanTRvwPkvXhx8vlMdPD5Gbh8Kz39yxe1Lf21QuyaMKY/Lx6n6KIrb3Kg1ozI8YXrc5Rb6kM6kDzOPpKx1esXHHJVW+1teWhpBDSXOIxEgFoE5fiPkogMnkosJtlrlpDmkgjIgkEeIW07N3yqNwqtDxx9l30PotSYFeGAQdKsO8tnqYX7h4P7v9WXqstTqBwlpBHEGVySjRJWQs1J9Mywlp4gkfBB01Fpti3jrM/wAyKjfAO8CMPNbZZLS2owPYZB9OR5oi8iIgIiICIiAiIgIiICIiAiIgLEbW3io0JBN5/utxjqch8VrP2gbYLyLKw92R20a6lvSM+Z5LV3mUGV21vLWry2blP3G6/qOZ+HJaxanQpxarLWSSSMsvqivdkUDJe4Rh3eIHRZex7epWNtWvWmAwNY0Ree8nusaOJ9BJ0UOj7PVa7v8AUfuKTvdrsPmHNWVY3MQktm2I+ltBotNoBp1iXMu0XEC7N5jHhwJc4AgzhmcAsozdSi2oC57ngY9mbuPC89oEDlqtX3dZ2JJY+TVxeM4IGEAnDDMR+JvBTq1pcC0OJLiHSRgG6iWyROQ8CvRb/n1tbcxCV829a6iZdFO16dOiYAa5ohjMMTkIjT4BaXWrlxJJkkyTxJzWK2T3g6qfxmG/pGE+JE+SyDQtOSsVtNYn0tZ3G5VAqHbKQdngeI+HMclIesZWrGobrPZ1Pvchy56/HBVpricMIGGGXgplGhAV6zWOFeq4BQWg1XrLQvGT7OnNV2WzF0cFMqvazAyTo0Zn6DmVRR20YMbKpcKp5dFTFV+bhSb7rILvF5+QHVef4JvFxPEvefmqEPGJd5gLZNzbce0dTOTheHC8M/Mf2rXWUy3KCOEqdsB0WqlEiXGR1aR81EdDREUBERAREQEREBERAREQFC2ttBtCmXuzyaOJ0Cmrn+9m1+1rGkPZpa8Tk7wER5oNeqvL6jnuxc4k+JMn1+CFirbTwH88V7CqrBarYbn1+SlNaqqNLFBTZ6Wuixe+dAOsrhwcw/1AA+oWwgQFhN6hNmrRmGXh+0h3ySEW9l1Xdi2QNGukYEkwWxM3tJyx8oW16winZmMaHVopiAO4xoJcMI7obeyGmisbN2k98hrR2bpJkwZdGt3QyPHPJXt3bC91prVqoHcApUsZxOLz8B4ldfLfjj5/l5KU3bTY6FIANa0Q0AADgBgFecI+i9pBWq7C83R7P4jx5dOK5D2IFYmqS1vsfid7/Ifl+PTPIWWxhoUihZg0ZKQ7AII1aAFEptvuJPsNz5ngFXaCXG6FF2nUh9OztN0XTUquGYbN0AfmJmDpCCb/AI4uN2lAAMOfmARhDeJGU5dVfosDZ4nMnEk8SVZsrJEMAa0YDgI+J5DzCmts41lx10Hl9ZVHjXdf51VLn8j5t+qvChyXj6YQRHHkf50V3Zj/AL6kZ/1GeHeCpqiFRZP86l/uMx/cFEdRREUBERAREQEREBERAREQRNr2vsqNSoM2tJHXIesLlVcfj1GZ+K3LfvaDbraDXC/eD3gHFog3ZHOZ8FqlIwMR9FYCmZaF44KmytDZaMgcPHHyV5zEFDV63Ajy+nzVRavHtwPmPBBcJWM2yy9RqjjSeP6Sp5P1VmuyZHER54IrUtiVLtJuUmJmRIIMgRrAK2zZ9k7OmG6mXO/U4yVrm69G/wBm3HDvO09nTzhbi8L3+bf1Rowx7laJyGpwHTU/zipTGxEKBZXX6jjo03G/tzP/ACnyCyS8DeNVq1PgKu+qLhJyw8lQstK73jnC12y/eWq0VXTdaW0mxqGi8QOpefJZ7a9rFKk4nQLF7v2csptLsHGXuJ95/e8xKDN0QYGEAZDIBXmu/MPDFWKWOQ/cVekDNx6DD0GKD15/MfL/AKVuoRxd6/RVhozu+atVmt91vkEEWq4cT/PBXthtDrTREz94D5Y/JRnuj2QB0keiyG6dG9a6ZgYXnGBpdInzI81EdHREUBERAREQEREBERARFatVpbTaXvIa0ZkoOc70AG2VeEt87rZ9VFDRGB8DiPqlqHaV6j57rqjnNPEEyMFdpU2/hVVh2OLK10+y4G7qJGYB06H1WUYVC267s2tqSLrXC90Pdn1V+zPwRF8qhevKoJRXjDpwK8cMQvG5zxw/nqqqmqDG7rWW6a7scazmNnQNM4efostbapa1xHtZN/UcB6n0VVkphrRGsuPVxkqxasXsHu949SCB6XvNZ3tNp3KRGl3ZdmuMa3hgplyc5VNMwMlWQVir26BkF4Xc14QrNprBoPmgwO8Nbta1KgMi6+/9Lcfl6rI2Opelx9mSGDV0Z9Gzrqte2e81a9Z84wGNPAOJmOgatkoNGAAwAAA0EZIJIN7M4cBl56qRSgZAKikzVXYQU1JKtlVuVtyCPVWw7hU5qVX8GtaP3Ek/2ha9VK27cOjFF7veqR4NA+pUlGzoiKAiIgIiICIiAiIgLWd/bQ0UGsJN9zwWAflzJ5QfOFsy5dvBb+3rOd+EGGfpGXnifFBBo1cYOYyPFXHVbrmu0JuO5E5FeCzy38wxC9pNDwWuzIhw4cCFVXtp0W1KdRjsWuY5p8RCwm7loJpAOMvZ3H9WYT4gA+KnWi0lrcfaY4X+bTAv9PhisXYXBtoqgZOAd4iQT5FvkqM+7+fFUOK8vyF4XqCuMP5ovaxwHOF6xyoe7FvX0zQTFbYMZ4kn5D0VqvWgHwA8cPmq6dRBJc7BUCuor66s9sqJz6qx1tq4eC8Nb5qDaXl0NGpg+KxtaKxuWeOk3tFYe7OsXZwbw7+LhwEEALP2ZuUADrn5aLHiC/KAAAMM45rKUHAcApTetyyzceWq+oSG9V7Cp7YDiegK8dVJyHms2p45WahVT3KzVcgj2h2i6JuvQuWWkOLb3/I3h6ELndis7q1RrG5uMDlxPQDFdWo0g1rWjJoAHQCFJRWiIoCIiAiIgIiICIiDG7x1iyzVnNwNyPOB81y8Zx/M0RUT2K1UYCZ1Go6r1EELbQhl/wDE0R1BOII1C1jZ7y201KY9lpF2cwHC9E8JREGytdh4K5OKIiq2uMq0Xm8ERB5anmW/qJ8g5XWPKIghuqmSvH1CAiIr3ZzO0v3icMowzUDY1Sa7wYhlQhqIpMRJEzHputF8gFXpwKIsmK0HSqURBYeoNtqH1REGzfZ7RBdWcR3mhgbyDr0/2hbsiLEEREBERAREQf/Z"/>
          <p:cNvSpPr>
            <a:spLocks noChangeAspect="1" noChangeArrowheads="1"/>
          </p:cNvSpPr>
          <p:nvPr/>
        </p:nvSpPr>
        <p:spPr bwMode="auto">
          <a:xfrm>
            <a:off x="1984375" y="1603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4054086" y="1828085"/>
            <a:ext cx="648072" cy="646331"/>
          </a:xfrm>
          <a:prstGeom prst="rect">
            <a:avLst/>
          </a:prstGeom>
          <a:noFill/>
        </p:spPr>
        <p:txBody>
          <a:bodyPr wrap="square" rtlCol="0">
            <a:spAutoFit/>
          </a:bodyPr>
          <a:lstStyle/>
          <a:p>
            <a:pPr algn="ctr"/>
            <a:r>
              <a:rPr lang="en-US" sz="3600" dirty="0">
                <a:ln w="0"/>
                <a:solidFill>
                  <a:schemeClr val="accent6"/>
                </a:solidFill>
                <a:effectLst>
                  <a:outerShdw blurRad="38100" dist="19050" dir="2700000" algn="tl" rotWithShape="0">
                    <a:schemeClr val="dk1">
                      <a:alpha val="40000"/>
                    </a:schemeClr>
                  </a:outerShdw>
                </a:effectLst>
                <a:latin typeface="+mj-lt"/>
              </a:rPr>
              <a:t>1</a:t>
            </a:r>
          </a:p>
        </p:txBody>
      </p:sp>
      <p:sp>
        <p:nvSpPr>
          <p:cNvPr id="11" name="TextBox 10"/>
          <p:cNvSpPr txBox="1"/>
          <p:nvPr/>
        </p:nvSpPr>
        <p:spPr>
          <a:xfrm>
            <a:off x="4474133" y="2677287"/>
            <a:ext cx="648072" cy="646331"/>
          </a:xfrm>
          <a:prstGeom prst="rect">
            <a:avLst/>
          </a:prstGeom>
          <a:noFill/>
        </p:spPr>
        <p:txBody>
          <a:bodyPr wrap="square" rtlCol="0">
            <a:spAutoFit/>
          </a:bodyPr>
          <a:lstStyle/>
          <a:p>
            <a:pPr algn="ctr"/>
            <a:r>
              <a:rPr lang="en-US" sz="3600" dirty="0">
                <a:ln w="0"/>
                <a:solidFill>
                  <a:schemeClr val="accent6"/>
                </a:solidFill>
                <a:effectLst>
                  <a:outerShdw blurRad="38100" dist="19050" dir="2700000" algn="tl" rotWithShape="0">
                    <a:schemeClr val="dk1">
                      <a:alpha val="40000"/>
                    </a:schemeClr>
                  </a:outerShdw>
                </a:effectLst>
                <a:latin typeface="+mj-lt"/>
              </a:rPr>
              <a:t>2</a:t>
            </a:r>
          </a:p>
        </p:txBody>
      </p:sp>
      <p:sp>
        <p:nvSpPr>
          <p:cNvPr id="12" name="TextBox 11"/>
          <p:cNvSpPr txBox="1"/>
          <p:nvPr/>
        </p:nvSpPr>
        <p:spPr>
          <a:xfrm>
            <a:off x="4599284" y="3540843"/>
            <a:ext cx="648072" cy="646331"/>
          </a:xfrm>
          <a:prstGeom prst="rect">
            <a:avLst/>
          </a:prstGeom>
          <a:noFill/>
        </p:spPr>
        <p:txBody>
          <a:bodyPr wrap="square" rtlCol="0">
            <a:spAutoFit/>
          </a:bodyPr>
          <a:lstStyle/>
          <a:p>
            <a:pPr algn="ctr"/>
            <a:r>
              <a:rPr lang="en-US" sz="3600" dirty="0">
                <a:ln w="0"/>
                <a:solidFill>
                  <a:schemeClr val="accent6"/>
                </a:solidFill>
                <a:effectLst>
                  <a:outerShdw blurRad="38100" dist="19050" dir="2700000" algn="tl" rotWithShape="0">
                    <a:schemeClr val="dk1">
                      <a:alpha val="40000"/>
                    </a:schemeClr>
                  </a:outerShdw>
                </a:effectLst>
                <a:latin typeface="+mj-lt"/>
              </a:rPr>
              <a:t>3</a:t>
            </a:r>
          </a:p>
        </p:txBody>
      </p:sp>
      <p:sp>
        <p:nvSpPr>
          <p:cNvPr id="14" name="TextBox 13"/>
          <p:cNvSpPr txBox="1"/>
          <p:nvPr/>
        </p:nvSpPr>
        <p:spPr>
          <a:xfrm>
            <a:off x="4451332" y="4357281"/>
            <a:ext cx="648072" cy="646331"/>
          </a:xfrm>
          <a:prstGeom prst="rect">
            <a:avLst/>
          </a:prstGeom>
          <a:noFill/>
        </p:spPr>
        <p:txBody>
          <a:bodyPr wrap="square" rtlCol="0">
            <a:spAutoFit/>
          </a:bodyPr>
          <a:lstStyle/>
          <a:p>
            <a:pPr algn="ctr"/>
            <a:r>
              <a:rPr lang="en-US" sz="3600" dirty="0">
                <a:ln w="0"/>
                <a:solidFill>
                  <a:schemeClr val="accent6"/>
                </a:solidFill>
                <a:effectLst>
                  <a:outerShdw blurRad="38100" dist="19050" dir="2700000" algn="tl" rotWithShape="0">
                    <a:schemeClr val="dk1">
                      <a:alpha val="40000"/>
                    </a:schemeClr>
                  </a:outerShdw>
                </a:effectLst>
                <a:latin typeface="+mj-lt"/>
              </a:rPr>
              <a:t>4</a:t>
            </a:r>
          </a:p>
        </p:txBody>
      </p:sp>
      <p:sp>
        <p:nvSpPr>
          <p:cNvPr id="15" name="TextBox 14"/>
          <p:cNvSpPr txBox="1"/>
          <p:nvPr/>
        </p:nvSpPr>
        <p:spPr>
          <a:xfrm>
            <a:off x="4081254" y="5240822"/>
            <a:ext cx="648072" cy="646331"/>
          </a:xfrm>
          <a:prstGeom prst="rect">
            <a:avLst/>
          </a:prstGeom>
          <a:noFill/>
        </p:spPr>
        <p:txBody>
          <a:bodyPr wrap="square" rtlCol="0">
            <a:spAutoFit/>
          </a:bodyPr>
          <a:lstStyle/>
          <a:p>
            <a:pPr algn="ctr"/>
            <a:r>
              <a:rPr lang="en-US" sz="3600" dirty="0">
                <a:ln w="0"/>
                <a:solidFill>
                  <a:schemeClr val="accent6"/>
                </a:solidFill>
                <a:effectLst>
                  <a:outerShdw blurRad="38100" dist="19050" dir="2700000" algn="tl" rotWithShape="0">
                    <a:schemeClr val="dk1">
                      <a:alpha val="40000"/>
                    </a:schemeClr>
                  </a:outerShdw>
                </a:effectLst>
                <a:latin typeface="+mj-lt"/>
              </a:rPr>
              <a:t>5</a:t>
            </a:r>
          </a:p>
        </p:txBody>
      </p:sp>
      <p:sp>
        <p:nvSpPr>
          <p:cNvPr id="10" name="TextBox 9">
            <a:extLst>
              <a:ext uri="{FF2B5EF4-FFF2-40B4-BE49-F238E27FC236}">
                <a16:creationId xmlns:a16="http://schemas.microsoft.com/office/drawing/2014/main" id="{5AFCB8B4-002D-4B0B-89C8-D22D3B927432}"/>
              </a:ext>
            </a:extLst>
          </p:cNvPr>
          <p:cNvSpPr txBox="1"/>
          <p:nvPr/>
        </p:nvSpPr>
        <p:spPr>
          <a:xfrm>
            <a:off x="1804307" y="1096497"/>
            <a:ext cx="4749664" cy="461665"/>
          </a:xfrm>
          <a:prstGeom prst="rect">
            <a:avLst/>
          </a:prstGeom>
          <a:noFill/>
        </p:spPr>
        <p:txBody>
          <a:bodyPr wrap="square" rtlCol="0">
            <a:spAutoFit/>
          </a:bodyPr>
          <a:lstStyle/>
          <a:p>
            <a:r>
              <a:rPr lang="en-US" dirty="0">
                <a:solidFill>
                  <a:schemeClr val="accent6"/>
                </a:solidFill>
                <a:hlinkClick r:id="rId8">
                  <a:extLst>
                    <a:ext uri="{A12FA001-AC4F-418D-AE19-62706E023703}">
                      <ahyp:hlinkClr xmlns:ahyp="http://schemas.microsoft.com/office/drawing/2018/hyperlinkcolor" val="tx"/>
                    </a:ext>
                  </a:extLst>
                </a:hlinkClick>
              </a:rPr>
              <a:t>Support Center Article</a:t>
            </a:r>
            <a:endParaRPr lang="en-US" dirty="0">
              <a:solidFill>
                <a:schemeClr val="accent6"/>
              </a:solidFill>
            </a:endParaRPr>
          </a:p>
        </p:txBody>
      </p:sp>
      <p:pic>
        <p:nvPicPr>
          <p:cNvPr id="17" name="Picture 16">
            <a:extLst>
              <a:ext uri="{FF2B5EF4-FFF2-40B4-BE49-F238E27FC236}">
                <a16:creationId xmlns:a16="http://schemas.microsoft.com/office/drawing/2014/main" id="{15902A19-9477-4112-8503-52FD71AD4A29}"/>
              </a:ext>
            </a:extLst>
          </p:cNvPr>
          <p:cNvPicPr>
            <a:picLocks noChangeAspect="1"/>
          </p:cNvPicPr>
          <p:nvPr/>
        </p:nvPicPr>
        <p:blipFill>
          <a:blip r:embed="rId9"/>
          <a:stretch>
            <a:fillRect/>
          </a:stretch>
        </p:blipFill>
        <p:spPr>
          <a:xfrm>
            <a:off x="718396" y="2430692"/>
            <a:ext cx="3141558" cy="2810130"/>
          </a:xfrm>
          <a:prstGeom prst="rect">
            <a:avLst/>
          </a:prstGeom>
        </p:spPr>
      </p:pic>
    </p:spTree>
    <p:extLst>
      <p:ext uri="{BB962C8B-B14F-4D97-AF65-F5344CB8AC3E}">
        <p14:creationId xmlns:p14="http://schemas.microsoft.com/office/powerpoint/2010/main" val="1439876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57744" y="1484784"/>
            <a:ext cx="6978817" cy="4643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vert="horz" lIns="91440" tIns="45720" rIns="91440" bIns="45720" rtlCol="0" anchor="ctr">
            <a:normAutofit/>
          </a:bodyPr>
          <a:lstStyle/>
          <a:p>
            <a:r>
              <a:rPr lang="en-US" dirty="0"/>
              <a:t>1) and 2) Activity – Your Turn!</a:t>
            </a:r>
          </a:p>
        </p:txBody>
      </p:sp>
      <p:sp>
        <p:nvSpPr>
          <p:cNvPr id="11" name="Content Placeholder 10"/>
          <p:cNvSpPr>
            <a:spLocks noGrp="1"/>
          </p:cNvSpPr>
          <p:nvPr>
            <p:ph idx="4294967295"/>
          </p:nvPr>
        </p:nvSpPr>
        <p:spPr>
          <a:xfrm rot="21320046">
            <a:off x="4817433" y="2022697"/>
            <a:ext cx="5659437" cy="2936875"/>
          </a:xfrm>
        </p:spPr>
        <p:txBody>
          <a:bodyPr>
            <a:normAutofit fontScale="92500" lnSpcReduction="10000"/>
          </a:bodyPr>
          <a:lstStyle/>
          <a:p>
            <a:pPr marL="0" indent="0">
              <a:buNone/>
            </a:pPr>
            <a:r>
              <a:rPr lang="en-US" sz="2400" dirty="0">
                <a:latin typeface="Chalkboard"/>
                <a:cs typeface="Chalkboard"/>
              </a:rPr>
              <a:t>Following the Article in the Support Center</a:t>
            </a:r>
          </a:p>
          <a:p>
            <a:pPr marL="0" indent="0">
              <a:buNone/>
            </a:pPr>
            <a:r>
              <a:rPr lang="en-US" sz="2400" dirty="0">
                <a:latin typeface="Chalkboard"/>
                <a:cs typeface="Chalkboard"/>
              </a:rPr>
              <a:t>Login into the Company [Company for Practicing – Sandbox]:</a:t>
            </a:r>
          </a:p>
          <a:p>
            <a:pPr>
              <a:buFontTx/>
              <a:buChar char="-"/>
            </a:pPr>
            <a:r>
              <a:rPr lang="en-US" sz="2400" dirty="0">
                <a:latin typeface="Chalkboard"/>
                <a:cs typeface="Chalkboard"/>
              </a:rPr>
              <a:t>Create account</a:t>
            </a:r>
          </a:p>
          <a:p>
            <a:pPr>
              <a:buFontTx/>
              <a:buChar char="-"/>
            </a:pPr>
            <a:r>
              <a:rPr lang="en-US" sz="2400" dirty="0">
                <a:latin typeface="Chalkboard"/>
                <a:cs typeface="Chalkboard"/>
              </a:rPr>
              <a:t>Create a team</a:t>
            </a:r>
          </a:p>
          <a:p>
            <a:pPr>
              <a:buFontTx/>
              <a:buChar char="-"/>
            </a:pPr>
            <a:r>
              <a:rPr lang="en-US" sz="2400" dirty="0">
                <a:latin typeface="Chalkboard"/>
                <a:cs typeface="Chalkboard"/>
              </a:rPr>
              <a:t>Add team members (yourself)</a:t>
            </a:r>
          </a:p>
          <a:p>
            <a:pPr>
              <a:buFontTx/>
              <a:buChar char="-"/>
            </a:pPr>
            <a:r>
              <a:rPr lang="en-US" sz="2400" dirty="0">
                <a:latin typeface="Chalkboard"/>
                <a:cs typeface="Chalkboard"/>
              </a:rPr>
              <a:t>Launch an assessment</a:t>
            </a:r>
          </a:p>
        </p:txBody>
      </p:sp>
      <p:sp>
        <p:nvSpPr>
          <p:cNvPr id="3" name="Oval 2"/>
          <p:cNvSpPr/>
          <p:nvPr/>
        </p:nvSpPr>
        <p:spPr>
          <a:xfrm>
            <a:off x="9236871" y="3630962"/>
            <a:ext cx="2259729" cy="2309612"/>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Check your email, search ‘Sandbox’</a:t>
            </a:r>
          </a:p>
        </p:txBody>
      </p:sp>
      <p:sp>
        <p:nvSpPr>
          <p:cNvPr id="4" name="Rectangle 3">
            <a:extLst>
              <a:ext uri="{FF2B5EF4-FFF2-40B4-BE49-F238E27FC236}">
                <a16:creationId xmlns:a16="http://schemas.microsoft.com/office/drawing/2014/main" id="{4D7A8934-A631-41D7-866C-9B74F2F202E3}"/>
              </a:ext>
            </a:extLst>
          </p:cNvPr>
          <p:cNvSpPr/>
          <p:nvPr/>
        </p:nvSpPr>
        <p:spPr>
          <a:xfrm>
            <a:off x="819150" y="1077162"/>
            <a:ext cx="1060544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8595B"/>
                </a:solidFill>
                <a:latin typeface="+mj-lt"/>
                <a:hlinkClick r:id="rId4"/>
              </a:rPr>
              <a:t>Link to Article </a:t>
            </a:r>
            <a:r>
              <a:rPr lang="en-US" dirty="0">
                <a:solidFill>
                  <a:srgbClr val="58595B"/>
                </a:solidFill>
                <a:latin typeface="+mj-lt"/>
              </a:rPr>
              <a:t>on Facilitating an EBA Assessment, Team Set-Up and Launching the Assessment [See Video 2]</a:t>
            </a:r>
            <a:endParaRPr kumimoji="0" lang="en-US" b="0" i="0" u="none" strike="noStrike" kern="1200" cap="none" spc="0" normalizeH="0" baseline="0" noProof="0" dirty="0">
              <a:ln>
                <a:noFill/>
              </a:ln>
              <a:solidFill>
                <a:srgbClr val="58595B"/>
              </a:solidFill>
              <a:effectLst/>
              <a:uLnTx/>
              <a:uFillTx/>
              <a:latin typeface="+mj-lt"/>
            </a:endParaRPr>
          </a:p>
        </p:txBody>
      </p:sp>
      <p:pic>
        <p:nvPicPr>
          <p:cNvPr id="7" name="Picture 6">
            <a:extLst>
              <a:ext uri="{FF2B5EF4-FFF2-40B4-BE49-F238E27FC236}">
                <a16:creationId xmlns:a16="http://schemas.microsoft.com/office/drawing/2014/main" id="{37352420-F8C8-4F1B-BA94-A8CA34EB6911}"/>
              </a:ext>
            </a:extLst>
          </p:cNvPr>
          <p:cNvPicPr>
            <a:picLocks noChangeAspect="1"/>
          </p:cNvPicPr>
          <p:nvPr/>
        </p:nvPicPr>
        <p:blipFill>
          <a:blip r:embed="rId5"/>
          <a:stretch>
            <a:fillRect/>
          </a:stretch>
        </p:blipFill>
        <p:spPr>
          <a:xfrm>
            <a:off x="741378" y="2593990"/>
            <a:ext cx="3141558" cy="2810130"/>
          </a:xfrm>
          <a:prstGeom prst="rect">
            <a:avLst/>
          </a:prstGeom>
        </p:spPr>
      </p:pic>
    </p:spTree>
    <p:extLst>
      <p:ext uri="{BB962C8B-B14F-4D97-AF65-F5344CB8AC3E}">
        <p14:creationId xmlns:p14="http://schemas.microsoft.com/office/powerpoint/2010/main" val="1101170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FAE73C-963A-467B-82FD-0873CEEE1053}"/>
              </a:ext>
            </a:extLst>
          </p:cNvPr>
          <p:cNvSpPr/>
          <p:nvPr/>
        </p:nvSpPr>
        <p:spPr>
          <a:xfrm>
            <a:off x="1478843" y="1180964"/>
            <a:ext cx="8989624" cy="47683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3) Sample Email/Calendar Invitation</a:t>
            </a:r>
          </a:p>
        </p:txBody>
      </p:sp>
      <p:sp>
        <p:nvSpPr>
          <p:cNvPr id="6" name="Rectangle 5">
            <a:extLst>
              <a:ext uri="{FF2B5EF4-FFF2-40B4-BE49-F238E27FC236}">
                <a16:creationId xmlns:a16="http://schemas.microsoft.com/office/drawing/2014/main" id="{B780A4E4-4964-4F53-98DF-E25C556D180C}"/>
              </a:ext>
            </a:extLst>
          </p:cNvPr>
          <p:cNvSpPr/>
          <p:nvPr/>
        </p:nvSpPr>
        <p:spPr>
          <a:xfrm>
            <a:off x="1684077" y="1230527"/>
            <a:ext cx="8685407" cy="4667945"/>
          </a:xfrm>
          <a:prstGeom prst="rect">
            <a:avLst/>
          </a:prstGeom>
        </p:spPr>
        <p:txBody>
          <a:bodyPr wrap="square">
            <a:spAutoFit/>
          </a:bodyPr>
          <a:lstStyle/>
          <a:p>
            <a:pPr>
              <a:spcAft>
                <a:spcPts val="1000"/>
              </a:spcAft>
            </a:pPr>
            <a:r>
              <a:rPr lang="en-US" sz="1200" b="1" dirty="0">
                <a:solidFill>
                  <a:schemeClr val="tx1"/>
                </a:solidFill>
                <a:ea typeface="Calibri" panose="020F0502020204030204" pitchFamily="34" charset="0"/>
                <a:cs typeface="Times New Roman" panose="02020603050405020304" pitchFamily="18" charset="0"/>
              </a:rPr>
              <a:t>Subject Line: </a:t>
            </a:r>
            <a:r>
              <a:rPr lang="en-US" sz="1200" dirty="0">
                <a:solidFill>
                  <a:schemeClr val="tx1"/>
                </a:solidFill>
                <a:ea typeface="Calibri" panose="020F0502020204030204" pitchFamily="34" charset="0"/>
                <a:cs typeface="Times New Roman" panose="02020603050405020304" pitchFamily="18" charset="0"/>
              </a:rPr>
              <a:t>EBA Retrospective Workshop</a:t>
            </a:r>
          </a:p>
          <a:p>
            <a:pPr>
              <a:spcAft>
                <a:spcPts val="1000"/>
              </a:spcAft>
            </a:pPr>
            <a:r>
              <a:rPr lang="en-US" sz="1200" dirty="0">
                <a:solidFill>
                  <a:schemeClr val="tx1"/>
                </a:solidFill>
                <a:ea typeface="Calibri" panose="020F0502020204030204" pitchFamily="34" charset="0"/>
                <a:cs typeface="Calibri" panose="020F0502020204030204" pitchFamily="34" charset="0"/>
              </a:rPr>
              <a:t>As a reminder, your team has been selected to participate in an </a:t>
            </a:r>
            <a:r>
              <a:rPr lang="en-US" sz="1200" dirty="0">
                <a:solidFill>
                  <a:schemeClr val="tx1"/>
                </a:solidFill>
              </a:rPr>
              <a:t>AgilityHealth® Enterprise Business Agility (EBA) </a:t>
            </a:r>
            <a:r>
              <a:rPr lang="en-US" sz="1200" dirty="0">
                <a:solidFill>
                  <a:schemeClr val="tx1"/>
                </a:solidFill>
                <a:ea typeface="Calibri" panose="020F0502020204030204" pitchFamily="34" charset="0"/>
                <a:cs typeface="Calibri" panose="020F0502020204030204" pitchFamily="34" charset="0"/>
              </a:rPr>
              <a:t>Retrospective. Please attend your retrospective session at [DATE] and [TIME]. </a:t>
            </a:r>
            <a:r>
              <a:rPr lang="en-US" sz="1200" dirty="0">
                <a:solidFill>
                  <a:schemeClr val="tx1"/>
                </a:solidFill>
              </a:rPr>
              <a:t>The EBA Retrospective is a strategic retrospective that dives deeper into the top areas that affect our organizations transformation and health by analyzing the 7 Pillars of Business Agility. The final output is a Growth Plan with actionable items you want to achieve within the next quarter and an organizational roadmap for achieving the outcomes you’ve defined. </a:t>
            </a:r>
            <a:endParaRPr lang="en-US" sz="1200" dirty="0">
              <a:solidFill>
                <a:schemeClr val="tx1"/>
              </a:solidFill>
              <a:ea typeface="Calibri" panose="020F0502020204030204" pitchFamily="34" charset="0"/>
              <a:cs typeface="Times New Roman" panose="02020603050405020304" pitchFamily="18" charset="0"/>
            </a:endParaRPr>
          </a:p>
          <a:p>
            <a:pPr>
              <a:spcAft>
                <a:spcPts val="1000"/>
              </a:spcAft>
            </a:pPr>
            <a:r>
              <a:rPr lang="en-US" sz="1200" b="1" dirty="0">
                <a:solidFill>
                  <a:schemeClr val="tx1"/>
                </a:solidFill>
                <a:ea typeface="Calibri" panose="020F0502020204030204" pitchFamily="34" charset="0"/>
                <a:cs typeface="Calibri" panose="020F0502020204030204" pitchFamily="34" charset="0"/>
              </a:rPr>
              <a:t>Desired Outcomes</a:t>
            </a:r>
            <a:r>
              <a:rPr lang="en-US" sz="1200" dirty="0">
                <a:solidFill>
                  <a:schemeClr val="tx1"/>
                </a:solidFill>
                <a:ea typeface="Calibri" panose="020F0502020204030204" pitchFamily="34" charset="0"/>
                <a:cs typeface="Calibri" panose="020F0502020204030204" pitchFamily="34" charset="0"/>
              </a:rPr>
              <a:t>:</a:t>
            </a:r>
            <a:endParaRPr lang="en-US" sz="1200" dirty="0">
              <a:solidFill>
                <a:schemeClr val="tx1"/>
              </a:solidFill>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US" sz="1200" dirty="0">
                <a:solidFill>
                  <a:schemeClr val="tx1"/>
                </a:solidFill>
              </a:rPr>
              <a:t>Analyze your radar and engage in an open/honest conversation about your organization’s strengths and growth opportunities</a:t>
            </a:r>
          </a:p>
          <a:p>
            <a:pPr marL="171450" lvl="0" indent="-171450">
              <a:buFont typeface="Arial" panose="020B0604020202020204" pitchFamily="34" charset="0"/>
              <a:buChar char="•"/>
            </a:pPr>
            <a:r>
              <a:rPr lang="en-US" sz="1200" dirty="0">
                <a:solidFill>
                  <a:schemeClr val="tx1"/>
                </a:solidFill>
              </a:rPr>
              <a:t>Develop an actionable growth plan for your team for the next quarter/release</a:t>
            </a:r>
          </a:p>
          <a:p>
            <a:pPr marL="171450" lvl="0" indent="-171450">
              <a:buFont typeface="Arial" panose="020B0604020202020204" pitchFamily="34" charset="0"/>
              <a:buChar char="•"/>
            </a:pPr>
            <a:r>
              <a:rPr lang="en-US" sz="1200" dirty="0">
                <a:solidFill>
                  <a:schemeClr val="tx1"/>
                </a:solidFill>
              </a:rPr>
              <a:t>Develop a roadmap for transforming to the new way of work</a:t>
            </a:r>
          </a:p>
          <a:p>
            <a:pPr marL="171450" lvl="0" indent="-171450">
              <a:buFont typeface="Arial" panose="020B0604020202020204" pitchFamily="34" charset="0"/>
              <a:buChar char="•"/>
            </a:pPr>
            <a:r>
              <a:rPr lang="en-US" sz="1200" dirty="0">
                <a:solidFill>
                  <a:schemeClr val="tx1"/>
                </a:solidFill>
                <a:ea typeface="Calibri" panose="020F0502020204030204" pitchFamily="34" charset="0"/>
                <a:cs typeface="Calibri" panose="020F0502020204030204" pitchFamily="34" charset="0"/>
              </a:rPr>
              <a:t>Have FUN! </a:t>
            </a:r>
          </a:p>
          <a:p>
            <a:pPr lvl="0"/>
            <a:endParaRPr lang="en-US" sz="1200" dirty="0">
              <a:solidFill>
                <a:schemeClr val="tx1"/>
              </a:solidFill>
              <a:ea typeface="Calibri" panose="020F0502020204030204" pitchFamily="34" charset="0"/>
              <a:cs typeface="Times New Roman" panose="02020603050405020304" pitchFamily="18" charset="0"/>
            </a:endParaRPr>
          </a:p>
          <a:p>
            <a:pPr lvl="0"/>
            <a:r>
              <a:rPr lang="en-US" sz="1200" b="1" dirty="0">
                <a:solidFill>
                  <a:schemeClr val="tx1"/>
                </a:solidFill>
                <a:ea typeface="Calibri" panose="020F0502020204030204" pitchFamily="34" charset="0"/>
                <a:cs typeface="Times New Roman" panose="02020603050405020304" pitchFamily="18" charset="0"/>
              </a:rPr>
              <a:t>Pre Retrospective:</a:t>
            </a:r>
          </a:p>
          <a:p>
            <a:pPr lvl="0"/>
            <a:endParaRPr lang="en-US" sz="1200" b="1" dirty="0">
              <a:solidFill>
                <a:schemeClr val="tx1"/>
              </a:solidFill>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US" sz="1200" dirty="0">
                <a:solidFill>
                  <a:schemeClr val="tx1"/>
                </a:solidFill>
              </a:rPr>
              <a:t>You can watch the </a:t>
            </a:r>
            <a:r>
              <a:rPr lang="en-US" sz="1200" dirty="0">
                <a:solidFill>
                  <a:schemeClr val="tx1"/>
                </a:solidFill>
                <a:hlinkClick r:id="rId3">
                  <a:extLst>
                    <a:ext uri="{A12FA001-AC4F-418D-AE19-62706E023703}">
                      <ahyp:hlinkClr xmlns:ahyp="http://schemas.microsoft.com/office/drawing/2018/hyperlinkcolor" val="tx"/>
                    </a:ext>
                  </a:extLst>
                </a:hlinkClick>
              </a:rPr>
              <a:t>3 Minute TeamHealth Overview Video</a:t>
            </a:r>
            <a:r>
              <a:rPr lang="en-US" sz="1200" dirty="0">
                <a:solidFill>
                  <a:schemeClr val="tx1"/>
                </a:solidFill>
              </a:rPr>
              <a:t> for background on AgilityHealth®</a:t>
            </a:r>
          </a:p>
          <a:p>
            <a:pPr marL="171450" lvl="0" indent="-171450">
              <a:buFont typeface="Arial" panose="020B0604020202020204" pitchFamily="34" charset="0"/>
              <a:buChar char="•"/>
            </a:pPr>
            <a:r>
              <a:rPr lang="en-US" sz="1200" dirty="0">
                <a:solidFill>
                  <a:schemeClr val="tx1"/>
                </a:solidFill>
              </a:rPr>
              <a:t>You can watch this </a:t>
            </a:r>
            <a:r>
              <a:rPr lang="en-US" sz="1200" dirty="0">
                <a:solidFill>
                  <a:schemeClr val="tx1"/>
                </a:solidFill>
                <a:hlinkClick r:id="rId4">
                  <a:extLst>
                    <a:ext uri="{A12FA001-AC4F-418D-AE19-62706E023703}">
                      <ahyp:hlinkClr xmlns:ahyp="http://schemas.microsoft.com/office/drawing/2018/hyperlinkcolor" val="tx"/>
                    </a:ext>
                  </a:extLst>
                </a:hlinkClick>
              </a:rPr>
              <a:t>7min Overview of EBA Video</a:t>
            </a:r>
            <a:r>
              <a:rPr lang="en-US" sz="1200" dirty="0">
                <a:solidFill>
                  <a:schemeClr val="tx1"/>
                </a:solidFill>
              </a:rPr>
              <a:t> to gain an understanding of the EBA Model</a:t>
            </a:r>
          </a:p>
          <a:p>
            <a:pPr lvl="0"/>
            <a:endParaRPr lang="en-US" sz="1200" dirty="0">
              <a:solidFill>
                <a:schemeClr val="tx1"/>
              </a:solidFill>
              <a:ea typeface="Calibri" panose="020F0502020204030204" pitchFamily="34" charset="0"/>
              <a:cs typeface="Times New Roman" panose="02020603050405020304" pitchFamily="18" charset="0"/>
            </a:endParaRPr>
          </a:p>
          <a:p>
            <a:pPr>
              <a:spcAft>
                <a:spcPts val="1000"/>
              </a:spcAft>
            </a:pPr>
            <a:r>
              <a:rPr lang="en-US" sz="1200" b="1" dirty="0">
                <a:solidFill>
                  <a:schemeClr val="tx1"/>
                </a:solidFill>
                <a:ea typeface="Calibri" panose="020F0502020204030204" pitchFamily="34" charset="0"/>
                <a:cs typeface="Calibri" panose="020F0502020204030204" pitchFamily="34" charset="0"/>
              </a:rPr>
              <a:t>Post Retrospective:</a:t>
            </a:r>
            <a:endParaRPr lang="en-US" sz="1200" dirty="0">
              <a:solidFill>
                <a:schemeClr val="tx1"/>
              </a:solidFill>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US" sz="1200" dirty="0">
                <a:solidFill>
                  <a:schemeClr val="tx1"/>
                </a:solidFill>
              </a:rPr>
              <a:t>We'll ask for your feedback on the session</a:t>
            </a:r>
          </a:p>
          <a:p>
            <a:pPr marL="171450" lvl="0" indent="-171450">
              <a:buFont typeface="Arial" panose="020B0604020202020204" pitchFamily="34" charset="0"/>
              <a:buChar char="•"/>
            </a:pPr>
            <a:r>
              <a:rPr lang="en-US" sz="1200" dirty="0">
                <a:solidFill>
                  <a:schemeClr val="tx1"/>
                </a:solidFill>
              </a:rPr>
              <a:t>We will create a Continuous Improvement Leadership team to help ensure we are moving forward with our goals </a:t>
            </a:r>
          </a:p>
          <a:p>
            <a:pPr lvl="0"/>
            <a:endParaRPr lang="en-US" sz="1200" dirty="0">
              <a:solidFill>
                <a:schemeClr val="tx1"/>
              </a:solidFill>
              <a:ea typeface="Calibri" panose="020F0502020204030204" pitchFamily="34" charset="0"/>
              <a:cs typeface="Calibri" panose="020F0502020204030204" pitchFamily="34" charset="0"/>
            </a:endParaRPr>
          </a:p>
          <a:p>
            <a:pPr lvl="0"/>
            <a:r>
              <a:rPr lang="en-US" sz="1200" dirty="0">
                <a:solidFill>
                  <a:schemeClr val="tx1"/>
                </a:solidFill>
                <a:ea typeface="Calibri" panose="020F0502020204030204" pitchFamily="34" charset="0"/>
                <a:cs typeface="Calibri" panose="020F0502020204030204" pitchFamily="34" charset="0"/>
              </a:rPr>
              <a:t>Thank you for participating in the AgilityHealth® Retrospectives!</a:t>
            </a:r>
            <a:endParaRPr lang="en-US" sz="1200" dirty="0">
              <a:solidFill>
                <a:schemeClr val="tx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6876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82639" y="1052736"/>
            <a:ext cx="9826721" cy="4182791"/>
          </a:xfrm>
          <a:prstGeom prst="rect">
            <a:avLst/>
          </a:prstGeom>
        </p:spPr>
      </p:pic>
      <p:sp>
        <p:nvSpPr>
          <p:cNvPr id="2" name="Title 1"/>
          <p:cNvSpPr>
            <a:spLocks noGrp="1"/>
          </p:cNvSpPr>
          <p:nvPr>
            <p:ph type="title"/>
          </p:nvPr>
        </p:nvSpPr>
        <p:spPr/>
        <p:txBody>
          <a:bodyPr/>
          <a:lstStyle/>
          <a:p>
            <a:r>
              <a:rPr lang="en-US" dirty="0">
                <a:solidFill>
                  <a:schemeClr val="tx1"/>
                </a:solidFill>
              </a:rPr>
              <a:t>4) Generating Excitement and Engaging Leaders</a:t>
            </a:r>
          </a:p>
        </p:txBody>
      </p:sp>
      <p:sp>
        <p:nvSpPr>
          <p:cNvPr id="10" name="TextBox 9">
            <a:hlinkClick r:id="rId4"/>
          </p:cNvPr>
          <p:cNvSpPr txBox="1"/>
          <p:nvPr/>
        </p:nvSpPr>
        <p:spPr>
          <a:xfrm>
            <a:off x="973312" y="5379491"/>
            <a:ext cx="2664296"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dirty="0">
                <a:solidFill>
                  <a:schemeClr val="bg1"/>
                </a:solidFill>
                <a:latin typeface="+mj-lt"/>
              </a:rPr>
              <a:t>EBA Seminar for Leaders</a:t>
            </a:r>
          </a:p>
        </p:txBody>
      </p:sp>
      <p:sp>
        <p:nvSpPr>
          <p:cNvPr id="11" name="TextBox 10">
            <a:hlinkClick r:id="rId5"/>
          </p:cNvPr>
          <p:cNvSpPr txBox="1"/>
          <p:nvPr/>
        </p:nvSpPr>
        <p:spPr>
          <a:xfrm>
            <a:off x="4007768" y="5379491"/>
            <a:ext cx="2664296"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dirty="0">
                <a:solidFill>
                  <a:schemeClr val="bg1"/>
                </a:solidFill>
                <a:latin typeface="+mj-lt"/>
              </a:rPr>
              <a:t>EBA Transformation Journey</a:t>
            </a:r>
          </a:p>
        </p:txBody>
      </p:sp>
      <p:sp>
        <p:nvSpPr>
          <p:cNvPr id="12" name="TextBox 11">
            <a:hlinkClick r:id="rId6"/>
          </p:cNvPr>
          <p:cNvSpPr txBox="1"/>
          <p:nvPr/>
        </p:nvSpPr>
        <p:spPr>
          <a:xfrm>
            <a:off x="7044268" y="5373216"/>
            <a:ext cx="4706610"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dirty="0">
                <a:solidFill>
                  <a:schemeClr val="bg1"/>
                </a:solidFill>
                <a:latin typeface="+mj-lt"/>
              </a:rPr>
              <a:t>Overview of EBA &amp; </a:t>
            </a:r>
            <a:r>
              <a:rPr lang="en-US" sz="2000" dirty="0" err="1">
                <a:solidFill>
                  <a:schemeClr val="bg1"/>
                </a:solidFill>
                <a:latin typeface="+mj-lt"/>
              </a:rPr>
              <a:t>AgilityHealth</a:t>
            </a:r>
            <a:r>
              <a:rPr lang="en-US" sz="2000" dirty="0">
                <a:solidFill>
                  <a:schemeClr val="bg1"/>
                </a:solidFill>
                <a:latin typeface="+mj-lt"/>
              </a:rPr>
              <a:t>® for Leaders and Stakeholders</a:t>
            </a:r>
          </a:p>
        </p:txBody>
      </p:sp>
    </p:spTree>
    <p:extLst>
      <p:ext uri="{BB962C8B-B14F-4D97-AF65-F5344CB8AC3E}">
        <p14:creationId xmlns:p14="http://schemas.microsoft.com/office/powerpoint/2010/main" val="313188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About YOU!</a:t>
            </a:r>
          </a:p>
        </p:txBody>
      </p:sp>
      <p:sp>
        <p:nvSpPr>
          <p:cNvPr id="7" name="Rectangle 6"/>
          <p:cNvSpPr/>
          <p:nvPr/>
        </p:nvSpPr>
        <p:spPr>
          <a:xfrm>
            <a:off x="641347" y="1397735"/>
            <a:ext cx="10066215" cy="3108543"/>
          </a:xfrm>
          <a:prstGeom prst="rect">
            <a:avLst/>
          </a:prstGeom>
          <a:ln>
            <a:noFill/>
          </a:ln>
        </p:spPr>
        <p:txBody>
          <a:bodyPr wrap="square">
            <a:spAutoFit/>
            <a:scene3d>
              <a:camera prst="orthographicFront"/>
              <a:lightRig rig="threePt" dir="t"/>
            </a:scene3d>
            <a:sp3d extrusionH="57150">
              <a:extrusionClr>
                <a:schemeClr val="bg1"/>
              </a:extrusionClr>
            </a:sp3d>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58595B"/>
                </a:solidFill>
                <a:effectLst/>
                <a:uLnTx/>
                <a:uFillTx/>
                <a:latin typeface="Calibri Light" panose="020F0302020204030204"/>
                <a:ea typeface="+mn-ea"/>
                <a:cs typeface="+mn-cs"/>
              </a:rPr>
              <a:t>Name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800" b="0" i="0" u="none" strike="noStrike" kern="1200" cap="none" spc="0" normalizeH="0" baseline="0" noProof="0" dirty="0">
              <a:ln>
                <a:noFill/>
              </a:ln>
              <a:solidFill>
                <a:srgbClr val="58595B"/>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58595B"/>
                </a:solidFill>
                <a:effectLst/>
                <a:uLnTx/>
                <a:uFillTx/>
                <a:latin typeface="Calibri Light" panose="020F0302020204030204"/>
                <a:ea typeface="+mn-ea"/>
                <a:cs typeface="+mn-cs"/>
              </a:rPr>
              <a:t>Role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800" b="0" i="0" u="none" strike="noStrike" kern="1200" cap="none" spc="0" normalizeH="0" baseline="0" noProof="0" dirty="0">
              <a:ln>
                <a:noFill/>
              </a:ln>
              <a:solidFill>
                <a:srgbClr val="58595B"/>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58595B"/>
                </a:solidFill>
                <a:effectLst/>
                <a:uLnTx/>
                <a:uFillTx/>
                <a:latin typeface="Calibri Light" panose="020F0302020204030204"/>
                <a:ea typeface="+mn-ea"/>
                <a:cs typeface="+mn-cs"/>
              </a:rPr>
              <a:t>Location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800" b="0" i="0" u="none" strike="noStrike" kern="1200" cap="none" spc="0" normalizeH="0" baseline="0" noProof="0" dirty="0">
              <a:ln>
                <a:noFill/>
              </a:ln>
              <a:solidFill>
                <a:srgbClr val="58595B"/>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58595B"/>
                </a:solidFill>
                <a:effectLst/>
                <a:uLnTx/>
                <a:uFillTx/>
                <a:latin typeface="Calibri Light" panose="020F0302020204030204"/>
                <a:ea typeface="+mn-ea"/>
                <a:cs typeface="+mn-cs"/>
              </a:rPr>
              <a:t>Experience with AgilityHealth®</a:t>
            </a:r>
          </a:p>
        </p:txBody>
      </p:sp>
    </p:spTree>
    <p:extLst>
      <p:ext uri="{BB962C8B-B14F-4D97-AF65-F5344CB8AC3E}">
        <p14:creationId xmlns:p14="http://schemas.microsoft.com/office/powerpoint/2010/main" val="119237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 Prep for the Retrospective</a:t>
            </a:r>
          </a:p>
        </p:txBody>
      </p:sp>
      <p:sp>
        <p:nvSpPr>
          <p:cNvPr id="5" name="Slide Number Placeholder 4"/>
          <p:cNvSpPr>
            <a:spLocks noGrp="1"/>
          </p:cNvSpPr>
          <p:nvPr>
            <p:ph type="sldNum" sz="quarter" idx="4294967295"/>
          </p:nvPr>
        </p:nvSpPr>
        <p:spPr>
          <a:xfrm>
            <a:off x="9347200" y="6356350"/>
            <a:ext cx="2844800" cy="365125"/>
          </a:xfrm>
          <a:prstGeom prst="rect">
            <a:avLst/>
          </a:prstGeom>
        </p:spPr>
        <p:txBody>
          <a:bodyPr/>
          <a:lstStyle/>
          <a:p>
            <a:fld id="{25B4BEC8-F788-49C7-92D7-11D5730EEBA3}" type="slidenum">
              <a:rPr lang="en-US" smtClean="0"/>
              <a:pPr/>
              <a:t>40</a:t>
            </a:fld>
            <a:endParaRPr lang="en-US"/>
          </a:p>
        </p:txBody>
      </p:sp>
      <p:graphicFrame>
        <p:nvGraphicFramePr>
          <p:cNvPr id="8" name="Diagram 7"/>
          <p:cNvGraphicFramePr/>
          <p:nvPr>
            <p:extLst>
              <p:ext uri="{D42A27DB-BD31-4B8C-83A1-F6EECF244321}">
                <p14:modId xmlns:p14="http://schemas.microsoft.com/office/powerpoint/2010/main" val="666197053"/>
              </p:ext>
            </p:extLst>
          </p:nvPr>
        </p:nvGraphicFramePr>
        <p:xfrm>
          <a:off x="623392" y="1124744"/>
          <a:ext cx="11083926" cy="5976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6594615"/>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1725275" y="6529388"/>
            <a:ext cx="466725" cy="328612"/>
          </a:xfrm>
          <a:prstGeom prst="rect">
            <a:avLst/>
          </a:prstGeom>
        </p:spPr>
        <p:txBody>
          <a:bodyPr/>
          <a:lstStyle/>
          <a:p>
            <a:fld id="{F50D562C-414B-4CEA-BC27-A89F6C6C0F19}" type="slidenum">
              <a:rPr lang="en-US" smtClean="0"/>
              <a:pPr/>
              <a:t>41</a:t>
            </a:fld>
            <a:endParaRPr lang="en-US" dirty="0"/>
          </a:p>
        </p:txBody>
      </p:sp>
      <p:pic>
        <p:nvPicPr>
          <p:cNvPr id="4" name="Picture 3">
            <a:extLst>
              <a:ext uri="{FF2B5EF4-FFF2-40B4-BE49-F238E27FC236}">
                <a16:creationId xmlns:a16="http://schemas.microsoft.com/office/drawing/2014/main" id="{0F578A27-CF4D-4E3A-9865-A19F216CC8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32656"/>
            <a:ext cx="3647728" cy="6070816"/>
          </a:xfrm>
          <a:prstGeom prst="rect">
            <a:avLst/>
          </a:prstGeom>
        </p:spPr>
      </p:pic>
      <p:sp>
        <p:nvSpPr>
          <p:cNvPr id="6" name="Text Placeholder 3">
            <a:extLst>
              <a:ext uri="{FF2B5EF4-FFF2-40B4-BE49-F238E27FC236}">
                <a16:creationId xmlns:a16="http://schemas.microsoft.com/office/drawing/2014/main" id="{037F85BD-D27B-4C5C-BBBF-6E9E3B944FDD}"/>
              </a:ext>
            </a:extLst>
          </p:cNvPr>
          <p:cNvSpPr txBox="1">
            <a:spLocks/>
          </p:cNvSpPr>
          <p:nvPr/>
        </p:nvSpPr>
        <p:spPr>
          <a:xfrm>
            <a:off x="3719736" y="3212976"/>
            <a:ext cx="8208912" cy="921329"/>
          </a:xfrm>
          <a:prstGeom prst="rect">
            <a:avLst/>
          </a:prstGeom>
          <a:noFill/>
          <a:ln w="12700" cap="flat" cmpd="sng" algn="ctr">
            <a:noFill/>
            <a:prstDash val="solid"/>
            <a:miter lim="800000"/>
          </a:ln>
          <a:effectLst/>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a:buNone/>
              <a:defRPr sz="60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lgn="l" defTabSz="914377" rtl="0" eaLnBrk="1" latinLnBrk="0" hangingPunct="1">
              <a:lnSpc>
                <a:spcPct val="90000"/>
              </a:lnSpc>
              <a:spcBef>
                <a:spcPts val="500"/>
              </a:spcBef>
              <a:buFont typeface="Arial"/>
              <a:buNone/>
              <a:defRPr sz="2400" b="0" i="0" kern="1200">
                <a:solidFill>
                  <a:schemeClr val="tx1"/>
                </a:solidFill>
                <a:latin typeface="Calibri Regular"/>
                <a:ea typeface="Calibri Regular"/>
                <a:cs typeface="Calibri Regular"/>
              </a:defRPr>
            </a:lvl2pPr>
            <a:lvl3pPr marL="914377" indent="0" algn="l" defTabSz="914377" rtl="0" eaLnBrk="1" latinLnBrk="0" hangingPunct="1">
              <a:lnSpc>
                <a:spcPct val="90000"/>
              </a:lnSpc>
              <a:spcBef>
                <a:spcPts val="500"/>
              </a:spcBef>
              <a:buFont typeface="Arial"/>
              <a:buNone/>
              <a:defRPr sz="2000" b="0" i="0" kern="1200">
                <a:solidFill>
                  <a:schemeClr val="tx1"/>
                </a:solidFill>
                <a:latin typeface="Calibri Regular"/>
                <a:ea typeface="Calibri Regular"/>
                <a:cs typeface="Calibri Regular"/>
              </a:defRPr>
            </a:lvl3pPr>
            <a:lvl4pPr marL="1371566"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4pPr>
            <a:lvl5pPr marL="1828754"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fontAlgn="auto">
              <a:spcAft>
                <a:spcPts val="0"/>
              </a:spcAft>
            </a:pPr>
            <a:r>
              <a:rPr lang="en-US" sz="4400" dirty="0"/>
              <a:t>Retrospective Simulation</a:t>
            </a:r>
          </a:p>
        </p:txBody>
      </p:sp>
      <p:sp>
        <p:nvSpPr>
          <p:cNvPr id="7" name="Text Placeholder 2">
            <a:extLst>
              <a:ext uri="{FF2B5EF4-FFF2-40B4-BE49-F238E27FC236}">
                <a16:creationId xmlns:a16="http://schemas.microsoft.com/office/drawing/2014/main" id="{CF89B457-5C73-4150-BE32-258545994572}"/>
              </a:ext>
            </a:extLst>
          </p:cNvPr>
          <p:cNvSpPr txBox="1">
            <a:spLocks/>
          </p:cNvSpPr>
          <p:nvPr/>
        </p:nvSpPr>
        <p:spPr>
          <a:xfrm>
            <a:off x="3765835" y="3818780"/>
            <a:ext cx="8328248" cy="2162175"/>
          </a:xfrm>
          <a:prstGeom prst="rect">
            <a:avLst/>
          </a:prstGeom>
          <a:noFill/>
          <a:ln w="12700" cap="flat" cmpd="sng" algn="ctr">
            <a:no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mj-lt"/>
              </a:rPr>
              <a:t>Retrospective Process</a:t>
            </a:r>
          </a:p>
          <a:p>
            <a:r>
              <a:rPr lang="en-US" dirty="0">
                <a:latin typeface="+mj-lt"/>
              </a:rPr>
              <a:t>Take the Assessment</a:t>
            </a:r>
          </a:p>
          <a:p>
            <a:r>
              <a:rPr lang="en-US" dirty="0">
                <a:latin typeface="+mj-lt"/>
              </a:rPr>
              <a:t>Review Meeting Agenda and Best Practices</a:t>
            </a:r>
          </a:p>
        </p:txBody>
      </p:sp>
    </p:spTree>
    <p:extLst>
      <p:ext uri="{BB962C8B-B14F-4D97-AF65-F5344CB8AC3E}">
        <p14:creationId xmlns:p14="http://schemas.microsoft.com/office/powerpoint/2010/main" val="1704114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EBA Retrospective	</a:t>
            </a:r>
          </a:p>
        </p:txBody>
      </p:sp>
      <p:sp>
        <p:nvSpPr>
          <p:cNvPr id="7" name="Rectangle 6"/>
          <p:cNvSpPr/>
          <p:nvPr/>
        </p:nvSpPr>
        <p:spPr>
          <a:xfrm>
            <a:off x="1916374" y="1063055"/>
            <a:ext cx="8346760" cy="10618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38B549"/>
                </a:solidFill>
                <a:effectLst/>
                <a:uLnTx/>
                <a:uFillTx/>
                <a:latin typeface="Myriad Pro" charset="0"/>
                <a:ea typeface="Myriad Pro" charset="0"/>
                <a:cs typeface="Myriad Pro" charset="0"/>
              </a:rPr>
              <a:t>STRATEGIC RETROSPECTIVE:</a:t>
            </a:r>
            <a:r>
              <a:rPr kumimoji="0" lang="en-US" sz="2100" b="0" i="0" u="none" strike="noStrike" kern="1200" cap="none" spc="0" normalizeH="0" baseline="0" noProof="0" dirty="0">
                <a:ln>
                  <a:noFill/>
                </a:ln>
                <a:solidFill>
                  <a:srgbClr val="F5F5F5">
                    <a:lumMod val="50000"/>
                  </a:srgbClr>
                </a:solidFill>
                <a:effectLst/>
                <a:uLnTx/>
                <a:uFillTx/>
                <a:latin typeface="Myriad Pro" charset="0"/>
                <a:ea typeface="Myriad Pro" charset="0"/>
                <a:cs typeface="Myriad Pro" charset="0"/>
              </a:rPr>
              <a:t> A retrospective that aims to help teams reflect on their last quarter or release and improve the next one. Facilitated by certified AgilityHealth® facilitators.</a:t>
            </a:r>
          </a:p>
        </p:txBody>
      </p:sp>
      <p:grpSp>
        <p:nvGrpSpPr>
          <p:cNvPr id="5" name="Group 4"/>
          <p:cNvGrpSpPr/>
          <p:nvPr/>
        </p:nvGrpSpPr>
        <p:grpSpPr>
          <a:xfrm>
            <a:off x="4775701" y="2211421"/>
            <a:ext cx="2907358" cy="1341955"/>
            <a:chOff x="4631363" y="2625965"/>
            <a:chExt cx="2907358" cy="1341955"/>
          </a:xfrm>
        </p:grpSpPr>
        <p:sp>
          <p:nvSpPr>
            <p:cNvPr id="15" name="TextBox 14"/>
            <p:cNvSpPr txBox="1"/>
            <p:nvPr/>
          </p:nvSpPr>
          <p:spPr>
            <a:xfrm>
              <a:off x="5136821" y="2742695"/>
              <a:ext cx="24019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B549"/>
                  </a:solidFill>
                  <a:effectLst/>
                  <a:uLnTx/>
                  <a:uFillTx/>
                  <a:latin typeface="Myriad Pro" charset="0"/>
                  <a:ea typeface="Myriad Pro" charset="0"/>
                  <a:cs typeface="Myriad Pro" charset="0"/>
                </a:rPr>
                <a:t>Analyze real-time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B549"/>
                  </a:solidFill>
                  <a:effectLst/>
                  <a:uLnTx/>
                  <a:uFillTx/>
                  <a:latin typeface="Myriad Pro" charset="0"/>
                  <a:ea typeface="Myriad Pro" charset="0"/>
                  <a:cs typeface="Myriad Pro" charset="0"/>
                </a:rPr>
                <a:t>radar and textual responses. Have “real” conversations</a:t>
              </a:r>
            </a:p>
          </p:txBody>
        </p:sp>
        <p:sp>
          <p:nvSpPr>
            <p:cNvPr id="19" name="TextBox 18"/>
            <p:cNvSpPr txBox="1"/>
            <p:nvPr/>
          </p:nvSpPr>
          <p:spPr>
            <a:xfrm rot="16200000">
              <a:off x="4221996" y="3035332"/>
              <a:ext cx="1341955" cy="523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8B549"/>
                  </a:solidFill>
                  <a:effectLst/>
                  <a:uLnTx/>
                  <a:uFillTx/>
                  <a:latin typeface="Myriad Pro" charset="0"/>
                  <a:ea typeface="Myriad Pro" charset="0"/>
                  <a:cs typeface="Myriad Pro" charset="0"/>
                </a:rPr>
                <a:t>STEP 2</a:t>
              </a:r>
            </a:p>
          </p:txBody>
        </p:sp>
      </p:grpSp>
      <p:grpSp>
        <p:nvGrpSpPr>
          <p:cNvPr id="8" name="Group 7"/>
          <p:cNvGrpSpPr/>
          <p:nvPr/>
        </p:nvGrpSpPr>
        <p:grpSpPr>
          <a:xfrm>
            <a:off x="8355886" y="2625965"/>
            <a:ext cx="3500749" cy="1555585"/>
            <a:chOff x="8485011" y="2625965"/>
            <a:chExt cx="2521484" cy="1555585"/>
          </a:xfrm>
        </p:grpSpPr>
        <p:sp>
          <p:nvSpPr>
            <p:cNvPr id="16" name="TextBox 15"/>
            <p:cNvSpPr txBox="1"/>
            <p:nvPr/>
          </p:nvSpPr>
          <p:spPr>
            <a:xfrm>
              <a:off x="9008233" y="2742695"/>
              <a:ext cx="1998262" cy="1438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srgbClr val="00AEEF"/>
                  </a:solidFill>
                  <a:effectLst/>
                  <a:uLnTx/>
                  <a:uFillTx/>
                  <a:latin typeface="Myriad Pro" charset="0"/>
                  <a:ea typeface="Myriad Pro" charset="0"/>
                  <a:cs typeface="Myriad Pro" charset="0"/>
                </a:rPr>
                <a:t>Build actionable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750" b="1" dirty="0">
                  <a:solidFill>
                    <a:srgbClr val="00AEEF"/>
                  </a:solidFill>
                  <a:latin typeface="Myriad Pro" charset="0"/>
                  <a:ea typeface="Myriad Pro" charset="0"/>
                  <a:cs typeface="Myriad Pro" charset="0"/>
                </a:rPr>
                <a:t>Continuous Improvement </a:t>
              </a:r>
              <a:r>
                <a:rPr kumimoji="0" lang="en-US" sz="1750" b="1" i="0" u="none" strike="noStrike" kern="1200" cap="none" spc="0" normalizeH="0" baseline="0" noProof="0" dirty="0">
                  <a:ln>
                    <a:noFill/>
                  </a:ln>
                  <a:solidFill>
                    <a:srgbClr val="00AEEF"/>
                  </a:solidFill>
                  <a:effectLst/>
                  <a:uLnTx/>
                  <a:uFillTx/>
                  <a:latin typeface="Myriad Pro" charset="0"/>
                  <a:ea typeface="Myriad Pro" charset="0"/>
                  <a:cs typeface="Myriad Pro" charset="0"/>
                </a:rPr>
                <a:t>plan for the team and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srgbClr val="00AEEF"/>
                  </a:solidFill>
                  <a:effectLst/>
                  <a:uLnTx/>
                  <a:uFillTx/>
                  <a:latin typeface="Myriad Pro" charset="0"/>
                  <a:ea typeface="Myriad Pro" charset="0"/>
                  <a:cs typeface="Myriad Pro" charset="0"/>
                </a:rPr>
                <a:t>their leaders</a:t>
              </a:r>
            </a:p>
          </p:txBody>
        </p:sp>
        <p:sp>
          <p:nvSpPr>
            <p:cNvPr id="21" name="TextBox 20"/>
            <p:cNvSpPr txBox="1"/>
            <p:nvPr/>
          </p:nvSpPr>
          <p:spPr>
            <a:xfrm rot="16200000">
              <a:off x="8075644" y="3035332"/>
              <a:ext cx="1341955" cy="523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EEF"/>
                  </a:solidFill>
                  <a:effectLst/>
                  <a:uLnTx/>
                  <a:uFillTx/>
                  <a:latin typeface="Myriad Pro" charset="0"/>
                  <a:ea typeface="Myriad Pro" charset="0"/>
                  <a:cs typeface="Myriad Pro" charset="0"/>
                </a:rPr>
                <a:t>STEP 3</a:t>
              </a:r>
            </a:p>
          </p:txBody>
        </p:sp>
      </p:grpSp>
      <p:grpSp>
        <p:nvGrpSpPr>
          <p:cNvPr id="6" name="Group 5"/>
          <p:cNvGrpSpPr/>
          <p:nvPr/>
        </p:nvGrpSpPr>
        <p:grpSpPr>
          <a:xfrm>
            <a:off x="1201656" y="2587492"/>
            <a:ext cx="2555780" cy="1594058"/>
            <a:chOff x="777715" y="2625965"/>
            <a:chExt cx="2555780" cy="1594058"/>
          </a:xfrm>
        </p:grpSpPr>
        <p:sp>
          <p:nvSpPr>
            <p:cNvPr id="4" name="TextBox 3"/>
            <p:cNvSpPr txBox="1"/>
            <p:nvPr/>
          </p:nvSpPr>
          <p:spPr>
            <a:xfrm>
              <a:off x="1330959" y="2742695"/>
              <a:ext cx="200253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31D"/>
                  </a:solidFill>
                  <a:effectLst/>
                  <a:uLnTx/>
                  <a:uFillTx/>
                  <a:latin typeface="Myriad Pro" charset="0"/>
                  <a:ea typeface="Myriad Pro" charset="0"/>
                  <a:cs typeface="Myriad Pro" charset="0"/>
                </a:rPr>
                <a:t>Team members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31D"/>
                  </a:solidFill>
                  <a:effectLst/>
                  <a:uLnTx/>
                  <a:uFillTx/>
                  <a:latin typeface="Myriad Pro" charset="0"/>
                  <a:ea typeface="Myriad Pro" charset="0"/>
                  <a:cs typeface="Myriad Pro" charset="0"/>
                </a:rPr>
                <a:t>complete the </a:t>
              </a:r>
              <a:r>
                <a:rPr lang="en-US" sz="1800" b="1" dirty="0">
                  <a:solidFill>
                    <a:srgbClr val="F7931D"/>
                  </a:solidFill>
                  <a:latin typeface="Myriad Pro" charset="0"/>
                  <a:ea typeface="Myriad Pro" charset="0"/>
                  <a:cs typeface="Myriad Pro" charset="0"/>
                </a:rPr>
                <a:t>assessment</a:t>
              </a:r>
              <a:r>
                <a:rPr kumimoji="0" lang="en-US" sz="1800" b="1" i="0" u="none" strike="noStrike" kern="1200" cap="none" spc="0" normalizeH="0" baseline="0" noProof="0" dirty="0">
                  <a:ln>
                    <a:noFill/>
                  </a:ln>
                  <a:solidFill>
                    <a:srgbClr val="F7931D"/>
                  </a:solidFill>
                  <a:effectLst/>
                  <a:uLnTx/>
                  <a:uFillTx/>
                  <a:latin typeface="Myriad Pro" charset="0"/>
                  <a:ea typeface="Myriad Pro" charset="0"/>
                  <a:cs typeface="Myriad Pro" charset="0"/>
                </a:rPr>
                <a:t> on their phone or laptop</a:t>
              </a:r>
            </a:p>
          </p:txBody>
        </p:sp>
        <p:sp>
          <p:nvSpPr>
            <p:cNvPr id="23" name="TextBox 22"/>
            <p:cNvSpPr txBox="1"/>
            <p:nvPr/>
          </p:nvSpPr>
          <p:spPr>
            <a:xfrm rot="16200000">
              <a:off x="368348" y="3035332"/>
              <a:ext cx="1341955" cy="523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31D"/>
                  </a:solidFill>
                  <a:effectLst/>
                  <a:uLnTx/>
                  <a:uFillTx/>
                  <a:latin typeface="Myriad Pro" charset="0"/>
                  <a:ea typeface="Myriad Pro" charset="0"/>
                  <a:cs typeface="Myriad Pro" charset="0"/>
                </a:rPr>
                <a:t>STEP 1</a:t>
              </a:r>
            </a:p>
          </p:txBody>
        </p:sp>
      </p:grpSp>
      <p:cxnSp>
        <p:nvCxnSpPr>
          <p:cNvPr id="24" name="Straight Connector 23"/>
          <p:cNvCxnSpPr/>
          <p:nvPr/>
        </p:nvCxnSpPr>
        <p:spPr>
          <a:xfrm flipH="1" flipV="1">
            <a:off x="2561696" y="4011305"/>
            <a:ext cx="873762" cy="1261735"/>
          </a:xfrm>
          <a:prstGeom prst="line">
            <a:avLst/>
          </a:prstGeom>
          <a:ln w="19050" cap="flat">
            <a:solidFill>
              <a:schemeClr val="bg1">
                <a:lumMod val="65000"/>
              </a:schemeClr>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flipV="1">
            <a:off x="8756542" y="4291535"/>
            <a:ext cx="674399" cy="981505"/>
          </a:xfrm>
          <a:prstGeom prst="line">
            <a:avLst/>
          </a:prstGeom>
          <a:ln w="19050" cap="flat">
            <a:solidFill>
              <a:schemeClr val="bg1">
                <a:lumMod val="65000"/>
              </a:schemeClr>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096000" y="3553376"/>
            <a:ext cx="0" cy="738159"/>
          </a:xfrm>
          <a:prstGeom prst="line">
            <a:avLst/>
          </a:prstGeom>
          <a:ln w="19050" cap="flat">
            <a:solidFill>
              <a:schemeClr val="bg1">
                <a:lumMod val="65000"/>
              </a:schemeClr>
            </a:solidFill>
            <a:prstDash val="sysDot"/>
            <a:headEnd type="triangle"/>
          </a:ln>
        </p:spPr>
        <p:style>
          <a:lnRef idx="1">
            <a:schemeClr val="accent1"/>
          </a:lnRef>
          <a:fillRef idx="0">
            <a:schemeClr val="accent1"/>
          </a:fillRef>
          <a:effectRef idx="0">
            <a:schemeClr val="accent1"/>
          </a:effectRef>
          <a:fontRef idx="minor">
            <a:schemeClr val="tx1"/>
          </a:fontRef>
        </p:style>
      </p:cxnSp>
      <p:pic>
        <p:nvPicPr>
          <p:cNvPr id="4098" name="Picture 2" descr="C:\Users\trish\AppData\Local\Temp\SNAGHTMLcbbade7.PNG">
            <a:extLst>
              <a:ext uri="{FF2B5EF4-FFF2-40B4-BE49-F238E27FC236}">
                <a16:creationId xmlns:a16="http://schemas.microsoft.com/office/drawing/2014/main" id="{6F5D19B4-26ED-41A3-B21A-FD5828FD3E4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39616" y="4221088"/>
            <a:ext cx="6791325" cy="236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4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84032" y="1772816"/>
            <a:ext cx="5544618" cy="44154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vert="horz" lIns="91440" tIns="45720" rIns="91440" bIns="45720" rtlCol="0" anchor="ctr">
            <a:normAutofit/>
          </a:bodyPr>
          <a:lstStyle/>
          <a:p>
            <a:r>
              <a:rPr lang="en-US" dirty="0"/>
              <a:t>Workshop – Complete the EBA Assessment</a:t>
            </a:r>
          </a:p>
        </p:txBody>
      </p:sp>
      <p:sp>
        <p:nvSpPr>
          <p:cNvPr id="11" name="Content Placeholder 10"/>
          <p:cNvSpPr>
            <a:spLocks noGrp="1"/>
          </p:cNvSpPr>
          <p:nvPr>
            <p:ph idx="4294967295"/>
          </p:nvPr>
        </p:nvSpPr>
        <p:spPr>
          <a:xfrm rot="21328195">
            <a:off x="7081206" y="2236767"/>
            <a:ext cx="4583112" cy="3248025"/>
          </a:xfrm>
        </p:spPr>
        <p:txBody>
          <a:bodyPr>
            <a:normAutofit fontScale="92500"/>
          </a:bodyPr>
          <a:lstStyle/>
          <a:p>
            <a:pPr marL="0" indent="0">
              <a:buNone/>
            </a:pPr>
            <a:r>
              <a:rPr lang="en-US" sz="2800" dirty="0">
                <a:solidFill>
                  <a:schemeClr val="tx1">
                    <a:lumMod val="75000"/>
                    <a:lumOff val="25000"/>
                  </a:schemeClr>
                </a:solidFill>
                <a:latin typeface="+mj-lt"/>
                <a:cs typeface="Chalkboard"/>
              </a:rPr>
              <a:t>The Facilitator has created an assessment.</a:t>
            </a:r>
          </a:p>
          <a:p>
            <a:pPr marL="0" indent="0">
              <a:buNone/>
            </a:pPr>
            <a:endParaRPr lang="en-US" sz="1200" dirty="0">
              <a:solidFill>
                <a:schemeClr val="tx1">
                  <a:lumMod val="75000"/>
                  <a:lumOff val="25000"/>
                </a:schemeClr>
              </a:solidFill>
              <a:latin typeface="+mj-lt"/>
              <a:cs typeface="Chalkboard"/>
            </a:endParaRPr>
          </a:p>
          <a:p>
            <a:pPr marL="0" indent="0">
              <a:buNone/>
            </a:pPr>
            <a:r>
              <a:rPr lang="en-US" sz="2800" dirty="0">
                <a:solidFill>
                  <a:schemeClr val="tx1">
                    <a:lumMod val="75000"/>
                    <a:lumOff val="25000"/>
                  </a:schemeClr>
                </a:solidFill>
                <a:latin typeface="+mj-lt"/>
                <a:cs typeface="Chalkboard"/>
              </a:rPr>
              <a:t>You have an email with a link to the assessment in your inbox.</a:t>
            </a:r>
          </a:p>
          <a:p>
            <a:pPr marL="0" indent="0">
              <a:buNone/>
            </a:pPr>
            <a:endParaRPr lang="en-US" sz="1200" dirty="0">
              <a:solidFill>
                <a:schemeClr val="tx1">
                  <a:lumMod val="75000"/>
                  <a:lumOff val="25000"/>
                </a:schemeClr>
              </a:solidFill>
              <a:latin typeface="+mj-lt"/>
              <a:cs typeface="Chalkboard"/>
            </a:endParaRPr>
          </a:p>
          <a:p>
            <a:pPr marL="0" indent="0">
              <a:buNone/>
            </a:pPr>
            <a:r>
              <a:rPr lang="en-US" sz="2800" dirty="0">
                <a:solidFill>
                  <a:schemeClr val="tx1">
                    <a:lumMod val="75000"/>
                    <a:lumOff val="25000"/>
                  </a:schemeClr>
                </a:solidFill>
                <a:latin typeface="+mj-lt"/>
                <a:cs typeface="Chalkboard"/>
              </a:rPr>
              <a:t>Follow the Class Facilitator’s Directions. </a:t>
            </a:r>
            <a:endParaRPr lang="en-US" sz="2400" dirty="0">
              <a:solidFill>
                <a:schemeClr val="accent3"/>
              </a:solidFill>
              <a:latin typeface="+mj-lt"/>
              <a:cs typeface="Chalkboard"/>
            </a:endParaRPr>
          </a:p>
        </p:txBody>
      </p:sp>
      <p:sp>
        <p:nvSpPr>
          <p:cNvPr id="5" name="Slide Number Placeholder 4"/>
          <p:cNvSpPr>
            <a:spLocks noGrp="1"/>
          </p:cNvSpPr>
          <p:nvPr>
            <p:ph type="sldNum" sz="quarter" idx="4294967295"/>
          </p:nvPr>
        </p:nvSpPr>
        <p:spPr>
          <a:xfrm>
            <a:off x="9347200" y="6356350"/>
            <a:ext cx="2844800" cy="365125"/>
          </a:xfrm>
          <a:prstGeom prst="rect">
            <a:avLst/>
          </a:prstGeom>
        </p:spPr>
        <p:txBody>
          <a:bodyPr/>
          <a:lstStyle/>
          <a:p>
            <a:fld id="{25B4BEC8-F788-49C7-92D7-11D5730EEBA3}" type="slidenum">
              <a:rPr lang="en-US" smtClean="0"/>
              <a:pPr/>
              <a:t>43</a:t>
            </a:fld>
            <a:endParaRPr lang="en-US" dirty="0"/>
          </a:p>
        </p:txBody>
      </p:sp>
      <p:pic>
        <p:nvPicPr>
          <p:cNvPr id="8" name="Picture 7">
            <a:extLst>
              <a:ext uri="{FF2B5EF4-FFF2-40B4-BE49-F238E27FC236}">
                <a16:creationId xmlns:a16="http://schemas.microsoft.com/office/drawing/2014/main" id="{8F5C7C37-2B57-450F-9E3E-CF3BDB29367B}"/>
              </a:ext>
            </a:extLst>
          </p:cNvPr>
          <p:cNvPicPr>
            <a:picLocks noChangeAspect="1"/>
          </p:cNvPicPr>
          <p:nvPr/>
        </p:nvPicPr>
        <p:blipFill>
          <a:blip r:embed="rId4"/>
          <a:stretch>
            <a:fillRect/>
          </a:stretch>
        </p:blipFill>
        <p:spPr>
          <a:xfrm>
            <a:off x="755176" y="2257603"/>
            <a:ext cx="4458024" cy="3094447"/>
          </a:xfrm>
          <a:prstGeom prst="rect">
            <a:avLst/>
          </a:prstGeom>
        </p:spPr>
      </p:pic>
    </p:spTree>
    <p:extLst>
      <p:ext uri="{BB962C8B-B14F-4D97-AF65-F5344CB8AC3E}">
        <p14:creationId xmlns:p14="http://schemas.microsoft.com/office/powerpoint/2010/main" val="1858972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EBA Introduction Talking Points</a:t>
            </a:r>
            <a:endParaRPr lang="en-US" sz="3200" dirty="0"/>
          </a:p>
        </p:txBody>
      </p:sp>
      <p:graphicFrame>
        <p:nvGraphicFramePr>
          <p:cNvPr id="7" name="Diagram 6"/>
          <p:cNvGraphicFramePr/>
          <p:nvPr>
            <p:extLst>
              <p:ext uri="{D42A27DB-BD31-4B8C-83A1-F6EECF244321}">
                <p14:modId xmlns:p14="http://schemas.microsoft.com/office/powerpoint/2010/main" val="255414366"/>
              </p:ext>
            </p:extLst>
          </p:nvPr>
        </p:nvGraphicFramePr>
        <p:xfrm>
          <a:off x="2325535" y="1249507"/>
          <a:ext cx="7528440" cy="4747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143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4EBCC-61C6-4771-B4AE-49F3C0D4A856}"/>
              </a:ext>
            </a:extLst>
          </p:cNvPr>
          <p:cNvSpPr>
            <a:spLocks noGrp="1"/>
          </p:cNvSpPr>
          <p:nvPr>
            <p:ph type="title"/>
          </p:nvPr>
        </p:nvSpPr>
        <p:spPr>
          <a:xfrm>
            <a:off x="407368" y="250250"/>
            <a:ext cx="11299951" cy="640080"/>
          </a:xfrm>
        </p:spPr>
        <p:txBody>
          <a:bodyPr>
            <a:normAutofit/>
          </a:bodyPr>
          <a:lstStyle/>
          <a:p>
            <a:r>
              <a:rPr lang="en-US" dirty="0"/>
              <a:t>EBA Meeting Agenda</a:t>
            </a:r>
          </a:p>
        </p:txBody>
      </p:sp>
      <p:pic>
        <p:nvPicPr>
          <p:cNvPr id="3" name="Picture 2">
            <a:extLst>
              <a:ext uri="{FF2B5EF4-FFF2-40B4-BE49-F238E27FC236}">
                <a16:creationId xmlns:a16="http://schemas.microsoft.com/office/drawing/2014/main" id="{A9EB5F5F-FCF9-4B04-A8C9-EBB1F5A775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9616" y="1465539"/>
            <a:ext cx="6984776" cy="4810107"/>
          </a:xfrm>
          <a:prstGeom prst="rect">
            <a:avLst/>
          </a:prstGeom>
        </p:spPr>
      </p:pic>
      <p:sp>
        <p:nvSpPr>
          <p:cNvPr id="5" name="TextBox 4">
            <a:extLst>
              <a:ext uri="{FF2B5EF4-FFF2-40B4-BE49-F238E27FC236}">
                <a16:creationId xmlns:a16="http://schemas.microsoft.com/office/drawing/2014/main" id="{8093AE81-1368-4C6C-BBD1-661192663236}"/>
              </a:ext>
            </a:extLst>
          </p:cNvPr>
          <p:cNvSpPr txBox="1"/>
          <p:nvPr/>
        </p:nvSpPr>
        <p:spPr>
          <a:xfrm>
            <a:off x="407368" y="980728"/>
            <a:ext cx="3168352" cy="400110"/>
          </a:xfrm>
          <a:prstGeom prst="rect">
            <a:avLst/>
          </a:prstGeom>
          <a:noFill/>
        </p:spPr>
        <p:txBody>
          <a:bodyPr wrap="square" rtlCol="0">
            <a:spAutoFit/>
          </a:bodyPr>
          <a:lstStyle/>
          <a:p>
            <a:r>
              <a:rPr lang="en-US" sz="2000" dirty="0">
                <a:solidFill>
                  <a:schemeClr val="tx1"/>
                </a:solidFill>
                <a:hlinkClick r:id="rId4"/>
              </a:rPr>
              <a:t>Detailed Meeting Agenda</a:t>
            </a:r>
            <a:endParaRPr lang="en-US" sz="2000" dirty="0">
              <a:solidFill>
                <a:schemeClr val="tx1"/>
              </a:solidFill>
            </a:endParaRPr>
          </a:p>
        </p:txBody>
      </p:sp>
    </p:spTree>
    <p:extLst>
      <p:ext uri="{BB962C8B-B14F-4D97-AF65-F5344CB8AC3E}">
        <p14:creationId xmlns:p14="http://schemas.microsoft.com/office/powerpoint/2010/main" val="4155024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288EA6-A09B-4AB5-86D8-FA5F49131E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32656"/>
            <a:ext cx="3647728" cy="6070816"/>
          </a:xfrm>
          <a:prstGeom prst="rect">
            <a:avLst/>
          </a:prstGeom>
        </p:spPr>
      </p:pic>
      <p:sp>
        <p:nvSpPr>
          <p:cNvPr id="5" name="Text Placeholder 3">
            <a:extLst>
              <a:ext uri="{FF2B5EF4-FFF2-40B4-BE49-F238E27FC236}">
                <a16:creationId xmlns:a16="http://schemas.microsoft.com/office/drawing/2014/main" id="{9DA88310-7410-4DCF-8414-0187C5E1BB62}"/>
              </a:ext>
            </a:extLst>
          </p:cNvPr>
          <p:cNvSpPr txBox="1">
            <a:spLocks/>
          </p:cNvSpPr>
          <p:nvPr/>
        </p:nvSpPr>
        <p:spPr>
          <a:xfrm>
            <a:off x="3719736" y="3212976"/>
            <a:ext cx="8208912" cy="921329"/>
          </a:xfrm>
          <a:prstGeom prst="rect">
            <a:avLst/>
          </a:prstGeom>
          <a:noFill/>
          <a:ln w="12700" cap="flat" cmpd="sng" algn="ctr">
            <a:noFill/>
            <a:prstDash val="solid"/>
            <a:miter lim="800000"/>
          </a:ln>
          <a:effectLst/>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a:buNone/>
              <a:defRPr sz="60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lgn="l" defTabSz="914377" rtl="0" eaLnBrk="1" latinLnBrk="0" hangingPunct="1">
              <a:lnSpc>
                <a:spcPct val="90000"/>
              </a:lnSpc>
              <a:spcBef>
                <a:spcPts val="500"/>
              </a:spcBef>
              <a:buFont typeface="Arial"/>
              <a:buNone/>
              <a:defRPr sz="2400" b="0" i="0" kern="1200">
                <a:solidFill>
                  <a:schemeClr val="tx1"/>
                </a:solidFill>
                <a:latin typeface="Calibri Regular"/>
                <a:ea typeface="Calibri Regular"/>
                <a:cs typeface="Calibri Regular"/>
              </a:defRPr>
            </a:lvl2pPr>
            <a:lvl3pPr marL="914377" indent="0" algn="l" defTabSz="914377" rtl="0" eaLnBrk="1" latinLnBrk="0" hangingPunct="1">
              <a:lnSpc>
                <a:spcPct val="90000"/>
              </a:lnSpc>
              <a:spcBef>
                <a:spcPts val="500"/>
              </a:spcBef>
              <a:buFont typeface="Arial"/>
              <a:buNone/>
              <a:defRPr sz="2000" b="0" i="0" kern="1200">
                <a:solidFill>
                  <a:schemeClr val="tx1"/>
                </a:solidFill>
                <a:latin typeface="Calibri Regular"/>
                <a:ea typeface="Calibri Regular"/>
                <a:cs typeface="Calibri Regular"/>
              </a:defRPr>
            </a:lvl3pPr>
            <a:lvl4pPr marL="1371566"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4pPr>
            <a:lvl5pPr marL="1828754"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fontAlgn="auto">
              <a:spcAft>
                <a:spcPts val="0"/>
              </a:spcAft>
            </a:pPr>
            <a:r>
              <a:rPr lang="en-US" sz="4400" dirty="0"/>
              <a:t>Radar Analysis</a:t>
            </a:r>
          </a:p>
        </p:txBody>
      </p:sp>
      <p:sp>
        <p:nvSpPr>
          <p:cNvPr id="6" name="Text Placeholder 2">
            <a:extLst>
              <a:ext uri="{FF2B5EF4-FFF2-40B4-BE49-F238E27FC236}">
                <a16:creationId xmlns:a16="http://schemas.microsoft.com/office/drawing/2014/main" id="{B31C1AB0-5278-4E40-AF44-221FC2C8F604}"/>
              </a:ext>
            </a:extLst>
          </p:cNvPr>
          <p:cNvSpPr txBox="1">
            <a:spLocks/>
          </p:cNvSpPr>
          <p:nvPr/>
        </p:nvSpPr>
        <p:spPr>
          <a:xfrm>
            <a:off x="3791744" y="3789040"/>
            <a:ext cx="8328248" cy="2162175"/>
          </a:xfrm>
          <a:prstGeom prst="rect">
            <a:avLst/>
          </a:prstGeom>
          <a:noFill/>
          <a:ln w="12700" cap="flat" cmpd="sng" algn="ctr">
            <a:no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mj-lt"/>
              </a:rPr>
              <a:t>Reading EBA radars </a:t>
            </a:r>
          </a:p>
          <a:p>
            <a:r>
              <a:rPr lang="en-US" dirty="0">
                <a:latin typeface="+mj-lt"/>
              </a:rPr>
              <a:t>Learn About Maturity Stages</a:t>
            </a:r>
          </a:p>
          <a:p>
            <a:r>
              <a:rPr lang="en-US" dirty="0">
                <a:latin typeface="+mj-lt"/>
              </a:rPr>
              <a:t>Analyze and Assess EBA Sample Radars</a:t>
            </a:r>
          </a:p>
        </p:txBody>
      </p:sp>
    </p:spTree>
    <p:extLst>
      <p:ext uri="{BB962C8B-B14F-4D97-AF65-F5344CB8AC3E}">
        <p14:creationId xmlns:p14="http://schemas.microsoft.com/office/powerpoint/2010/main" val="3444454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Reading EBA Radars </a:t>
            </a:r>
          </a:p>
        </p:txBody>
      </p:sp>
      <p:sp>
        <p:nvSpPr>
          <p:cNvPr id="3" name="TextBox 2"/>
          <p:cNvSpPr txBox="1"/>
          <p:nvPr/>
        </p:nvSpPr>
        <p:spPr>
          <a:xfrm>
            <a:off x="1777181" y="1417640"/>
            <a:ext cx="2158579" cy="1015663"/>
          </a:xfrm>
          <a:prstGeom prst="rect">
            <a:avLst/>
          </a:prstGeom>
          <a:solidFill>
            <a:schemeClr val="accent1"/>
          </a:solidFill>
        </p:spPr>
        <p:txBody>
          <a:bodyPr wrap="square" rtlCol="0">
            <a:spAutoFit/>
          </a:bodyPr>
          <a:lstStyle/>
          <a:p>
            <a:r>
              <a:rPr lang="en-US" sz="2000" dirty="0"/>
              <a:t>What is the overall maturity level of this team?</a:t>
            </a:r>
          </a:p>
        </p:txBody>
      </p:sp>
      <p:sp>
        <p:nvSpPr>
          <p:cNvPr id="7" name="TextBox 6"/>
          <p:cNvSpPr txBox="1"/>
          <p:nvPr/>
        </p:nvSpPr>
        <p:spPr>
          <a:xfrm>
            <a:off x="1768260" y="2604063"/>
            <a:ext cx="2167499" cy="1323439"/>
          </a:xfrm>
          <a:prstGeom prst="rect">
            <a:avLst/>
          </a:prstGeom>
          <a:solidFill>
            <a:schemeClr val="accent2"/>
          </a:solidFill>
        </p:spPr>
        <p:txBody>
          <a:bodyPr wrap="square" rtlCol="0">
            <a:spAutoFit/>
          </a:bodyPr>
          <a:lstStyle/>
          <a:p>
            <a:r>
              <a:rPr lang="en-US" sz="2000" dirty="0"/>
              <a:t>What potential cause &amp; effect relationships can you identify?</a:t>
            </a:r>
          </a:p>
        </p:txBody>
      </p:sp>
      <p:sp>
        <p:nvSpPr>
          <p:cNvPr id="10" name="TextBox 9"/>
          <p:cNvSpPr txBox="1"/>
          <p:nvPr/>
        </p:nvSpPr>
        <p:spPr>
          <a:xfrm>
            <a:off x="1768259" y="4091479"/>
            <a:ext cx="2154864" cy="1323439"/>
          </a:xfrm>
          <a:prstGeom prst="rect">
            <a:avLst/>
          </a:prstGeom>
          <a:solidFill>
            <a:schemeClr val="accent3"/>
          </a:solidFill>
        </p:spPr>
        <p:txBody>
          <a:bodyPr wrap="square" rtlCol="0">
            <a:spAutoFit/>
          </a:bodyPr>
          <a:lstStyle/>
          <a:p>
            <a:r>
              <a:rPr lang="en-US" sz="2000" dirty="0"/>
              <a:t>What actions/ improvements will provide the greatest return? </a:t>
            </a:r>
          </a:p>
        </p:txBody>
      </p:sp>
      <p:sp>
        <p:nvSpPr>
          <p:cNvPr id="12" name="TextBox 11"/>
          <p:cNvSpPr txBox="1"/>
          <p:nvPr/>
        </p:nvSpPr>
        <p:spPr>
          <a:xfrm>
            <a:off x="1762372" y="5558860"/>
            <a:ext cx="2154864" cy="707886"/>
          </a:xfrm>
          <a:prstGeom prst="rect">
            <a:avLst/>
          </a:prstGeom>
          <a:solidFill>
            <a:schemeClr val="accent4"/>
          </a:solidFill>
        </p:spPr>
        <p:txBody>
          <a:bodyPr wrap="square" rtlCol="0">
            <a:spAutoFit/>
          </a:bodyPr>
          <a:lstStyle/>
          <a:p>
            <a:r>
              <a:rPr lang="en-US" sz="2000" dirty="0"/>
              <a:t>Do you see any low-hanging fruit?</a:t>
            </a:r>
          </a:p>
        </p:txBody>
      </p:sp>
      <p:pic>
        <p:nvPicPr>
          <p:cNvPr id="6146" name="Picture 2" descr="C:\Users\trish\AppData\Local\Temp\SNAGHTMLccb43e5.PNG">
            <a:extLst>
              <a:ext uri="{FF2B5EF4-FFF2-40B4-BE49-F238E27FC236}">
                <a16:creationId xmlns:a16="http://schemas.microsoft.com/office/drawing/2014/main" id="{E7CD4B0E-509C-4B00-98AD-8716AD2AFC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67808" y="980728"/>
            <a:ext cx="5411886" cy="546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76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86946" y="1659519"/>
            <a:ext cx="6241702" cy="47078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vert="horz" lIns="91440" tIns="45720" rIns="91440" bIns="45720" rtlCol="0" anchor="ctr">
            <a:normAutofit/>
          </a:bodyPr>
          <a:lstStyle/>
          <a:p>
            <a:r>
              <a:rPr lang="en-US" dirty="0"/>
              <a:t>Workshop – Analyze the Radar</a:t>
            </a:r>
          </a:p>
        </p:txBody>
      </p:sp>
      <p:sp>
        <p:nvSpPr>
          <p:cNvPr id="11" name="Content Placeholder 10"/>
          <p:cNvSpPr>
            <a:spLocks noGrp="1"/>
          </p:cNvSpPr>
          <p:nvPr>
            <p:ph idx="4294967295"/>
          </p:nvPr>
        </p:nvSpPr>
        <p:spPr>
          <a:xfrm rot="21335196">
            <a:off x="6215987" y="2116854"/>
            <a:ext cx="5160628" cy="3317295"/>
          </a:xfrm>
        </p:spPr>
        <p:txBody>
          <a:bodyPr>
            <a:normAutofit/>
          </a:bodyPr>
          <a:lstStyle/>
          <a:p>
            <a:pPr marL="0" indent="0">
              <a:buNone/>
            </a:pPr>
            <a:r>
              <a:rPr lang="en-US" sz="2400" dirty="0">
                <a:solidFill>
                  <a:schemeClr val="tx1">
                    <a:lumMod val="75000"/>
                    <a:lumOff val="25000"/>
                  </a:schemeClr>
                </a:solidFill>
                <a:latin typeface="+mj-lt"/>
                <a:cs typeface="Chalkboard"/>
              </a:rPr>
              <a:t>Break up into smaller sub-groups. Login to Enterprise Business Agility in training.agilityhealthradar.com.</a:t>
            </a:r>
          </a:p>
          <a:p>
            <a:pPr marL="0" indent="0">
              <a:buNone/>
            </a:pPr>
            <a:r>
              <a:rPr lang="en-US" sz="2000" i="1" dirty="0">
                <a:solidFill>
                  <a:schemeClr val="accent2"/>
                </a:solidFill>
                <a:latin typeface="+mj-lt"/>
                <a:cs typeface="Chalkboard"/>
              </a:rPr>
              <a:t>Team to analyze: EBA Team</a:t>
            </a:r>
          </a:p>
          <a:p>
            <a:pPr marL="0" indent="0">
              <a:buNone/>
            </a:pPr>
            <a:r>
              <a:rPr lang="en-US" sz="2400" dirty="0">
                <a:solidFill>
                  <a:schemeClr val="tx1">
                    <a:lumMod val="75000"/>
                    <a:lumOff val="25000"/>
                  </a:schemeClr>
                </a:solidFill>
                <a:latin typeface="+mj-lt"/>
                <a:cs typeface="Chalkboard"/>
              </a:rPr>
              <a:t>1- Analyze the radar</a:t>
            </a:r>
          </a:p>
          <a:p>
            <a:pPr marL="0" indent="0">
              <a:buNone/>
            </a:pPr>
            <a:r>
              <a:rPr lang="en-US" sz="2400" dirty="0">
                <a:solidFill>
                  <a:schemeClr val="tx1">
                    <a:lumMod val="75000"/>
                    <a:lumOff val="25000"/>
                  </a:schemeClr>
                </a:solidFill>
                <a:latin typeface="+mj-lt"/>
                <a:cs typeface="Chalkboard"/>
              </a:rPr>
              <a:t>2- Document Strengths, Improvement areas, 2-3 recommendations, Maturity level</a:t>
            </a:r>
          </a:p>
        </p:txBody>
      </p:sp>
      <p:sp>
        <p:nvSpPr>
          <p:cNvPr id="5" name="Slide Number Placeholder 4"/>
          <p:cNvSpPr>
            <a:spLocks noGrp="1"/>
          </p:cNvSpPr>
          <p:nvPr>
            <p:ph type="sldNum" sz="quarter" idx="4294967295"/>
          </p:nvPr>
        </p:nvSpPr>
        <p:spPr>
          <a:xfrm>
            <a:off x="9347200" y="6356350"/>
            <a:ext cx="2844800" cy="365125"/>
          </a:xfrm>
          <a:prstGeom prst="rect">
            <a:avLst/>
          </a:prstGeom>
        </p:spPr>
        <p:txBody>
          <a:bodyPr/>
          <a:lstStyle/>
          <a:p>
            <a:fld id="{25B4BEC8-F788-49C7-92D7-11D5730EEBA3}" type="slidenum">
              <a:rPr lang="en-US" smtClean="0"/>
              <a:pPr/>
              <a:t>48</a:t>
            </a:fld>
            <a:endParaRPr lang="en-US" dirty="0"/>
          </a:p>
        </p:txBody>
      </p:sp>
      <p:sp>
        <p:nvSpPr>
          <p:cNvPr id="4" name="TextBox 3">
            <a:extLst>
              <a:ext uri="{FF2B5EF4-FFF2-40B4-BE49-F238E27FC236}">
                <a16:creationId xmlns:a16="http://schemas.microsoft.com/office/drawing/2014/main" id="{BD9C70A4-1244-41DD-B407-761234A05818}"/>
              </a:ext>
            </a:extLst>
          </p:cNvPr>
          <p:cNvSpPr txBox="1"/>
          <p:nvPr/>
        </p:nvSpPr>
        <p:spPr>
          <a:xfrm>
            <a:off x="621093" y="4160830"/>
            <a:ext cx="3986091" cy="1938992"/>
          </a:xfrm>
          <a:prstGeom prst="rect">
            <a:avLst/>
          </a:prstGeom>
          <a:noFill/>
        </p:spPr>
        <p:txBody>
          <a:bodyPr wrap="none" rtlCol="0">
            <a:spAutoFit/>
          </a:bodyPr>
          <a:lstStyle/>
          <a:p>
            <a:r>
              <a:rPr lang="en-US" i="1" dirty="0">
                <a:ln w="0"/>
                <a:solidFill>
                  <a:srgbClr val="0070C0"/>
                </a:solidFill>
                <a:effectLst>
                  <a:outerShdw blurRad="38100" dist="25400" dir="5400000" algn="ctr" rotWithShape="0">
                    <a:srgbClr val="6E747A">
                      <a:alpha val="43000"/>
                    </a:srgbClr>
                  </a:outerShdw>
                </a:effectLst>
                <a:latin typeface="+mj-lt"/>
                <a:hlinkClick r:id="rId4">
                  <a:extLst>
                    <a:ext uri="{A12FA001-AC4F-418D-AE19-62706E023703}">
                      <ahyp:hlinkClr xmlns:ahyp="http://schemas.microsoft.com/office/drawing/2018/hyperlinkcolor" val="tx"/>
                    </a:ext>
                  </a:extLst>
                </a:hlinkClick>
              </a:rPr>
              <a:t>Link</a:t>
            </a:r>
            <a:endParaRPr lang="en-US" i="1" dirty="0">
              <a:ln w="0"/>
              <a:solidFill>
                <a:srgbClr val="0070C0"/>
              </a:solidFill>
              <a:effectLst>
                <a:outerShdw blurRad="38100" dist="25400" dir="5400000" algn="ctr" rotWithShape="0">
                  <a:srgbClr val="6E747A">
                    <a:alpha val="43000"/>
                  </a:srgbClr>
                </a:outerShdw>
              </a:effectLst>
              <a:latin typeface="+mj-lt"/>
            </a:endParaRPr>
          </a:p>
          <a:p>
            <a:pPr marL="342900" indent="-342900">
              <a:buFont typeface="Wingdings" panose="05000000000000000000" pitchFamily="2" charset="2"/>
              <a:buChar char="q"/>
            </a:pPr>
            <a:r>
              <a:rPr lang="en-US" sz="1800" dirty="0">
                <a:solidFill>
                  <a:schemeClr val="accent2"/>
                </a:solidFill>
                <a:latin typeface="+mj-lt"/>
              </a:rPr>
              <a:t>Site: Training.agilityhealthradar.com</a:t>
            </a:r>
          </a:p>
          <a:p>
            <a:pPr marL="342900" indent="-342900">
              <a:buFont typeface="Wingdings" panose="05000000000000000000" pitchFamily="2" charset="2"/>
              <a:buChar char="q"/>
            </a:pPr>
            <a:r>
              <a:rPr lang="en-US" sz="1800" dirty="0">
                <a:solidFill>
                  <a:schemeClr val="accent2"/>
                </a:solidFill>
                <a:latin typeface="+mj-lt"/>
              </a:rPr>
              <a:t>Company: Enterprise Business Agility</a:t>
            </a:r>
          </a:p>
          <a:p>
            <a:pPr marL="342900" indent="-342900">
              <a:buFont typeface="Wingdings" panose="05000000000000000000" pitchFamily="2" charset="2"/>
              <a:buChar char="q"/>
            </a:pPr>
            <a:r>
              <a:rPr lang="en-US" sz="1800" dirty="0">
                <a:solidFill>
                  <a:schemeClr val="accent2"/>
                </a:solidFill>
                <a:latin typeface="+mj-lt"/>
              </a:rPr>
              <a:t>Team: Example EBA</a:t>
            </a:r>
          </a:p>
          <a:p>
            <a:pPr marL="342900" indent="-342900">
              <a:buFont typeface="Wingdings" panose="05000000000000000000" pitchFamily="2" charset="2"/>
              <a:buChar char="q"/>
            </a:pPr>
            <a:r>
              <a:rPr lang="en-US" sz="1800" dirty="0">
                <a:solidFill>
                  <a:schemeClr val="accent2"/>
                </a:solidFill>
                <a:latin typeface="+mj-lt"/>
              </a:rPr>
              <a:t>Assessment: Baseline</a:t>
            </a:r>
          </a:p>
          <a:p>
            <a:endParaRPr lang="en-US" dirty="0">
              <a:solidFill>
                <a:srgbClr val="FF0000"/>
              </a:solidFill>
              <a:latin typeface="+mj-lt"/>
            </a:endParaRPr>
          </a:p>
        </p:txBody>
      </p:sp>
      <p:pic>
        <p:nvPicPr>
          <p:cNvPr id="9" name="Picture 8">
            <a:extLst>
              <a:ext uri="{FF2B5EF4-FFF2-40B4-BE49-F238E27FC236}">
                <a16:creationId xmlns:a16="http://schemas.microsoft.com/office/drawing/2014/main" id="{7A35B78A-6549-4647-B2A5-508A8CC2B51A}"/>
              </a:ext>
            </a:extLst>
          </p:cNvPr>
          <p:cNvPicPr>
            <a:picLocks noChangeAspect="1"/>
          </p:cNvPicPr>
          <p:nvPr/>
        </p:nvPicPr>
        <p:blipFill>
          <a:blip r:embed="rId5"/>
          <a:stretch>
            <a:fillRect/>
          </a:stretch>
        </p:blipFill>
        <p:spPr>
          <a:xfrm>
            <a:off x="621093" y="1484784"/>
            <a:ext cx="4458024" cy="3094447"/>
          </a:xfrm>
          <a:prstGeom prst="rect">
            <a:avLst/>
          </a:prstGeom>
        </p:spPr>
      </p:pic>
    </p:spTree>
    <p:extLst>
      <p:ext uri="{BB962C8B-B14F-4D97-AF65-F5344CB8AC3E}">
        <p14:creationId xmlns:p14="http://schemas.microsoft.com/office/powerpoint/2010/main" val="595843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DABDBB-8B3A-49C5-88F4-F9F27352A8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32656"/>
            <a:ext cx="3647728" cy="6070816"/>
          </a:xfrm>
          <a:prstGeom prst="rect">
            <a:avLst/>
          </a:prstGeom>
        </p:spPr>
      </p:pic>
      <p:sp>
        <p:nvSpPr>
          <p:cNvPr id="5" name="Text Placeholder 3">
            <a:extLst>
              <a:ext uri="{FF2B5EF4-FFF2-40B4-BE49-F238E27FC236}">
                <a16:creationId xmlns:a16="http://schemas.microsoft.com/office/drawing/2014/main" id="{416E8209-6983-475D-BB3A-F3905F4A696B}"/>
              </a:ext>
            </a:extLst>
          </p:cNvPr>
          <p:cNvSpPr txBox="1">
            <a:spLocks/>
          </p:cNvSpPr>
          <p:nvPr/>
        </p:nvSpPr>
        <p:spPr>
          <a:xfrm>
            <a:off x="3719736" y="3140968"/>
            <a:ext cx="8208912" cy="921329"/>
          </a:xfrm>
          <a:prstGeom prst="rect">
            <a:avLst/>
          </a:prstGeom>
          <a:noFill/>
          <a:ln w="12700" cap="flat" cmpd="sng" algn="ctr">
            <a:noFill/>
            <a:prstDash val="solid"/>
            <a:miter lim="800000"/>
          </a:ln>
          <a:effectLst/>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a:buNone/>
              <a:defRPr sz="60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lgn="l" defTabSz="914377" rtl="0" eaLnBrk="1" latinLnBrk="0" hangingPunct="1">
              <a:lnSpc>
                <a:spcPct val="90000"/>
              </a:lnSpc>
              <a:spcBef>
                <a:spcPts val="500"/>
              </a:spcBef>
              <a:buFont typeface="Arial"/>
              <a:buNone/>
              <a:defRPr sz="2400" b="0" i="0" kern="1200">
                <a:solidFill>
                  <a:schemeClr val="tx1"/>
                </a:solidFill>
                <a:latin typeface="Calibri Regular"/>
                <a:ea typeface="Calibri Regular"/>
                <a:cs typeface="Calibri Regular"/>
              </a:defRPr>
            </a:lvl2pPr>
            <a:lvl3pPr marL="914377" indent="0" algn="l" defTabSz="914377" rtl="0" eaLnBrk="1" latinLnBrk="0" hangingPunct="1">
              <a:lnSpc>
                <a:spcPct val="90000"/>
              </a:lnSpc>
              <a:spcBef>
                <a:spcPts val="500"/>
              </a:spcBef>
              <a:buFont typeface="Arial"/>
              <a:buNone/>
              <a:defRPr sz="2000" b="0" i="0" kern="1200">
                <a:solidFill>
                  <a:schemeClr val="tx1"/>
                </a:solidFill>
                <a:latin typeface="Calibri Regular"/>
                <a:ea typeface="Calibri Regular"/>
                <a:cs typeface="Calibri Regular"/>
              </a:defRPr>
            </a:lvl3pPr>
            <a:lvl4pPr marL="1371566"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4pPr>
            <a:lvl5pPr marL="1828754"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fontAlgn="auto">
              <a:spcAft>
                <a:spcPts val="0"/>
              </a:spcAft>
            </a:pPr>
            <a:r>
              <a:rPr lang="en-US" sz="4400" dirty="0"/>
              <a:t>Outcomes and Growth Plan</a:t>
            </a:r>
          </a:p>
        </p:txBody>
      </p:sp>
      <p:sp>
        <p:nvSpPr>
          <p:cNvPr id="6" name="Text Placeholder 2">
            <a:extLst>
              <a:ext uri="{FF2B5EF4-FFF2-40B4-BE49-F238E27FC236}">
                <a16:creationId xmlns:a16="http://schemas.microsoft.com/office/drawing/2014/main" id="{94F7B996-C1DF-4057-9F21-F2BD3F4B3168}"/>
              </a:ext>
            </a:extLst>
          </p:cNvPr>
          <p:cNvSpPr txBox="1">
            <a:spLocks/>
          </p:cNvSpPr>
          <p:nvPr/>
        </p:nvSpPr>
        <p:spPr>
          <a:xfrm>
            <a:off x="3791744" y="3789040"/>
            <a:ext cx="8328248" cy="2162175"/>
          </a:xfrm>
          <a:prstGeom prst="rect">
            <a:avLst/>
          </a:prstGeom>
          <a:noFill/>
          <a:ln w="12700" cap="flat" cmpd="sng" algn="ctr">
            <a:no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mj-lt"/>
              </a:rPr>
              <a:t>Build Outcomes and OKR’s</a:t>
            </a:r>
          </a:p>
          <a:p>
            <a:r>
              <a:rPr lang="en-US" dirty="0">
                <a:latin typeface="+mj-lt"/>
              </a:rPr>
              <a:t>Build an Actionable Growth Plan</a:t>
            </a:r>
          </a:p>
        </p:txBody>
      </p:sp>
    </p:spTree>
    <p:extLst>
      <p:ext uri="{BB962C8B-B14F-4D97-AF65-F5344CB8AC3E}">
        <p14:creationId xmlns:p14="http://schemas.microsoft.com/office/powerpoint/2010/main" val="291251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itle 3"/>
          <p:cNvSpPr>
            <a:spLocks noGrp="1"/>
          </p:cNvSpPr>
          <p:nvPr>
            <p:ph type="title"/>
          </p:nvPr>
        </p:nvSpPr>
        <p:spPr/>
        <p:txBody>
          <a:bodyPr vert="horz" lIns="91440" tIns="45720" rIns="91440" bIns="45720" rtlCol="0" anchor="ctr">
            <a:normAutofit/>
          </a:bodyPr>
          <a:lstStyle/>
          <a:p>
            <a:r>
              <a:rPr dirty="0"/>
              <a:t>Purpose of This </a:t>
            </a:r>
            <a:r>
              <a:rPr lang="en-US" dirty="0"/>
              <a:t>Course</a:t>
            </a:r>
            <a:endParaRPr dirty="0"/>
          </a:p>
        </p:txBody>
      </p:sp>
      <p:sp>
        <p:nvSpPr>
          <p:cNvPr id="37893" name="Rectangle 6"/>
          <p:cNvSpPr txBox="1">
            <a:spLocks noGrp="1" noChangeArrowheads="1"/>
          </p:cNvSpPr>
          <p:nvPr/>
        </p:nvSpPr>
        <p:spPr bwMode="auto">
          <a:xfrm>
            <a:off x="9144000" y="6246813"/>
            <a:ext cx="1066800" cy="476250"/>
          </a:xfrm>
          <a:prstGeom prst="rect">
            <a:avLst/>
          </a:prstGeom>
          <a:noFill/>
          <a:ln w="9525">
            <a:noFill/>
            <a:miter lim="800000"/>
            <a:headEnd/>
            <a:tailEnd/>
          </a:ln>
        </p:spPr>
        <p:txBody>
          <a:bodyPr>
            <a:prstTxWarp prst="textNoShape">
              <a:avLst/>
            </a:prstTxWarp>
          </a:bodyPr>
          <a:lstStyle/>
          <a:p>
            <a:pPr algn="r">
              <a:buClr>
                <a:srgbClr val="000000"/>
              </a:buClr>
              <a:buSzPct val="100000"/>
              <a:buFont typeface="Times New Roman" charset="0"/>
              <a:buNone/>
            </a:pPr>
            <a:endParaRPr lang="en-US" sz="1400" dirty="0">
              <a:ea typeface="MS Gothic" charset="0"/>
              <a:cs typeface="MS Gothic" charset="0"/>
            </a:endParaRPr>
          </a:p>
        </p:txBody>
      </p:sp>
      <p:sp>
        <p:nvSpPr>
          <p:cNvPr id="2" name="Rounded Rectangle 1"/>
          <p:cNvSpPr/>
          <p:nvPr/>
        </p:nvSpPr>
        <p:spPr>
          <a:xfrm>
            <a:off x="1055440" y="1729251"/>
            <a:ext cx="9848968" cy="3399498"/>
          </a:xfrm>
          <a:prstGeom prst="roundRect">
            <a:avLst/>
          </a:prstGeom>
          <a:solidFill>
            <a:schemeClr val="accent1"/>
          </a:solidFill>
          <a:ln>
            <a:solidFill>
              <a:schemeClr val="accent1"/>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3600" dirty="0"/>
              <a:t>To Learn How to Facilitate an </a:t>
            </a:r>
          </a:p>
          <a:p>
            <a:pPr algn="ctr">
              <a:defRPr/>
            </a:pPr>
            <a:r>
              <a:rPr lang="en-US" sz="3600" dirty="0"/>
              <a:t>Enterprise Business Agility Retrospective</a:t>
            </a:r>
          </a:p>
          <a:p>
            <a:pPr algn="ctr">
              <a:defRPr/>
            </a:pPr>
            <a:endParaRPr lang="en-US" sz="3600" dirty="0"/>
          </a:p>
          <a:p>
            <a:pPr algn="ctr">
              <a:defRPr/>
            </a:pPr>
            <a:r>
              <a:rPr lang="en-US" sz="3600" dirty="0"/>
              <a:t>Become a Certified </a:t>
            </a:r>
            <a:r>
              <a:rPr lang="en-US" sz="3600" dirty="0" err="1"/>
              <a:t>AgilityHealth</a:t>
            </a:r>
            <a:r>
              <a:rPr lang="en-US" sz="3600" dirty="0"/>
              <a:t>® Facilitator</a:t>
            </a:r>
            <a:endParaRPr lang="en-US" dirty="0"/>
          </a:p>
        </p:txBody>
      </p:sp>
    </p:spTree>
    <p:extLst>
      <p:ext uri="{BB962C8B-B14F-4D97-AF65-F5344CB8AC3E}">
        <p14:creationId xmlns:p14="http://schemas.microsoft.com/office/powerpoint/2010/main" val="21557249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ormAutofit/>
          </a:bodyPr>
          <a:lstStyle/>
          <a:p>
            <a:r>
              <a:rPr lang="en-US" dirty="0"/>
              <a:t>AgilityHealth® Continuous Improvement Model</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6656" y="483961"/>
            <a:ext cx="7223760" cy="6529558"/>
          </a:xfrm>
          <a:prstGeom prst="rect">
            <a:avLst/>
          </a:prstGeom>
        </p:spPr>
      </p:pic>
      <p:sp>
        <p:nvSpPr>
          <p:cNvPr id="3" name="Left Brace 2">
            <a:extLst>
              <a:ext uri="{FF2B5EF4-FFF2-40B4-BE49-F238E27FC236}">
                <a16:creationId xmlns:a16="http://schemas.microsoft.com/office/drawing/2014/main" id="{6173D21A-041E-4846-A2A8-17932131745B}"/>
              </a:ext>
            </a:extLst>
          </p:cNvPr>
          <p:cNvSpPr/>
          <p:nvPr/>
        </p:nvSpPr>
        <p:spPr>
          <a:xfrm>
            <a:off x="4295800" y="1144008"/>
            <a:ext cx="504056" cy="658425"/>
          </a:xfrm>
          <a:prstGeom prst="leftBrace">
            <a:avLst/>
          </a:prstGeom>
          <a:noFill/>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1277224-DF45-3A4C-8DF1-641B13D35C4A}"/>
              </a:ext>
            </a:extLst>
          </p:cNvPr>
          <p:cNvSpPr txBox="1"/>
          <p:nvPr/>
        </p:nvSpPr>
        <p:spPr>
          <a:xfrm>
            <a:off x="2333784" y="1268760"/>
            <a:ext cx="1673984"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libri" charset="0"/>
                <a:ea typeface="+mn-ea"/>
                <a:cs typeface="+mn-cs"/>
              </a:rPr>
              <a:t>Org Leaders</a:t>
            </a:r>
          </a:p>
        </p:txBody>
      </p:sp>
      <p:sp>
        <p:nvSpPr>
          <p:cNvPr id="8" name="Google Shape;634;p20">
            <a:extLst>
              <a:ext uri="{FF2B5EF4-FFF2-40B4-BE49-F238E27FC236}">
                <a16:creationId xmlns:a16="http://schemas.microsoft.com/office/drawing/2014/main" id="{79A5DA6B-19B4-A846-A06E-3623C3E95CE9}"/>
              </a:ext>
            </a:extLst>
          </p:cNvPr>
          <p:cNvSpPr txBox="1"/>
          <p:nvPr/>
        </p:nvSpPr>
        <p:spPr>
          <a:xfrm>
            <a:off x="579783" y="4461500"/>
            <a:ext cx="2892287" cy="1415772"/>
          </a:xfrm>
          <a:prstGeom prst="rect">
            <a:avLst/>
          </a:prstGeom>
          <a:solidFill>
            <a:srgbClr val="9281BC"/>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‘If you want to teams to align and achieve outcomes, you’ll need to hear their voice and remove obstacles.” </a:t>
            </a:r>
            <a:b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br>
            <a:r>
              <a:rPr kumimoji="0" lang="en-US" sz="1400" b="0" i="1" u="none" strike="noStrike" kern="1200" cap="none" spc="0" normalizeH="0" baseline="0" noProof="0" dirty="0">
                <a:ln>
                  <a:noFill/>
                </a:ln>
                <a:solidFill>
                  <a:srgbClr val="FFFFFF"/>
                </a:solidFill>
                <a:effectLst/>
                <a:uLnTx/>
                <a:uFillTx/>
                <a:latin typeface="Calibri"/>
                <a:ea typeface="Calibri"/>
                <a:cs typeface="Calibri"/>
                <a:sym typeface="Calibri"/>
              </a:rPr>
              <a:t>– Sally </a:t>
            </a:r>
            <a:r>
              <a:rPr kumimoji="0" lang="en-US" sz="1400" b="0" i="1" u="none" strike="noStrike" kern="1200" cap="none" spc="0" normalizeH="0" baseline="0" noProof="0" dirty="0" err="1">
                <a:ln>
                  <a:noFill/>
                </a:ln>
                <a:solidFill>
                  <a:srgbClr val="FFFFFF"/>
                </a:solidFill>
                <a:effectLst/>
                <a:uLnTx/>
                <a:uFillTx/>
                <a:latin typeface="Calibri"/>
                <a:ea typeface="Calibri"/>
                <a:cs typeface="Calibri"/>
                <a:sym typeface="Calibri"/>
              </a:rPr>
              <a:t>Elatta</a:t>
            </a:r>
            <a:endParaRPr kumimoji="0" sz="1800" b="0" i="1"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A7361366-BC33-B048-A7EF-F34AA289A373}"/>
              </a:ext>
            </a:extLst>
          </p:cNvPr>
          <p:cNvSpPr txBox="1"/>
          <p:nvPr/>
        </p:nvSpPr>
        <p:spPr>
          <a:xfrm>
            <a:off x="9878409" y="4739660"/>
            <a:ext cx="2194255"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53731"/>
                </a:solidFill>
                <a:effectLst/>
                <a:uLnTx/>
                <a:uFillTx/>
                <a:latin typeface="Calibri" charset="0"/>
                <a:ea typeface="+mn-ea"/>
                <a:cs typeface="+mn-cs"/>
              </a:rPr>
              <a:t>Teams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53731"/>
                </a:solidFill>
                <a:effectLst/>
                <a:uLnTx/>
                <a:uFillTx/>
                <a:latin typeface="Calibri" charset="0"/>
                <a:ea typeface="+mn-ea"/>
                <a:cs typeface="+mn-cs"/>
              </a:rPr>
              <a:t>Scrum Masters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53731"/>
                </a:solidFill>
                <a:effectLst/>
                <a:uLnTx/>
                <a:uFillTx/>
                <a:latin typeface="Calibri" charset="0"/>
                <a:ea typeface="+mn-ea"/>
                <a:cs typeface="+mn-cs"/>
              </a:rPr>
              <a:t>Product Owners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D53731"/>
              </a:solidFill>
              <a:effectLst/>
              <a:uLnTx/>
              <a:uFillTx/>
              <a:latin typeface="Calibri" charset="0"/>
              <a:ea typeface="+mn-ea"/>
              <a:cs typeface="+mn-cs"/>
            </a:endParaRPr>
          </a:p>
        </p:txBody>
      </p:sp>
      <p:cxnSp>
        <p:nvCxnSpPr>
          <p:cNvPr id="10" name="Straight Arrow Connector 9">
            <a:extLst>
              <a:ext uri="{FF2B5EF4-FFF2-40B4-BE49-F238E27FC236}">
                <a16:creationId xmlns:a16="http://schemas.microsoft.com/office/drawing/2014/main" id="{2A58ECE9-26CB-C646-B019-DDDE27771EF8}"/>
              </a:ext>
            </a:extLst>
          </p:cNvPr>
          <p:cNvCxnSpPr>
            <a:cxnSpLocks/>
          </p:cNvCxnSpPr>
          <p:nvPr/>
        </p:nvCxnSpPr>
        <p:spPr>
          <a:xfrm flipH="1" flipV="1">
            <a:off x="7335104" y="4365104"/>
            <a:ext cx="1929248" cy="804282"/>
          </a:xfrm>
          <a:prstGeom prst="straightConnector1">
            <a:avLst/>
          </a:prstGeom>
          <a:ln w="76200">
            <a:solidFill>
              <a:srgbClr val="D5373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2178B3B-BD7A-6547-9177-739950BCC215}"/>
              </a:ext>
            </a:extLst>
          </p:cNvPr>
          <p:cNvSpPr/>
          <p:nvPr/>
        </p:nvSpPr>
        <p:spPr>
          <a:xfrm>
            <a:off x="2279576" y="1916832"/>
            <a:ext cx="2952328" cy="83099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charset="0"/>
                <a:ea typeface="+mn-ea"/>
                <a:cs typeface="+mn-cs"/>
              </a:rPr>
              <a:t>Agile Coaches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charset="0"/>
                <a:ea typeface="+mn-ea"/>
                <a:cs typeface="+mn-cs"/>
              </a:rPr>
              <a:t>Managers</a:t>
            </a:r>
          </a:p>
        </p:txBody>
      </p:sp>
      <p:sp>
        <p:nvSpPr>
          <p:cNvPr id="11" name="Left Brace 10">
            <a:extLst>
              <a:ext uri="{FF2B5EF4-FFF2-40B4-BE49-F238E27FC236}">
                <a16:creationId xmlns:a16="http://schemas.microsoft.com/office/drawing/2014/main" id="{0A85A7A1-779F-D341-84CE-CC14A5224AC3}"/>
              </a:ext>
            </a:extLst>
          </p:cNvPr>
          <p:cNvSpPr/>
          <p:nvPr/>
        </p:nvSpPr>
        <p:spPr>
          <a:xfrm>
            <a:off x="4295800" y="1978487"/>
            <a:ext cx="504056" cy="658425"/>
          </a:xfrm>
          <a:prstGeom prst="leftBrace">
            <a:avLst/>
          </a:prstGeom>
          <a:no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12" name="Left Brace 11">
            <a:extLst>
              <a:ext uri="{FF2B5EF4-FFF2-40B4-BE49-F238E27FC236}">
                <a16:creationId xmlns:a16="http://schemas.microsoft.com/office/drawing/2014/main" id="{730EC146-801B-434F-A699-97CDBBD2155B}"/>
              </a:ext>
            </a:extLst>
          </p:cNvPr>
          <p:cNvSpPr/>
          <p:nvPr/>
        </p:nvSpPr>
        <p:spPr>
          <a:xfrm>
            <a:off x="9351328" y="4869160"/>
            <a:ext cx="504056" cy="864096"/>
          </a:xfrm>
          <a:prstGeom prst="leftBrace">
            <a:avLst/>
          </a:prstGeom>
          <a:noFill/>
          <a:ln w="38100">
            <a:solidFill>
              <a:srgbClr val="D537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023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96A1-1E59-8A4C-9A1F-21606E3E1190}"/>
              </a:ext>
            </a:extLst>
          </p:cNvPr>
          <p:cNvSpPr>
            <a:spLocks noGrp="1"/>
          </p:cNvSpPr>
          <p:nvPr>
            <p:ph type="title"/>
          </p:nvPr>
        </p:nvSpPr>
        <p:spPr/>
        <p:txBody>
          <a:bodyPr>
            <a:noAutofit/>
          </a:bodyPr>
          <a:lstStyle/>
          <a:p>
            <a:r>
              <a:rPr lang="en-US" sz="3600" b="0" dirty="0">
                <a:latin typeface="+mj-lt"/>
              </a:rPr>
              <a:t>Alignment to Strategy at Every Level</a:t>
            </a:r>
          </a:p>
        </p:txBody>
      </p:sp>
      <p:sp>
        <p:nvSpPr>
          <p:cNvPr id="63" name="Rectangle 62">
            <a:extLst>
              <a:ext uri="{FF2B5EF4-FFF2-40B4-BE49-F238E27FC236}">
                <a16:creationId xmlns:a16="http://schemas.microsoft.com/office/drawing/2014/main" id="{342F0E16-EE85-614C-90A8-CB54E6BBADD3}"/>
              </a:ext>
            </a:extLst>
          </p:cNvPr>
          <p:cNvSpPr/>
          <p:nvPr/>
        </p:nvSpPr>
        <p:spPr>
          <a:xfrm>
            <a:off x="2373637" y="4937760"/>
            <a:ext cx="9144000" cy="1005840"/>
          </a:xfrm>
          <a:prstGeom prst="rect">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AE0B3200-63BE-6944-821D-E23EFA6E0DD9}"/>
              </a:ext>
            </a:extLst>
          </p:cNvPr>
          <p:cNvSpPr txBox="1"/>
          <p:nvPr/>
        </p:nvSpPr>
        <p:spPr>
          <a:xfrm rot="16200000">
            <a:off x="2432461" y="5300527"/>
            <a:ext cx="7951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a:ea typeface="+mn-ea"/>
                <a:cs typeface="+mn-cs"/>
              </a:rPr>
              <a:t>Team</a:t>
            </a:r>
          </a:p>
        </p:txBody>
      </p:sp>
      <p:grpSp>
        <p:nvGrpSpPr>
          <p:cNvPr id="65" name="Group 64">
            <a:extLst>
              <a:ext uri="{FF2B5EF4-FFF2-40B4-BE49-F238E27FC236}">
                <a16:creationId xmlns:a16="http://schemas.microsoft.com/office/drawing/2014/main" id="{05455189-AA6F-DE4B-BB3F-3471D0FFD734}"/>
              </a:ext>
            </a:extLst>
          </p:cNvPr>
          <p:cNvGrpSpPr/>
          <p:nvPr/>
        </p:nvGrpSpPr>
        <p:grpSpPr>
          <a:xfrm>
            <a:off x="3154566" y="5074920"/>
            <a:ext cx="1435418" cy="731520"/>
            <a:chOff x="1219200" y="5181600"/>
            <a:chExt cx="1435418" cy="731520"/>
          </a:xfrm>
        </p:grpSpPr>
        <p:sp>
          <p:nvSpPr>
            <p:cNvPr id="72" name="Rectangle 71">
              <a:extLst>
                <a:ext uri="{FF2B5EF4-FFF2-40B4-BE49-F238E27FC236}">
                  <a16:creationId xmlns:a16="http://schemas.microsoft.com/office/drawing/2014/main" id="{CF7F17F6-CCF0-7742-9D55-DD3AB8C826B9}"/>
                </a:ext>
              </a:extLst>
            </p:cNvPr>
            <p:cNvSpPr/>
            <p:nvPr/>
          </p:nvSpPr>
          <p:spPr>
            <a:xfrm>
              <a:off x="1219200" y="5181600"/>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Outcomes </a:t>
              </a:r>
              <a:br>
                <a:rPr kumimoji="0" lang="en-US" sz="1400" b="1" i="0" u="none" strike="noStrike" kern="0" cap="none" spc="0" normalizeH="0" baseline="0" noProof="0" dirty="0">
                  <a:ln>
                    <a:noFill/>
                  </a:ln>
                  <a:solidFill>
                    <a:prstClr val="black"/>
                  </a:solidFill>
                  <a:effectLst/>
                  <a:uLnTx/>
                  <a:uFillTx/>
                  <a:latin typeface="Calibri"/>
                  <a:ea typeface="+mn-ea"/>
                  <a:cs typeface="+mn-cs"/>
                </a:rPr>
              </a:br>
              <a:r>
                <a:rPr kumimoji="0" lang="en-US" sz="1400" b="1" i="0" u="none" strike="noStrike" kern="0" cap="none" spc="0" normalizeH="0" baseline="0" noProof="0" dirty="0">
                  <a:ln>
                    <a:noFill/>
                  </a:ln>
                  <a:solidFill>
                    <a:prstClr val="black"/>
                  </a:solidFill>
                  <a:effectLst/>
                  <a:uLnTx/>
                  <a:uFillTx/>
                  <a:latin typeface="Calibri"/>
                  <a:ea typeface="+mn-ea"/>
                  <a:cs typeface="+mn-cs"/>
                </a:rPr>
                <a:t>&amp; Goals</a:t>
              </a:r>
              <a:endParaRPr kumimoji="0" lang="en-US"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9AFB23EA-9EC6-E940-8D35-9727DE593581}"/>
                </a:ext>
              </a:extLst>
            </p:cNvPr>
            <p:cNvSpPr txBox="1"/>
            <p:nvPr/>
          </p:nvSpPr>
          <p:spPr>
            <a:xfrm>
              <a:off x="1422727" y="5181600"/>
              <a:ext cx="1100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&lt; 3 Months</a:t>
              </a:r>
            </a:p>
          </p:txBody>
        </p:sp>
      </p:grpSp>
      <p:sp>
        <p:nvSpPr>
          <p:cNvPr id="66" name="Rectangle 65">
            <a:extLst>
              <a:ext uri="{FF2B5EF4-FFF2-40B4-BE49-F238E27FC236}">
                <a16:creationId xmlns:a16="http://schemas.microsoft.com/office/drawing/2014/main" id="{46DD42B2-D7EE-7D45-B2FA-50776B63199B}"/>
              </a:ext>
            </a:extLst>
          </p:cNvPr>
          <p:cNvSpPr/>
          <p:nvPr/>
        </p:nvSpPr>
        <p:spPr>
          <a:xfrm>
            <a:off x="4785215" y="5074920"/>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Capacity</a:t>
            </a:r>
          </a:p>
        </p:txBody>
      </p:sp>
      <p:grpSp>
        <p:nvGrpSpPr>
          <p:cNvPr id="67" name="Group 66">
            <a:extLst>
              <a:ext uri="{FF2B5EF4-FFF2-40B4-BE49-F238E27FC236}">
                <a16:creationId xmlns:a16="http://schemas.microsoft.com/office/drawing/2014/main" id="{CBC71A69-D884-8C44-AC71-16A7FC521F5A}"/>
              </a:ext>
            </a:extLst>
          </p:cNvPr>
          <p:cNvGrpSpPr/>
          <p:nvPr/>
        </p:nvGrpSpPr>
        <p:grpSpPr>
          <a:xfrm>
            <a:off x="6430582" y="5074920"/>
            <a:ext cx="1435418" cy="731520"/>
            <a:chOff x="5347397" y="5181600"/>
            <a:chExt cx="1435418" cy="731520"/>
          </a:xfrm>
        </p:grpSpPr>
        <p:sp>
          <p:nvSpPr>
            <p:cNvPr id="70" name="Rectangle 69">
              <a:extLst>
                <a:ext uri="{FF2B5EF4-FFF2-40B4-BE49-F238E27FC236}">
                  <a16:creationId xmlns:a16="http://schemas.microsoft.com/office/drawing/2014/main" id="{7870467F-6EDC-0949-A882-11816A4586D9}"/>
                </a:ext>
              </a:extLst>
            </p:cNvPr>
            <p:cNvSpPr/>
            <p:nvPr/>
          </p:nvSpPr>
          <p:spPr>
            <a:xfrm>
              <a:off x="5347397" y="5181600"/>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User Stories</a:t>
              </a:r>
            </a:p>
          </p:txBody>
        </p:sp>
        <p:sp>
          <p:nvSpPr>
            <p:cNvPr id="71" name="TextBox 70">
              <a:extLst>
                <a:ext uri="{FF2B5EF4-FFF2-40B4-BE49-F238E27FC236}">
                  <a16:creationId xmlns:a16="http://schemas.microsoft.com/office/drawing/2014/main" id="{0CFBC3F6-4ACD-D648-A54F-DBD81C7B4C60}"/>
                </a:ext>
              </a:extLst>
            </p:cNvPr>
            <p:cNvSpPr txBox="1"/>
            <p:nvPr/>
          </p:nvSpPr>
          <p:spPr>
            <a:xfrm>
              <a:off x="5552098" y="5209401"/>
              <a:ext cx="1100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&lt; Iteration</a:t>
              </a:r>
            </a:p>
          </p:txBody>
        </p:sp>
      </p:grpSp>
      <p:sp>
        <p:nvSpPr>
          <p:cNvPr id="68" name="Rectangle 67">
            <a:extLst>
              <a:ext uri="{FF2B5EF4-FFF2-40B4-BE49-F238E27FC236}">
                <a16:creationId xmlns:a16="http://schemas.microsoft.com/office/drawing/2014/main" id="{017B6BBA-AD35-0347-99B8-C1EC3D937B45}"/>
              </a:ext>
            </a:extLst>
          </p:cNvPr>
          <p:cNvSpPr/>
          <p:nvPr/>
        </p:nvSpPr>
        <p:spPr>
          <a:xfrm>
            <a:off x="8118501" y="5074920"/>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Iteration Outcomes &amp;  Performance</a:t>
            </a:r>
          </a:p>
        </p:txBody>
      </p:sp>
      <p:sp>
        <p:nvSpPr>
          <p:cNvPr id="69" name="Rectangle 68">
            <a:extLst>
              <a:ext uri="{FF2B5EF4-FFF2-40B4-BE49-F238E27FC236}">
                <a16:creationId xmlns:a16="http://schemas.microsoft.com/office/drawing/2014/main" id="{A53D2BFD-8B8E-564C-8D9C-00CCFF0EA9C1}"/>
              </a:ext>
            </a:extLst>
          </p:cNvPr>
          <p:cNvSpPr/>
          <p:nvPr/>
        </p:nvSpPr>
        <p:spPr>
          <a:xfrm>
            <a:off x="9765036" y="5087027"/>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Growth Items</a:t>
            </a:r>
          </a:p>
        </p:txBody>
      </p:sp>
      <p:sp>
        <p:nvSpPr>
          <p:cNvPr id="75" name="Rectangle 74">
            <a:extLst>
              <a:ext uri="{FF2B5EF4-FFF2-40B4-BE49-F238E27FC236}">
                <a16:creationId xmlns:a16="http://schemas.microsoft.com/office/drawing/2014/main" id="{EBA2D362-69CD-0240-8830-E524F8EF6E39}"/>
              </a:ext>
            </a:extLst>
          </p:cNvPr>
          <p:cNvSpPr/>
          <p:nvPr/>
        </p:nvSpPr>
        <p:spPr>
          <a:xfrm>
            <a:off x="2373636" y="3810042"/>
            <a:ext cx="9144000" cy="1005840"/>
          </a:xfrm>
          <a:prstGeom prst="rect">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6FC70126-C986-174A-9A88-67A3309F86E1}"/>
              </a:ext>
            </a:extLst>
          </p:cNvPr>
          <p:cNvSpPr txBox="1"/>
          <p:nvPr/>
        </p:nvSpPr>
        <p:spPr>
          <a:xfrm rot="16200000">
            <a:off x="2357478" y="4035633"/>
            <a:ext cx="9451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a:ea typeface="+mn-ea"/>
                <a:cs typeface="+mn-cs"/>
              </a:rPr>
              <a:t>Team of Teams</a:t>
            </a:r>
          </a:p>
        </p:txBody>
      </p:sp>
      <p:grpSp>
        <p:nvGrpSpPr>
          <p:cNvPr id="77" name="Group 76">
            <a:extLst>
              <a:ext uri="{FF2B5EF4-FFF2-40B4-BE49-F238E27FC236}">
                <a16:creationId xmlns:a16="http://schemas.microsoft.com/office/drawing/2014/main" id="{635C54BE-6843-B64B-AA7B-62DBB9BDF473}"/>
              </a:ext>
            </a:extLst>
          </p:cNvPr>
          <p:cNvGrpSpPr/>
          <p:nvPr/>
        </p:nvGrpSpPr>
        <p:grpSpPr>
          <a:xfrm>
            <a:off x="3154566" y="3945863"/>
            <a:ext cx="1435418" cy="734199"/>
            <a:chOff x="1257061" y="4066401"/>
            <a:chExt cx="1435418" cy="734199"/>
          </a:xfrm>
        </p:grpSpPr>
        <p:sp>
          <p:nvSpPr>
            <p:cNvPr id="84" name="Rectangle 83">
              <a:extLst>
                <a:ext uri="{FF2B5EF4-FFF2-40B4-BE49-F238E27FC236}">
                  <a16:creationId xmlns:a16="http://schemas.microsoft.com/office/drawing/2014/main" id="{14D427A7-9F82-3E4D-ADE3-FFD748996C1F}"/>
                </a:ext>
              </a:extLst>
            </p:cNvPr>
            <p:cNvSpPr/>
            <p:nvPr/>
          </p:nvSpPr>
          <p:spPr>
            <a:xfrm>
              <a:off x="1257061" y="4069080"/>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Quarterly Outcomes</a:t>
              </a:r>
              <a:endParaRPr kumimoji="0" lang="en-US"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85" name="TextBox 84">
              <a:extLst>
                <a:ext uri="{FF2B5EF4-FFF2-40B4-BE49-F238E27FC236}">
                  <a16:creationId xmlns:a16="http://schemas.microsoft.com/office/drawing/2014/main" id="{D54E0A1A-C422-4444-91DF-B8A34FA42560}"/>
                </a:ext>
              </a:extLst>
            </p:cNvPr>
            <p:cNvSpPr txBox="1"/>
            <p:nvPr/>
          </p:nvSpPr>
          <p:spPr>
            <a:xfrm>
              <a:off x="1424702" y="4066401"/>
              <a:ext cx="1100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3 Months</a:t>
              </a:r>
            </a:p>
          </p:txBody>
        </p:sp>
      </p:grpSp>
      <p:sp>
        <p:nvSpPr>
          <p:cNvPr id="78" name="Rectangle 77">
            <a:extLst>
              <a:ext uri="{FF2B5EF4-FFF2-40B4-BE49-F238E27FC236}">
                <a16:creationId xmlns:a16="http://schemas.microsoft.com/office/drawing/2014/main" id="{EA334B18-DFD3-8341-BC5D-DC3E0F215349}"/>
              </a:ext>
            </a:extLst>
          </p:cNvPr>
          <p:cNvSpPr/>
          <p:nvPr/>
        </p:nvSpPr>
        <p:spPr>
          <a:xfrm>
            <a:off x="4789481" y="3947202"/>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Team of Teams Capacity</a:t>
            </a:r>
          </a:p>
        </p:txBody>
      </p:sp>
      <p:grpSp>
        <p:nvGrpSpPr>
          <p:cNvPr id="79" name="Group 78">
            <a:extLst>
              <a:ext uri="{FF2B5EF4-FFF2-40B4-BE49-F238E27FC236}">
                <a16:creationId xmlns:a16="http://schemas.microsoft.com/office/drawing/2014/main" id="{10161E95-3257-1F4C-ADF0-8A12E04D1181}"/>
              </a:ext>
            </a:extLst>
          </p:cNvPr>
          <p:cNvGrpSpPr/>
          <p:nvPr/>
        </p:nvGrpSpPr>
        <p:grpSpPr>
          <a:xfrm>
            <a:off x="6430582" y="3947202"/>
            <a:ext cx="1435418" cy="731520"/>
            <a:chOff x="5347397" y="4038600"/>
            <a:chExt cx="1435418" cy="731520"/>
          </a:xfrm>
        </p:grpSpPr>
        <p:sp>
          <p:nvSpPr>
            <p:cNvPr id="82" name="Rectangle 81">
              <a:extLst>
                <a:ext uri="{FF2B5EF4-FFF2-40B4-BE49-F238E27FC236}">
                  <a16:creationId xmlns:a16="http://schemas.microsoft.com/office/drawing/2014/main" id="{CFC729A7-3305-E646-98ED-64D9F242270C}"/>
                </a:ext>
              </a:extLst>
            </p:cNvPr>
            <p:cNvSpPr/>
            <p:nvPr/>
          </p:nvSpPr>
          <p:spPr>
            <a:xfrm>
              <a:off x="5347397" y="4038600"/>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Features</a:t>
              </a:r>
            </a:p>
          </p:txBody>
        </p:sp>
        <p:sp>
          <p:nvSpPr>
            <p:cNvPr id="83" name="TextBox 82">
              <a:extLst>
                <a:ext uri="{FF2B5EF4-FFF2-40B4-BE49-F238E27FC236}">
                  <a16:creationId xmlns:a16="http://schemas.microsoft.com/office/drawing/2014/main" id="{5C57E507-2CE7-244A-8AA1-301FB7E040B6}"/>
                </a:ext>
              </a:extLst>
            </p:cNvPr>
            <p:cNvSpPr txBox="1"/>
            <p:nvPr/>
          </p:nvSpPr>
          <p:spPr>
            <a:xfrm>
              <a:off x="5513063" y="4038600"/>
              <a:ext cx="1100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1 - 3 Months</a:t>
              </a:r>
            </a:p>
          </p:txBody>
        </p:sp>
      </p:grpSp>
      <p:sp>
        <p:nvSpPr>
          <p:cNvPr id="80" name="Rectangle 79">
            <a:extLst>
              <a:ext uri="{FF2B5EF4-FFF2-40B4-BE49-F238E27FC236}">
                <a16:creationId xmlns:a16="http://schemas.microsoft.com/office/drawing/2014/main" id="{E6887200-9727-F042-A431-1D3C92BBA10D}"/>
              </a:ext>
            </a:extLst>
          </p:cNvPr>
          <p:cNvSpPr/>
          <p:nvPr/>
        </p:nvSpPr>
        <p:spPr>
          <a:xfrm>
            <a:off x="8118501" y="3947202"/>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Team of Teams Outcomes &amp; Performance</a:t>
            </a:r>
          </a:p>
        </p:txBody>
      </p:sp>
      <p:sp>
        <p:nvSpPr>
          <p:cNvPr id="81" name="Rectangle 80">
            <a:extLst>
              <a:ext uri="{FF2B5EF4-FFF2-40B4-BE49-F238E27FC236}">
                <a16:creationId xmlns:a16="http://schemas.microsoft.com/office/drawing/2014/main" id="{2B3CC805-FD88-824C-BBA7-AE7A6D4F2D28}"/>
              </a:ext>
            </a:extLst>
          </p:cNvPr>
          <p:cNvSpPr/>
          <p:nvPr/>
        </p:nvSpPr>
        <p:spPr>
          <a:xfrm>
            <a:off x="9765036" y="3945863"/>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Team of Teams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Growth Items</a:t>
            </a:r>
          </a:p>
        </p:txBody>
      </p:sp>
      <p:sp>
        <p:nvSpPr>
          <p:cNvPr id="87" name="Rectangle 86">
            <a:extLst>
              <a:ext uri="{FF2B5EF4-FFF2-40B4-BE49-F238E27FC236}">
                <a16:creationId xmlns:a16="http://schemas.microsoft.com/office/drawing/2014/main" id="{1B05C075-142C-9C4D-999E-404095D1F2D5}"/>
              </a:ext>
            </a:extLst>
          </p:cNvPr>
          <p:cNvSpPr/>
          <p:nvPr/>
        </p:nvSpPr>
        <p:spPr>
          <a:xfrm>
            <a:off x="2373636" y="2682323"/>
            <a:ext cx="9144000" cy="1005840"/>
          </a:xfrm>
          <a:prstGeom prst="rect">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8" name="TextBox 87">
            <a:extLst>
              <a:ext uri="{FF2B5EF4-FFF2-40B4-BE49-F238E27FC236}">
                <a16:creationId xmlns:a16="http://schemas.microsoft.com/office/drawing/2014/main" id="{1EDF1E92-0748-1E46-9C3C-B81989B2B425}"/>
              </a:ext>
            </a:extLst>
          </p:cNvPr>
          <p:cNvSpPr txBox="1"/>
          <p:nvPr/>
        </p:nvSpPr>
        <p:spPr>
          <a:xfrm rot="16200000">
            <a:off x="2345247" y="3058732"/>
            <a:ext cx="96961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a:ea typeface="+mn-ea"/>
                <a:cs typeface="+mn-cs"/>
              </a:rPr>
              <a:t>Portfolio</a:t>
            </a:r>
          </a:p>
        </p:txBody>
      </p:sp>
      <p:grpSp>
        <p:nvGrpSpPr>
          <p:cNvPr id="89" name="Group 88">
            <a:extLst>
              <a:ext uri="{FF2B5EF4-FFF2-40B4-BE49-F238E27FC236}">
                <a16:creationId xmlns:a16="http://schemas.microsoft.com/office/drawing/2014/main" id="{61D6A11B-35DC-5B4D-B471-52E5F4828111}"/>
              </a:ext>
            </a:extLst>
          </p:cNvPr>
          <p:cNvGrpSpPr/>
          <p:nvPr/>
        </p:nvGrpSpPr>
        <p:grpSpPr>
          <a:xfrm>
            <a:off x="3153579" y="2799390"/>
            <a:ext cx="1437393" cy="771706"/>
            <a:chOff x="1255085" y="2788901"/>
            <a:chExt cx="1437393" cy="771706"/>
          </a:xfrm>
        </p:grpSpPr>
        <p:sp>
          <p:nvSpPr>
            <p:cNvPr id="96" name="Rectangle 95">
              <a:extLst>
                <a:ext uri="{FF2B5EF4-FFF2-40B4-BE49-F238E27FC236}">
                  <a16:creationId xmlns:a16="http://schemas.microsoft.com/office/drawing/2014/main" id="{A2E14C32-4F95-3847-A04E-7EAF463DC2A7}"/>
                </a:ext>
              </a:extLst>
            </p:cNvPr>
            <p:cNvSpPr/>
            <p:nvPr/>
          </p:nvSpPr>
          <p:spPr>
            <a:xfrm>
              <a:off x="1255085" y="2829087"/>
              <a:ext cx="1437393"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lIns="4572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1 Year Outcomes </a:t>
              </a:r>
              <a:endParaRPr kumimoji="0" lang="en-US"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F36DCB92-5605-0944-A013-D9278330D6EA}"/>
                </a:ext>
              </a:extLst>
            </p:cNvPr>
            <p:cNvSpPr txBox="1"/>
            <p:nvPr/>
          </p:nvSpPr>
          <p:spPr>
            <a:xfrm>
              <a:off x="1422727" y="2788901"/>
              <a:ext cx="1100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ea typeface="+mn-ea"/>
                  <a:cs typeface="+mn-cs"/>
                </a:rPr>
                <a:t>&lt;</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1 Yr.</a:t>
              </a:r>
            </a:p>
          </p:txBody>
        </p:sp>
      </p:grpSp>
      <p:sp>
        <p:nvSpPr>
          <p:cNvPr id="90" name="Rectangle 89">
            <a:extLst>
              <a:ext uri="{FF2B5EF4-FFF2-40B4-BE49-F238E27FC236}">
                <a16:creationId xmlns:a16="http://schemas.microsoft.com/office/drawing/2014/main" id="{EEE6442B-C38B-8341-9BDD-C594B1FB98D2}"/>
              </a:ext>
            </a:extLst>
          </p:cNvPr>
          <p:cNvSpPr/>
          <p:nvPr/>
        </p:nvSpPr>
        <p:spPr>
          <a:xfrm>
            <a:off x="4787348" y="2819483"/>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Investment</a:t>
            </a:r>
          </a:p>
        </p:txBody>
      </p:sp>
      <p:grpSp>
        <p:nvGrpSpPr>
          <p:cNvPr id="91" name="Group 90">
            <a:extLst>
              <a:ext uri="{FF2B5EF4-FFF2-40B4-BE49-F238E27FC236}">
                <a16:creationId xmlns:a16="http://schemas.microsoft.com/office/drawing/2014/main" id="{8B17EA4D-A8E5-FA41-AB5D-CCDDF725562A}"/>
              </a:ext>
            </a:extLst>
          </p:cNvPr>
          <p:cNvGrpSpPr/>
          <p:nvPr/>
        </p:nvGrpSpPr>
        <p:grpSpPr>
          <a:xfrm>
            <a:off x="6430582" y="2816064"/>
            <a:ext cx="1435418" cy="738359"/>
            <a:chOff x="5357297" y="3212937"/>
            <a:chExt cx="1435418" cy="738359"/>
          </a:xfrm>
        </p:grpSpPr>
        <p:sp>
          <p:nvSpPr>
            <p:cNvPr id="94" name="Rectangle 93">
              <a:extLst>
                <a:ext uri="{FF2B5EF4-FFF2-40B4-BE49-F238E27FC236}">
                  <a16:creationId xmlns:a16="http://schemas.microsoft.com/office/drawing/2014/main" id="{27CD3792-548B-414A-99DB-ED5B61F1D908}"/>
                </a:ext>
              </a:extLst>
            </p:cNvPr>
            <p:cNvSpPr/>
            <p:nvPr/>
          </p:nvSpPr>
          <p:spPr>
            <a:xfrm>
              <a:off x="5357297" y="3219776"/>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Epics and Capabilities</a:t>
              </a:r>
            </a:p>
          </p:txBody>
        </p:sp>
        <p:sp>
          <p:nvSpPr>
            <p:cNvPr id="95" name="TextBox 94">
              <a:extLst>
                <a:ext uri="{FF2B5EF4-FFF2-40B4-BE49-F238E27FC236}">
                  <a16:creationId xmlns:a16="http://schemas.microsoft.com/office/drawing/2014/main" id="{C74C280A-58D8-2946-AEA8-828B02F3C59B}"/>
                </a:ext>
              </a:extLst>
            </p:cNvPr>
            <p:cNvSpPr txBox="1"/>
            <p:nvPr/>
          </p:nvSpPr>
          <p:spPr>
            <a:xfrm>
              <a:off x="5515038" y="3212937"/>
              <a:ext cx="1100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3 – 12 Months</a:t>
              </a:r>
            </a:p>
          </p:txBody>
        </p:sp>
      </p:grpSp>
      <p:sp>
        <p:nvSpPr>
          <p:cNvPr id="92" name="Rectangle 91">
            <a:extLst>
              <a:ext uri="{FF2B5EF4-FFF2-40B4-BE49-F238E27FC236}">
                <a16:creationId xmlns:a16="http://schemas.microsoft.com/office/drawing/2014/main" id="{F6D349C4-BD49-7B4F-86B5-A65D0C872918}"/>
              </a:ext>
            </a:extLst>
          </p:cNvPr>
          <p:cNvSpPr/>
          <p:nvPr/>
        </p:nvSpPr>
        <p:spPr>
          <a:xfrm>
            <a:off x="8118501" y="2819483"/>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Portfolio Outcomes &amp; Performance</a:t>
            </a:r>
          </a:p>
        </p:txBody>
      </p:sp>
      <p:sp>
        <p:nvSpPr>
          <p:cNvPr id="93" name="Rectangle 92">
            <a:extLst>
              <a:ext uri="{FF2B5EF4-FFF2-40B4-BE49-F238E27FC236}">
                <a16:creationId xmlns:a16="http://schemas.microsoft.com/office/drawing/2014/main" id="{6C22E75D-AB47-5C4F-A256-6E03F01CFCA5}"/>
              </a:ext>
            </a:extLst>
          </p:cNvPr>
          <p:cNvSpPr/>
          <p:nvPr/>
        </p:nvSpPr>
        <p:spPr>
          <a:xfrm>
            <a:off x="9765036" y="2803561"/>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Portfolio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Growth Items</a:t>
            </a:r>
          </a:p>
        </p:txBody>
      </p:sp>
      <p:sp>
        <p:nvSpPr>
          <p:cNvPr id="99" name="Rectangle 98">
            <a:extLst>
              <a:ext uri="{FF2B5EF4-FFF2-40B4-BE49-F238E27FC236}">
                <a16:creationId xmlns:a16="http://schemas.microsoft.com/office/drawing/2014/main" id="{72513324-18BB-5344-AA7F-5D689E94D141}"/>
              </a:ext>
            </a:extLst>
          </p:cNvPr>
          <p:cNvSpPr/>
          <p:nvPr/>
        </p:nvSpPr>
        <p:spPr>
          <a:xfrm>
            <a:off x="2373636" y="1554604"/>
            <a:ext cx="9144000" cy="1005840"/>
          </a:xfrm>
          <a:prstGeom prst="rect">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0" name="TextBox 99">
            <a:extLst>
              <a:ext uri="{FF2B5EF4-FFF2-40B4-BE49-F238E27FC236}">
                <a16:creationId xmlns:a16="http://schemas.microsoft.com/office/drawing/2014/main" id="{88C2E593-A316-224E-8A09-66B9D41B3238}"/>
              </a:ext>
            </a:extLst>
          </p:cNvPr>
          <p:cNvSpPr txBox="1"/>
          <p:nvPr/>
        </p:nvSpPr>
        <p:spPr>
          <a:xfrm rot="16200000">
            <a:off x="2281900" y="1902879"/>
            <a:ext cx="10963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a:ea typeface="+mn-ea"/>
                <a:cs typeface="+mn-cs"/>
              </a:rPr>
              <a:t>Enterprise</a:t>
            </a:r>
          </a:p>
        </p:txBody>
      </p:sp>
      <p:grpSp>
        <p:nvGrpSpPr>
          <p:cNvPr id="101" name="Group 100">
            <a:extLst>
              <a:ext uri="{FF2B5EF4-FFF2-40B4-BE49-F238E27FC236}">
                <a16:creationId xmlns:a16="http://schemas.microsoft.com/office/drawing/2014/main" id="{2D1B8AC7-6449-7A41-9688-25549D0BA0FC}"/>
              </a:ext>
            </a:extLst>
          </p:cNvPr>
          <p:cNvGrpSpPr/>
          <p:nvPr/>
        </p:nvGrpSpPr>
        <p:grpSpPr>
          <a:xfrm>
            <a:off x="3154566" y="1691764"/>
            <a:ext cx="1435418" cy="731520"/>
            <a:chOff x="1257061" y="1856126"/>
            <a:chExt cx="1435418" cy="731520"/>
          </a:xfrm>
        </p:grpSpPr>
        <p:sp>
          <p:nvSpPr>
            <p:cNvPr id="108" name="Rectangle 107">
              <a:extLst>
                <a:ext uri="{FF2B5EF4-FFF2-40B4-BE49-F238E27FC236}">
                  <a16:creationId xmlns:a16="http://schemas.microsoft.com/office/drawing/2014/main" id="{0EBDA1B0-E950-B94A-85BA-1A3873673DB7}"/>
                </a:ext>
              </a:extLst>
            </p:cNvPr>
            <p:cNvSpPr/>
            <p:nvPr/>
          </p:nvSpPr>
          <p:spPr>
            <a:xfrm>
              <a:off x="1257061" y="1856126"/>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3 Year Outcomes</a:t>
              </a:r>
            </a:p>
          </p:txBody>
        </p:sp>
        <p:sp>
          <p:nvSpPr>
            <p:cNvPr id="109" name="TextBox 108">
              <a:extLst>
                <a:ext uri="{FF2B5EF4-FFF2-40B4-BE49-F238E27FC236}">
                  <a16:creationId xmlns:a16="http://schemas.microsoft.com/office/drawing/2014/main" id="{E8A92568-2313-D847-8E39-567CDE155C0A}"/>
                </a:ext>
              </a:extLst>
            </p:cNvPr>
            <p:cNvSpPr txBox="1"/>
            <p:nvPr/>
          </p:nvSpPr>
          <p:spPr>
            <a:xfrm>
              <a:off x="1424702" y="1856601"/>
              <a:ext cx="1100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3 Yrs.</a:t>
              </a:r>
            </a:p>
          </p:txBody>
        </p:sp>
      </p:grpSp>
      <p:sp>
        <p:nvSpPr>
          <p:cNvPr id="102" name="Rectangle 101">
            <a:extLst>
              <a:ext uri="{FF2B5EF4-FFF2-40B4-BE49-F238E27FC236}">
                <a16:creationId xmlns:a16="http://schemas.microsoft.com/office/drawing/2014/main" id="{11268422-22AC-FA43-A2EA-964FC70965E7}"/>
              </a:ext>
            </a:extLst>
          </p:cNvPr>
          <p:cNvSpPr/>
          <p:nvPr/>
        </p:nvSpPr>
        <p:spPr>
          <a:xfrm>
            <a:off x="8118502" y="1691764"/>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KPIs &amp; Enterprise Performance</a:t>
            </a:r>
          </a:p>
        </p:txBody>
      </p:sp>
      <p:sp>
        <p:nvSpPr>
          <p:cNvPr id="103" name="Rectangle 102">
            <a:extLst>
              <a:ext uri="{FF2B5EF4-FFF2-40B4-BE49-F238E27FC236}">
                <a16:creationId xmlns:a16="http://schemas.microsoft.com/office/drawing/2014/main" id="{628AC622-BDAB-1B48-BB84-F3AB79985201}"/>
              </a:ext>
            </a:extLst>
          </p:cNvPr>
          <p:cNvSpPr/>
          <p:nvPr/>
        </p:nvSpPr>
        <p:spPr>
          <a:xfrm>
            <a:off x="4785215" y="1691764"/>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Budget</a:t>
            </a:r>
          </a:p>
        </p:txBody>
      </p:sp>
      <p:grpSp>
        <p:nvGrpSpPr>
          <p:cNvPr id="104" name="Group 103">
            <a:extLst>
              <a:ext uri="{FF2B5EF4-FFF2-40B4-BE49-F238E27FC236}">
                <a16:creationId xmlns:a16="http://schemas.microsoft.com/office/drawing/2014/main" id="{24A006A0-535A-9A4B-8091-5C6DAC2D7EFF}"/>
              </a:ext>
            </a:extLst>
          </p:cNvPr>
          <p:cNvGrpSpPr/>
          <p:nvPr/>
        </p:nvGrpSpPr>
        <p:grpSpPr>
          <a:xfrm>
            <a:off x="6430582" y="1685604"/>
            <a:ext cx="1435418" cy="737680"/>
            <a:chOff x="5347397" y="1548444"/>
            <a:chExt cx="1435418" cy="737680"/>
          </a:xfrm>
        </p:grpSpPr>
        <p:sp>
          <p:nvSpPr>
            <p:cNvPr id="106" name="Rectangle 105">
              <a:extLst>
                <a:ext uri="{FF2B5EF4-FFF2-40B4-BE49-F238E27FC236}">
                  <a16:creationId xmlns:a16="http://schemas.microsoft.com/office/drawing/2014/main" id="{D17EBC8F-4E5D-574E-864C-908854276EE9}"/>
                </a:ext>
              </a:extLst>
            </p:cNvPr>
            <p:cNvSpPr/>
            <p:nvPr/>
          </p:nvSpPr>
          <p:spPr>
            <a:xfrm>
              <a:off x="5347397" y="1554604"/>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Portfolio </a:t>
              </a:r>
              <a:br>
                <a:rPr kumimoji="0" lang="en-US" sz="1400" b="1" i="0" u="none" strike="noStrike" kern="0" cap="none" spc="0" normalizeH="0" baseline="0" noProof="0" dirty="0">
                  <a:ln>
                    <a:noFill/>
                  </a:ln>
                  <a:solidFill>
                    <a:prstClr val="black"/>
                  </a:solidFill>
                  <a:effectLst/>
                  <a:uLnTx/>
                  <a:uFillTx/>
                  <a:latin typeface="Calibri"/>
                  <a:ea typeface="+mn-ea"/>
                  <a:cs typeface="+mn-cs"/>
                </a:rPr>
              </a:br>
              <a:r>
                <a:rPr kumimoji="0" lang="en-US" sz="1400" b="1" i="0" u="none" strike="noStrike" kern="0" cap="none" spc="0" normalizeH="0" baseline="0" noProof="0" dirty="0">
                  <a:ln>
                    <a:noFill/>
                  </a:ln>
                  <a:solidFill>
                    <a:prstClr val="black"/>
                  </a:solidFill>
                  <a:effectLst/>
                  <a:uLnTx/>
                  <a:uFillTx/>
                  <a:latin typeface="Calibri"/>
                  <a:ea typeface="+mn-ea"/>
                  <a:cs typeface="+mn-cs"/>
                </a:rPr>
                <a:t>Business Plan</a:t>
              </a:r>
            </a:p>
          </p:txBody>
        </p:sp>
        <p:sp>
          <p:nvSpPr>
            <p:cNvPr id="107" name="TextBox 106">
              <a:extLst>
                <a:ext uri="{FF2B5EF4-FFF2-40B4-BE49-F238E27FC236}">
                  <a16:creationId xmlns:a16="http://schemas.microsoft.com/office/drawing/2014/main" id="{6FBB2D3B-997D-D94D-9EE4-13E0859C6219}"/>
                </a:ext>
              </a:extLst>
            </p:cNvPr>
            <p:cNvSpPr txBox="1"/>
            <p:nvPr/>
          </p:nvSpPr>
          <p:spPr>
            <a:xfrm>
              <a:off x="5505311" y="1548444"/>
              <a:ext cx="1100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1 Yr.</a:t>
              </a:r>
            </a:p>
          </p:txBody>
        </p:sp>
      </p:grpSp>
      <p:sp>
        <p:nvSpPr>
          <p:cNvPr id="105" name="Rectangle 104">
            <a:extLst>
              <a:ext uri="{FF2B5EF4-FFF2-40B4-BE49-F238E27FC236}">
                <a16:creationId xmlns:a16="http://schemas.microsoft.com/office/drawing/2014/main" id="{E0A228A6-0387-4947-A37D-7CE491599C5F}"/>
              </a:ext>
            </a:extLst>
          </p:cNvPr>
          <p:cNvSpPr/>
          <p:nvPr/>
        </p:nvSpPr>
        <p:spPr>
          <a:xfrm>
            <a:off x="9765036" y="1685604"/>
            <a:ext cx="1435418" cy="731520"/>
          </a:xfrm>
          <a:prstGeom prst="rect">
            <a:avLst/>
          </a:prstGeom>
          <a:solidFill>
            <a:srgbClr val="9BBB59">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Enterprise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Growth Items</a:t>
            </a:r>
          </a:p>
        </p:txBody>
      </p:sp>
      <p:sp>
        <p:nvSpPr>
          <p:cNvPr id="110" name="TextBox 109">
            <a:extLst>
              <a:ext uri="{FF2B5EF4-FFF2-40B4-BE49-F238E27FC236}">
                <a16:creationId xmlns:a16="http://schemas.microsoft.com/office/drawing/2014/main" id="{2825923D-B7D9-8542-BC75-3D2486D0559A}"/>
              </a:ext>
            </a:extLst>
          </p:cNvPr>
          <p:cNvSpPr txBox="1"/>
          <p:nvPr/>
        </p:nvSpPr>
        <p:spPr>
          <a:xfrm>
            <a:off x="3122445" y="1181693"/>
            <a:ext cx="14459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Strategy</a:t>
            </a:r>
          </a:p>
        </p:txBody>
      </p:sp>
      <p:sp>
        <p:nvSpPr>
          <p:cNvPr id="111" name="TextBox 110">
            <a:extLst>
              <a:ext uri="{FF2B5EF4-FFF2-40B4-BE49-F238E27FC236}">
                <a16:creationId xmlns:a16="http://schemas.microsoft.com/office/drawing/2014/main" id="{832EE401-4B2B-AB47-890B-A4E75667B0F1}"/>
              </a:ext>
            </a:extLst>
          </p:cNvPr>
          <p:cNvSpPr txBox="1"/>
          <p:nvPr/>
        </p:nvSpPr>
        <p:spPr>
          <a:xfrm>
            <a:off x="4785214" y="1181693"/>
            <a:ext cx="14420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Funding</a:t>
            </a:r>
          </a:p>
        </p:txBody>
      </p:sp>
      <p:sp>
        <p:nvSpPr>
          <p:cNvPr id="112" name="TextBox 111">
            <a:extLst>
              <a:ext uri="{FF2B5EF4-FFF2-40B4-BE49-F238E27FC236}">
                <a16:creationId xmlns:a16="http://schemas.microsoft.com/office/drawing/2014/main" id="{08BE3CB8-25EC-5447-BF99-202C3E0EB7F7}"/>
              </a:ext>
            </a:extLst>
          </p:cNvPr>
          <p:cNvSpPr txBox="1"/>
          <p:nvPr/>
        </p:nvSpPr>
        <p:spPr>
          <a:xfrm>
            <a:off x="6430582" y="1181693"/>
            <a:ext cx="14354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Work</a:t>
            </a:r>
          </a:p>
        </p:txBody>
      </p:sp>
      <p:sp>
        <p:nvSpPr>
          <p:cNvPr id="113" name="TextBox 112">
            <a:extLst>
              <a:ext uri="{FF2B5EF4-FFF2-40B4-BE49-F238E27FC236}">
                <a16:creationId xmlns:a16="http://schemas.microsoft.com/office/drawing/2014/main" id="{8B35AD00-50C1-6343-9E07-FE157C768086}"/>
              </a:ext>
            </a:extLst>
          </p:cNvPr>
          <p:cNvSpPr txBox="1"/>
          <p:nvPr/>
        </p:nvSpPr>
        <p:spPr>
          <a:xfrm>
            <a:off x="8118501" y="1181693"/>
            <a:ext cx="14354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Results</a:t>
            </a:r>
          </a:p>
        </p:txBody>
      </p:sp>
      <p:sp>
        <p:nvSpPr>
          <p:cNvPr id="115" name="Down Arrow 114">
            <a:extLst>
              <a:ext uri="{FF2B5EF4-FFF2-40B4-BE49-F238E27FC236}">
                <a16:creationId xmlns:a16="http://schemas.microsoft.com/office/drawing/2014/main" id="{06E89946-54F5-6B44-83C4-6EF3F6AF199B}"/>
              </a:ext>
            </a:extLst>
          </p:cNvPr>
          <p:cNvSpPr/>
          <p:nvPr/>
        </p:nvSpPr>
        <p:spPr>
          <a:xfrm rot="10800000">
            <a:off x="11212836" y="1573291"/>
            <a:ext cx="674364" cy="4370307"/>
          </a:xfrm>
          <a:prstGeom prst="downArrow">
            <a:avLst/>
          </a:prstGeom>
          <a:solidFill>
            <a:schemeClr val="accent2">
              <a:lumMod val="50000"/>
            </a:schemeClr>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6" name="TextBox 115">
            <a:extLst>
              <a:ext uri="{FF2B5EF4-FFF2-40B4-BE49-F238E27FC236}">
                <a16:creationId xmlns:a16="http://schemas.microsoft.com/office/drawing/2014/main" id="{CF3A0AB7-337C-A543-9152-700534BCD504}"/>
              </a:ext>
            </a:extLst>
          </p:cNvPr>
          <p:cNvSpPr txBox="1"/>
          <p:nvPr/>
        </p:nvSpPr>
        <p:spPr>
          <a:xfrm rot="16200000">
            <a:off x="9492620" y="3701533"/>
            <a:ext cx="41147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Roll-up and Remove Obstacles</a:t>
            </a:r>
          </a:p>
        </p:txBody>
      </p:sp>
      <p:sp>
        <p:nvSpPr>
          <p:cNvPr id="118" name="Down Arrow 117">
            <a:extLst>
              <a:ext uri="{FF2B5EF4-FFF2-40B4-BE49-F238E27FC236}">
                <a16:creationId xmlns:a16="http://schemas.microsoft.com/office/drawing/2014/main" id="{CA715BCE-01C3-F447-9093-F42FB75A7910}"/>
              </a:ext>
            </a:extLst>
          </p:cNvPr>
          <p:cNvSpPr/>
          <p:nvPr/>
        </p:nvSpPr>
        <p:spPr>
          <a:xfrm rot="10800000" flipV="1">
            <a:off x="1992637" y="1573290"/>
            <a:ext cx="674364" cy="4370308"/>
          </a:xfrm>
          <a:prstGeom prst="downArrow">
            <a:avLst/>
          </a:prstGeom>
          <a:solidFill>
            <a:schemeClr val="accent2">
              <a:lumMod val="50000"/>
            </a:schemeClr>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9" name="TextBox 118">
            <a:extLst>
              <a:ext uri="{FF2B5EF4-FFF2-40B4-BE49-F238E27FC236}">
                <a16:creationId xmlns:a16="http://schemas.microsoft.com/office/drawing/2014/main" id="{1678B1AD-7E38-224A-B690-94C401B62746}"/>
              </a:ext>
            </a:extLst>
          </p:cNvPr>
          <p:cNvSpPr txBox="1"/>
          <p:nvPr/>
        </p:nvSpPr>
        <p:spPr>
          <a:xfrm rot="16200000">
            <a:off x="144665" y="3573779"/>
            <a:ext cx="437031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Align and Achieve Outcomes</a:t>
            </a:r>
          </a:p>
        </p:txBody>
      </p:sp>
      <p:sp>
        <p:nvSpPr>
          <p:cNvPr id="120" name="TextBox 119">
            <a:extLst>
              <a:ext uri="{FF2B5EF4-FFF2-40B4-BE49-F238E27FC236}">
                <a16:creationId xmlns:a16="http://schemas.microsoft.com/office/drawing/2014/main" id="{06B8D6C8-9CF4-2242-9DA1-92D40C79A2B4}"/>
              </a:ext>
            </a:extLst>
          </p:cNvPr>
          <p:cNvSpPr txBox="1"/>
          <p:nvPr/>
        </p:nvSpPr>
        <p:spPr>
          <a:xfrm>
            <a:off x="9765036" y="1181693"/>
            <a:ext cx="14354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Growth</a:t>
            </a:r>
          </a:p>
        </p:txBody>
      </p:sp>
      <p:sp>
        <p:nvSpPr>
          <p:cNvPr id="121" name="Rounded Rectangle 120">
            <a:extLst>
              <a:ext uri="{FF2B5EF4-FFF2-40B4-BE49-F238E27FC236}">
                <a16:creationId xmlns:a16="http://schemas.microsoft.com/office/drawing/2014/main" id="{22F381F3-4C0D-B345-8973-ABADC93B429A}"/>
              </a:ext>
            </a:extLst>
          </p:cNvPr>
          <p:cNvSpPr/>
          <p:nvPr/>
        </p:nvSpPr>
        <p:spPr>
          <a:xfrm>
            <a:off x="228600" y="1066800"/>
            <a:ext cx="1676400" cy="4876800"/>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Today we create 3 year strategy then focus all our effort on the ‘</a:t>
            </a:r>
            <a:r>
              <a:rPr kumimoji="0" lang="en-US" sz="1800" b="1" i="0" u="none" strike="noStrike" kern="1200" cap="none" spc="0" normalizeH="0" baseline="0" noProof="0" dirty="0">
                <a:ln>
                  <a:noFill/>
                </a:ln>
                <a:solidFill>
                  <a:srgbClr val="58595B"/>
                </a:solidFill>
                <a:effectLst/>
                <a:uLnTx/>
                <a:uFillTx/>
                <a:latin typeface="Calibri" panose="020F0502020204030204"/>
                <a:ea typeface="+mn-ea"/>
                <a:cs typeface="+mn-cs"/>
              </a:rPr>
              <a:t>Work</a:t>
            </a: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 alignment column. Tomorrow, we need to shift focus to ‘</a:t>
            </a:r>
            <a:r>
              <a:rPr kumimoji="0" lang="en-US" sz="1800" b="1" i="0" u="none" strike="noStrike" kern="1200" cap="none" spc="0" normalizeH="0" baseline="0" noProof="0" dirty="0">
                <a:ln>
                  <a:noFill/>
                </a:ln>
                <a:solidFill>
                  <a:srgbClr val="58595B"/>
                </a:solidFill>
                <a:effectLst/>
                <a:uLnTx/>
                <a:uFillTx/>
                <a:latin typeface="Calibri" panose="020F0502020204030204"/>
                <a:ea typeface="+mn-ea"/>
                <a:cs typeface="+mn-cs"/>
              </a:rPr>
              <a:t>Strategy</a:t>
            </a: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 alignment and </a:t>
            </a:r>
            <a:r>
              <a:rPr kumimoji="0" lang="en-US" sz="1800" b="1" i="0" u="none" strike="noStrike" kern="1200" cap="none" spc="0" normalizeH="0" baseline="0" noProof="0" dirty="0">
                <a:ln>
                  <a:noFill/>
                </a:ln>
                <a:solidFill>
                  <a:srgbClr val="58595B"/>
                </a:solidFill>
                <a:effectLst/>
                <a:uLnTx/>
                <a:uFillTx/>
                <a:latin typeface="Calibri" panose="020F0502020204030204"/>
                <a:ea typeface="+mn-ea"/>
                <a:cs typeface="+mn-cs"/>
              </a:rPr>
              <a:t>outcome delivery over output</a:t>
            </a: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 </a:t>
            </a:r>
          </a:p>
        </p:txBody>
      </p:sp>
      <p:sp>
        <p:nvSpPr>
          <p:cNvPr id="122" name="Rounded Rectangle 121">
            <a:extLst>
              <a:ext uri="{FF2B5EF4-FFF2-40B4-BE49-F238E27FC236}">
                <a16:creationId xmlns:a16="http://schemas.microsoft.com/office/drawing/2014/main" id="{639B6DC1-F59C-1C43-BC71-FD32E52F76E0}"/>
              </a:ext>
            </a:extLst>
          </p:cNvPr>
          <p:cNvSpPr/>
          <p:nvPr/>
        </p:nvSpPr>
        <p:spPr>
          <a:xfrm>
            <a:off x="3048000" y="990600"/>
            <a:ext cx="1600200" cy="5181600"/>
          </a:xfrm>
          <a:prstGeom prst="roundRect">
            <a:avLst/>
          </a:prstGeom>
          <a:noFill/>
          <a:ln>
            <a:solidFill>
              <a:schemeClr val="accent4"/>
            </a:solidFill>
          </a:ln>
          <a:effectLst>
            <a:glow rad="1016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0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101600">
                  <a:srgbClr val="DB1E3C">
                    <a:satMod val="175000"/>
                    <a:alpha val="40000"/>
                  </a:srgbClr>
                </a:glow>
              </a:effectLst>
              <a:uLnTx/>
              <a:uFillTx/>
              <a:latin typeface="Calibri" panose="020F0502020204030204"/>
              <a:ea typeface="+mn-ea"/>
              <a:cs typeface="+mn-cs"/>
            </a:endParaRPr>
          </a:p>
        </p:txBody>
      </p:sp>
    </p:spTree>
    <p:extLst>
      <p:ext uri="{BB962C8B-B14F-4D97-AF65-F5344CB8AC3E}">
        <p14:creationId xmlns:p14="http://schemas.microsoft.com/office/powerpoint/2010/main" val="3407656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C1BCB-B94C-6E4A-B0C4-2C333FB96CE6}"/>
              </a:ext>
            </a:extLst>
          </p:cNvPr>
          <p:cNvSpPr>
            <a:spLocks noGrp="1"/>
          </p:cNvSpPr>
          <p:nvPr>
            <p:ph type="title"/>
          </p:nvPr>
        </p:nvSpPr>
        <p:spPr/>
        <p:txBody>
          <a:bodyPr/>
          <a:lstStyle/>
          <a:p>
            <a:r>
              <a:rPr lang="en-US" dirty="0"/>
              <a:t>What is a Business Outcome?</a:t>
            </a:r>
          </a:p>
        </p:txBody>
      </p:sp>
      <p:grpSp>
        <p:nvGrpSpPr>
          <p:cNvPr id="3" name="Group 2">
            <a:extLst>
              <a:ext uri="{FF2B5EF4-FFF2-40B4-BE49-F238E27FC236}">
                <a16:creationId xmlns:a16="http://schemas.microsoft.com/office/drawing/2014/main" id="{3B2B8960-5CDF-4B46-833E-58284A062C81}"/>
              </a:ext>
            </a:extLst>
          </p:cNvPr>
          <p:cNvGrpSpPr/>
          <p:nvPr/>
        </p:nvGrpSpPr>
        <p:grpSpPr>
          <a:xfrm>
            <a:off x="1255196" y="1295400"/>
            <a:ext cx="9681608" cy="4776430"/>
            <a:chOff x="1409700" y="1154905"/>
            <a:chExt cx="9681608" cy="4776430"/>
          </a:xfrm>
        </p:grpSpPr>
        <p:sp>
          <p:nvSpPr>
            <p:cNvPr id="8" name="Text Placeholder 10">
              <a:extLst>
                <a:ext uri="{FF2B5EF4-FFF2-40B4-BE49-F238E27FC236}">
                  <a16:creationId xmlns:a16="http://schemas.microsoft.com/office/drawing/2014/main" id="{9DFDA0F7-4F14-3140-AB36-0712F60C783E}"/>
                </a:ext>
              </a:extLst>
            </p:cNvPr>
            <p:cNvSpPr txBox="1">
              <a:spLocks/>
            </p:cNvSpPr>
            <p:nvPr/>
          </p:nvSpPr>
          <p:spPr>
            <a:xfrm>
              <a:off x="1409700" y="2590800"/>
              <a:ext cx="9372600" cy="329788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1980" b="1" i="0" u="none" strike="noStrike" kern="1200" cap="none" spc="0" normalizeH="0" baseline="0" noProof="0">
                  <a:ln>
                    <a:noFill/>
                  </a:ln>
                  <a:solidFill>
                    <a:srgbClr val="58595B"/>
                  </a:solidFill>
                  <a:effectLst/>
                  <a:uLnTx/>
                  <a:uFillTx/>
                  <a:latin typeface="Myriad Pro" charset="0"/>
                </a:rPr>
                <a:t>Specific</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1980" b="1" i="0" u="none" strike="noStrike" kern="1200" cap="none" spc="0" normalizeH="0" baseline="0" noProof="0">
                  <a:ln>
                    <a:noFill/>
                  </a:ln>
                  <a:solidFill>
                    <a:srgbClr val="58595B"/>
                  </a:solidFill>
                  <a:effectLst/>
                  <a:uLnTx/>
                  <a:uFillTx/>
                  <a:latin typeface="Myriad Pro" charset="0"/>
                </a:rPr>
                <a:t>Measurable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1980" b="1" i="0" u="none" strike="noStrike" kern="1200" cap="none" spc="0" normalizeH="0" baseline="0" noProof="0">
                  <a:ln>
                    <a:noFill/>
                  </a:ln>
                  <a:solidFill>
                    <a:srgbClr val="58595B"/>
                  </a:solidFill>
                  <a:effectLst/>
                  <a:uLnTx/>
                  <a:uFillTx/>
                  <a:latin typeface="Myriad Pro" charset="0"/>
                </a:rPr>
                <a:t>Meaningful</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a:ln>
                  <a:noFill/>
                </a:ln>
                <a:solidFill>
                  <a:srgbClr val="58595B"/>
                </a:solidFill>
                <a:effectLst/>
                <a:uLnTx/>
                <a:uFillTx/>
                <a:latin typeface="Myriad Pro"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58595B"/>
                </a:solidFill>
                <a:effectLst/>
                <a:uLnTx/>
                <a:uFillTx/>
                <a:latin typeface="Myriad Pro" charset="0"/>
              </a:endParaRPr>
            </a:p>
          </p:txBody>
        </p:sp>
        <p:pic>
          <p:nvPicPr>
            <p:cNvPr id="11" name="Picture 10">
              <a:extLst>
                <a:ext uri="{FF2B5EF4-FFF2-40B4-BE49-F238E27FC236}">
                  <a16:creationId xmlns:a16="http://schemas.microsoft.com/office/drawing/2014/main" id="{D8C567AA-9B6B-8F4C-AA52-37BE16FE32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8215" y="2938502"/>
              <a:ext cx="2717873" cy="1785529"/>
            </a:xfrm>
            <a:prstGeom prst="rect">
              <a:avLst/>
            </a:prstGeom>
          </p:spPr>
        </p:pic>
        <p:sp>
          <p:nvSpPr>
            <p:cNvPr id="12" name="Rectangle 11">
              <a:extLst>
                <a:ext uri="{FF2B5EF4-FFF2-40B4-BE49-F238E27FC236}">
                  <a16:creationId xmlns:a16="http://schemas.microsoft.com/office/drawing/2014/main" id="{F4E0F5F1-8409-2F4C-A995-08F3BC05F7AD}"/>
                </a:ext>
              </a:extLst>
            </p:cNvPr>
            <p:cNvSpPr/>
            <p:nvPr/>
          </p:nvSpPr>
          <p:spPr>
            <a:xfrm>
              <a:off x="2552700" y="1154905"/>
              <a:ext cx="6854082" cy="110799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10" b="0" i="0" u="none" strike="noStrike" kern="1200" cap="none" spc="0" normalizeH="0" baseline="0" noProof="0" dirty="0">
                  <a:ln>
                    <a:noFill/>
                  </a:ln>
                  <a:solidFill>
                    <a:srgbClr val="58595B"/>
                  </a:solidFill>
                  <a:effectLst/>
                  <a:uLnTx/>
                  <a:uFillTx/>
                  <a:latin typeface="Calibri" panose="020F0502020204030204"/>
                  <a:ea typeface="+mn-ea"/>
                  <a:cs typeface="+mn-cs"/>
                </a:rPr>
                <a:t>The outcome or result sought by the business strategy or direction (what you're trying to achieve)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80" b="0" i="0" u="none" strike="noStrike" kern="1200" cap="none" spc="0" normalizeH="0" baseline="0" noProof="0" dirty="0">
                  <a:ln>
                    <a:noFill/>
                  </a:ln>
                  <a:solidFill>
                    <a:srgbClr val="58595B"/>
                  </a:solidFill>
                  <a:effectLst/>
                  <a:uLnTx/>
                  <a:uFillTx/>
                  <a:latin typeface="Calibri" panose="020F0502020204030204"/>
                  <a:ea typeface="+mn-ea"/>
                  <a:cs typeface="+mn-cs"/>
                </a:rPr>
                <a:t>- </a:t>
              </a:r>
              <a:r>
                <a:rPr kumimoji="0" lang="en-US" sz="1320" b="0" i="1" u="none" strike="noStrike" kern="1200" cap="none" spc="0" normalizeH="0" baseline="0" noProof="0" dirty="0">
                  <a:ln>
                    <a:noFill/>
                  </a:ln>
                  <a:solidFill>
                    <a:srgbClr val="58595B"/>
                  </a:solidFill>
                  <a:effectLst/>
                  <a:uLnTx/>
                  <a:uFillTx/>
                  <a:latin typeface="Calibri" panose="020F0502020204030204"/>
                  <a:ea typeface="+mn-ea"/>
                  <a:cs typeface="+mn-cs"/>
                </a:rPr>
                <a:t>Gartner 2017</a:t>
              </a:r>
            </a:p>
          </p:txBody>
        </p:sp>
        <p:sp>
          <p:nvSpPr>
            <p:cNvPr id="13" name="Rectangle 12">
              <a:extLst>
                <a:ext uri="{FF2B5EF4-FFF2-40B4-BE49-F238E27FC236}">
                  <a16:creationId xmlns:a16="http://schemas.microsoft.com/office/drawing/2014/main" id="{0E476ACC-AAB4-2442-8E0B-7440C581FDCD}"/>
                </a:ext>
              </a:extLst>
            </p:cNvPr>
            <p:cNvSpPr/>
            <p:nvPr/>
          </p:nvSpPr>
          <p:spPr>
            <a:xfrm>
              <a:off x="2153787" y="4779650"/>
              <a:ext cx="8177380" cy="3970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80" b="1" i="1" u="none" strike="noStrike" kern="1200" cap="none" spc="0" normalizeH="0" baseline="0" noProof="0" dirty="0">
                  <a:ln>
                    <a:noFill/>
                  </a:ln>
                  <a:solidFill>
                    <a:srgbClr val="BE272B"/>
                  </a:solidFill>
                  <a:effectLst/>
                  <a:uLnTx/>
                  <a:uFillTx/>
                  <a:latin typeface="Calibri" panose="020F0502020204030204"/>
                  <a:ea typeface="+mn-ea"/>
                  <a:cs typeface="+mn-cs"/>
                </a:rPr>
                <a:t>Business Value</a:t>
              </a:r>
              <a:r>
                <a:rPr kumimoji="0" lang="en-US" sz="1980" b="0" i="1" u="none" strike="noStrike" kern="1200" cap="none" spc="0" normalizeH="0" baseline="0" noProof="0" dirty="0">
                  <a:ln>
                    <a:noFill/>
                  </a:ln>
                  <a:solidFill>
                    <a:srgbClr val="BE272B"/>
                  </a:solidFill>
                  <a:effectLst/>
                  <a:uLnTx/>
                  <a:uFillTx/>
                  <a:latin typeface="Calibri" panose="020F0502020204030204"/>
                  <a:ea typeface="+mn-ea"/>
                  <a:cs typeface="+mn-cs"/>
                </a:rPr>
                <a:t> </a:t>
              </a:r>
              <a:r>
                <a:rPr kumimoji="0" lang="en-US" sz="1980" b="1" i="1" u="none" strike="noStrike" kern="1200" cap="none" spc="0" normalizeH="0" baseline="0" noProof="0" dirty="0">
                  <a:ln>
                    <a:noFill/>
                  </a:ln>
                  <a:solidFill>
                    <a:srgbClr val="BE272B"/>
                  </a:solidFill>
                  <a:effectLst/>
                  <a:uLnTx/>
                  <a:uFillTx/>
                  <a:latin typeface="Calibri" panose="020F0502020204030204"/>
                  <a:ea typeface="+mn-ea"/>
                  <a:cs typeface="+mn-cs"/>
                </a:rPr>
                <a:t>is realized when Outcomes are achieved! </a:t>
              </a:r>
              <a:endParaRPr kumimoji="0" lang="en-US" sz="1650" b="1" i="0" u="none" strike="noStrike" kern="1200" cap="none" spc="0" normalizeH="0" baseline="0" noProof="0" dirty="0">
                <a:ln>
                  <a:noFill/>
                </a:ln>
                <a:solidFill>
                  <a:srgbClr val="BE272B"/>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6541904-CD8E-E64B-831D-067B662BA73A}"/>
                </a:ext>
              </a:extLst>
            </p:cNvPr>
            <p:cNvSpPr/>
            <p:nvPr/>
          </p:nvSpPr>
          <p:spPr>
            <a:xfrm>
              <a:off x="1485900" y="5285004"/>
              <a:ext cx="9605408" cy="646331"/>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Pct val="155000"/>
                <a:buFontTx/>
                <a:buNone/>
                <a:tabLst/>
                <a:defRPr/>
              </a:pPr>
              <a:r>
                <a:rPr kumimoji="0" lang="en-US" sz="2000" b="0" i="0" u="none" strike="noStrike" kern="1200" cap="none" spc="0" normalizeH="0" baseline="0" noProof="0" dirty="0">
                  <a:ln>
                    <a:noFill/>
                  </a:ln>
                  <a:solidFill>
                    <a:srgbClr val="58595B"/>
                  </a:solidFill>
                  <a:effectLst/>
                  <a:uLnTx/>
                  <a:uFillTx/>
                  <a:latin typeface="Calibri" panose="020F0502020204030204"/>
                  <a:ea typeface="+mn-ea"/>
                  <a:cs typeface="+mn-cs"/>
                </a:rPr>
                <a:t>Outcomes are valuable, planned, slowly changing and align our work to a common strategy.</a:t>
              </a:r>
            </a:p>
            <a:p>
              <a:pPr marL="0" marR="0" lvl="0" indent="0" algn="ctr" defTabSz="914400" rtl="0" eaLnBrk="1" fontAlgn="auto" latinLnBrk="0" hangingPunct="1">
                <a:lnSpc>
                  <a:spcPct val="100000"/>
                </a:lnSpc>
                <a:spcBef>
                  <a:spcPct val="0"/>
                </a:spcBef>
                <a:spcAft>
                  <a:spcPts val="0"/>
                </a:spcAft>
                <a:buClrTx/>
                <a:buSzPct val="155000"/>
                <a:buFontTx/>
                <a:buNone/>
                <a:tabLst/>
                <a:defRPr/>
              </a:pPr>
              <a:r>
                <a:rPr kumimoji="0" lang="en-US" sz="1600" b="0" i="0" u="none" strike="noStrike" kern="1200" cap="none" spc="0" normalizeH="0" baseline="0" noProof="0" dirty="0">
                  <a:ln>
                    <a:noFill/>
                  </a:ln>
                  <a:solidFill>
                    <a:srgbClr val="58595B"/>
                  </a:solidFill>
                  <a:effectLst/>
                  <a:uLnTx/>
                  <a:uFillTx/>
                  <a:latin typeface="Calibri" panose="020F0502020204030204"/>
                  <a:ea typeface="+mn-ea"/>
                  <a:cs typeface="+mn-cs"/>
                </a:rPr>
                <a:t>- Evan Leybourn, Business Agility Institute</a:t>
              </a:r>
            </a:p>
          </p:txBody>
        </p:sp>
      </p:grpSp>
    </p:spTree>
    <p:extLst>
      <p:ext uri="{BB962C8B-B14F-4D97-AF65-F5344CB8AC3E}">
        <p14:creationId xmlns:p14="http://schemas.microsoft.com/office/powerpoint/2010/main" val="3970157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D2D40-71CC-F94F-9959-AEAF7E92EB0E}"/>
              </a:ext>
            </a:extLst>
          </p:cNvPr>
          <p:cNvSpPr>
            <a:spLocks noGrp="1"/>
          </p:cNvSpPr>
          <p:nvPr>
            <p:ph type="title"/>
          </p:nvPr>
        </p:nvSpPr>
        <p:spPr/>
        <p:txBody>
          <a:bodyPr/>
          <a:lstStyle/>
          <a:p>
            <a:r>
              <a:rPr lang="en-US" dirty="0"/>
              <a:t>Types of Key Results </a:t>
            </a:r>
          </a:p>
        </p:txBody>
      </p:sp>
      <p:sp>
        <p:nvSpPr>
          <p:cNvPr id="9" name="Rounded Rectangle 3">
            <a:extLst>
              <a:ext uri="{FF2B5EF4-FFF2-40B4-BE49-F238E27FC236}">
                <a16:creationId xmlns:a16="http://schemas.microsoft.com/office/drawing/2014/main" id="{CB7AF7A6-7475-4167-8110-DD12585EC572}"/>
              </a:ext>
            </a:extLst>
          </p:cNvPr>
          <p:cNvSpPr/>
          <p:nvPr/>
        </p:nvSpPr>
        <p:spPr>
          <a:xfrm>
            <a:off x="733872" y="1268761"/>
            <a:ext cx="4342184" cy="4825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latin typeface="+mj-lt"/>
              </a:rPr>
              <a:t>IMPACT/LAGGING</a:t>
            </a:r>
          </a:p>
          <a:p>
            <a:pPr algn="ctr"/>
            <a:r>
              <a:rPr lang="en-US" sz="2000" dirty="0">
                <a:latin typeface="+mj-lt"/>
              </a:rPr>
              <a:t>Measure the Business or Customer results you aim to achieve, make take more than a quarter to measure. </a:t>
            </a:r>
          </a:p>
          <a:p>
            <a:pPr algn="ctr"/>
            <a:endParaRPr lang="en-US" sz="2000" dirty="0">
              <a:latin typeface="+mj-lt"/>
            </a:endParaRPr>
          </a:p>
          <a:p>
            <a:pPr algn="ctr"/>
            <a:r>
              <a:rPr lang="en-US" sz="2000" b="1" u="sng" dirty="0">
                <a:latin typeface="+mj-lt"/>
              </a:rPr>
              <a:t>LEADING</a:t>
            </a:r>
          </a:p>
          <a:p>
            <a:pPr algn="ctr"/>
            <a:r>
              <a:rPr lang="en-US" sz="1800" dirty="0">
                <a:latin typeface="+mj-lt"/>
              </a:rPr>
              <a:t>Metrics we have control over that we can measure within the quarter/PI to validate we’re on track.</a:t>
            </a:r>
            <a:br>
              <a:rPr lang="en-US" sz="1800" dirty="0">
                <a:latin typeface="+mj-lt"/>
              </a:rPr>
            </a:br>
            <a:endParaRPr lang="en-US" sz="2000" dirty="0">
              <a:latin typeface="+mj-lt"/>
            </a:endParaRPr>
          </a:p>
          <a:p>
            <a:pPr algn="ctr"/>
            <a:r>
              <a:rPr lang="en-US" sz="2000" b="1" u="sng" dirty="0">
                <a:latin typeface="+mj-lt"/>
              </a:rPr>
              <a:t>BALANCING</a:t>
            </a:r>
          </a:p>
          <a:p>
            <a:pPr algn="ctr"/>
            <a:r>
              <a:rPr lang="en-US" sz="2000" dirty="0">
                <a:latin typeface="+mj-lt"/>
              </a:rPr>
              <a:t>Guardrail metrics defined to protect against unintended consequences</a:t>
            </a:r>
          </a:p>
        </p:txBody>
      </p:sp>
      <p:sp>
        <p:nvSpPr>
          <p:cNvPr id="10" name="Rounded Rectangle 5">
            <a:extLst>
              <a:ext uri="{FF2B5EF4-FFF2-40B4-BE49-F238E27FC236}">
                <a16:creationId xmlns:a16="http://schemas.microsoft.com/office/drawing/2014/main" id="{B501E499-F7E6-4D2C-AC29-2E0C47AE2666}"/>
              </a:ext>
            </a:extLst>
          </p:cNvPr>
          <p:cNvSpPr/>
          <p:nvPr/>
        </p:nvSpPr>
        <p:spPr>
          <a:xfrm>
            <a:off x="6600056" y="1268760"/>
            <a:ext cx="4876800" cy="482542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u="sng" dirty="0">
                <a:latin typeface="+mj-lt"/>
              </a:rPr>
              <a:t>IMPACT/LAGGING</a:t>
            </a:r>
          </a:p>
          <a:p>
            <a:pPr algn="ctr"/>
            <a:r>
              <a:rPr lang="en-US" sz="2000" dirty="0">
                <a:latin typeface="+mj-lt"/>
              </a:rPr>
              <a:t>Acquisition, Activation, Revenue, Retention, Referral, Cost Reduction, Market share </a:t>
            </a:r>
          </a:p>
          <a:p>
            <a:pPr algn="ctr"/>
            <a:endParaRPr lang="en-US" sz="2000" dirty="0">
              <a:latin typeface="+mj-lt"/>
            </a:endParaRPr>
          </a:p>
          <a:p>
            <a:pPr algn="ctr"/>
            <a:r>
              <a:rPr lang="en-US" sz="2000" b="1" u="sng" dirty="0">
                <a:latin typeface="+mj-lt"/>
              </a:rPr>
              <a:t>LEADING</a:t>
            </a:r>
          </a:p>
          <a:p>
            <a:pPr algn="ctr"/>
            <a:r>
              <a:rPr lang="en-US" sz="1800" dirty="0">
                <a:latin typeface="+mj-lt"/>
              </a:rPr>
              <a:t>Successful experiments, confidence of pilot users, page performance improvement, search results matching new offering, </a:t>
            </a:r>
            <a:br>
              <a:rPr lang="en-US" sz="1800" dirty="0">
                <a:latin typeface="+mj-lt"/>
              </a:rPr>
            </a:br>
            <a:endParaRPr lang="en-US" sz="2000" dirty="0">
              <a:latin typeface="+mj-lt"/>
            </a:endParaRPr>
          </a:p>
          <a:p>
            <a:pPr algn="ctr"/>
            <a:r>
              <a:rPr lang="en-US" sz="2000" b="1" u="sng" dirty="0">
                <a:latin typeface="+mj-lt"/>
              </a:rPr>
              <a:t>BALANCING</a:t>
            </a:r>
          </a:p>
          <a:p>
            <a:pPr algn="ctr"/>
            <a:r>
              <a:rPr lang="en-US" sz="2000" dirty="0">
                <a:latin typeface="+mj-lt"/>
              </a:rPr>
              <a:t>Ensure quality doesn’t decrease if you have a ‘go faster’ metric.</a:t>
            </a:r>
          </a:p>
        </p:txBody>
      </p:sp>
      <p:sp>
        <p:nvSpPr>
          <p:cNvPr id="11" name="Right Arrow 7">
            <a:extLst>
              <a:ext uri="{FF2B5EF4-FFF2-40B4-BE49-F238E27FC236}">
                <a16:creationId xmlns:a16="http://schemas.microsoft.com/office/drawing/2014/main" id="{E678998E-69C2-42A8-A674-7010749247CB}"/>
              </a:ext>
            </a:extLst>
          </p:cNvPr>
          <p:cNvSpPr/>
          <p:nvPr/>
        </p:nvSpPr>
        <p:spPr>
          <a:xfrm>
            <a:off x="5158358" y="3186172"/>
            <a:ext cx="14478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Examples</a:t>
            </a:r>
          </a:p>
        </p:txBody>
      </p:sp>
    </p:spTree>
    <p:extLst>
      <p:ext uri="{BB962C8B-B14F-4D97-AF65-F5344CB8AC3E}">
        <p14:creationId xmlns:p14="http://schemas.microsoft.com/office/powerpoint/2010/main" val="2927934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0F7A-26CB-2F41-A293-9F9390DCBAF3}"/>
              </a:ext>
            </a:extLst>
          </p:cNvPr>
          <p:cNvSpPr>
            <a:spLocks noGrp="1"/>
          </p:cNvSpPr>
          <p:nvPr>
            <p:ph type="title"/>
          </p:nvPr>
        </p:nvSpPr>
        <p:spPr/>
        <p:txBody>
          <a:bodyPr/>
          <a:lstStyle/>
          <a:p>
            <a:r>
              <a:rPr lang="en-US" dirty="0"/>
              <a:t>Limiting Outcome WIP</a:t>
            </a:r>
          </a:p>
        </p:txBody>
      </p:sp>
      <p:grpSp>
        <p:nvGrpSpPr>
          <p:cNvPr id="5" name="Group 4">
            <a:extLst>
              <a:ext uri="{FF2B5EF4-FFF2-40B4-BE49-F238E27FC236}">
                <a16:creationId xmlns:a16="http://schemas.microsoft.com/office/drawing/2014/main" id="{ABE39FCF-D072-5C44-AE43-D6CEFD75FCD1}"/>
              </a:ext>
            </a:extLst>
          </p:cNvPr>
          <p:cNvGrpSpPr/>
          <p:nvPr/>
        </p:nvGrpSpPr>
        <p:grpSpPr>
          <a:xfrm>
            <a:off x="1600200" y="1295400"/>
            <a:ext cx="8991600" cy="4572000"/>
            <a:chOff x="1447800" y="1295400"/>
            <a:chExt cx="8991600" cy="4572000"/>
          </a:xfrm>
        </p:grpSpPr>
        <p:sp>
          <p:nvSpPr>
            <p:cNvPr id="3" name="Text Placeholder 1">
              <a:extLst>
                <a:ext uri="{FF2B5EF4-FFF2-40B4-BE49-F238E27FC236}">
                  <a16:creationId xmlns:a16="http://schemas.microsoft.com/office/drawing/2014/main" id="{B452D01C-067E-DB42-A073-D11AF44A56BE}"/>
                </a:ext>
              </a:extLst>
            </p:cNvPr>
            <p:cNvSpPr txBox="1">
              <a:spLocks/>
            </p:cNvSpPr>
            <p:nvPr/>
          </p:nvSpPr>
          <p:spPr>
            <a:xfrm>
              <a:off x="6324600" y="1295400"/>
              <a:ext cx="4114800" cy="4572000"/>
            </a:xfrm>
            <a:prstGeom prst="rect">
              <a:avLst/>
            </a:prstGeom>
            <a:solidFill>
              <a:schemeClr val="accent6">
                <a:lumMod val="20000"/>
                <a:lumOff val="80000"/>
              </a:schemeClr>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58595B"/>
                  </a:solidFill>
                  <a:effectLst/>
                  <a:uLnTx/>
                  <a:uFillTx/>
                  <a:latin typeface="+mj-lt"/>
                </a:rPr>
                <a:t>Identify:</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3200" b="0" i="0" u="none" strike="noStrike" kern="1200" cap="none" spc="0" normalizeH="0" baseline="0" noProof="0" dirty="0">
                  <a:ln>
                    <a:noFill/>
                  </a:ln>
                  <a:solidFill>
                    <a:srgbClr val="58595B"/>
                  </a:solidFill>
                  <a:effectLst/>
                  <a:uLnTx/>
                  <a:uFillTx/>
                  <a:latin typeface="+mj-lt"/>
                </a:rPr>
                <a:t>5 Key Results </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3200" b="0" i="0" u="none" strike="noStrike" kern="1200" cap="none" spc="0" normalizeH="0" baseline="0" noProof="0" dirty="0">
                  <a:ln>
                    <a:noFill/>
                  </a:ln>
                  <a:solidFill>
                    <a:srgbClr val="58595B"/>
                  </a:solidFill>
                  <a:effectLst/>
                  <a:uLnTx/>
                  <a:uFillTx/>
                  <a:latin typeface="+mj-lt"/>
                </a:rPr>
                <a:t>1 to 2 outcomes that are tough but achievable – Provides Focus &amp; Limits WIP</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58595B"/>
                </a:solidFill>
                <a:effectLst/>
                <a:uLnTx/>
                <a:uFillTx/>
                <a:latin typeface="+mj-lt"/>
              </a:endParaRPr>
            </a:p>
          </p:txBody>
        </p:sp>
        <p:sp>
          <p:nvSpPr>
            <p:cNvPr id="4" name="Text Placeholder 1">
              <a:extLst>
                <a:ext uri="{FF2B5EF4-FFF2-40B4-BE49-F238E27FC236}">
                  <a16:creationId xmlns:a16="http://schemas.microsoft.com/office/drawing/2014/main" id="{38EE0243-C5AA-4F42-8B51-DA51EA8BC8BF}"/>
                </a:ext>
              </a:extLst>
            </p:cNvPr>
            <p:cNvSpPr txBox="1">
              <a:spLocks/>
            </p:cNvSpPr>
            <p:nvPr/>
          </p:nvSpPr>
          <p:spPr>
            <a:xfrm>
              <a:off x="1447800" y="1295400"/>
              <a:ext cx="4114800" cy="4572000"/>
            </a:xfrm>
            <a:prstGeom prst="rect">
              <a:avLst/>
            </a:prstGeom>
            <a:solidFill>
              <a:schemeClr val="accent6">
                <a:lumMod val="20000"/>
                <a:lumOff val="80000"/>
              </a:schemeClr>
            </a:solidFill>
          </p:spPr>
          <p:txBody>
            <a:bodyPr lIns="91400" tIns="45700" rIns="91400" bIns="45700"/>
            <a:lstStyle>
              <a:lvl1pPr marL="342748" indent="-342748" algn="l" defTabSz="914002" rtl="0" eaLnBrk="1" latinLnBrk="0" hangingPunct="1">
                <a:lnSpc>
                  <a:spcPct val="150000"/>
                </a:lnSpc>
                <a:spcBef>
                  <a:spcPct val="20000"/>
                </a:spcBef>
                <a:buFont typeface="Arial" pitchFamily="34" charset="0"/>
                <a:buChar char="•"/>
                <a:defRPr sz="3600" kern="1200">
                  <a:solidFill>
                    <a:schemeClr val="tx1"/>
                  </a:solidFill>
                  <a:latin typeface="+mn-lt"/>
                  <a:ea typeface="+mn-ea"/>
                  <a:cs typeface="+mn-cs"/>
                </a:defRPr>
              </a:lvl1pPr>
              <a:lvl2pPr marL="742626" indent="-285626" algn="l" defTabSz="9140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04" indent="-228500" algn="l" defTabSz="9140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03" indent="-228500" algn="l" defTabSz="9140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04" indent="-228500" algn="l" defTabSz="9140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04" indent="-228500" algn="l" defTabSz="9140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07" indent="-228500" algn="l" defTabSz="9140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05" indent="-228500" algn="l" defTabSz="9140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06" indent="-228500" algn="l" defTabSz="91400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002"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58595B"/>
                  </a:solidFill>
                  <a:effectLst/>
                  <a:uLnTx/>
                  <a:uFillTx/>
                  <a:latin typeface="+mj-lt"/>
                  <a:ea typeface="+mn-ea"/>
                  <a:cs typeface="+mn-cs"/>
                </a:rPr>
                <a:t>Quarterly Outcomes can be:</a:t>
              </a:r>
            </a:p>
            <a:p>
              <a:pPr marL="342748" marR="0" lvl="0" indent="-342748" algn="l" defTabSz="914002"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rgbClr val="58595B"/>
                  </a:solidFill>
                  <a:effectLst/>
                  <a:uLnTx/>
                  <a:uFillTx/>
                  <a:latin typeface="+mj-lt"/>
                  <a:ea typeface="+mn-ea"/>
                  <a:cs typeface="+mn-cs"/>
                </a:rPr>
                <a:t>A slice of one of the portfolio’s annual results</a:t>
              </a:r>
            </a:p>
            <a:p>
              <a:pPr marL="342748" marR="0" lvl="0" indent="-342748" algn="l" defTabSz="914002"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rgbClr val="58595B"/>
                  </a:solidFill>
                  <a:effectLst/>
                  <a:uLnTx/>
                  <a:uFillTx/>
                  <a:latin typeface="+mj-lt"/>
                  <a:ea typeface="+mn-ea"/>
                  <a:cs typeface="+mn-cs"/>
                </a:rPr>
                <a:t>An outcome that will contribute to one of the annual results</a:t>
              </a:r>
            </a:p>
          </p:txBody>
        </p:sp>
      </p:grpSp>
    </p:spTree>
    <p:extLst>
      <p:ext uri="{BB962C8B-B14F-4D97-AF65-F5344CB8AC3E}">
        <p14:creationId xmlns:p14="http://schemas.microsoft.com/office/powerpoint/2010/main" val="1012981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D2D40-71CC-F94F-9959-AEAF7E92EB0E}"/>
              </a:ext>
            </a:extLst>
          </p:cNvPr>
          <p:cNvSpPr>
            <a:spLocks noGrp="1"/>
          </p:cNvSpPr>
          <p:nvPr>
            <p:ph type="title"/>
          </p:nvPr>
        </p:nvSpPr>
        <p:spPr/>
        <p:txBody>
          <a:bodyPr/>
          <a:lstStyle/>
          <a:p>
            <a:r>
              <a:rPr lang="en-US" dirty="0"/>
              <a:t>Types of Quarterly Goals </a:t>
            </a:r>
          </a:p>
        </p:txBody>
      </p:sp>
      <p:sp>
        <p:nvSpPr>
          <p:cNvPr id="9" name="Rounded Rectangle 4">
            <a:extLst>
              <a:ext uri="{FF2B5EF4-FFF2-40B4-BE49-F238E27FC236}">
                <a16:creationId xmlns:a16="http://schemas.microsoft.com/office/drawing/2014/main" id="{D9EC7680-FA28-42B9-80DA-5DE4E3D4B2E2}"/>
              </a:ext>
            </a:extLst>
          </p:cNvPr>
          <p:cNvSpPr/>
          <p:nvPr/>
        </p:nvSpPr>
        <p:spPr>
          <a:xfrm>
            <a:off x="472190" y="995964"/>
            <a:ext cx="5986264" cy="1828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u="sng" dirty="0"/>
              <a:t>TEST IT (EXPERIMENTS) </a:t>
            </a:r>
          </a:p>
          <a:p>
            <a:pPr algn="ctr"/>
            <a:r>
              <a:rPr lang="en-US" sz="2000" dirty="0"/>
              <a:t>Your idea is new and hasn’t been proven so you should focus this quarter on running experiments and validating your assumptions. This goal is usually owned by your Discovery team members. </a:t>
            </a:r>
          </a:p>
          <a:p>
            <a:pPr algn="ctr"/>
            <a:endParaRPr lang="en-US" sz="2000" dirty="0"/>
          </a:p>
        </p:txBody>
      </p:sp>
      <p:sp>
        <p:nvSpPr>
          <p:cNvPr id="10" name="Rounded Rectangle 5">
            <a:extLst>
              <a:ext uri="{FF2B5EF4-FFF2-40B4-BE49-F238E27FC236}">
                <a16:creationId xmlns:a16="http://schemas.microsoft.com/office/drawing/2014/main" id="{7872B959-0F98-4E94-8F42-1023BA459FC7}"/>
              </a:ext>
            </a:extLst>
          </p:cNvPr>
          <p:cNvSpPr/>
          <p:nvPr/>
        </p:nvSpPr>
        <p:spPr>
          <a:xfrm>
            <a:off x="2063552" y="2999893"/>
            <a:ext cx="6122640" cy="1752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u="sng" dirty="0"/>
              <a:t>NAIL IT (MVP)</a:t>
            </a:r>
          </a:p>
          <a:p>
            <a:pPr algn="ctr"/>
            <a:r>
              <a:rPr lang="en-US" sz="2000" dirty="0"/>
              <a:t>You’ve validated the idea and are now ready to build an MVP so you should pick metrics that prove the MVP is valuable, usable, feasible. Also consider performance and quality metrics.</a:t>
            </a:r>
            <a:endParaRPr lang="en-US" sz="1200" dirty="0"/>
          </a:p>
        </p:txBody>
      </p:sp>
      <p:sp>
        <p:nvSpPr>
          <p:cNvPr id="11" name="Rounded Rectangle 6">
            <a:extLst>
              <a:ext uri="{FF2B5EF4-FFF2-40B4-BE49-F238E27FC236}">
                <a16:creationId xmlns:a16="http://schemas.microsoft.com/office/drawing/2014/main" id="{A00A6F09-E662-4B9A-8853-B7F80A3289DF}"/>
              </a:ext>
            </a:extLst>
          </p:cNvPr>
          <p:cNvSpPr/>
          <p:nvPr/>
        </p:nvSpPr>
        <p:spPr>
          <a:xfrm>
            <a:off x="4597970" y="4934328"/>
            <a:ext cx="6200328" cy="178419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u="sng" dirty="0"/>
              <a:t>SCALE IT (MMP)</a:t>
            </a:r>
          </a:p>
          <a:p>
            <a:pPr algn="ctr"/>
            <a:r>
              <a:rPr lang="en-US" sz="2000" dirty="0"/>
              <a:t>You’re ready to hit the market so now you can measure Pirate like metrics and market share expansion, revenue and customer success metrics. Consider balancing metrics. </a:t>
            </a:r>
            <a:endParaRPr lang="en-US" sz="2000" b="1" u="sng" dirty="0"/>
          </a:p>
        </p:txBody>
      </p:sp>
      <p:sp>
        <p:nvSpPr>
          <p:cNvPr id="12" name="Rectangle 11">
            <a:extLst>
              <a:ext uri="{FF2B5EF4-FFF2-40B4-BE49-F238E27FC236}">
                <a16:creationId xmlns:a16="http://schemas.microsoft.com/office/drawing/2014/main" id="{E50112F3-CD65-451F-B056-86DD0ACF1D92}"/>
              </a:ext>
            </a:extLst>
          </p:cNvPr>
          <p:cNvSpPr/>
          <p:nvPr/>
        </p:nvSpPr>
        <p:spPr>
          <a:xfrm>
            <a:off x="8424351" y="1848731"/>
            <a:ext cx="3276600" cy="1952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 your quarterly outcomes, identify the right key results based on the goal</a:t>
            </a:r>
          </a:p>
        </p:txBody>
      </p:sp>
    </p:spTree>
    <p:extLst>
      <p:ext uri="{BB962C8B-B14F-4D97-AF65-F5344CB8AC3E}">
        <p14:creationId xmlns:p14="http://schemas.microsoft.com/office/powerpoint/2010/main" val="1639416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8958-BBBA-DD42-9675-1F87B245EF4D}"/>
              </a:ext>
            </a:extLst>
          </p:cNvPr>
          <p:cNvSpPr>
            <a:spLocks noGrp="1"/>
          </p:cNvSpPr>
          <p:nvPr>
            <p:ph type="title"/>
          </p:nvPr>
        </p:nvSpPr>
        <p:spPr/>
        <p:txBody>
          <a:bodyPr>
            <a:noAutofit/>
          </a:bodyPr>
          <a:lstStyle/>
          <a:p>
            <a:r>
              <a:rPr lang="en-US" dirty="0"/>
              <a:t>Team of Teams: Quarterly Outcomes</a:t>
            </a:r>
          </a:p>
        </p:txBody>
      </p:sp>
      <p:sp>
        <p:nvSpPr>
          <p:cNvPr id="11" name="Content Placeholder 10">
            <a:extLst>
              <a:ext uri="{FF2B5EF4-FFF2-40B4-BE49-F238E27FC236}">
                <a16:creationId xmlns:a16="http://schemas.microsoft.com/office/drawing/2014/main" id="{19EB2B27-93AE-5642-98E3-06506A6DED87}"/>
              </a:ext>
            </a:extLst>
          </p:cNvPr>
          <p:cNvSpPr>
            <a:spLocks noGrp="1"/>
          </p:cNvSpPr>
          <p:nvPr>
            <p:ph idx="4294967295"/>
          </p:nvPr>
        </p:nvSpPr>
        <p:spPr>
          <a:xfrm>
            <a:off x="2922588" y="2590800"/>
            <a:ext cx="9269412" cy="3600450"/>
          </a:xfrm>
        </p:spPr>
        <p:txBody>
          <a:bodyPr>
            <a:normAutofit/>
          </a:bodyPr>
          <a:lstStyle/>
          <a:p>
            <a:pPr>
              <a:lnSpc>
                <a:spcPct val="150000"/>
              </a:lnSpc>
              <a:buSzPct val="100000"/>
            </a:pPr>
            <a:r>
              <a:rPr lang="en-US" sz="3200" dirty="0"/>
              <a:t>Each outcome should: </a:t>
            </a:r>
          </a:p>
          <a:p>
            <a:pPr lvl="1">
              <a:lnSpc>
                <a:spcPct val="150000"/>
              </a:lnSpc>
            </a:pPr>
            <a:r>
              <a:rPr lang="en-US" sz="3200" dirty="0"/>
              <a:t>Be clearly stated</a:t>
            </a:r>
          </a:p>
          <a:p>
            <a:pPr lvl="1">
              <a:lnSpc>
                <a:spcPct val="150000"/>
              </a:lnSpc>
            </a:pPr>
            <a:r>
              <a:rPr lang="en-US" sz="3200" dirty="0"/>
              <a:t>Have measurable results</a:t>
            </a:r>
          </a:p>
          <a:p>
            <a:pPr lvl="1">
              <a:lnSpc>
                <a:spcPct val="150000"/>
              </a:lnSpc>
            </a:pPr>
            <a:r>
              <a:rPr lang="en-US" sz="3200" dirty="0"/>
              <a:t>Be able to be completed in a quarter</a:t>
            </a:r>
          </a:p>
        </p:txBody>
      </p:sp>
      <p:grpSp>
        <p:nvGrpSpPr>
          <p:cNvPr id="10" name="Group 9">
            <a:extLst>
              <a:ext uri="{FF2B5EF4-FFF2-40B4-BE49-F238E27FC236}">
                <a16:creationId xmlns:a16="http://schemas.microsoft.com/office/drawing/2014/main" id="{7B26FD46-19EE-5B44-8EEA-72DA3AC1B3D6}"/>
              </a:ext>
            </a:extLst>
          </p:cNvPr>
          <p:cNvGrpSpPr/>
          <p:nvPr/>
        </p:nvGrpSpPr>
        <p:grpSpPr>
          <a:xfrm>
            <a:off x="1678089" y="1090260"/>
            <a:ext cx="8823329" cy="1300609"/>
            <a:chOff x="533400" y="1143000"/>
            <a:chExt cx="8823329" cy="1300609"/>
          </a:xfrm>
        </p:grpSpPr>
        <p:sp>
          <p:nvSpPr>
            <p:cNvPr id="7" name="Rounded Rectangle 6">
              <a:extLst>
                <a:ext uri="{FF2B5EF4-FFF2-40B4-BE49-F238E27FC236}">
                  <a16:creationId xmlns:a16="http://schemas.microsoft.com/office/drawing/2014/main" id="{4BBD93EC-9A78-D84E-90E0-D909B8E10037}"/>
                </a:ext>
              </a:extLst>
            </p:cNvPr>
            <p:cNvSpPr/>
            <p:nvPr/>
          </p:nvSpPr>
          <p:spPr>
            <a:xfrm>
              <a:off x="533400" y="1143000"/>
              <a:ext cx="8823329" cy="130060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982139-40DB-8A48-B099-E43B8C634816}"/>
                </a:ext>
              </a:extLst>
            </p:cNvPr>
            <p:cNvSpPr/>
            <p:nvPr/>
          </p:nvSpPr>
          <p:spPr>
            <a:xfrm>
              <a:off x="533400" y="1254695"/>
              <a:ext cx="8686800" cy="1077218"/>
            </a:xfrm>
            <a:prstGeom prst="rect">
              <a:avLst/>
            </a:prstGeom>
          </p:spPr>
          <p:txBody>
            <a:bodyPr wrap="square">
              <a:spAutoFit/>
            </a:bodyPr>
            <a:lstStyle/>
            <a:p>
              <a:pPr algn="ctr"/>
              <a:r>
                <a:rPr lang="en-US" sz="3200" dirty="0">
                  <a:solidFill>
                    <a:srgbClr val="222222"/>
                  </a:solidFill>
                  <a:latin typeface="Guardian"/>
                </a:rPr>
                <a:t>Team of Teams’ Outcomes to achieve in the next quarter that align back to the Annual Outcomes</a:t>
              </a:r>
              <a:endParaRPr lang="en-US" sz="3200" dirty="0"/>
            </a:p>
          </p:txBody>
        </p:sp>
      </p:grpSp>
    </p:spTree>
    <p:extLst>
      <p:ext uri="{BB962C8B-B14F-4D97-AF65-F5344CB8AC3E}">
        <p14:creationId xmlns:p14="http://schemas.microsoft.com/office/powerpoint/2010/main" val="2962342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C1BCB-B94C-6E4A-B0C4-2C333FB96CE6}"/>
              </a:ext>
            </a:extLst>
          </p:cNvPr>
          <p:cNvSpPr>
            <a:spLocks noGrp="1"/>
          </p:cNvSpPr>
          <p:nvPr>
            <p:ph type="title"/>
          </p:nvPr>
        </p:nvSpPr>
        <p:spPr/>
        <p:txBody>
          <a:bodyPr/>
          <a:lstStyle/>
          <a:p>
            <a:r>
              <a:rPr lang="en-US" dirty="0"/>
              <a:t>Template: Outcome Card</a:t>
            </a:r>
          </a:p>
        </p:txBody>
      </p:sp>
      <p:sp>
        <p:nvSpPr>
          <p:cNvPr id="9" name="TextBox 8">
            <a:extLst>
              <a:ext uri="{FF2B5EF4-FFF2-40B4-BE49-F238E27FC236}">
                <a16:creationId xmlns:a16="http://schemas.microsoft.com/office/drawing/2014/main" id="{ACC8A260-0D4A-584F-AD2E-80713DFFE7C6}"/>
              </a:ext>
            </a:extLst>
          </p:cNvPr>
          <p:cNvSpPr txBox="1"/>
          <p:nvPr/>
        </p:nvSpPr>
        <p:spPr>
          <a:xfrm>
            <a:off x="980440" y="1197990"/>
            <a:ext cx="1271405" cy="358990"/>
          </a:xfrm>
          <a:prstGeom prst="rect">
            <a:avLst/>
          </a:prstGeom>
          <a:noFill/>
        </p:spPr>
        <p:txBody>
          <a:bodyPr wrap="square" lIns="81199" tIns="40599" rIns="81199" bIns="40599" rtlCol="0">
            <a:spAutoFit/>
          </a:bodyPr>
          <a:lstStyle/>
          <a:p>
            <a:pPr marL="0" marR="0" lvl="0" indent="0" algn="r" defTabSz="81200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Title:</a:t>
            </a:r>
          </a:p>
        </p:txBody>
      </p:sp>
      <p:sp>
        <p:nvSpPr>
          <p:cNvPr id="10" name="Rectangle 9">
            <a:extLst>
              <a:ext uri="{FF2B5EF4-FFF2-40B4-BE49-F238E27FC236}">
                <a16:creationId xmlns:a16="http://schemas.microsoft.com/office/drawing/2014/main" id="{BA88F17E-D08A-9949-AB9C-F992C61F6D46}"/>
              </a:ext>
            </a:extLst>
          </p:cNvPr>
          <p:cNvSpPr/>
          <p:nvPr/>
        </p:nvSpPr>
        <p:spPr>
          <a:xfrm>
            <a:off x="2251846" y="1084730"/>
            <a:ext cx="6729594" cy="520648"/>
          </a:xfrm>
          <a:prstGeom prst="rect">
            <a:avLst/>
          </a:prstGeom>
          <a:noFill/>
          <a:ln w="9525" cap="flat" cmpd="sng" algn="ctr">
            <a:solidFill>
              <a:sysClr val="window" lastClr="FFFFFF">
                <a:lumMod val="50000"/>
              </a:sysClr>
            </a:solidFill>
            <a:prstDash val="solid"/>
          </a:ln>
          <a:effectLst/>
        </p:spPr>
        <p:txBody>
          <a:bodyPr lIns="81199" tIns="40599" rIns="81199" bIns="40599" spcCol="0"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32A5FF1-80EF-AE43-81E4-AA336C91E26F}"/>
              </a:ext>
            </a:extLst>
          </p:cNvPr>
          <p:cNvSpPr txBox="1"/>
          <p:nvPr/>
        </p:nvSpPr>
        <p:spPr>
          <a:xfrm>
            <a:off x="980442" y="1755779"/>
            <a:ext cx="1271404" cy="358990"/>
          </a:xfrm>
          <a:prstGeom prst="rect">
            <a:avLst/>
          </a:prstGeom>
          <a:noFill/>
        </p:spPr>
        <p:txBody>
          <a:bodyPr wrap="square" lIns="81199" tIns="40599" rIns="81199" bIns="40599" rtlCol="0">
            <a:spAutoFit/>
          </a:bodyPr>
          <a:lstStyle>
            <a:defPPr>
              <a:defRPr lang="en-US"/>
            </a:defPPr>
            <a:lvl1pPr defTabSz="812004" fontAlgn="auto">
              <a:spcBef>
                <a:spcPts val="0"/>
              </a:spcBef>
              <a:spcAft>
                <a:spcPts val="0"/>
              </a:spcAft>
              <a:defRPr sz="1800" b="0">
                <a:solidFill>
                  <a:prstClr val="black"/>
                </a:solidFill>
                <a:latin typeface="Calibri"/>
              </a:defRPr>
            </a:lvl1pPr>
          </a:lstStyle>
          <a:p>
            <a:pPr marL="0" marR="0" lvl="0" indent="0" algn="r" defTabSz="81200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Hypothesis:</a:t>
            </a:r>
          </a:p>
        </p:txBody>
      </p:sp>
      <p:sp>
        <p:nvSpPr>
          <p:cNvPr id="12" name="Rectangle 11">
            <a:extLst>
              <a:ext uri="{FF2B5EF4-FFF2-40B4-BE49-F238E27FC236}">
                <a16:creationId xmlns:a16="http://schemas.microsoft.com/office/drawing/2014/main" id="{A5372222-B6A3-5243-99E3-DE77B1EB93D6}"/>
              </a:ext>
            </a:extLst>
          </p:cNvPr>
          <p:cNvSpPr/>
          <p:nvPr/>
        </p:nvSpPr>
        <p:spPr>
          <a:xfrm>
            <a:off x="2251846" y="1755779"/>
            <a:ext cx="6729594" cy="937940"/>
          </a:xfrm>
          <a:prstGeom prst="rect">
            <a:avLst/>
          </a:prstGeom>
          <a:noFill/>
          <a:ln w="9525" cap="flat" cmpd="sng" algn="ctr">
            <a:solidFill>
              <a:sysClr val="window" lastClr="FFFFFF">
                <a:lumMod val="50000"/>
              </a:sysClr>
            </a:solidFill>
            <a:prstDash val="solid"/>
          </a:ln>
          <a:effectLst/>
        </p:spPr>
        <p:txBody>
          <a:bodyPr lIns="81199" tIns="40599" rIns="81199" bIns="40599" spcCol="0"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B856BF53-BBBF-CA4F-B716-FBCC1B208A7A}"/>
              </a:ext>
            </a:extLst>
          </p:cNvPr>
          <p:cNvSpPr txBox="1"/>
          <p:nvPr/>
        </p:nvSpPr>
        <p:spPr>
          <a:xfrm>
            <a:off x="1133019" y="2727432"/>
            <a:ext cx="2978604" cy="358990"/>
          </a:xfrm>
          <a:prstGeom prst="rect">
            <a:avLst/>
          </a:prstGeom>
          <a:noFill/>
        </p:spPr>
        <p:txBody>
          <a:bodyPr wrap="square" lIns="81199" tIns="40599" rIns="81199" bIns="40599" rtlCol="0">
            <a:spAutoFit/>
          </a:bodyPr>
          <a:lstStyle/>
          <a:p>
            <a:pPr marL="0" marR="0" lvl="0" indent="0" algn="l" defTabSz="81200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Key Results / Metrics:</a:t>
            </a:r>
          </a:p>
        </p:txBody>
      </p:sp>
      <p:graphicFrame>
        <p:nvGraphicFramePr>
          <p:cNvPr id="14" name="Table 13">
            <a:extLst>
              <a:ext uri="{FF2B5EF4-FFF2-40B4-BE49-F238E27FC236}">
                <a16:creationId xmlns:a16="http://schemas.microsoft.com/office/drawing/2014/main" id="{E6600391-2BD8-B348-9D70-2774207024B0}"/>
              </a:ext>
            </a:extLst>
          </p:cNvPr>
          <p:cNvGraphicFramePr>
            <a:graphicFrameLocks noGrp="1"/>
          </p:cNvGraphicFramePr>
          <p:nvPr>
            <p:extLst>
              <p:ext uri="{D42A27DB-BD31-4B8C-83A1-F6EECF244321}">
                <p14:modId xmlns:p14="http://schemas.microsoft.com/office/powerpoint/2010/main" val="1340889673"/>
              </p:ext>
            </p:extLst>
          </p:nvPr>
        </p:nvGraphicFramePr>
        <p:xfrm>
          <a:off x="1030331" y="3145598"/>
          <a:ext cx="9617350" cy="2732422"/>
        </p:xfrm>
        <a:graphic>
          <a:graphicData uri="http://schemas.openxmlformats.org/drawingml/2006/table">
            <a:tbl>
              <a:tblPr firstRow="1" bandRow="1"/>
              <a:tblGrid>
                <a:gridCol w="276951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1437640">
                  <a:extLst>
                    <a:ext uri="{9D8B030D-6E8A-4147-A177-3AD203B41FA5}">
                      <a16:colId xmlns:a16="http://schemas.microsoft.com/office/drawing/2014/main" val="20006"/>
                    </a:ext>
                  </a:extLst>
                </a:gridCol>
              </a:tblGrid>
              <a:tr h="371877">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r>
                        <a:rPr lang="en-US" sz="1600" dirty="0"/>
                        <a:t>Title</a:t>
                      </a:r>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Progress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Metric</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Now</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Target</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Team of Teams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35499">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val="10001"/>
                  </a:ext>
                </a:extLst>
              </a:tr>
              <a:tr h="862523">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rgbClr val="8C929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rgbClr val="8C929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62523">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rgbClr val="8C929A"/>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rgbClr val="8C929A"/>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val="10003"/>
                  </a:ext>
                </a:extLst>
              </a:tr>
            </a:tbl>
          </a:graphicData>
        </a:graphic>
      </p:graphicFrame>
      <p:sp>
        <p:nvSpPr>
          <p:cNvPr id="15" name="TextBox 14">
            <a:extLst>
              <a:ext uri="{FF2B5EF4-FFF2-40B4-BE49-F238E27FC236}">
                <a16:creationId xmlns:a16="http://schemas.microsoft.com/office/drawing/2014/main" id="{35C9C8A5-60A2-E740-9E5C-D2D11F6E3C64}"/>
              </a:ext>
            </a:extLst>
          </p:cNvPr>
          <p:cNvSpPr txBox="1"/>
          <p:nvPr/>
        </p:nvSpPr>
        <p:spPr>
          <a:xfrm>
            <a:off x="9126352" y="1447800"/>
            <a:ext cx="1663568" cy="340188"/>
          </a:xfrm>
          <a:prstGeom prst="rect">
            <a:avLst/>
          </a:prstGeom>
          <a:noFill/>
        </p:spPr>
        <p:txBody>
          <a:bodyPr wrap="square" lIns="81199" tIns="40599" rIns="81199" bIns="40599" rtlCol="0">
            <a:spAutoFit/>
          </a:bodyPr>
          <a:lstStyle/>
          <a:p>
            <a:pPr marL="0" marR="0" lvl="0" indent="0" algn="l" defTabSz="812004" rtl="0" eaLnBrk="1" fontAlgn="auto" latinLnBrk="0" hangingPunct="1">
              <a:lnSpc>
                <a:spcPct val="100000"/>
              </a:lnSpc>
              <a:spcBef>
                <a:spcPts val="0"/>
              </a:spcBef>
              <a:spcAft>
                <a:spcPts val="0"/>
              </a:spcAft>
              <a:buClrTx/>
              <a:buSzTx/>
              <a:buFontTx/>
              <a:buNone/>
              <a:tabLst/>
              <a:defRPr/>
            </a:pPr>
            <a:r>
              <a:rPr kumimoji="0" lang="en-US" sz="1601" b="0" i="0" u="none" strike="noStrike" kern="1200" cap="none" spc="0" normalizeH="0" baseline="0" noProof="0" dirty="0">
                <a:ln>
                  <a:noFill/>
                </a:ln>
                <a:solidFill>
                  <a:prstClr val="black"/>
                </a:solidFill>
                <a:effectLst/>
                <a:uLnTx/>
                <a:uFillTx/>
                <a:latin typeface="Calibri"/>
                <a:ea typeface="+mn-ea"/>
                <a:cs typeface="+mn-cs"/>
              </a:rPr>
              <a:t>Overall Progress:</a:t>
            </a:r>
          </a:p>
        </p:txBody>
      </p:sp>
      <p:sp>
        <p:nvSpPr>
          <p:cNvPr id="16" name="Rectangle 15">
            <a:extLst>
              <a:ext uri="{FF2B5EF4-FFF2-40B4-BE49-F238E27FC236}">
                <a16:creationId xmlns:a16="http://schemas.microsoft.com/office/drawing/2014/main" id="{5DDCC10B-B11A-684E-AFF5-532DB6FBAAC6}"/>
              </a:ext>
            </a:extLst>
          </p:cNvPr>
          <p:cNvSpPr/>
          <p:nvPr/>
        </p:nvSpPr>
        <p:spPr>
          <a:xfrm>
            <a:off x="3952240" y="4318000"/>
            <a:ext cx="1562100" cy="457200"/>
          </a:xfrm>
          <a:prstGeom prst="rect">
            <a:avLst/>
          </a:prstGeom>
          <a:solidFill>
            <a:sysClr val="window" lastClr="FFFFFF"/>
          </a:solidFill>
          <a:ln w="9525" cap="flat" cmpd="sng" algn="ctr">
            <a:solidFill>
              <a:sysClr val="window" lastClr="FFFFFF">
                <a:lumMod val="65000"/>
              </a:sysClr>
            </a:solidFill>
            <a:prstDash val="solid"/>
          </a:ln>
          <a:effectLst/>
        </p:spPr>
        <p:txBody>
          <a:bodyPr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67F07A59-11E1-6340-8B23-15B07ED50CF0}"/>
              </a:ext>
            </a:extLst>
          </p:cNvPr>
          <p:cNvPicPr>
            <a:picLocks noChangeAspect="1"/>
          </p:cNvPicPr>
          <p:nvPr/>
        </p:nvPicPr>
        <p:blipFill>
          <a:blip r:embed="rId3" cstate="email">
            <a:duotone>
              <a:srgbClr val="F79646">
                <a:shade val="45000"/>
                <a:satMod val="135000"/>
              </a:srgbClr>
              <a:prstClr val="white"/>
            </a:duotone>
            <a:extLst>
              <a:ext uri="{28A0092B-C50C-407E-A947-70E740481C1C}">
                <a14:useLocalDpi xmlns:a14="http://schemas.microsoft.com/office/drawing/2010/main"/>
              </a:ext>
            </a:extLst>
          </a:blip>
          <a:stretch>
            <a:fillRect/>
          </a:stretch>
        </p:blipFill>
        <p:spPr>
          <a:xfrm>
            <a:off x="1168421" y="5981277"/>
            <a:ext cx="256275" cy="281903"/>
          </a:xfrm>
          <a:prstGeom prst="rect">
            <a:avLst/>
          </a:prstGeom>
        </p:spPr>
      </p:pic>
      <p:sp>
        <p:nvSpPr>
          <p:cNvPr id="24" name="TextBox 23">
            <a:extLst>
              <a:ext uri="{FF2B5EF4-FFF2-40B4-BE49-F238E27FC236}">
                <a16:creationId xmlns:a16="http://schemas.microsoft.com/office/drawing/2014/main" id="{B0D2FB66-53EB-8D4D-B5CC-A07FE87CA993}"/>
              </a:ext>
            </a:extLst>
          </p:cNvPr>
          <p:cNvSpPr txBox="1"/>
          <p:nvPr/>
        </p:nvSpPr>
        <p:spPr>
          <a:xfrm>
            <a:off x="1396199" y="5945257"/>
            <a:ext cx="2710999" cy="353943"/>
          </a:xfrm>
          <a:prstGeom prst="rect">
            <a:avLst/>
          </a:prstGeom>
          <a:noFill/>
        </p:spPr>
        <p:txBody>
          <a:bodyPr wrap="none" rtlCol="0">
            <a:spAutoFit/>
          </a:bodyPr>
          <a:lstStyle/>
          <a:p>
            <a:pPr marL="0" marR="0" lvl="0" indent="0" algn="l" defTabSz="812004"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Customer/org Impact metric</a:t>
            </a:r>
          </a:p>
        </p:txBody>
      </p:sp>
      <p:sp>
        <p:nvSpPr>
          <p:cNvPr id="25" name="Rectangle 24">
            <a:extLst>
              <a:ext uri="{FF2B5EF4-FFF2-40B4-BE49-F238E27FC236}">
                <a16:creationId xmlns:a16="http://schemas.microsoft.com/office/drawing/2014/main" id="{8666611A-AC6A-AE44-97A4-2DB1B8A4ADC2}"/>
              </a:ext>
            </a:extLst>
          </p:cNvPr>
          <p:cNvSpPr/>
          <p:nvPr/>
        </p:nvSpPr>
        <p:spPr>
          <a:xfrm>
            <a:off x="923690" y="990601"/>
            <a:ext cx="9866230" cy="5272579"/>
          </a:xfrm>
          <a:prstGeom prst="rect">
            <a:avLst/>
          </a:prstGeom>
          <a:noFill/>
          <a:ln w="9525" cap="flat" cmpd="sng" algn="ctr">
            <a:solidFill>
              <a:srgbClr val="4F81BD">
                <a:shade val="95000"/>
                <a:satMod val="105000"/>
              </a:srgbClr>
            </a:solidFill>
            <a:prstDash val="solid"/>
          </a:ln>
          <a:effectLst/>
        </p:spPr>
        <p:txBody>
          <a:bodyPr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552D3334-CC44-CB48-AA02-6DC453334DA5}"/>
              </a:ext>
            </a:extLst>
          </p:cNvPr>
          <p:cNvSpPr/>
          <p:nvPr/>
        </p:nvSpPr>
        <p:spPr>
          <a:xfrm>
            <a:off x="3952240" y="5232400"/>
            <a:ext cx="1562100" cy="457200"/>
          </a:xfrm>
          <a:prstGeom prst="rect">
            <a:avLst/>
          </a:prstGeom>
          <a:solidFill>
            <a:sysClr val="window" lastClr="FFFFFF"/>
          </a:solidFill>
          <a:ln w="9525" cap="flat" cmpd="sng" algn="ctr">
            <a:solidFill>
              <a:sysClr val="window" lastClr="FFFFFF">
                <a:lumMod val="65000"/>
              </a:sysClr>
            </a:solidFill>
            <a:prstDash val="solid"/>
          </a:ln>
          <a:effectLst/>
        </p:spPr>
        <p:txBody>
          <a:bodyPr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5B5FD208-A514-4740-98BC-25CBEFCDB3B7}"/>
              </a:ext>
            </a:extLst>
          </p:cNvPr>
          <p:cNvSpPr/>
          <p:nvPr/>
        </p:nvSpPr>
        <p:spPr>
          <a:xfrm>
            <a:off x="9126351" y="1755779"/>
            <a:ext cx="1587367" cy="344984"/>
          </a:xfrm>
          <a:prstGeom prst="rect">
            <a:avLst/>
          </a:prstGeom>
          <a:solidFill>
            <a:sysClr val="window" lastClr="FFFFFF"/>
          </a:solidFill>
          <a:ln w="9525" cap="flat" cmpd="sng" algn="ctr">
            <a:solidFill>
              <a:sysClr val="windowText" lastClr="000000">
                <a:lumMod val="50000"/>
                <a:lumOff val="50000"/>
              </a:sysClr>
            </a:solidFill>
            <a:prstDash val="solid"/>
          </a:ln>
          <a:effectLst/>
        </p:spPr>
        <p:txBody>
          <a:bodyPr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205558B7-4BC4-A34C-8623-10F08DEA8EC3}"/>
              </a:ext>
            </a:extLst>
          </p:cNvPr>
          <p:cNvSpPr/>
          <p:nvPr/>
        </p:nvSpPr>
        <p:spPr>
          <a:xfrm>
            <a:off x="3952240" y="3614270"/>
            <a:ext cx="1562100" cy="457200"/>
          </a:xfrm>
          <a:prstGeom prst="rect">
            <a:avLst/>
          </a:prstGeom>
          <a:solidFill>
            <a:sysClr val="window" lastClr="FFFFFF"/>
          </a:solidFill>
          <a:ln w="9525" cap="flat" cmpd="sng" algn="ctr">
            <a:solidFill>
              <a:sysClr val="window" lastClr="FFFFFF">
                <a:lumMod val="65000"/>
              </a:sysClr>
            </a:solidFill>
            <a:prstDash val="solid"/>
          </a:ln>
          <a:effectLst/>
        </p:spPr>
        <p:txBody>
          <a:bodyPr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407853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8958-BBBA-DD42-9675-1F87B245EF4D}"/>
              </a:ext>
            </a:extLst>
          </p:cNvPr>
          <p:cNvSpPr>
            <a:spLocks noGrp="1"/>
          </p:cNvSpPr>
          <p:nvPr>
            <p:ph type="title"/>
          </p:nvPr>
        </p:nvSpPr>
        <p:spPr/>
        <p:txBody>
          <a:bodyPr>
            <a:noAutofit/>
          </a:bodyPr>
          <a:lstStyle/>
          <a:p>
            <a:r>
              <a:rPr lang="en-US" dirty="0"/>
              <a:t>Quarterly Outcome: Example</a:t>
            </a:r>
          </a:p>
        </p:txBody>
      </p:sp>
      <p:sp>
        <p:nvSpPr>
          <p:cNvPr id="54" name="TextBox 53">
            <a:extLst>
              <a:ext uri="{FF2B5EF4-FFF2-40B4-BE49-F238E27FC236}">
                <a16:creationId xmlns:a16="http://schemas.microsoft.com/office/drawing/2014/main" id="{72169C37-F5E0-994D-9E0B-5B073977E199}"/>
              </a:ext>
            </a:extLst>
          </p:cNvPr>
          <p:cNvSpPr txBox="1"/>
          <p:nvPr/>
        </p:nvSpPr>
        <p:spPr>
          <a:xfrm>
            <a:off x="904240" y="1147190"/>
            <a:ext cx="1271405" cy="358990"/>
          </a:xfrm>
          <a:prstGeom prst="rect">
            <a:avLst/>
          </a:prstGeom>
          <a:noFill/>
        </p:spPr>
        <p:txBody>
          <a:bodyPr wrap="square" lIns="81199" tIns="40599" rIns="81199" bIns="40599" rtlCol="0">
            <a:spAutoFit/>
          </a:bodyPr>
          <a:lstStyle/>
          <a:p>
            <a:pPr marL="0" marR="0" lvl="0" indent="0" algn="r" defTabSz="81200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Title:</a:t>
            </a:r>
          </a:p>
        </p:txBody>
      </p:sp>
      <p:sp>
        <p:nvSpPr>
          <p:cNvPr id="55" name="Rectangle 54">
            <a:extLst>
              <a:ext uri="{FF2B5EF4-FFF2-40B4-BE49-F238E27FC236}">
                <a16:creationId xmlns:a16="http://schemas.microsoft.com/office/drawing/2014/main" id="{CFE15589-0122-7846-BBB3-6031662B199A}"/>
              </a:ext>
            </a:extLst>
          </p:cNvPr>
          <p:cNvSpPr/>
          <p:nvPr/>
        </p:nvSpPr>
        <p:spPr>
          <a:xfrm>
            <a:off x="2175646" y="1033930"/>
            <a:ext cx="6729594" cy="520648"/>
          </a:xfrm>
          <a:prstGeom prst="rect">
            <a:avLst/>
          </a:prstGeom>
          <a:noFill/>
          <a:ln w="9525" cap="flat" cmpd="sng" algn="ctr">
            <a:solidFill>
              <a:sysClr val="window" lastClr="FFFFFF">
                <a:lumMod val="50000"/>
              </a:sysClr>
            </a:solidFill>
            <a:prstDash val="solid"/>
          </a:ln>
          <a:effectLst/>
        </p:spPr>
        <p:txBody>
          <a:bodyPr lIns="81199" tIns="40599" rIns="81199" bIns="40599" spcCol="0" rtlCol="0" anchor="ctr"/>
          <a:lstStyle/>
          <a:p>
            <a:pPr marL="0" marR="0" lvl="0" indent="0" algn="ctr" defTabSz="81200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endParaRPr>
          </a:p>
        </p:txBody>
      </p:sp>
      <p:sp>
        <p:nvSpPr>
          <p:cNvPr id="56" name="TextBox 55">
            <a:extLst>
              <a:ext uri="{FF2B5EF4-FFF2-40B4-BE49-F238E27FC236}">
                <a16:creationId xmlns:a16="http://schemas.microsoft.com/office/drawing/2014/main" id="{5679518B-6E58-9C42-AC5C-433F816D51CE}"/>
              </a:ext>
            </a:extLst>
          </p:cNvPr>
          <p:cNvSpPr txBox="1"/>
          <p:nvPr/>
        </p:nvSpPr>
        <p:spPr>
          <a:xfrm>
            <a:off x="904242" y="1704979"/>
            <a:ext cx="1271404" cy="358990"/>
          </a:xfrm>
          <a:prstGeom prst="rect">
            <a:avLst/>
          </a:prstGeom>
          <a:noFill/>
        </p:spPr>
        <p:txBody>
          <a:bodyPr wrap="square" lIns="81199" tIns="40599" rIns="81199" bIns="40599" rtlCol="0">
            <a:spAutoFit/>
          </a:bodyPr>
          <a:lstStyle>
            <a:defPPr>
              <a:defRPr lang="en-US"/>
            </a:defPPr>
            <a:lvl1pPr defTabSz="812004" fontAlgn="auto">
              <a:spcBef>
                <a:spcPts val="0"/>
              </a:spcBef>
              <a:spcAft>
                <a:spcPts val="0"/>
              </a:spcAft>
              <a:defRPr sz="1800" b="0">
                <a:solidFill>
                  <a:prstClr val="black"/>
                </a:solidFill>
                <a:latin typeface="Calibri"/>
              </a:defRPr>
            </a:lvl1pPr>
          </a:lstStyle>
          <a:p>
            <a:pPr marL="0" marR="0" lvl="0" indent="0" algn="r" defTabSz="81200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Hypothesis:</a:t>
            </a:r>
          </a:p>
        </p:txBody>
      </p:sp>
      <p:sp>
        <p:nvSpPr>
          <p:cNvPr id="57" name="Rectangle 56">
            <a:extLst>
              <a:ext uri="{FF2B5EF4-FFF2-40B4-BE49-F238E27FC236}">
                <a16:creationId xmlns:a16="http://schemas.microsoft.com/office/drawing/2014/main" id="{575AB6CD-7FC4-C34E-8731-23ACF8EEB2E1}"/>
              </a:ext>
            </a:extLst>
          </p:cNvPr>
          <p:cNvSpPr/>
          <p:nvPr/>
        </p:nvSpPr>
        <p:spPr>
          <a:xfrm>
            <a:off x="2175646" y="1704979"/>
            <a:ext cx="6729594" cy="937940"/>
          </a:xfrm>
          <a:prstGeom prst="rect">
            <a:avLst/>
          </a:prstGeom>
          <a:noFill/>
          <a:ln w="9525" cap="flat" cmpd="sng" algn="ctr">
            <a:solidFill>
              <a:sysClr val="window" lastClr="FFFFFF">
                <a:lumMod val="50000"/>
              </a:sysClr>
            </a:solidFill>
            <a:prstDash val="solid"/>
          </a:ln>
          <a:effectLst/>
        </p:spPr>
        <p:txBody>
          <a:bodyPr lIns="81199" tIns="40599" rIns="81199" bIns="40599" spcCol="0" rtlCol="0" anchor="ctr"/>
          <a:lstStyle/>
          <a:p>
            <a:pPr marL="0" marR="0" lvl="0" indent="0" algn="ctr" defTabSz="81200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endParaRPr>
          </a:p>
        </p:txBody>
      </p:sp>
      <p:sp>
        <p:nvSpPr>
          <p:cNvPr id="58" name="TextBox 57">
            <a:extLst>
              <a:ext uri="{FF2B5EF4-FFF2-40B4-BE49-F238E27FC236}">
                <a16:creationId xmlns:a16="http://schemas.microsoft.com/office/drawing/2014/main" id="{0AA3DC3B-9DD9-1F40-A3E9-0FB2F24A45E2}"/>
              </a:ext>
            </a:extLst>
          </p:cNvPr>
          <p:cNvSpPr txBox="1"/>
          <p:nvPr/>
        </p:nvSpPr>
        <p:spPr>
          <a:xfrm>
            <a:off x="1056819" y="2676632"/>
            <a:ext cx="2978604" cy="358990"/>
          </a:xfrm>
          <a:prstGeom prst="rect">
            <a:avLst/>
          </a:prstGeom>
          <a:noFill/>
        </p:spPr>
        <p:txBody>
          <a:bodyPr wrap="square" lIns="81199" tIns="40599" rIns="81199" bIns="40599" rtlCol="0">
            <a:spAutoFit/>
          </a:bodyPr>
          <a:lstStyle/>
          <a:p>
            <a:pPr marL="0" marR="0" lvl="0" indent="0" defTabSz="81200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Key Results / Metrics:</a:t>
            </a:r>
          </a:p>
        </p:txBody>
      </p:sp>
      <p:graphicFrame>
        <p:nvGraphicFramePr>
          <p:cNvPr id="59" name="Table 58">
            <a:extLst>
              <a:ext uri="{FF2B5EF4-FFF2-40B4-BE49-F238E27FC236}">
                <a16:creationId xmlns:a16="http://schemas.microsoft.com/office/drawing/2014/main" id="{381222B1-9833-6D41-9BF4-69250FF01789}"/>
              </a:ext>
            </a:extLst>
          </p:cNvPr>
          <p:cNvGraphicFramePr>
            <a:graphicFrameLocks noGrp="1"/>
          </p:cNvGraphicFramePr>
          <p:nvPr/>
        </p:nvGraphicFramePr>
        <p:xfrm>
          <a:off x="954130" y="3094798"/>
          <a:ext cx="9617350" cy="2797963"/>
        </p:xfrm>
        <a:graphic>
          <a:graphicData uri="http://schemas.openxmlformats.org/drawingml/2006/table">
            <a:tbl>
              <a:tblPr firstRow="1" bandRow="1"/>
              <a:tblGrid>
                <a:gridCol w="276951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1437640">
                  <a:extLst>
                    <a:ext uri="{9D8B030D-6E8A-4147-A177-3AD203B41FA5}">
                      <a16:colId xmlns:a16="http://schemas.microsoft.com/office/drawing/2014/main" val="20006"/>
                    </a:ext>
                  </a:extLst>
                </a:gridCol>
              </a:tblGrid>
              <a:tr h="371877">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r>
                        <a:rPr lang="en-US" sz="1600" dirty="0"/>
                        <a:t>Title</a:t>
                      </a:r>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Progress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Metric</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Now</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Target</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Team of Teams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35499">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t>Increase SMB membership</a:t>
                      </a:r>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Active Members</a:t>
                      </a:r>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30K</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37k</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SMB Sales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val="10001"/>
                  </a:ext>
                </a:extLst>
              </a:tr>
              <a:tr h="862523">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Maintain Conversion Rate</a:t>
                      </a:r>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rgbClr val="8C929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rgbClr val="8C929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Activation</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72%</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72%</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SMB Delivery</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62523">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Quote applications for vision insurance</a:t>
                      </a:r>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rgbClr val="8C929A"/>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rgbClr val="8C929A"/>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t>Quotes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0</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12K</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SMB Marketing</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val="10003"/>
                  </a:ext>
                </a:extLst>
              </a:tr>
            </a:tbl>
          </a:graphicData>
        </a:graphic>
      </p:graphicFrame>
      <p:sp>
        <p:nvSpPr>
          <p:cNvPr id="60" name="TextBox 59">
            <a:extLst>
              <a:ext uri="{FF2B5EF4-FFF2-40B4-BE49-F238E27FC236}">
                <a16:creationId xmlns:a16="http://schemas.microsoft.com/office/drawing/2014/main" id="{09B0F645-E6D3-DD4F-A642-BA21BDE6E5EA}"/>
              </a:ext>
            </a:extLst>
          </p:cNvPr>
          <p:cNvSpPr txBox="1"/>
          <p:nvPr/>
        </p:nvSpPr>
        <p:spPr>
          <a:xfrm>
            <a:off x="9050152" y="1397000"/>
            <a:ext cx="1663568" cy="340188"/>
          </a:xfrm>
          <a:prstGeom prst="rect">
            <a:avLst/>
          </a:prstGeom>
          <a:noFill/>
        </p:spPr>
        <p:txBody>
          <a:bodyPr wrap="square" lIns="81199" tIns="40599" rIns="81199" bIns="40599" rtlCol="0">
            <a:spAutoFit/>
          </a:bodyPr>
          <a:lstStyle/>
          <a:p>
            <a:pPr marL="0" marR="0" lvl="0" indent="0" defTabSz="812004" eaLnBrk="1" fontAlgn="auto" latinLnBrk="0" hangingPunct="1">
              <a:lnSpc>
                <a:spcPct val="100000"/>
              </a:lnSpc>
              <a:spcBef>
                <a:spcPts val="0"/>
              </a:spcBef>
              <a:spcAft>
                <a:spcPts val="0"/>
              </a:spcAft>
              <a:buClrTx/>
              <a:buSzTx/>
              <a:buFontTx/>
              <a:buNone/>
              <a:tabLst/>
              <a:defRPr/>
            </a:pPr>
            <a:r>
              <a:rPr kumimoji="0" lang="en-US" sz="1601" b="0" i="0" u="none" strike="noStrike" kern="0" cap="none" spc="0" normalizeH="0" baseline="0" noProof="0" dirty="0">
                <a:ln>
                  <a:noFill/>
                </a:ln>
                <a:solidFill>
                  <a:prstClr val="black"/>
                </a:solidFill>
                <a:effectLst/>
                <a:uLnTx/>
                <a:uFillTx/>
              </a:rPr>
              <a:t>Overall Progress:</a:t>
            </a:r>
          </a:p>
        </p:txBody>
      </p:sp>
      <p:pic>
        <p:nvPicPr>
          <p:cNvPr id="61" name="Picture 60">
            <a:extLst>
              <a:ext uri="{FF2B5EF4-FFF2-40B4-BE49-F238E27FC236}">
                <a16:creationId xmlns:a16="http://schemas.microsoft.com/office/drawing/2014/main" id="{FBA350BA-A0B8-514A-9B99-B359E0B17FBF}"/>
              </a:ext>
            </a:extLst>
          </p:cNvPr>
          <p:cNvPicPr>
            <a:picLocks noChangeAspect="1"/>
          </p:cNvPicPr>
          <p:nvPr/>
        </p:nvPicPr>
        <p:blipFill>
          <a:blip r:embed="rId3" cstate="email">
            <a:duotone>
              <a:srgbClr val="F79646">
                <a:shade val="45000"/>
                <a:satMod val="135000"/>
              </a:srgbClr>
              <a:prstClr val="white"/>
            </a:duotone>
            <a:extLst>
              <a:ext uri="{28A0092B-C50C-407E-A947-70E740481C1C}">
                <a14:useLocalDpi xmlns:a14="http://schemas.microsoft.com/office/drawing/2010/main"/>
              </a:ext>
            </a:extLst>
          </a:blip>
          <a:stretch>
            <a:fillRect/>
          </a:stretch>
        </p:blipFill>
        <p:spPr>
          <a:xfrm>
            <a:off x="1092221" y="5930477"/>
            <a:ext cx="256275" cy="281903"/>
          </a:xfrm>
          <a:prstGeom prst="rect">
            <a:avLst/>
          </a:prstGeom>
        </p:spPr>
      </p:pic>
      <p:sp>
        <p:nvSpPr>
          <p:cNvPr id="62" name="TextBox 61">
            <a:extLst>
              <a:ext uri="{FF2B5EF4-FFF2-40B4-BE49-F238E27FC236}">
                <a16:creationId xmlns:a16="http://schemas.microsoft.com/office/drawing/2014/main" id="{6A2F89D3-CC3F-BF49-8372-059AC329479F}"/>
              </a:ext>
            </a:extLst>
          </p:cNvPr>
          <p:cNvSpPr txBox="1"/>
          <p:nvPr/>
        </p:nvSpPr>
        <p:spPr>
          <a:xfrm>
            <a:off x="1319999" y="5894457"/>
            <a:ext cx="2710999" cy="353943"/>
          </a:xfrm>
          <a:prstGeom prst="rect">
            <a:avLst/>
          </a:prstGeom>
          <a:noFill/>
        </p:spPr>
        <p:txBody>
          <a:bodyPr wrap="none" rtlCol="0">
            <a:spAutoFit/>
          </a:bodyPr>
          <a:lstStyle/>
          <a:p>
            <a:pPr marL="0" marR="0" lvl="0" indent="0" defTabSz="812004"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prstClr val="black"/>
                </a:solidFill>
                <a:effectLst/>
                <a:uLnTx/>
                <a:uFillTx/>
              </a:rPr>
              <a:t>Customer/org Impact metric</a:t>
            </a:r>
          </a:p>
        </p:txBody>
      </p:sp>
      <p:sp>
        <p:nvSpPr>
          <p:cNvPr id="63" name="Rectangle 62">
            <a:extLst>
              <a:ext uri="{FF2B5EF4-FFF2-40B4-BE49-F238E27FC236}">
                <a16:creationId xmlns:a16="http://schemas.microsoft.com/office/drawing/2014/main" id="{06F1D839-129E-0442-AB09-259765414034}"/>
              </a:ext>
            </a:extLst>
          </p:cNvPr>
          <p:cNvSpPr/>
          <p:nvPr/>
        </p:nvSpPr>
        <p:spPr>
          <a:xfrm>
            <a:off x="838200" y="939801"/>
            <a:ext cx="9895840" cy="5272580"/>
          </a:xfrm>
          <a:prstGeom prst="rect">
            <a:avLst/>
          </a:prstGeom>
          <a:noFill/>
          <a:ln w="9525" cap="flat" cmpd="sng" algn="ctr">
            <a:solidFill>
              <a:srgbClr val="4F81BD">
                <a:shade val="95000"/>
                <a:satMod val="105000"/>
              </a:srgbClr>
            </a:solidFill>
            <a:prstDash val="solid"/>
          </a:ln>
          <a:effectLst/>
        </p:spPr>
        <p:txBody>
          <a:bodyPr rtlCol="0" anchor="ctr"/>
          <a:lstStyle/>
          <a:p>
            <a:pPr marL="0" marR="0" lvl="0" indent="0" algn="ctr" defTabSz="81200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endParaRPr>
          </a:p>
        </p:txBody>
      </p:sp>
      <p:sp>
        <p:nvSpPr>
          <p:cNvPr id="64" name="TextBox 63">
            <a:extLst>
              <a:ext uri="{FF2B5EF4-FFF2-40B4-BE49-F238E27FC236}">
                <a16:creationId xmlns:a16="http://schemas.microsoft.com/office/drawing/2014/main" id="{210A175C-EFCE-184C-91C8-367610FD11B6}"/>
              </a:ext>
            </a:extLst>
          </p:cNvPr>
          <p:cNvSpPr txBox="1"/>
          <p:nvPr/>
        </p:nvSpPr>
        <p:spPr>
          <a:xfrm>
            <a:off x="2320556" y="1092200"/>
            <a:ext cx="6584683" cy="400110"/>
          </a:xfrm>
          <a:prstGeom prst="rect">
            <a:avLst/>
          </a:prstGeom>
          <a:noFill/>
        </p:spPr>
        <p:txBody>
          <a:bodyPr wrap="square" rtlCol="0">
            <a:spAutoFit/>
          </a:bodyPr>
          <a:lstStyle/>
          <a:p>
            <a:pPr marL="0" marR="0" lvl="0" indent="0" defTabSz="812004"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“Got to Have it” Small Business Vision Insurance Product</a:t>
            </a:r>
          </a:p>
        </p:txBody>
      </p:sp>
      <p:sp>
        <p:nvSpPr>
          <p:cNvPr id="65" name="TextBox 64">
            <a:extLst>
              <a:ext uri="{FF2B5EF4-FFF2-40B4-BE49-F238E27FC236}">
                <a16:creationId xmlns:a16="http://schemas.microsoft.com/office/drawing/2014/main" id="{E91B90DD-E4FB-954B-BC26-95576AED5BEE}"/>
              </a:ext>
            </a:extLst>
          </p:cNvPr>
          <p:cNvSpPr txBox="1"/>
          <p:nvPr/>
        </p:nvSpPr>
        <p:spPr>
          <a:xfrm>
            <a:off x="2320557" y="1676737"/>
            <a:ext cx="6584683" cy="1015663"/>
          </a:xfrm>
          <a:prstGeom prst="rect">
            <a:avLst/>
          </a:prstGeom>
          <a:noFill/>
        </p:spPr>
        <p:txBody>
          <a:bodyPr wrap="square" rtlCol="0">
            <a:spAutoFit/>
          </a:bodyPr>
          <a:lstStyle/>
          <a:p>
            <a:pPr marL="0" marR="0" lvl="0" indent="0" defTabSz="812004"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We believe that by launching a modern and innovative SMB vision insurance product to the market we will increase our market share for small business members. </a:t>
            </a:r>
          </a:p>
        </p:txBody>
      </p:sp>
      <p:pic>
        <p:nvPicPr>
          <p:cNvPr id="66" name="Picture 65">
            <a:extLst>
              <a:ext uri="{FF2B5EF4-FFF2-40B4-BE49-F238E27FC236}">
                <a16:creationId xmlns:a16="http://schemas.microsoft.com/office/drawing/2014/main" id="{8192B0A8-AF0B-2645-A7F0-57377E965919}"/>
              </a:ext>
            </a:extLst>
          </p:cNvPr>
          <p:cNvPicPr>
            <a:picLocks noChangeAspect="1"/>
          </p:cNvPicPr>
          <p:nvPr/>
        </p:nvPicPr>
        <p:blipFill>
          <a:blip r:embed="rId3" cstate="email">
            <a:duotone>
              <a:srgbClr val="F79646">
                <a:shade val="45000"/>
                <a:satMod val="135000"/>
              </a:srgbClr>
              <a:prstClr val="white"/>
            </a:duotone>
            <a:extLst>
              <a:ext uri="{28A0092B-C50C-407E-A947-70E740481C1C}">
                <a14:useLocalDpi xmlns:a14="http://schemas.microsoft.com/office/drawing/2010/main"/>
              </a:ext>
            </a:extLst>
          </a:blip>
          <a:stretch>
            <a:fillRect/>
          </a:stretch>
        </p:blipFill>
        <p:spPr>
          <a:xfrm>
            <a:off x="3352800" y="3530600"/>
            <a:ext cx="256275" cy="281903"/>
          </a:xfrm>
          <a:prstGeom prst="rect">
            <a:avLst/>
          </a:prstGeom>
        </p:spPr>
      </p:pic>
      <p:sp>
        <p:nvSpPr>
          <p:cNvPr id="67" name="Rectangle 66">
            <a:extLst>
              <a:ext uri="{FF2B5EF4-FFF2-40B4-BE49-F238E27FC236}">
                <a16:creationId xmlns:a16="http://schemas.microsoft.com/office/drawing/2014/main" id="{461C73FD-A70B-E946-BE16-2AE223236D30}"/>
              </a:ext>
            </a:extLst>
          </p:cNvPr>
          <p:cNvSpPr/>
          <p:nvPr/>
        </p:nvSpPr>
        <p:spPr>
          <a:xfrm>
            <a:off x="3886200" y="4313440"/>
            <a:ext cx="1562100" cy="457200"/>
          </a:xfrm>
          <a:prstGeom prst="rect">
            <a:avLst/>
          </a:prstGeom>
          <a:solidFill>
            <a:sysClr val="window" lastClr="FFFFFF"/>
          </a:solidFill>
          <a:ln w="9525" cap="flat" cmpd="sng" algn="ctr">
            <a:solidFill>
              <a:sysClr val="window" lastClr="FFFFFF">
                <a:lumMod val="65000"/>
              </a:sysClr>
            </a:solidFill>
            <a:prstDash val="solid"/>
          </a:ln>
          <a:effectLst/>
        </p:spPr>
        <p:txBody>
          <a:bodyPr rtlCol="0" anchor="ctr"/>
          <a:lstStyle/>
          <a:p>
            <a:pPr marL="0" marR="0" lvl="0" indent="0" algn="ctr" defTabSz="81200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endParaRPr>
          </a:p>
        </p:txBody>
      </p:sp>
      <p:sp>
        <p:nvSpPr>
          <p:cNvPr id="68" name="Rectangle 67">
            <a:extLst>
              <a:ext uri="{FF2B5EF4-FFF2-40B4-BE49-F238E27FC236}">
                <a16:creationId xmlns:a16="http://schemas.microsoft.com/office/drawing/2014/main" id="{2E6CC472-0B82-F640-B3EE-EC4BF1547B83}"/>
              </a:ext>
            </a:extLst>
          </p:cNvPr>
          <p:cNvSpPr/>
          <p:nvPr/>
        </p:nvSpPr>
        <p:spPr>
          <a:xfrm>
            <a:off x="3886200" y="3578533"/>
            <a:ext cx="1562100" cy="457200"/>
          </a:xfrm>
          <a:prstGeom prst="rect">
            <a:avLst/>
          </a:prstGeom>
          <a:solidFill>
            <a:sysClr val="window" lastClr="FFFFFF"/>
          </a:solidFill>
          <a:ln w="9525" cap="flat" cmpd="sng" algn="ctr">
            <a:solidFill>
              <a:sysClr val="window" lastClr="FFFFFF">
                <a:lumMod val="65000"/>
              </a:sysClr>
            </a:solidFill>
            <a:prstDash val="solid"/>
          </a:ln>
          <a:effectLst/>
        </p:spPr>
        <p:txBody>
          <a:bodyPr rtlCol="0" anchor="ctr"/>
          <a:lstStyle/>
          <a:p>
            <a:pPr marL="0" marR="0" lvl="0" indent="0" algn="ctr" defTabSz="81200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endParaRPr>
          </a:p>
        </p:txBody>
      </p:sp>
      <p:sp>
        <p:nvSpPr>
          <p:cNvPr id="69" name="Rectangle 68">
            <a:extLst>
              <a:ext uri="{FF2B5EF4-FFF2-40B4-BE49-F238E27FC236}">
                <a16:creationId xmlns:a16="http://schemas.microsoft.com/office/drawing/2014/main" id="{69363FBB-6D9C-D64D-9CF7-D1402CDB649A}"/>
              </a:ext>
            </a:extLst>
          </p:cNvPr>
          <p:cNvSpPr/>
          <p:nvPr/>
        </p:nvSpPr>
        <p:spPr>
          <a:xfrm>
            <a:off x="9050151" y="1742032"/>
            <a:ext cx="1562100" cy="275267"/>
          </a:xfrm>
          <a:prstGeom prst="rect">
            <a:avLst/>
          </a:prstGeom>
          <a:solidFill>
            <a:sysClr val="window" lastClr="FFFFFF"/>
          </a:solidFill>
          <a:ln w="9525" cap="flat" cmpd="sng" algn="ctr">
            <a:solidFill>
              <a:sysClr val="window" lastClr="FFFFFF">
                <a:lumMod val="65000"/>
              </a:sysClr>
            </a:solidFill>
            <a:prstDash val="solid"/>
          </a:ln>
          <a:effectLst/>
        </p:spPr>
        <p:txBody>
          <a:bodyPr rtlCol="0" anchor="ctr"/>
          <a:lstStyle/>
          <a:p>
            <a:pPr marL="0" marR="0" lvl="0" indent="0" algn="ctr" defTabSz="81200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endParaRPr>
          </a:p>
        </p:txBody>
      </p:sp>
      <p:sp>
        <p:nvSpPr>
          <p:cNvPr id="70" name="Rectangle 69">
            <a:extLst>
              <a:ext uri="{FF2B5EF4-FFF2-40B4-BE49-F238E27FC236}">
                <a16:creationId xmlns:a16="http://schemas.microsoft.com/office/drawing/2014/main" id="{06925B76-83FF-D941-AA97-A212221D4A70}"/>
              </a:ext>
            </a:extLst>
          </p:cNvPr>
          <p:cNvSpPr/>
          <p:nvPr/>
        </p:nvSpPr>
        <p:spPr>
          <a:xfrm>
            <a:off x="3886200" y="5241145"/>
            <a:ext cx="1562100" cy="457200"/>
          </a:xfrm>
          <a:prstGeom prst="rect">
            <a:avLst/>
          </a:prstGeom>
          <a:solidFill>
            <a:sysClr val="window" lastClr="FFFFFF"/>
          </a:solidFill>
          <a:ln w="9525" cap="flat" cmpd="sng" algn="ctr">
            <a:solidFill>
              <a:sysClr val="window" lastClr="FFFFFF">
                <a:lumMod val="65000"/>
              </a:sysClr>
            </a:solidFill>
            <a:prstDash val="solid"/>
          </a:ln>
          <a:effectLst/>
        </p:spPr>
        <p:txBody>
          <a:bodyPr rtlCol="0" anchor="ctr"/>
          <a:lstStyle/>
          <a:p>
            <a:pPr marL="0" marR="0" lvl="0" indent="0" algn="ctr" defTabSz="81200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endParaRPr>
          </a:p>
        </p:txBody>
      </p:sp>
    </p:spTree>
    <p:extLst>
      <p:ext uri="{BB962C8B-B14F-4D97-AF65-F5344CB8AC3E}">
        <p14:creationId xmlns:p14="http://schemas.microsoft.com/office/powerpoint/2010/main" val="556578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8958-BBBA-DD42-9675-1F87B245EF4D}"/>
              </a:ext>
            </a:extLst>
          </p:cNvPr>
          <p:cNvSpPr>
            <a:spLocks noGrp="1"/>
          </p:cNvSpPr>
          <p:nvPr>
            <p:ph type="title"/>
          </p:nvPr>
        </p:nvSpPr>
        <p:spPr/>
        <p:txBody>
          <a:bodyPr/>
          <a:lstStyle/>
          <a:p>
            <a:r>
              <a:rPr lang="en-US" dirty="0"/>
              <a:t>Example: Team Quarterly Outcome</a:t>
            </a:r>
          </a:p>
        </p:txBody>
      </p:sp>
      <p:sp>
        <p:nvSpPr>
          <p:cNvPr id="54" name="TextBox 53">
            <a:extLst>
              <a:ext uri="{FF2B5EF4-FFF2-40B4-BE49-F238E27FC236}">
                <a16:creationId xmlns:a16="http://schemas.microsoft.com/office/drawing/2014/main" id="{72169C37-F5E0-994D-9E0B-5B073977E199}"/>
              </a:ext>
            </a:extLst>
          </p:cNvPr>
          <p:cNvSpPr txBox="1"/>
          <p:nvPr/>
        </p:nvSpPr>
        <p:spPr>
          <a:xfrm>
            <a:off x="904240" y="1197990"/>
            <a:ext cx="1271405" cy="358990"/>
          </a:xfrm>
          <a:prstGeom prst="rect">
            <a:avLst/>
          </a:prstGeom>
          <a:noFill/>
        </p:spPr>
        <p:txBody>
          <a:bodyPr wrap="square" lIns="81199" tIns="40599" rIns="81199" bIns="40599" rtlCol="0">
            <a:spAutoFit/>
          </a:bodyPr>
          <a:lstStyle/>
          <a:p>
            <a:pPr marL="0" marR="0" lvl="0" indent="0" algn="r" defTabSz="812004"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Title:</a:t>
            </a:r>
          </a:p>
        </p:txBody>
      </p:sp>
      <p:sp>
        <p:nvSpPr>
          <p:cNvPr id="55" name="Rectangle 54">
            <a:extLst>
              <a:ext uri="{FF2B5EF4-FFF2-40B4-BE49-F238E27FC236}">
                <a16:creationId xmlns:a16="http://schemas.microsoft.com/office/drawing/2014/main" id="{CFE15589-0122-7846-BBB3-6031662B199A}"/>
              </a:ext>
            </a:extLst>
          </p:cNvPr>
          <p:cNvSpPr/>
          <p:nvPr/>
        </p:nvSpPr>
        <p:spPr>
          <a:xfrm>
            <a:off x="2175646" y="1084730"/>
            <a:ext cx="6729594" cy="520648"/>
          </a:xfrm>
          <a:prstGeom prst="rect">
            <a:avLst/>
          </a:prstGeom>
          <a:noFill/>
          <a:ln w="9525" cap="flat" cmpd="sng" algn="ctr">
            <a:solidFill>
              <a:sysClr val="window" lastClr="FFFFFF">
                <a:lumMod val="50000"/>
              </a:sysClr>
            </a:solidFill>
            <a:prstDash val="solid"/>
          </a:ln>
          <a:effectLst/>
        </p:spPr>
        <p:txBody>
          <a:bodyPr lIns="81199" tIns="40599" rIns="81199" bIns="40599" spcCol="0"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679518B-6E58-9C42-AC5C-433F816D51CE}"/>
              </a:ext>
            </a:extLst>
          </p:cNvPr>
          <p:cNvSpPr txBox="1"/>
          <p:nvPr/>
        </p:nvSpPr>
        <p:spPr>
          <a:xfrm>
            <a:off x="904242" y="1755779"/>
            <a:ext cx="1271404" cy="358990"/>
          </a:xfrm>
          <a:prstGeom prst="rect">
            <a:avLst/>
          </a:prstGeom>
          <a:noFill/>
        </p:spPr>
        <p:txBody>
          <a:bodyPr wrap="square" lIns="81199" tIns="40599" rIns="81199" bIns="40599" rtlCol="0">
            <a:spAutoFit/>
          </a:bodyPr>
          <a:lstStyle>
            <a:defPPr>
              <a:defRPr lang="en-US"/>
            </a:defPPr>
            <a:lvl1pPr defTabSz="812004" fontAlgn="auto">
              <a:spcBef>
                <a:spcPts val="0"/>
              </a:spcBef>
              <a:spcAft>
                <a:spcPts val="0"/>
              </a:spcAft>
              <a:defRPr sz="1800" b="0">
                <a:solidFill>
                  <a:prstClr val="black"/>
                </a:solidFill>
                <a:latin typeface="Calibri"/>
              </a:defRPr>
            </a:lvl1pPr>
          </a:lstStyle>
          <a:p>
            <a:pPr marL="0" marR="0" lvl="0" indent="0" algn="r" defTabSz="812004"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Hypothesis:</a:t>
            </a:r>
          </a:p>
        </p:txBody>
      </p:sp>
      <p:sp>
        <p:nvSpPr>
          <p:cNvPr id="57" name="Rectangle 56">
            <a:extLst>
              <a:ext uri="{FF2B5EF4-FFF2-40B4-BE49-F238E27FC236}">
                <a16:creationId xmlns:a16="http://schemas.microsoft.com/office/drawing/2014/main" id="{575AB6CD-7FC4-C34E-8731-23ACF8EEB2E1}"/>
              </a:ext>
            </a:extLst>
          </p:cNvPr>
          <p:cNvSpPr/>
          <p:nvPr/>
        </p:nvSpPr>
        <p:spPr>
          <a:xfrm>
            <a:off x="2175646" y="1755779"/>
            <a:ext cx="6729594" cy="937940"/>
          </a:xfrm>
          <a:prstGeom prst="rect">
            <a:avLst/>
          </a:prstGeom>
          <a:noFill/>
          <a:ln w="9525" cap="flat" cmpd="sng" algn="ctr">
            <a:solidFill>
              <a:sysClr val="window" lastClr="FFFFFF">
                <a:lumMod val="50000"/>
              </a:sysClr>
            </a:solidFill>
            <a:prstDash val="solid"/>
          </a:ln>
          <a:effectLst/>
        </p:spPr>
        <p:txBody>
          <a:bodyPr lIns="81199" tIns="40599" rIns="81199" bIns="40599" spcCol="0"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0AA3DC3B-9DD9-1F40-A3E9-0FB2F24A45E2}"/>
              </a:ext>
            </a:extLst>
          </p:cNvPr>
          <p:cNvSpPr txBox="1"/>
          <p:nvPr/>
        </p:nvSpPr>
        <p:spPr>
          <a:xfrm>
            <a:off x="1056819" y="2727432"/>
            <a:ext cx="2978604" cy="358990"/>
          </a:xfrm>
          <a:prstGeom prst="rect">
            <a:avLst/>
          </a:prstGeom>
          <a:noFill/>
        </p:spPr>
        <p:txBody>
          <a:bodyPr wrap="square" lIns="81199" tIns="40599" rIns="81199" bIns="40599" rtlCol="0">
            <a:spAutoFit/>
          </a:bodyPr>
          <a:lstStyle/>
          <a:p>
            <a:pPr marL="0" marR="0" lvl="0" indent="0" algn="l" defTabSz="812004"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Key Results / Metrics:</a:t>
            </a:r>
          </a:p>
        </p:txBody>
      </p:sp>
      <p:graphicFrame>
        <p:nvGraphicFramePr>
          <p:cNvPr id="59" name="Table 58">
            <a:extLst>
              <a:ext uri="{FF2B5EF4-FFF2-40B4-BE49-F238E27FC236}">
                <a16:creationId xmlns:a16="http://schemas.microsoft.com/office/drawing/2014/main" id="{381222B1-9833-6D41-9BF4-69250FF01789}"/>
              </a:ext>
            </a:extLst>
          </p:cNvPr>
          <p:cNvGraphicFramePr>
            <a:graphicFrameLocks noGrp="1"/>
          </p:cNvGraphicFramePr>
          <p:nvPr/>
        </p:nvGraphicFramePr>
        <p:xfrm>
          <a:off x="954130" y="3145598"/>
          <a:ext cx="9617350" cy="2797963"/>
        </p:xfrm>
        <a:graphic>
          <a:graphicData uri="http://schemas.openxmlformats.org/drawingml/2006/table">
            <a:tbl>
              <a:tblPr firstRow="1" bandRow="1"/>
              <a:tblGrid>
                <a:gridCol w="276951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1437640">
                  <a:extLst>
                    <a:ext uri="{9D8B030D-6E8A-4147-A177-3AD203B41FA5}">
                      <a16:colId xmlns:a16="http://schemas.microsoft.com/office/drawing/2014/main" val="20006"/>
                    </a:ext>
                  </a:extLst>
                </a:gridCol>
              </a:tblGrid>
              <a:tr h="371877">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r>
                        <a:rPr lang="en-US" sz="1600" dirty="0"/>
                        <a:t>Title</a:t>
                      </a:r>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Progress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Metric</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Now</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Target</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Team of Teams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35499">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t>Customer satisfaction</a:t>
                      </a:r>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Active Members</a:t>
                      </a:r>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30K</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37k</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SMB Sales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val="10001"/>
                  </a:ext>
                </a:extLst>
              </a:tr>
              <a:tr h="862523">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Test automation coverage</a:t>
                      </a:r>
                      <a:r>
                        <a:rPr lang="en-US" sz="2000" baseline="0" dirty="0"/>
                        <a:t> for critical path </a:t>
                      </a:r>
                      <a:endParaRPr lang="en-US" sz="2000" dirty="0"/>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rgbClr val="8C929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rgbClr val="8C929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Activation</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72%</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72%</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SMB Delivery</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62523">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Reduce escaped defects in production</a:t>
                      </a:r>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rgbClr val="8C929A"/>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rgbClr val="8C929A"/>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t>Quotes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0</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12K</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SMB Marketing</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val="10003"/>
                  </a:ext>
                </a:extLst>
              </a:tr>
            </a:tbl>
          </a:graphicData>
        </a:graphic>
      </p:graphicFrame>
      <p:sp>
        <p:nvSpPr>
          <p:cNvPr id="60" name="TextBox 59">
            <a:extLst>
              <a:ext uri="{FF2B5EF4-FFF2-40B4-BE49-F238E27FC236}">
                <a16:creationId xmlns:a16="http://schemas.microsoft.com/office/drawing/2014/main" id="{09B0F645-E6D3-DD4F-A642-BA21BDE6E5EA}"/>
              </a:ext>
            </a:extLst>
          </p:cNvPr>
          <p:cNvSpPr txBox="1"/>
          <p:nvPr/>
        </p:nvSpPr>
        <p:spPr>
          <a:xfrm>
            <a:off x="9050152" y="1447800"/>
            <a:ext cx="1663568" cy="340188"/>
          </a:xfrm>
          <a:prstGeom prst="rect">
            <a:avLst/>
          </a:prstGeom>
          <a:noFill/>
        </p:spPr>
        <p:txBody>
          <a:bodyPr wrap="square" lIns="81199" tIns="40599" rIns="81199" bIns="40599" rtlCol="0">
            <a:spAutoFit/>
          </a:bodyPr>
          <a:lstStyle/>
          <a:p>
            <a:pPr marL="0" marR="0" lvl="0" indent="0" algn="l" defTabSz="812004" rtl="0" eaLnBrk="1" fontAlgn="auto" latinLnBrk="0" hangingPunct="1">
              <a:lnSpc>
                <a:spcPct val="100000"/>
              </a:lnSpc>
              <a:spcBef>
                <a:spcPts val="0"/>
              </a:spcBef>
              <a:spcAft>
                <a:spcPts val="0"/>
              </a:spcAft>
              <a:buClrTx/>
              <a:buSzTx/>
              <a:buFontTx/>
              <a:buNone/>
              <a:tabLst/>
              <a:defRPr/>
            </a:pPr>
            <a:r>
              <a:rPr kumimoji="0" lang="en-US" sz="1601" b="0" i="0" u="none" strike="noStrike" kern="0" cap="none" spc="0" normalizeH="0" baseline="0" noProof="0" dirty="0">
                <a:ln>
                  <a:noFill/>
                </a:ln>
                <a:solidFill>
                  <a:prstClr val="black"/>
                </a:solidFill>
                <a:effectLst/>
                <a:uLnTx/>
                <a:uFillTx/>
                <a:latin typeface="Calibri" panose="020F0502020204030204"/>
                <a:ea typeface="+mn-ea"/>
                <a:cs typeface="+mn-cs"/>
              </a:rPr>
              <a:t>Overall Progress:</a:t>
            </a:r>
          </a:p>
        </p:txBody>
      </p:sp>
      <p:pic>
        <p:nvPicPr>
          <p:cNvPr id="61" name="Picture 60">
            <a:extLst>
              <a:ext uri="{FF2B5EF4-FFF2-40B4-BE49-F238E27FC236}">
                <a16:creationId xmlns:a16="http://schemas.microsoft.com/office/drawing/2014/main" id="{FBA350BA-A0B8-514A-9B99-B359E0B17FBF}"/>
              </a:ext>
            </a:extLst>
          </p:cNvPr>
          <p:cNvPicPr>
            <a:picLocks noChangeAspect="1"/>
          </p:cNvPicPr>
          <p:nvPr/>
        </p:nvPicPr>
        <p:blipFill>
          <a:blip r:embed="rId3" cstate="email">
            <a:duotone>
              <a:srgbClr val="F79646">
                <a:shade val="45000"/>
                <a:satMod val="135000"/>
              </a:srgbClr>
              <a:prstClr val="white"/>
            </a:duotone>
            <a:extLst>
              <a:ext uri="{28A0092B-C50C-407E-A947-70E740481C1C}">
                <a14:useLocalDpi xmlns:a14="http://schemas.microsoft.com/office/drawing/2010/main"/>
              </a:ext>
            </a:extLst>
          </a:blip>
          <a:stretch>
            <a:fillRect/>
          </a:stretch>
        </p:blipFill>
        <p:spPr>
          <a:xfrm>
            <a:off x="1092221" y="5981277"/>
            <a:ext cx="256275" cy="281903"/>
          </a:xfrm>
          <a:prstGeom prst="rect">
            <a:avLst/>
          </a:prstGeom>
        </p:spPr>
      </p:pic>
      <p:sp>
        <p:nvSpPr>
          <p:cNvPr id="62" name="TextBox 61">
            <a:extLst>
              <a:ext uri="{FF2B5EF4-FFF2-40B4-BE49-F238E27FC236}">
                <a16:creationId xmlns:a16="http://schemas.microsoft.com/office/drawing/2014/main" id="{6A2F89D3-CC3F-BF49-8372-059AC329479F}"/>
              </a:ext>
            </a:extLst>
          </p:cNvPr>
          <p:cNvSpPr txBox="1"/>
          <p:nvPr/>
        </p:nvSpPr>
        <p:spPr>
          <a:xfrm>
            <a:off x="1319999" y="5945257"/>
            <a:ext cx="2710999" cy="353943"/>
          </a:xfrm>
          <a:prstGeom prst="rect">
            <a:avLst/>
          </a:prstGeom>
          <a:noFill/>
        </p:spPr>
        <p:txBody>
          <a:bodyPr wrap="none" rtlCol="0">
            <a:spAutoFit/>
          </a:bodyPr>
          <a:lstStyle/>
          <a:p>
            <a:pPr marL="0" marR="0" lvl="0" indent="0" algn="l" defTabSz="812004" rtl="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prstClr val="black"/>
                </a:solidFill>
                <a:effectLst/>
                <a:uLnTx/>
                <a:uFillTx/>
                <a:latin typeface="Calibri" panose="020F0502020204030204"/>
                <a:ea typeface="+mn-ea"/>
                <a:cs typeface="+mn-cs"/>
              </a:rPr>
              <a:t>Customer/org Impact metric</a:t>
            </a:r>
          </a:p>
        </p:txBody>
      </p:sp>
      <p:sp>
        <p:nvSpPr>
          <p:cNvPr id="63" name="Rectangle 62">
            <a:extLst>
              <a:ext uri="{FF2B5EF4-FFF2-40B4-BE49-F238E27FC236}">
                <a16:creationId xmlns:a16="http://schemas.microsoft.com/office/drawing/2014/main" id="{06F1D839-129E-0442-AB09-259765414034}"/>
              </a:ext>
            </a:extLst>
          </p:cNvPr>
          <p:cNvSpPr/>
          <p:nvPr/>
        </p:nvSpPr>
        <p:spPr>
          <a:xfrm>
            <a:off x="838200" y="990601"/>
            <a:ext cx="9895840" cy="5308600"/>
          </a:xfrm>
          <a:prstGeom prst="rect">
            <a:avLst/>
          </a:prstGeom>
          <a:noFill/>
          <a:ln w="9525" cap="flat" cmpd="sng" algn="ctr">
            <a:solidFill>
              <a:srgbClr val="4F81BD">
                <a:shade val="95000"/>
                <a:satMod val="105000"/>
              </a:srgbClr>
            </a:solidFill>
            <a:prstDash val="solid"/>
          </a:ln>
          <a:effectLst/>
        </p:spPr>
        <p:txBody>
          <a:bodyPr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210A175C-EFCE-184C-91C8-367610FD11B6}"/>
              </a:ext>
            </a:extLst>
          </p:cNvPr>
          <p:cNvSpPr txBox="1"/>
          <p:nvPr/>
        </p:nvSpPr>
        <p:spPr>
          <a:xfrm>
            <a:off x="2320556" y="1143000"/>
            <a:ext cx="6584683" cy="400110"/>
          </a:xfrm>
          <a:prstGeom prst="rect">
            <a:avLst/>
          </a:prstGeom>
          <a:noFill/>
        </p:spPr>
        <p:txBody>
          <a:bodyPr wrap="square" rtlCol="0">
            <a:spAutoFit/>
          </a:bodyPr>
          <a:lstStyle/>
          <a:p>
            <a:pPr marL="0" marR="0" lvl="0" indent="0" algn="l" defTabSz="81200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Increase quality and reduce escaped defects</a:t>
            </a:r>
          </a:p>
        </p:txBody>
      </p:sp>
      <p:sp>
        <p:nvSpPr>
          <p:cNvPr id="65" name="TextBox 64">
            <a:extLst>
              <a:ext uri="{FF2B5EF4-FFF2-40B4-BE49-F238E27FC236}">
                <a16:creationId xmlns:a16="http://schemas.microsoft.com/office/drawing/2014/main" id="{E91B90DD-E4FB-954B-BC26-95576AED5BEE}"/>
              </a:ext>
            </a:extLst>
          </p:cNvPr>
          <p:cNvSpPr txBox="1"/>
          <p:nvPr/>
        </p:nvSpPr>
        <p:spPr>
          <a:xfrm>
            <a:off x="2320557" y="1727537"/>
            <a:ext cx="6584683" cy="1015663"/>
          </a:xfrm>
          <a:prstGeom prst="rect">
            <a:avLst/>
          </a:prstGeom>
          <a:noFill/>
        </p:spPr>
        <p:txBody>
          <a:bodyPr wrap="square" rtlCol="0">
            <a:spAutoFit/>
          </a:bodyPr>
          <a:lstStyle/>
          <a:p>
            <a:pPr marL="0" marR="0" lvl="0" indent="0" algn="l" defTabSz="66990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believe that by investing in test automation for our critical path customer journey use cases we will decrease the number of escaped defects in production.</a:t>
            </a:r>
          </a:p>
        </p:txBody>
      </p:sp>
      <p:pic>
        <p:nvPicPr>
          <p:cNvPr id="66" name="Picture 65">
            <a:extLst>
              <a:ext uri="{FF2B5EF4-FFF2-40B4-BE49-F238E27FC236}">
                <a16:creationId xmlns:a16="http://schemas.microsoft.com/office/drawing/2014/main" id="{8192B0A8-AF0B-2645-A7F0-57377E965919}"/>
              </a:ext>
            </a:extLst>
          </p:cNvPr>
          <p:cNvPicPr>
            <a:picLocks noChangeAspect="1"/>
          </p:cNvPicPr>
          <p:nvPr/>
        </p:nvPicPr>
        <p:blipFill>
          <a:blip r:embed="rId3" cstate="email">
            <a:duotone>
              <a:srgbClr val="F79646">
                <a:shade val="45000"/>
                <a:satMod val="135000"/>
              </a:srgbClr>
              <a:prstClr val="white"/>
            </a:duotone>
            <a:extLst>
              <a:ext uri="{28A0092B-C50C-407E-A947-70E740481C1C}">
                <a14:useLocalDpi xmlns:a14="http://schemas.microsoft.com/office/drawing/2010/main"/>
              </a:ext>
            </a:extLst>
          </a:blip>
          <a:stretch>
            <a:fillRect/>
          </a:stretch>
        </p:blipFill>
        <p:spPr>
          <a:xfrm>
            <a:off x="3352800" y="3581400"/>
            <a:ext cx="256275" cy="281903"/>
          </a:xfrm>
          <a:prstGeom prst="rect">
            <a:avLst/>
          </a:prstGeom>
        </p:spPr>
      </p:pic>
      <p:sp>
        <p:nvSpPr>
          <p:cNvPr id="21" name="Rectangle 20">
            <a:extLst>
              <a:ext uri="{FF2B5EF4-FFF2-40B4-BE49-F238E27FC236}">
                <a16:creationId xmlns:a16="http://schemas.microsoft.com/office/drawing/2014/main" id="{A06E57A9-6CC2-E347-B89D-5153E784CDA9}"/>
              </a:ext>
            </a:extLst>
          </p:cNvPr>
          <p:cNvSpPr/>
          <p:nvPr/>
        </p:nvSpPr>
        <p:spPr>
          <a:xfrm>
            <a:off x="9144000" y="1787989"/>
            <a:ext cx="1426410" cy="260294"/>
          </a:xfrm>
          <a:prstGeom prst="rect">
            <a:avLst/>
          </a:prstGeom>
          <a:gradFill flip="none" rotWithShape="1">
            <a:gsLst>
              <a:gs pos="0">
                <a:srgbClr val="FF0000"/>
              </a:gs>
              <a:gs pos="43000">
                <a:srgbClr val="FF0000"/>
              </a:gs>
              <a:gs pos="45000">
                <a:schemeClr val="bg1"/>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69903" rtl="0" eaLnBrk="1" fontAlgn="auto" latinLnBrk="0" hangingPunct="1">
              <a:lnSpc>
                <a:spcPct val="100000"/>
              </a:lnSpc>
              <a:spcBef>
                <a:spcPts val="0"/>
              </a:spcBef>
              <a:spcAft>
                <a:spcPts val="0"/>
              </a:spcAft>
              <a:buClrTx/>
              <a:buSzTx/>
              <a:buFontTx/>
              <a:buNone/>
              <a:tabLst/>
              <a:defRPr/>
            </a:pPr>
            <a:endParaRPr kumimoji="0" lang="en-US" sz="1403"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A6996B5-18A6-664F-A2E9-AA8A3DAF2726}"/>
              </a:ext>
            </a:extLst>
          </p:cNvPr>
          <p:cNvSpPr txBox="1"/>
          <p:nvPr/>
        </p:nvSpPr>
        <p:spPr>
          <a:xfrm>
            <a:off x="9174412" y="1785431"/>
            <a:ext cx="884448" cy="307777"/>
          </a:xfrm>
          <a:prstGeom prst="rect">
            <a:avLst/>
          </a:prstGeom>
          <a:noFill/>
        </p:spPr>
        <p:txBody>
          <a:bodyPr wrap="square" rtlCol="0">
            <a:spAutoFit/>
          </a:bodyPr>
          <a:lstStyle/>
          <a:p>
            <a:pPr marL="0" marR="0" lvl="0" indent="0" algn="l" defTabSz="66990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43%</a:t>
            </a:r>
          </a:p>
        </p:txBody>
      </p:sp>
      <p:sp>
        <p:nvSpPr>
          <p:cNvPr id="23" name="Rectangle 22">
            <a:extLst>
              <a:ext uri="{FF2B5EF4-FFF2-40B4-BE49-F238E27FC236}">
                <a16:creationId xmlns:a16="http://schemas.microsoft.com/office/drawing/2014/main" id="{169D90DD-0B23-2F43-8163-CE13EEF5C25A}"/>
              </a:ext>
            </a:extLst>
          </p:cNvPr>
          <p:cNvSpPr/>
          <p:nvPr/>
        </p:nvSpPr>
        <p:spPr>
          <a:xfrm>
            <a:off x="3863029" y="3666568"/>
            <a:ext cx="1585271" cy="384761"/>
          </a:xfrm>
          <a:prstGeom prst="rect">
            <a:avLst/>
          </a:prstGeom>
          <a:gradFill flip="none" rotWithShape="1">
            <a:gsLst>
              <a:gs pos="0">
                <a:schemeClr val="accent6"/>
              </a:gs>
              <a:gs pos="60000">
                <a:schemeClr val="accent6"/>
              </a:gs>
              <a:gs pos="61000">
                <a:schemeClr val="bg1"/>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69903" rtl="0" eaLnBrk="1" fontAlgn="auto" latinLnBrk="0" hangingPunct="1">
              <a:lnSpc>
                <a:spcPct val="100000"/>
              </a:lnSpc>
              <a:spcBef>
                <a:spcPts val="0"/>
              </a:spcBef>
              <a:spcAft>
                <a:spcPts val="0"/>
              </a:spcAft>
              <a:buClrTx/>
              <a:buSzTx/>
              <a:buFontTx/>
              <a:buNone/>
              <a:tabLst/>
              <a:defRPr/>
            </a:pPr>
            <a:endParaRPr kumimoji="0" lang="en-US" sz="1403"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416B0236-DEB9-6C44-9617-5C022A8B3C71}"/>
              </a:ext>
            </a:extLst>
          </p:cNvPr>
          <p:cNvSpPr txBox="1"/>
          <p:nvPr/>
        </p:nvSpPr>
        <p:spPr>
          <a:xfrm>
            <a:off x="3912586" y="3658444"/>
            <a:ext cx="888014" cy="369332"/>
          </a:xfrm>
          <a:prstGeom prst="rect">
            <a:avLst/>
          </a:prstGeom>
          <a:noFill/>
        </p:spPr>
        <p:txBody>
          <a:bodyPr wrap="square" rtlCol="0">
            <a:spAutoFit/>
          </a:bodyPr>
          <a:lstStyle/>
          <a:p>
            <a:pPr marL="0" marR="0" lvl="0" indent="0" algn="l" defTabSz="66990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60%</a:t>
            </a:r>
          </a:p>
        </p:txBody>
      </p:sp>
      <p:sp>
        <p:nvSpPr>
          <p:cNvPr id="25" name="Rectangle 24">
            <a:extLst>
              <a:ext uri="{FF2B5EF4-FFF2-40B4-BE49-F238E27FC236}">
                <a16:creationId xmlns:a16="http://schemas.microsoft.com/office/drawing/2014/main" id="{3E762C44-012E-AA40-B6DD-0DB1C2D5BD5D}"/>
              </a:ext>
            </a:extLst>
          </p:cNvPr>
          <p:cNvSpPr/>
          <p:nvPr/>
        </p:nvSpPr>
        <p:spPr>
          <a:xfrm>
            <a:off x="3863029" y="4401663"/>
            <a:ext cx="1585271" cy="447054"/>
          </a:xfrm>
          <a:prstGeom prst="rect">
            <a:avLst/>
          </a:prstGeom>
          <a:gradFill flip="none" rotWithShape="1">
            <a:gsLst>
              <a:gs pos="25000">
                <a:srgbClr val="FF0000"/>
              </a:gs>
              <a:gs pos="26000">
                <a:srgbClr val="FFFFFF"/>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69903" rtl="0" eaLnBrk="1" fontAlgn="auto" latinLnBrk="0" hangingPunct="1">
              <a:lnSpc>
                <a:spcPct val="100000"/>
              </a:lnSpc>
              <a:spcBef>
                <a:spcPts val="0"/>
              </a:spcBef>
              <a:spcAft>
                <a:spcPts val="0"/>
              </a:spcAft>
              <a:buClrTx/>
              <a:buSzTx/>
              <a:buFontTx/>
              <a:buNone/>
              <a:tabLst/>
              <a:defRPr/>
            </a:pPr>
            <a:endParaRPr kumimoji="0" lang="en-US" sz="1403"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F45CA23B-B861-1F4D-82D9-6684AC7FD3BC}"/>
              </a:ext>
            </a:extLst>
          </p:cNvPr>
          <p:cNvSpPr txBox="1"/>
          <p:nvPr/>
        </p:nvSpPr>
        <p:spPr>
          <a:xfrm>
            <a:off x="3810000" y="4462046"/>
            <a:ext cx="785169" cy="338554"/>
          </a:xfrm>
          <a:prstGeom prst="rect">
            <a:avLst/>
          </a:prstGeom>
          <a:noFill/>
        </p:spPr>
        <p:txBody>
          <a:bodyPr wrap="square" rtlCol="0">
            <a:spAutoFit/>
          </a:bodyPr>
          <a:lstStyle/>
          <a:p>
            <a:pPr marL="0" marR="0" lvl="0" indent="0" algn="l" defTabSz="66990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25%</a:t>
            </a:r>
          </a:p>
        </p:txBody>
      </p:sp>
      <p:sp>
        <p:nvSpPr>
          <p:cNvPr id="27" name="Rectangle 26">
            <a:extLst>
              <a:ext uri="{FF2B5EF4-FFF2-40B4-BE49-F238E27FC236}">
                <a16:creationId xmlns:a16="http://schemas.microsoft.com/office/drawing/2014/main" id="{479AB75B-B577-434B-8E7A-977FD076E6A0}"/>
              </a:ext>
            </a:extLst>
          </p:cNvPr>
          <p:cNvSpPr/>
          <p:nvPr/>
        </p:nvSpPr>
        <p:spPr>
          <a:xfrm>
            <a:off x="3863029" y="5254826"/>
            <a:ext cx="1585271" cy="447054"/>
          </a:xfrm>
          <a:prstGeom prst="rect">
            <a:avLst/>
          </a:prstGeom>
          <a:gradFill flip="none" rotWithShape="1">
            <a:gsLst>
              <a:gs pos="50000">
                <a:srgbClr val="FF6600"/>
              </a:gs>
              <a:gs pos="51000">
                <a:srgbClr val="FFFFFF"/>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69903" rtl="0" eaLnBrk="1" fontAlgn="auto" latinLnBrk="0" hangingPunct="1">
              <a:lnSpc>
                <a:spcPct val="100000"/>
              </a:lnSpc>
              <a:spcBef>
                <a:spcPts val="0"/>
              </a:spcBef>
              <a:spcAft>
                <a:spcPts val="0"/>
              </a:spcAft>
              <a:buClrTx/>
              <a:buSzTx/>
              <a:buFontTx/>
              <a:buNone/>
              <a:tabLst/>
              <a:defRPr/>
            </a:pPr>
            <a:endParaRPr kumimoji="0" lang="en-US" sz="1403"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2E5B6A4E-E3F1-9442-9691-A51CE27C8289}"/>
              </a:ext>
            </a:extLst>
          </p:cNvPr>
          <p:cNvSpPr txBox="1"/>
          <p:nvPr/>
        </p:nvSpPr>
        <p:spPr>
          <a:xfrm>
            <a:off x="3863029" y="5257800"/>
            <a:ext cx="732139" cy="369332"/>
          </a:xfrm>
          <a:prstGeom prst="rect">
            <a:avLst/>
          </a:prstGeom>
          <a:noFill/>
        </p:spPr>
        <p:txBody>
          <a:bodyPr wrap="square" rtlCol="0">
            <a:spAutoFit/>
          </a:bodyPr>
          <a:lstStyle/>
          <a:p>
            <a:pPr marL="0" marR="0" lvl="0" indent="0" algn="l" defTabSz="66990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50%</a:t>
            </a:r>
          </a:p>
        </p:txBody>
      </p:sp>
    </p:spTree>
    <p:extLst>
      <p:ext uri="{BB962C8B-B14F-4D97-AF65-F5344CB8AC3E}">
        <p14:creationId xmlns:p14="http://schemas.microsoft.com/office/powerpoint/2010/main" val="3886772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5AFFD-AE79-4B0A-B2AE-9FFFE2DF2C63}"/>
              </a:ext>
            </a:extLst>
          </p:cNvPr>
          <p:cNvSpPr>
            <a:spLocks noGrp="1"/>
          </p:cNvSpPr>
          <p:nvPr>
            <p:ph type="title"/>
          </p:nvPr>
        </p:nvSpPr>
        <p:spPr/>
        <p:txBody>
          <a:bodyPr/>
          <a:lstStyle/>
          <a:p>
            <a:r>
              <a:rPr lang="en-US" dirty="0"/>
              <a:t>Learning Objectives</a:t>
            </a:r>
          </a:p>
        </p:txBody>
      </p:sp>
      <p:sp>
        <p:nvSpPr>
          <p:cNvPr id="4" name="Content Placeholder 3">
            <a:extLst>
              <a:ext uri="{FF2B5EF4-FFF2-40B4-BE49-F238E27FC236}">
                <a16:creationId xmlns:a16="http://schemas.microsoft.com/office/drawing/2014/main" id="{A1DDB834-85D1-4AA4-A7C2-AC04F92C6A6D}"/>
              </a:ext>
            </a:extLst>
          </p:cNvPr>
          <p:cNvSpPr>
            <a:spLocks noGrp="1"/>
          </p:cNvSpPr>
          <p:nvPr>
            <p:ph idx="1"/>
          </p:nvPr>
        </p:nvSpPr>
        <p:spPr>
          <a:xfrm>
            <a:off x="902043" y="1081216"/>
            <a:ext cx="10700952" cy="5171303"/>
          </a:xfrm>
        </p:spPr>
        <p:txBody>
          <a:bodyPr>
            <a:normAutofit/>
          </a:bodyPr>
          <a:lstStyle/>
          <a:p>
            <a:pPr marL="0" indent="0">
              <a:spcBef>
                <a:spcPts val="1800"/>
              </a:spcBef>
              <a:buNone/>
            </a:pPr>
            <a:r>
              <a:rPr lang="en-US" sz="3200" dirty="0"/>
              <a:t>After completing this class, participants will be able to:</a:t>
            </a:r>
          </a:p>
          <a:p>
            <a:pPr marL="457200" indent="-457200">
              <a:spcBef>
                <a:spcPts val="1800"/>
              </a:spcBef>
              <a:buFont typeface="Wingdings" panose="05000000000000000000" pitchFamily="2" charset="2"/>
              <a:buChar char="q"/>
            </a:pPr>
            <a:r>
              <a:rPr lang="en-US" sz="2800" dirty="0"/>
              <a:t>Explain the benefits of the Enterprise Business Agility Strategic Retrospective</a:t>
            </a:r>
          </a:p>
          <a:p>
            <a:pPr marL="457200" indent="-457200">
              <a:spcBef>
                <a:spcPts val="1800"/>
              </a:spcBef>
              <a:buFont typeface="Wingdings" panose="05000000000000000000" pitchFamily="2" charset="2"/>
              <a:buChar char="q"/>
            </a:pPr>
            <a:r>
              <a:rPr lang="en-US" sz="2800" dirty="0"/>
              <a:t>Set up a team and launch an assessment</a:t>
            </a:r>
          </a:p>
          <a:p>
            <a:pPr marL="457200" indent="-457200">
              <a:spcBef>
                <a:spcPts val="1800"/>
              </a:spcBef>
              <a:buFont typeface="Wingdings" panose="05000000000000000000" pitchFamily="2" charset="2"/>
              <a:buChar char="q"/>
            </a:pPr>
            <a:r>
              <a:rPr lang="en-US" sz="2800" dirty="0"/>
              <a:t>Analyze an Enterprise Business Agility Radar</a:t>
            </a:r>
          </a:p>
          <a:p>
            <a:pPr marL="457200" indent="-457200">
              <a:spcBef>
                <a:spcPts val="1800"/>
              </a:spcBef>
              <a:buFont typeface="Wingdings" panose="05000000000000000000" pitchFamily="2" charset="2"/>
              <a:buChar char="q"/>
            </a:pPr>
            <a:r>
              <a:rPr lang="en-US" sz="2800" dirty="0"/>
              <a:t>Build Transformation </a:t>
            </a:r>
            <a:r>
              <a:rPr lang="en-US" dirty="0"/>
              <a:t>Team </a:t>
            </a:r>
            <a:r>
              <a:rPr lang="en-US" sz="2800" dirty="0"/>
              <a:t>Continuous Improvement Plan</a:t>
            </a:r>
          </a:p>
          <a:p>
            <a:pPr marL="457200" indent="-457200">
              <a:spcBef>
                <a:spcPts val="1800"/>
              </a:spcBef>
              <a:buFont typeface="Wingdings" panose="05000000000000000000" pitchFamily="2" charset="2"/>
              <a:buChar char="q"/>
            </a:pPr>
            <a:r>
              <a:rPr lang="en-US" sz="2800" dirty="0"/>
              <a:t>Engage with </a:t>
            </a:r>
            <a:r>
              <a:rPr lang="en-US" dirty="0"/>
              <a:t>Leadership on an Organiz</a:t>
            </a:r>
            <a:r>
              <a:rPr lang="en-US" sz="2800" dirty="0"/>
              <a:t>ation Continuous Improvement Growth Plan</a:t>
            </a:r>
          </a:p>
        </p:txBody>
      </p:sp>
    </p:spTree>
    <p:extLst>
      <p:ext uri="{BB962C8B-B14F-4D97-AF65-F5344CB8AC3E}">
        <p14:creationId xmlns:p14="http://schemas.microsoft.com/office/powerpoint/2010/main" val="2820765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244F-DEEF-4B69-886E-D466681C9D17}"/>
              </a:ext>
            </a:extLst>
          </p:cNvPr>
          <p:cNvSpPr>
            <a:spLocks noGrp="1"/>
          </p:cNvSpPr>
          <p:nvPr>
            <p:ph type="title"/>
          </p:nvPr>
        </p:nvSpPr>
        <p:spPr/>
        <p:txBody>
          <a:bodyPr/>
          <a:lstStyle/>
          <a:p>
            <a:r>
              <a:rPr lang="en-US" dirty="0"/>
              <a:t>Growth Items Backlog</a:t>
            </a:r>
          </a:p>
        </p:txBody>
      </p:sp>
      <p:pic>
        <p:nvPicPr>
          <p:cNvPr id="4" name="Picture 3">
            <a:extLst>
              <a:ext uri="{FF2B5EF4-FFF2-40B4-BE49-F238E27FC236}">
                <a16:creationId xmlns:a16="http://schemas.microsoft.com/office/drawing/2014/main" id="{3AFB8F84-C417-465F-929E-4A6194E925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446" y="1148172"/>
            <a:ext cx="10924615" cy="45616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850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Growth Items Backlog </a:t>
            </a:r>
          </a:p>
        </p:txBody>
      </p:sp>
      <p:grpSp>
        <p:nvGrpSpPr>
          <p:cNvPr id="4" name="Group 3"/>
          <p:cNvGrpSpPr/>
          <p:nvPr/>
        </p:nvGrpSpPr>
        <p:grpSpPr>
          <a:xfrm>
            <a:off x="1775520" y="1055167"/>
            <a:ext cx="8352928" cy="5182145"/>
            <a:chOff x="648072" y="1196752"/>
            <a:chExt cx="7596336" cy="4968552"/>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072" y="1196752"/>
              <a:ext cx="7596336" cy="357918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165" y="4653136"/>
              <a:ext cx="7553243" cy="1512168"/>
            </a:xfrm>
            <a:prstGeom prst="rect">
              <a:avLst/>
            </a:prstGeom>
            <a:ln>
              <a:noFill/>
            </a:ln>
            <a:effectLst>
              <a:outerShdw blurRad="292100" dist="139700" dir="2700000" algn="tl" rotWithShape="0">
                <a:srgbClr val="333333">
                  <a:alpha val="65000"/>
                </a:srgbClr>
              </a:outerShdw>
            </a:effectLst>
          </p:spPr>
        </p:pic>
        <p:sp>
          <p:nvSpPr>
            <p:cNvPr id="11" name="Oval 10"/>
            <p:cNvSpPr/>
            <p:nvPr/>
          </p:nvSpPr>
          <p:spPr>
            <a:xfrm>
              <a:off x="2771800" y="3789040"/>
              <a:ext cx="576064" cy="288032"/>
            </a:xfrm>
            <a:prstGeom prst="ellipse">
              <a:avLst/>
            </a:prstGeom>
            <a:pattFill prst="ltDnDiag">
              <a:fgClr>
                <a:schemeClr val="bg1">
                  <a:lumMod val="85000"/>
                </a:schemeClr>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2" name="Oval 11"/>
            <p:cNvSpPr/>
            <p:nvPr/>
          </p:nvSpPr>
          <p:spPr>
            <a:xfrm>
              <a:off x="2843808" y="5301208"/>
              <a:ext cx="648072" cy="288032"/>
            </a:xfrm>
            <a:prstGeom prst="ellipse">
              <a:avLst/>
            </a:prstGeom>
            <a:pattFill prst="ltDnDiag">
              <a:fgClr>
                <a:schemeClr val="bg1">
                  <a:lumMod val="85000"/>
                </a:schemeClr>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grpSp>
    </p:spTree>
    <p:extLst>
      <p:ext uri="{BB962C8B-B14F-4D97-AF65-F5344CB8AC3E}">
        <p14:creationId xmlns:p14="http://schemas.microsoft.com/office/powerpoint/2010/main" val="19322818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Growth Item</a:t>
            </a:r>
          </a:p>
        </p:txBody>
      </p:sp>
      <p:pic>
        <p:nvPicPr>
          <p:cNvPr id="7" name="Picture 6">
            <a:extLst>
              <a:ext uri="{FF2B5EF4-FFF2-40B4-BE49-F238E27FC236}">
                <a16:creationId xmlns:a16="http://schemas.microsoft.com/office/drawing/2014/main" id="{B26FF686-7913-4AC9-B580-10DAC097D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501" y="1196752"/>
            <a:ext cx="5470997" cy="4941168"/>
          </a:xfrm>
          <a:prstGeom prst="rect">
            <a:avLst/>
          </a:prstGeom>
        </p:spPr>
      </p:pic>
    </p:spTree>
    <p:extLst>
      <p:ext uri="{BB962C8B-B14F-4D97-AF65-F5344CB8AC3E}">
        <p14:creationId xmlns:p14="http://schemas.microsoft.com/office/powerpoint/2010/main" val="1272074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1AF24A-40FD-4C5D-B1AE-E5AAEC9596D0}"/>
              </a:ext>
            </a:extLst>
          </p:cNvPr>
          <p:cNvPicPr>
            <a:picLocks noChangeAspect="1"/>
          </p:cNvPicPr>
          <p:nvPr/>
        </p:nvPicPr>
        <p:blipFill>
          <a:blip r:embed="rId3"/>
          <a:stretch>
            <a:fillRect/>
          </a:stretch>
        </p:blipFill>
        <p:spPr>
          <a:xfrm>
            <a:off x="5871186" y="1077509"/>
            <a:ext cx="5270761" cy="4930346"/>
          </a:xfrm>
          <a:prstGeom prst="rect">
            <a:avLst/>
          </a:prstGeom>
        </p:spPr>
      </p:pic>
      <p:sp>
        <p:nvSpPr>
          <p:cNvPr id="2" name="Title 1"/>
          <p:cNvSpPr>
            <a:spLocks noGrp="1"/>
          </p:cNvSpPr>
          <p:nvPr>
            <p:ph type="title"/>
          </p:nvPr>
        </p:nvSpPr>
        <p:spPr/>
        <p:txBody>
          <a:bodyPr/>
          <a:lstStyle/>
          <a:p>
            <a:r>
              <a:rPr lang="en-US" dirty="0"/>
              <a:t>Creating Growth Items</a:t>
            </a:r>
          </a:p>
        </p:txBody>
      </p:sp>
      <p:sp>
        <p:nvSpPr>
          <p:cNvPr id="6" name="TextBox 5"/>
          <p:cNvSpPr txBox="1"/>
          <p:nvPr/>
        </p:nvSpPr>
        <p:spPr>
          <a:xfrm>
            <a:off x="1050053" y="1491070"/>
            <a:ext cx="3788040" cy="584775"/>
          </a:xfrm>
          <a:prstGeom prst="rect">
            <a:avLst/>
          </a:prstGeom>
          <a:solidFill>
            <a:srgbClr val="EEE448">
              <a:alpha val="55000"/>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Calibri" panose="020F0502020204030204"/>
                <a:ea typeface="+mn-ea"/>
                <a:cs typeface="DIN Condensed Bold"/>
              </a:rPr>
              <a:t>Ensure Growth Items are added to the backlog to be worked by the Team</a:t>
            </a:r>
          </a:p>
        </p:txBody>
      </p:sp>
      <p:sp>
        <p:nvSpPr>
          <p:cNvPr id="7" name="TextBox 6"/>
          <p:cNvSpPr txBox="1"/>
          <p:nvPr/>
        </p:nvSpPr>
        <p:spPr>
          <a:xfrm>
            <a:off x="1050053" y="2581487"/>
            <a:ext cx="3788040" cy="584775"/>
          </a:xfrm>
          <a:prstGeom prst="rect">
            <a:avLst/>
          </a:prstGeom>
          <a:solidFill>
            <a:srgbClr val="EEE448">
              <a:alpha val="55000"/>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Calibri" panose="020F0502020204030204"/>
                <a:ea typeface="+mn-ea"/>
                <a:cs typeface="DIN Condensed Bold"/>
              </a:rPr>
              <a:t>The self-organizing team functions as their own Product Owner for growth items</a:t>
            </a:r>
          </a:p>
        </p:txBody>
      </p:sp>
      <p:sp>
        <p:nvSpPr>
          <p:cNvPr id="8" name="TextBox 7"/>
          <p:cNvSpPr txBox="1"/>
          <p:nvPr/>
        </p:nvSpPr>
        <p:spPr>
          <a:xfrm>
            <a:off x="1050053" y="4787936"/>
            <a:ext cx="3788040" cy="830997"/>
          </a:xfrm>
          <a:prstGeom prst="rect">
            <a:avLst/>
          </a:prstGeom>
          <a:solidFill>
            <a:srgbClr val="EEE448">
              <a:alpha val="55000"/>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Calibri" panose="020F0502020204030204"/>
                <a:ea typeface="+mn-ea"/>
                <a:cs typeface="DIN Condensed Bold"/>
              </a:rPr>
              <a:t>Ensure Growth Plan Items, like good stories, are </a:t>
            </a:r>
            <a:r>
              <a:rPr kumimoji="0" lang="en-US" sz="1600" b="1" i="0" u="none" strike="noStrike" kern="1200" cap="none" spc="0" normalizeH="0" baseline="0" noProof="0" dirty="0">
                <a:ln>
                  <a:noFill/>
                </a:ln>
                <a:solidFill>
                  <a:srgbClr val="58595B"/>
                </a:solidFill>
                <a:effectLst/>
                <a:uLnTx/>
                <a:uFillTx/>
                <a:latin typeface="Calibri" panose="020F0502020204030204"/>
                <a:ea typeface="+mn-ea"/>
                <a:cs typeface="DIN Condensed Bold"/>
              </a:rPr>
              <a:t>well-defined with acceptance criteria.</a:t>
            </a:r>
          </a:p>
        </p:txBody>
      </p:sp>
      <p:sp>
        <p:nvSpPr>
          <p:cNvPr id="9" name="TextBox 8"/>
          <p:cNvSpPr txBox="1"/>
          <p:nvPr/>
        </p:nvSpPr>
        <p:spPr>
          <a:xfrm>
            <a:off x="1050053" y="3691804"/>
            <a:ext cx="3788040" cy="584775"/>
          </a:xfrm>
          <a:prstGeom prst="rect">
            <a:avLst/>
          </a:prstGeom>
          <a:solidFill>
            <a:srgbClr val="EEE448">
              <a:alpha val="55000"/>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Calibri" panose="020F0502020204030204"/>
                <a:ea typeface="+mn-ea"/>
                <a:cs typeface="DIN Condensed Bold"/>
              </a:rPr>
              <a:t>Ensure Growth Plan Items are tied to Competency Targets</a:t>
            </a:r>
          </a:p>
        </p:txBody>
      </p:sp>
      <p:cxnSp>
        <p:nvCxnSpPr>
          <p:cNvPr id="13" name="Straight Arrow Connector 12">
            <a:extLst>
              <a:ext uri="{FF2B5EF4-FFF2-40B4-BE49-F238E27FC236}">
                <a16:creationId xmlns:a16="http://schemas.microsoft.com/office/drawing/2014/main" id="{25C1101F-D7A2-48B2-81F1-B264BDC29C54}"/>
              </a:ext>
            </a:extLst>
          </p:cNvPr>
          <p:cNvCxnSpPr>
            <a:cxnSpLocks/>
          </p:cNvCxnSpPr>
          <p:nvPr/>
        </p:nvCxnSpPr>
        <p:spPr>
          <a:xfrm flipV="1">
            <a:off x="4967739" y="4749937"/>
            <a:ext cx="1260066" cy="453497"/>
          </a:xfrm>
          <a:prstGeom prst="straightConnector1">
            <a:avLst/>
          </a:prstGeom>
          <a:ln w="1270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8BE55A7-96CF-4E1F-A434-4F95CB4E39DD}"/>
              </a:ext>
            </a:extLst>
          </p:cNvPr>
          <p:cNvCxnSpPr>
            <a:cxnSpLocks/>
          </p:cNvCxnSpPr>
          <p:nvPr/>
        </p:nvCxnSpPr>
        <p:spPr>
          <a:xfrm flipV="1">
            <a:off x="4917989" y="3771283"/>
            <a:ext cx="1126936" cy="257020"/>
          </a:xfrm>
          <a:prstGeom prst="straightConnector1">
            <a:avLst/>
          </a:prstGeom>
          <a:ln w="1270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320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8"/>
          <p:cNvSpPr txBox="1">
            <a:spLocks noGrp="1"/>
          </p:cNvSpPr>
          <p:nvPr>
            <p:ph type="title"/>
          </p:nvPr>
        </p:nvSpPr>
        <p:spPr>
          <a:xfrm>
            <a:off x="548640" y="250249"/>
            <a:ext cx="11235000" cy="640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a:t>Good Growth Items Are Like Good Stories</a:t>
            </a:r>
            <a:endParaRPr/>
          </a:p>
        </p:txBody>
      </p:sp>
      <p:pic>
        <p:nvPicPr>
          <p:cNvPr id="430" name="Google Shape;430;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52245" y="1342093"/>
            <a:ext cx="5857874" cy="2561118"/>
          </a:xfrm>
          <a:prstGeom prst="rect">
            <a:avLst/>
          </a:prstGeom>
          <a:noFill/>
          <a:ln>
            <a:noFill/>
          </a:ln>
        </p:spPr>
      </p:pic>
      <p:pic>
        <p:nvPicPr>
          <p:cNvPr id="431" name="Google Shape;431;p38"/>
          <p:cNvPicPr preferRelativeResize="0"/>
          <p:nvPr/>
        </p:nvPicPr>
        <p:blipFill rotWithShape="1">
          <a:blip r:embed="rId4">
            <a:alphaModFix/>
          </a:blip>
          <a:srcRect/>
          <a:stretch/>
        </p:blipFill>
        <p:spPr>
          <a:xfrm>
            <a:off x="1252245" y="4146550"/>
            <a:ext cx="5857875" cy="2162175"/>
          </a:xfrm>
          <a:prstGeom prst="rect">
            <a:avLst/>
          </a:prstGeom>
          <a:noFill/>
          <a:ln>
            <a:noFill/>
          </a:ln>
        </p:spPr>
      </p:pic>
      <p:sp>
        <p:nvSpPr>
          <p:cNvPr id="432" name="Google Shape;432;p38"/>
          <p:cNvSpPr txBox="1"/>
          <p:nvPr/>
        </p:nvSpPr>
        <p:spPr>
          <a:xfrm>
            <a:off x="7503775" y="1340325"/>
            <a:ext cx="786300" cy="786000"/>
          </a:xfrm>
          <a:prstGeom prst="rect">
            <a:avLst/>
          </a:prstGeom>
          <a:solidFill>
            <a:srgbClr val="00AEE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FF"/>
                </a:solidFill>
                <a:effectLst/>
                <a:uLnTx/>
                <a:uFillTx/>
                <a:latin typeface="Calibri"/>
                <a:ea typeface="Calibri"/>
                <a:cs typeface="Calibri"/>
                <a:sym typeface="Calibri"/>
              </a:rPr>
              <a:t>S</a:t>
            </a:r>
            <a:endParaRPr kumimoji="0" sz="50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3" name="Google Shape;433;p38"/>
          <p:cNvSpPr txBox="1"/>
          <p:nvPr/>
        </p:nvSpPr>
        <p:spPr>
          <a:xfrm>
            <a:off x="7503775" y="2289407"/>
            <a:ext cx="786300" cy="786000"/>
          </a:xfrm>
          <a:prstGeom prst="rect">
            <a:avLst/>
          </a:prstGeom>
          <a:solidFill>
            <a:srgbClr val="00AEE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FF"/>
                </a:solidFill>
                <a:effectLst/>
                <a:uLnTx/>
                <a:uFillTx/>
                <a:latin typeface="Calibri"/>
                <a:ea typeface="Calibri"/>
                <a:cs typeface="Calibri"/>
                <a:sym typeface="Calibri"/>
              </a:rPr>
              <a:t>M</a:t>
            </a:r>
            <a:endParaRPr kumimoji="0" sz="50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4" name="Google Shape;434;p38"/>
          <p:cNvSpPr txBox="1"/>
          <p:nvPr/>
        </p:nvSpPr>
        <p:spPr>
          <a:xfrm>
            <a:off x="7503775" y="3238488"/>
            <a:ext cx="786300" cy="786000"/>
          </a:xfrm>
          <a:prstGeom prst="rect">
            <a:avLst/>
          </a:prstGeom>
          <a:solidFill>
            <a:srgbClr val="00AEE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FF"/>
                </a:solidFill>
                <a:effectLst/>
                <a:uLnTx/>
                <a:uFillTx/>
                <a:latin typeface="Calibri"/>
                <a:ea typeface="Calibri"/>
                <a:cs typeface="Calibri"/>
                <a:sym typeface="Calibri"/>
              </a:rPr>
              <a:t>A</a:t>
            </a:r>
            <a:endParaRPr kumimoji="0" sz="5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5" name="Google Shape;435;p38"/>
          <p:cNvSpPr txBox="1"/>
          <p:nvPr/>
        </p:nvSpPr>
        <p:spPr>
          <a:xfrm>
            <a:off x="7503775" y="4187570"/>
            <a:ext cx="786300" cy="786000"/>
          </a:xfrm>
          <a:prstGeom prst="rect">
            <a:avLst/>
          </a:prstGeom>
          <a:solidFill>
            <a:srgbClr val="00AEE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FF"/>
                </a:solidFill>
                <a:effectLst/>
                <a:uLnTx/>
                <a:uFillTx/>
                <a:latin typeface="Calibri"/>
                <a:ea typeface="Calibri"/>
                <a:cs typeface="Calibri"/>
                <a:sym typeface="Calibri"/>
              </a:rPr>
              <a:t>R</a:t>
            </a:r>
            <a:endParaRPr kumimoji="0" sz="5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6" name="Google Shape;436;p38"/>
          <p:cNvSpPr txBox="1"/>
          <p:nvPr/>
        </p:nvSpPr>
        <p:spPr>
          <a:xfrm>
            <a:off x="8470392" y="1340325"/>
            <a:ext cx="3136500" cy="786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58595B"/>
                </a:solidFill>
                <a:effectLst/>
                <a:uLnTx/>
                <a:uFillTx/>
                <a:latin typeface="Calibri"/>
                <a:ea typeface="Calibri"/>
                <a:cs typeface="Calibri"/>
                <a:sym typeface="Calibri"/>
              </a:rPr>
              <a:t>pecific</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7" name="Google Shape;437;p38"/>
          <p:cNvSpPr txBox="1"/>
          <p:nvPr/>
        </p:nvSpPr>
        <p:spPr>
          <a:xfrm>
            <a:off x="8470393" y="2289406"/>
            <a:ext cx="3136500" cy="786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58595B"/>
                </a:solidFill>
                <a:effectLst/>
                <a:uLnTx/>
                <a:uFillTx/>
                <a:latin typeface="Calibri"/>
                <a:ea typeface="Calibri"/>
                <a:cs typeface="Calibri"/>
                <a:sym typeface="Calibri"/>
              </a:rPr>
              <a:t>easurable</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8" name="Google Shape;438;p38"/>
          <p:cNvSpPr txBox="1"/>
          <p:nvPr/>
        </p:nvSpPr>
        <p:spPr>
          <a:xfrm>
            <a:off x="8470392" y="3238488"/>
            <a:ext cx="3136500" cy="786000"/>
          </a:xfrm>
          <a:prstGeom prst="rect">
            <a:avLst/>
          </a:pr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B0F0"/>
              </a:buClr>
              <a:buSzPts val="4800"/>
              <a:buFont typeface="Calibri"/>
              <a:buNone/>
              <a:tabLst/>
              <a:defRPr/>
            </a:pPr>
            <a:r>
              <a:rPr kumimoji="0" lang="en-US" sz="4800" b="0" i="0" u="none" strike="noStrike" kern="0" cap="none" spc="0" normalizeH="0" baseline="0" noProof="0">
                <a:ln>
                  <a:noFill/>
                </a:ln>
                <a:solidFill>
                  <a:srgbClr val="58595B"/>
                </a:solidFill>
                <a:effectLst/>
                <a:uLnTx/>
                <a:uFillTx/>
                <a:latin typeface="Calibri"/>
                <a:ea typeface="Calibri"/>
                <a:cs typeface="Calibri"/>
                <a:sym typeface="Calibri"/>
              </a:rPr>
              <a:t>chievable</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9" name="Google Shape;439;p38"/>
          <p:cNvSpPr txBox="1"/>
          <p:nvPr/>
        </p:nvSpPr>
        <p:spPr>
          <a:xfrm>
            <a:off x="8470392" y="4187569"/>
            <a:ext cx="3136500" cy="786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58595B"/>
                </a:solidFill>
                <a:effectLst/>
                <a:uLnTx/>
                <a:uFillTx/>
                <a:latin typeface="Calibri"/>
                <a:ea typeface="Calibri"/>
                <a:cs typeface="Calibri"/>
                <a:sym typeface="Calibri"/>
              </a:rPr>
              <a:t>ealistic</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0" name="Google Shape;440;p38"/>
          <p:cNvSpPr txBox="1"/>
          <p:nvPr/>
        </p:nvSpPr>
        <p:spPr>
          <a:xfrm>
            <a:off x="7503775" y="5136652"/>
            <a:ext cx="786300" cy="786000"/>
          </a:xfrm>
          <a:prstGeom prst="rect">
            <a:avLst/>
          </a:prstGeom>
          <a:solidFill>
            <a:srgbClr val="00AEE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FF"/>
                </a:solidFill>
                <a:effectLst/>
                <a:uLnTx/>
                <a:uFillTx/>
                <a:latin typeface="Calibri"/>
                <a:ea typeface="Calibri"/>
                <a:cs typeface="Calibri"/>
                <a:sym typeface="Calibri"/>
              </a:rPr>
              <a:t>T</a:t>
            </a:r>
            <a:endParaRPr kumimoji="0" sz="5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1" name="Google Shape;441;p38"/>
          <p:cNvSpPr txBox="1"/>
          <p:nvPr/>
        </p:nvSpPr>
        <p:spPr>
          <a:xfrm>
            <a:off x="8470392" y="5136650"/>
            <a:ext cx="3136500" cy="786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58595B"/>
                </a:solidFill>
                <a:effectLst/>
                <a:uLnTx/>
                <a:uFillTx/>
                <a:latin typeface="Calibri"/>
                <a:ea typeface="Calibri"/>
                <a:cs typeface="Calibri"/>
                <a:sym typeface="Calibri"/>
              </a:rPr>
              <a:t>ime-Bound</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50475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0BD8A-B757-D748-BC18-579DADB92B8E}"/>
              </a:ext>
            </a:extLst>
          </p:cNvPr>
          <p:cNvSpPr>
            <a:spLocks noGrp="1"/>
          </p:cNvSpPr>
          <p:nvPr>
            <p:ph type="title"/>
          </p:nvPr>
        </p:nvSpPr>
        <p:spPr/>
        <p:txBody>
          <a:bodyPr/>
          <a:lstStyle/>
          <a:p>
            <a:r>
              <a:rPr lang="en-US" dirty="0"/>
              <a:t>What Makes A Good Growth Item?</a:t>
            </a:r>
          </a:p>
        </p:txBody>
      </p:sp>
      <p:pic>
        <p:nvPicPr>
          <p:cNvPr id="8" name="Picture 7">
            <a:extLst>
              <a:ext uri="{FF2B5EF4-FFF2-40B4-BE49-F238E27FC236}">
                <a16:creationId xmlns:a16="http://schemas.microsoft.com/office/drawing/2014/main" id="{E3697146-BE2B-405B-87C5-005D2009A559}"/>
              </a:ext>
            </a:extLst>
          </p:cNvPr>
          <p:cNvPicPr>
            <a:picLocks noChangeAspect="1"/>
          </p:cNvPicPr>
          <p:nvPr/>
        </p:nvPicPr>
        <p:blipFill>
          <a:blip r:embed="rId3"/>
          <a:stretch>
            <a:fillRect/>
          </a:stretch>
        </p:blipFill>
        <p:spPr>
          <a:xfrm>
            <a:off x="4871864" y="3878993"/>
            <a:ext cx="6510861" cy="2389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B6F240F8-9644-4445-8B14-087725868F1B}"/>
              </a:ext>
            </a:extLst>
          </p:cNvPr>
          <p:cNvPicPr>
            <a:picLocks noChangeAspect="1"/>
          </p:cNvPicPr>
          <p:nvPr/>
        </p:nvPicPr>
        <p:blipFill>
          <a:blip r:embed="rId4"/>
          <a:stretch>
            <a:fillRect/>
          </a:stretch>
        </p:blipFill>
        <p:spPr>
          <a:xfrm>
            <a:off x="4867936" y="1052737"/>
            <a:ext cx="6510861" cy="2480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9BC8DCA9-7916-4FDF-962E-DCE0CB87A73E}"/>
              </a:ext>
            </a:extLst>
          </p:cNvPr>
          <p:cNvSpPr/>
          <p:nvPr/>
        </p:nvSpPr>
        <p:spPr>
          <a:xfrm>
            <a:off x="1716551" y="4014037"/>
            <a:ext cx="174118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38B549"/>
                </a:solidFill>
                <a:effectLst>
                  <a:outerShdw blurRad="38100" dist="25400" dir="5400000" algn="ctr" rotWithShape="0">
                    <a:srgbClr val="6E747A">
                      <a:alpha val="43000"/>
                    </a:srgbClr>
                  </a:outerShdw>
                </a:effectLst>
                <a:uLnTx/>
                <a:uFillTx/>
                <a:latin typeface="Calibri" panose="020F0502020204030204"/>
                <a:ea typeface="+mn-ea"/>
                <a:cs typeface="+mn-cs"/>
              </a:rPr>
              <a:t>Good</a:t>
            </a:r>
          </a:p>
        </p:txBody>
      </p:sp>
      <p:sp>
        <p:nvSpPr>
          <p:cNvPr id="11" name="Rectangle 10">
            <a:extLst>
              <a:ext uri="{FF2B5EF4-FFF2-40B4-BE49-F238E27FC236}">
                <a16:creationId xmlns:a16="http://schemas.microsoft.com/office/drawing/2014/main" id="{47FA8009-B55E-46A7-A6B3-A8BED324562F}"/>
              </a:ext>
            </a:extLst>
          </p:cNvPr>
          <p:cNvSpPr/>
          <p:nvPr/>
        </p:nvSpPr>
        <p:spPr>
          <a:xfrm>
            <a:off x="1127448" y="1777800"/>
            <a:ext cx="291938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DB1E3C"/>
                </a:solidFill>
                <a:effectLst>
                  <a:outerShdw blurRad="38100" dist="25400" dir="5400000" algn="ctr" rotWithShape="0">
                    <a:srgbClr val="6E747A">
                      <a:alpha val="43000"/>
                    </a:srgbClr>
                  </a:outerShdw>
                </a:effectLst>
                <a:uLnTx/>
                <a:uFillTx/>
                <a:latin typeface="Calibri" panose="020F0502020204030204"/>
                <a:ea typeface="+mn-ea"/>
                <a:cs typeface="+mn-cs"/>
              </a:rPr>
              <a:t>Not Good</a:t>
            </a:r>
          </a:p>
        </p:txBody>
      </p:sp>
      <p:sp>
        <p:nvSpPr>
          <p:cNvPr id="3" name="TextBox 2">
            <a:extLst>
              <a:ext uri="{FF2B5EF4-FFF2-40B4-BE49-F238E27FC236}">
                <a16:creationId xmlns:a16="http://schemas.microsoft.com/office/drawing/2014/main" id="{2C386806-FA62-8544-ADBB-48A5988D80C6}"/>
              </a:ext>
            </a:extLst>
          </p:cNvPr>
          <p:cNvSpPr txBox="1"/>
          <p:nvPr/>
        </p:nvSpPr>
        <p:spPr>
          <a:xfrm>
            <a:off x="1055440" y="5072410"/>
            <a:ext cx="3888432" cy="1323439"/>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Calibri" charset="0"/>
                <a:ea typeface="+mn-ea"/>
                <a:cs typeface="+mn-cs"/>
              </a:rPr>
              <a:t>Written as a good user story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Calibri" charset="0"/>
                <a:ea typeface="+mn-ea"/>
                <a:cs typeface="+mn-cs"/>
              </a:rPr>
              <a:t>      (INVEST or SMART)</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Calibri" charset="0"/>
                <a:ea typeface="+mn-ea"/>
                <a:cs typeface="+mn-cs"/>
              </a:rPr>
              <a:t>Well defined acceptance criteria</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58595B"/>
              </a:solidFill>
              <a:effectLst/>
              <a:uLnTx/>
              <a:uFillTx/>
              <a:latin typeface="Calibri" charset="0"/>
              <a:ea typeface="+mn-ea"/>
              <a:cs typeface="+mn-cs"/>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58595B"/>
              </a:solidFill>
              <a:effectLst/>
              <a:uLnTx/>
              <a:uFillTx/>
              <a:latin typeface="Calibri" charset="0"/>
              <a:ea typeface="+mn-ea"/>
              <a:cs typeface="+mn-cs"/>
            </a:endParaRPr>
          </a:p>
        </p:txBody>
      </p:sp>
    </p:spTree>
    <p:extLst>
      <p:ext uri="{BB962C8B-B14F-4D97-AF65-F5344CB8AC3E}">
        <p14:creationId xmlns:p14="http://schemas.microsoft.com/office/powerpoint/2010/main" val="1276846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Items - Solutions</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19247" y="1117758"/>
            <a:ext cx="5577840" cy="26616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19247" y="3866524"/>
            <a:ext cx="5577840" cy="248424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7577722" y="1381109"/>
            <a:ext cx="2849933" cy="1323439"/>
          </a:xfrm>
          <a:prstGeom prst="rect">
            <a:avLst/>
          </a:prstGeom>
          <a:solidFill>
            <a:srgbClr val="EEE448">
              <a:alpha val="55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8595B"/>
                </a:solidFill>
                <a:effectLst/>
                <a:uLnTx/>
                <a:uFillTx/>
                <a:latin typeface="DIN Condensed Bold"/>
                <a:ea typeface="+mn-ea"/>
                <a:cs typeface="DIN Condensed Bold"/>
              </a:rPr>
              <a:t>Solutions for Growth Items can be added in the Solutions Tab. What did you do?</a:t>
            </a:r>
          </a:p>
        </p:txBody>
      </p:sp>
      <p:sp>
        <p:nvSpPr>
          <p:cNvPr id="10" name="TextBox 9"/>
          <p:cNvSpPr txBox="1"/>
          <p:nvPr/>
        </p:nvSpPr>
        <p:spPr>
          <a:xfrm>
            <a:off x="7595146" y="4502134"/>
            <a:ext cx="2832509" cy="1323439"/>
          </a:xfrm>
          <a:prstGeom prst="rect">
            <a:avLst/>
          </a:prstGeom>
          <a:solidFill>
            <a:srgbClr val="EEE448">
              <a:alpha val="55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8595B"/>
                </a:solidFill>
                <a:effectLst/>
                <a:uLnTx/>
                <a:uFillTx/>
                <a:latin typeface="DIN Condensed Bold"/>
                <a:ea typeface="+mn-ea"/>
                <a:cs typeface="DIN Condensed Bold"/>
              </a:rPr>
              <a:t>As Growth Items are being worked, the team can add notes to each item in the Notes tab.</a:t>
            </a:r>
          </a:p>
        </p:txBody>
      </p:sp>
      <p:sp>
        <p:nvSpPr>
          <p:cNvPr id="11" name="Oval 10"/>
          <p:cNvSpPr/>
          <p:nvPr/>
        </p:nvSpPr>
        <p:spPr>
          <a:xfrm>
            <a:off x="2355351" y="1333782"/>
            <a:ext cx="720080" cy="432048"/>
          </a:xfrm>
          <a:prstGeom prst="ellipse">
            <a:avLst/>
          </a:prstGeom>
          <a:noFill/>
          <a:ln w="57150"/>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12" name="Oval 11"/>
          <p:cNvSpPr/>
          <p:nvPr/>
        </p:nvSpPr>
        <p:spPr>
          <a:xfrm>
            <a:off x="2931415" y="4070086"/>
            <a:ext cx="720080" cy="432048"/>
          </a:xfrm>
          <a:prstGeom prst="ellipse">
            <a:avLst/>
          </a:prstGeom>
          <a:noFill/>
          <a:ln w="57150"/>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13" name="Oval 12"/>
          <p:cNvSpPr/>
          <p:nvPr/>
        </p:nvSpPr>
        <p:spPr>
          <a:xfrm>
            <a:off x="4947639" y="1837838"/>
            <a:ext cx="440432" cy="432048"/>
          </a:xfrm>
          <a:prstGeom prst="ellipse">
            <a:avLst/>
          </a:prstGeom>
          <a:noFill/>
          <a:ln w="57150"/>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14" name="TextBox 13"/>
          <p:cNvSpPr txBox="1"/>
          <p:nvPr/>
        </p:nvSpPr>
        <p:spPr>
          <a:xfrm>
            <a:off x="7595146" y="2778394"/>
            <a:ext cx="2849933" cy="1631216"/>
          </a:xfrm>
          <a:prstGeom prst="rect">
            <a:avLst/>
          </a:prstGeom>
          <a:solidFill>
            <a:srgbClr val="EEE448">
              <a:alpha val="55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8595B"/>
                </a:solidFill>
                <a:effectLst/>
                <a:uLnTx/>
                <a:uFillTx/>
                <a:latin typeface="DIN Condensed Bold"/>
                <a:ea typeface="+mn-ea"/>
                <a:cs typeface="DIN Condensed Bold"/>
              </a:rPr>
              <a:t>Sharing your solution with the organization means they will appear in the growth portal for this competency.</a:t>
            </a:r>
          </a:p>
        </p:txBody>
      </p:sp>
    </p:spTree>
    <p:extLst>
      <p:ext uri="{BB962C8B-B14F-4D97-AF65-F5344CB8AC3E}">
        <p14:creationId xmlns:p14="http://schemas.microsoft.com/office/powerpoint/2010/main" val="42420533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80512" y="1916832"/>
            <a:ext cx="5067492" cy="34410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Workshop</a:t>
            </a:r>
            <a:r>
              <a:rPr lang="en-US" baseline="0" dirty="0"/>
              <a:t> – </a:t>
            </a:r>
            <a:r>
              <a:rPr lang="en-US" dirty="0"/>
              <a:t>Build Actionable Growth Items</a:t>
            </a:r>
          </a:p>
        </p:txBody>
      </p:sp>
      <p:sp>
        <p:nvSpPr>
          <p:cNvPr id="11" name="Content Placeholder 10"/>
          <p:cNvSpPr>
            <a:spLocks noGrp="1"/>
          </p:cNvSpPr>
          <p:nvPr>
            <p:ph idx="4294967295"/>
          </p:nvPr>
        </p:nvSpPr>
        <p:spPr>
          <a:xfrm rot="21374727">
            <a:off x="6245147" y="2176463"/>
            <a:ext cx="4546600" cy="2505075"/>
          </a:xfrm>
        </p:spPr>
        <p:txBody>
          <a:bodyPr anchor="ctr"/>
          <a:lstStyle/>
          <a:p>
            <a:pPr marL="457136" lvl="1" indent="0" algn="ctr">
              <a:buNone/>
            </a:pPr>
            <a:r>
              <a:rPr lang="en-US" dirty="0">
                <a:latin typeface="+mj-lt"/>
                <a:cs typeface="Chalkboard"/>
              </a:rPr>
              <a:t>Working in groups, build 1-2 actionable growth items in our transformation team’s growth backlog.</a:t>
            </a:r>
          </a:p>
        </p:txBody>
      </p:sp>
      <p:pic>
        <p:nvPicPr>
          <p:cNvPr id="7170" name="Picture 2" descr="C:\Users\trish\AppData\Local\Temp\SNAGHTMLccb43e5.PNG">
            <a:extLst>
              <a:ext uri="{FF2B5EF4-FFF2-40B4-BE49-F238E27FC236}">
                <a16:creationId xmlns:a16="http://schemas.microsoft.com/office/drawing/2014/main" id="{BF40C5F8-0B86-4DE4-A9E4-FC1B982EEE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392" y="986738"/>
            <a:ext cx="5249668"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582802"/>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47197-8C28-4F9E-AFED-F8EBBEA381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32656"/>
            <a:ext cx="3647728" cy="6070816"/>
          </a:xfrm>
          <a:prstGeom prst="rect">
            <a:avLst/>
          </a:prstGeom>
        </p:spPr>
      </p:pic>
      <p:sp>
        <p:nvSpPr>
          <p:cNvPr id="6" name="Text Placeholder 3">
            <a:extLst>
              <a:ext uri="{FF2B5EF4-FFF2-40B4-BE49-F238E27FC236}">
                <a16:creationId xmlns:a16="http://schemas.microsoft.com/office/drawing/2014/main" id="{A4A013EF-97B1-40C9-8595-6D56576D449C}"/>
              </a:ext>
            </a:extLst>
          </p:cNvPr>
          <p:cNvSpPr txBox="1">
            <a:spLocks/>
          </p:cNvSpPr>
          <p:nvPr/>
        </p:nvSpPr>
        <p:spPr>
          <a:xfrm>
            <a:off x="3719736" y="3140968"/>
            <a:ext cx="8208912" cy="921329"/>
          </a:xfrm>
          <a:prstGeom prst="rect">
            <a:avLst/>
          </a:prstGeom>
          <a:noFill/>
          <a:ln w="12700" cap="flat" cmpd="sng" algn="ctr">
            <a:noFill/>
            <a:prstDash val="solid"/>
            <a:miter lim="800000"/>
          </a:ln>
          <a:effectLst/>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a:buNone/>
              <a:defRPr sz="60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lgn="l" defTabSz="914377" rtl="0" eaLnBrk="1" latinLnBrk="0" hangingPunct="1">
              <a:lnSpc>
                <a:spcPct val="90000"/>
              </a:lnSpc>
              <a:spcBef>
                <a:spcPts val="500"/>
              </a:spcBef>
              <a:buFont typeface="Arial"/>
              <a:buNone/>
              <a:defRPr sz="2400" b="0" i="0" kern="1200">
                <a:solidFill>
                  <a:schemeClr val="tx1"/>
                </a:solidFill>
                <a:latin typeface="Calibri Regular"/>
                <a:ea typeface="Calibri Regular"/>
                <a:cs typeface="Calibri Regular"/>
              </a:defRPr>
            </a:lvl2pPr>
            <a:lvl3pPr marL="914377" indent="0" algn="l" defTabSz="914377" rtl="0" eaLnBrk="1" latinLnBrk="0" hangingPunct="1">
              <a:lnSpc>
                <a:spcPct val="90000"/>
              </a:lnSpc>
              <a:spcBef>
                <a:spcPts val="500"/>
              </a:spcBef>
              <a:buFont typeface="Arial"/>
              <a:buNone/>
              <a:defRPr sz="2000" b="0" i="0" kern="1200">
                <a:solidFill>
                  <a:schemeClr val="tx1"/>
                </a:solidFill>
                <a:latin typeface="Calibri Regular"/>
                <a:ea typeface="Calibri Regular"/>
                <a:cs typeface="Calibri Regular"/>
              </a:defRPr>
            </a:lvl3pPr>
            <a:lvl4pPr marL="1371566"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4pPr>
            <a:lvl5pPr marL="1828754"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fontAlgn="auto">
              <a:spcAft>
                <a:spcPts val="0"/>
              </a:spcAft>
            </a:pPr>
            <a:r>
              <a:rPr lang="en-US" sz="4400" dirty="0"/>
              <a:t>Post Retrospective Activities</a:t>
            </a:r>
          </a:p>
        </p:txBody>
      </p:sp>
      <p:sp>
        <p:nvSpPr>
          <p:cNvPr id="7" name="Text Placeholder 2">
            <a:extLst>
              <a:ext uri="{FF2B5EF4-FFF2-40B4-BE49-F238E27FC236}">
                <a16:creationId xmlns:a16="http://schemas.microsoft.com/office/drawing/2014/main" id="{F151A5AE-58E1-4BDA-B4AC-1132269010C1}"/>
              </a:ext>
            </a:extLst>
          </p:cNvPr>
          <p:cNvSpPr txBox="1">
            <a:spLocks/>
          </p:cNvSpPr>
          <p:nvPr/>
        </p:nvSpPr>
        <p:spPr>
          <a:xfrm>
            <a:off x="3791744" y="3789040"/>
            <a:ext cx="8328248" cy="2162175"/>
          </a:xfrm>
          <a:prstGeom prst="rect">
            <a:avLst/>
          </a:prstGeom>
          <a:noFill/>
          <a:ln w="12700" cap="flat" cmpd="sng" algn="ctr">
            <a:no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mj-lt"/>
              </a:rPr>
              <a:t>Assessment Notes</a:t>
            </a:r>
          </a:p>
          <a:p>
            <a:r>
              <a:rPr lang="en-US" dirty="0">
                <a:latin typeface="+mj-lt"/>
              </a:rPr>
              <a:t>Engage Transformation Sponsor</a:t>
            </a:r>
          </a:p>
          <a:p>
            <a:r>
              <a:rPr lang="en-US" dirty="0">
                <a:latin typeface="+mj-lt"/>
              </a:rPr>
              <a:t>Executive Debrief</a:t>
            </a:r>
          </a:p>
        </p:txBody>
      </p:sp>
    </p:spTree>
    <p:extLst>
      <p:ext uri="{BB962C8B-B14F-4D97-AF65-F5344CB8AC3E}">
        <p14:creationId xmlns:p14="http://schemas.microsoft.com/office/powerpoint/2010/main" val="467007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Post-Retrospective Activities</a:t>
            </a: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1215003317"/>
              </p:ext>
            </p:extLst>
          </p:nvPr>
        </p:nvGraphicFramePr>
        <p:xfrm>
          <a:off x="4295800" y="1340768"/>
          <a:ext cx="7354887"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utoShape 2" descr="data:image/jpeg;base64,/9j/4AAQSkZJRgABAQAAAQABAAD/2wCEAAkGBxQTEhQUExQUFhMWFBgVEhcYFxYYGhcXFxwYFhgXGhUaHSggHBolGxcUITEhJSkrLi4uGh8zODMsNygtLisBCgoKDg0OGxAQGDckHyI0NS0tLDI3LC0sLCwsLCwsLDQuLCwsLCwsLCwsLCwsLCwsLCwsLC8sLCwsLCwsLCwsLP/AABEIAMQBAQMBIgACEQEDEQH/xAAcAAEAAQUBAQAAAAAAAAAAAAAABAIDBQYHAQj/xAA+EAABAwEFBQUFBwIGAwAAAAABAAIRAwQSITFBBQZRYXETIoGRoTJSscHRByNCYnKC8KKyFDNDc5LhJJPC/8QAGQEBAQADAQAAAAAAAAAAAAAAAAECAwUE/8QAJBEBAAICAgICAgMBAAAAAAAAAAECAxESIQQxIkFRcRMyYQX/2gAMAwEAAhEDEQA/AO4oiICIiAiIgIiICIiAiIgIrdortY1z3ua1jRLnOIAAGZJOQXH98PtlLXmnYGsc0SHVqjXEOOXcZIw5uz4aoOxucAJOA1VplqYQSHsIGBIcDBOS+Ttp7etNoc51avVqF2DgXuukcLg7oHIBY+nkQMiZI0JGRI4qbXT7HRfJ2z947ZQAFK012NGIAqOu4flJIjlELoW6v2zVWFrLcwVGZGqwXXjm6mO67wjoU2advRY7YO26FsotrWd4ew+BadWuacWnkVkVUEREBERAREQEREBERAREQEREBERAREQEREBERAREQFS94AJJAAEknAADMkqpazv7WmjTs0wbVVbRcRMili+tiMppte2eLgg4z9p2+lS21nU2OIsrHfdNEgVI/wBR3GcxwEarSBQOfJdL29sKi+01HAGL5gacIgaZKmz7sUxlIleS/lVrOnQx+Fa0bc6bZT7pzU2lsWscQwxr8MOK6hQ2PTZkxs8YCkmhGi0W8yfqHor4NfuXNrHu9UxvNwAw+ihbV2K6ljp8F0yqI0WJ29Zb9JwhSnk25dsr+LThMQ0/c7eers+0CtTxB7tamSYqMmSOThjB0PivpzY21Kdpo069F16nUbLTrwII0IMgjiF8oWuzFp4rpX2Dbac201bK5x7OpTNSm0nAVGETdGhLXEn9AXRiduRaunckRFkwEREBERAREQEREBERAREQEREBERAREQEREBERAXPt97TNuptnClZi791Z934UvVdBXL986TxtKoTi11mplnRpqAjzk+KwyTqrbhjd4Yql3nGVlqFIYKBY7OSs1RsxC481mbO7yiKhA4KPaSOAU5tDMnJYjae1bNTwfVbPCZPkFlwtPqGH8lY9yj1mqDbYAx8Vcse2KFV11jjJykETyBKuWqiMQ4SCseM1nuGcXi0dS59ttgE444YcBr8lI+zCq5u1rJdBM1HNMcHMeCegmfBeby0IJGOePyU37I6N7a9nme6Krh/63D5rqYf6uR5MfJ9IIiLe8giIgIiICIiAiIgIiICIiAiIgIiICIiAiIgIiIC5v9rbKzDSr0RJNJ9E6wS5jgfK+ukLVftFP/jsAzNUR4NcsMk6rMtmKN3iHJLPVtFGDXtVGnOTC4Fx8IW17M25egEgziCDIKwFLYzbjmvDnXn9o50w6/iJDx3hgSImIJV+x2e7UYG4NYA1owwGWep5lc3JeJ9T27OLHaPfr99trtj3RhhOa1e12drRUqMoNqNpC8+SBOUw3MmMcAcuk7DbWktGOKgssxzHotdb6ntsnHuvTAWO0Uq8XrK+iJ7rmiGzgZ09QMln68EDGTxylS6NnLsyfFU2qyiEvflKUrFemj72WMuukCTMeuCye4ew32Ku21OIc8AhtMYi68QSTxzj5qbaqWKy2zme21xwcAWHVpiI6YAx1WyM1q1iIYWwUtblaNupUal5ocNQD54qtRNkGaFH/aZ/aFLXUrO4iXEtGrTAiIqxEREBERAREQEREBERAREQEREBERAREQEREBarv60llGMr5nyw+a2pYfeyleszzq0hw8DB9CVryxuktuGdZIaFVpBrS52AA/gVjZNkv1JiBmP+1D2vtAl9yCWtAJ5k5eQUCy26s18ta6DhBn0XMrTbuTbUNytlnMwIlRade6SHNBDYkjmsRSr1ak3mEY+0ccOA4BTGFzRjdHUgJNNEW61LOUi0iQVjrdU4LGWS2w/uuBBMOAMgE68v+1JqVMSsL/gj8scT3lntgbKdUcLupN52d3QzwwC117+90W/fZ7tKkabqPaN7YOdUNOe9dMAOjUSDit+HFF51LR5Gacddw22lTDWhoyAAHQYBVoi6biiIiAiIgIiICIiAiIgIiICIiAiIgIiICIiAiIgK1aaAexzHZOaWnoRCuog47tXZ9yo9tQd5kNfmJAm69pGhB+Cx+yaLG17td7zRcBccM2mRM4YgiRyz6dZ3j2C20tkG7VaDcf8A/LuLT6fHmNayOa51KoLr2GCDjz8RqDwheC9Jxz/jr4M8ZI19tlZQsLRg+rUN2YF7E9boGPVQLZbbzjTs9FlKSRfIDnhstcDJkAyHDXTJQrOx7SIaMom8Y+CydNl0S6L3JS2SNdN8UrE97n9sPWsjab6d3ANmTqZnEnirNatAJ1KvbReJzzwjlqoNoqyV55iZZ1lYLoEqVsCwPp1jacWvLWinyaJdJHOfKFlNkbDhgtFcdyfuaZzqu0JHuDPn0zmuxJJzJkniV7vHxTHylzvMzRPwhvmxNqtrsnJ4we3geI5FZFc1stqdReKjTBGfMag8itop720vxtc3ngR8l6nPbEiiWDadKsPu3tdy1H7TipaAiIgIiICIiAiIgIiICIiAiIgIiICIiAiIgIiwO197bPQkXu0ePwsx83ZD48kGeXNvtGtQ/wAQ24zvU6c1nDg4gNBHKf6lD2pvraa5uUz2TTgAz2j1fn5QruxLEKlSq10kGhdJOJJLhjPGRKxtXlGmzHbhaJQbDtJhaO8OWKptu0Wge1isJXsF1zmuBD2G66CROodHPNG2ejBLrxdwJJXM3Wsu3EWtCI63uquJYJGhyAHGdVuu5W7V+K9fCkO80H/Uj8R4U/j0zt7obuduQ97YoNOA98jT9PHjlxWz7z24AdgzIQanTRvwPkvXhx8vlMdPD5Gbh8Kz39yxe1Lf21QuyaMKY/Lx6n6KIrb3Kg1ozI8YXrc5Rb6kM6kDzOPpKx1esXHHJVW+1teWhpBDSXOIxEgFoE5fiPkogMnkosJtlrlpDmkgjIgkEeIW07N3yqNwqtDxx9l30PotSYFeGAQdKsO8tnqYX7h4P7v9WXqstTqBwlpBHEGVySjRJWQs1J9Mywlp4gkfBB01Fpti3jrM/wAyKjfAO8CMPNbZZLS2owPYZB9OR5oi8iIgIiICIiAiIgIiICIiAiIgLEbW3io0JBN5/utxjqch8VrP2gbYLyLKw92R20a6lvSM+Z5LV3mUGV21vLWry2blP3G6/qOZ+HJaxanQpxarLWSSSMsvqivdkUDJe4Rh3eIHRZex7epWNtWvWmAwNY0Ree8nusaOJ9BJ0UOj7PVa7v8AUfuKTvdrsPmHNWVY3MQktm2I+ltBotNoBp1iXMu0XEC7N5jHhwJc4AgzhmcAsozdSi2oC57ngY9mbuPC89oEDlqtX3dZ2JJY+TVxeM4IGEAnDDMR+JvBTq1pcC0OJLiHSRgG6iWyROQ8CvRb/n1tbcxCV829a6iZdFO16dOiYAa5ohjMMTkIjT4BaXWrlxJJkkyTxJzWK2T3g6qfxmG/pGE+JE+SyDQtOSsVtNYn0tZ3G5VAqHbKQdngeI+HMclIesZWrGobrPZ1Pvchy56/HBVpricMIGGGXgplGhAV6zWOFeq4BQWg1XrLQvGT7OnNV2WzF0cFMqvazAyTo0Zn6DmVRR20YMbKpcKp5dFTFV+bhSb7rILvF5+QHVef4JvFxPEvefmqEPGJd5gLZNzbce0dTOTheHC8M/Mf2rXWUy3KCOEqdsB0WqlEiXGR1aR81EdDREUBERAREQEREBERAREQFC2ttBtCmXuzyaOJ0Cmrn+9m1+1rGkPZpa8Tk7wER5oNeqvL6jnuxc4k+JMn1+CFirbTwH88V7CqrBarYbn1+SlNaqqNLFBTZ6Wuixe+dAOsrhwcw/1AA+oWwgQFhN6hNmrRmGXh+0h3ySEW9l1Xdi2QNGukYEkwWxM3tJyx8oW16winZmMaHVopiAO4xoJcMI7obeyGmisbN2k98hrR2bpJkwZdGt3QyPHPJXt3bC91prVqoHcApUsZxOLz8B4ldfLfjj5/l5KU3bTY6FIANa0Q0AADgBgFecI+i9pBWq7C83R7P4jx5dOK5D2IFYmqS1vsfid7/Ifl+PTPIWWxhoUihZg0ZKQ7AII1aAFEptvuJPsNz5ngFXaCXG6FF2nUh9OztN0XTUquGYbN0AfmJmDpCCb/AI4uN2lAAMOfmARhDeJGU5dVfosDZ4nMnEk8SVZsrJEMAa0YDgI+J5DzCmts41lx10Hl9ZVHjXdf51VLn8j5t+qvChyXj6YQRHHkf50V3Zj/AL6kZ/1GeHeCpqiFRZP86l/uMx/cFEdRREUBERAREQEREBERAREQRNr2vsqNSoM2tJHXIesLlVcfj1GZ+K3LfvaDbraDXC/eD3gHFog3ZHOZ8FqlIwMR9FYCmZaF44KmytDZaMgcPHHyV5zEFDV63Ajy+nzVRavHtwPmPBBcJWM2yy9RqjjSeP6Sp5P1VmuyZHER54IrUtiVLtJuUmJmRIIMgRrAK2zZ9k7OmG6mXO/U4yVrm69G/wBm3HDvO09nTzhbi8L3+bf1Rowx7laJyGpwHTU/zipTGxEKBZXX6jjo03G/tzP/ACnyCyS8DeNVq1PgKu+qLhJyw8lQstK73jnC12y/eWq0VXTdaW0mxqGi8QOpefJZ7a9rFKk4nQLF7v2csptLsHGXuJ95/e8xKDN0QYGEAZDIBXmu/MPDFWKWOQ/cVekDNx6DD0GKD15/MfL/AKVuoRxd6/RVhozu+atVmt91vkEEWq4cT/PBXthtDrTREz94D5Y/JRnuj2QB0keiyG6dG9a6ZgYXnGBpdInzI81EdHREUBERAREQEREBERARFatVpbTaXvIa0ZkoOc70AG2VeEt87rZ9VFDRGB8DiPqlqHaV6j57rqjnNPEEyMFdpU2/hVVh2OLK10+y4G7qJGYB06H1WUYVC267s2tqSLrXC90Pdn1V+zPwRF8qhevKoJRXjDpwK8cMQvG5zxw/nqqqmqDG7rWW6a7scazmNnQNM4efostbapa1xHtZN/UcB6n0VVkphrRGsuPVxkqxasXsHu949SCB6XvNZ3tNp3KRGl3ZdmuMa3hgplyc5VNMwMlWQVir26BkF4Xc14QrNprBoPmgwO8Nbta1KgMi6+/9Lcfl6rI2Opelx9mSGDV0Z9Gzrqte2e81a9Z84wGNPAOJmOgatkoNGAAwAAA0EZIJIN7M4cBl56qRSgZAKikzVXYQU1JKtlVuVtyCPVWw7hU5qVX8GtaP3Ek/2ha9VK27cOjFF7veqR4NA+pUlGzoiKAiIgIiICIiAiIgLWd/bQ0UGsJN9zwWAflzJ5QfOFsy5dvBb+3rOd+EGGfpGXnifFBBo1cYOYyPFXHVbrmu0JuO5E5FeCzy38wxC9pNDwWuzIhw4cCFVXtp0W1KdRjsWuY5p8RCwm7loJpAOMvZ3H9WYT4gA+KnWi0lrcfaY4X+bTAv9PhisXYXBtoqgZOAd4iQT5FvkqM+7+fFUOK8vyF4XqCuMP5ovaxwHOF6xyoe7FvX0zQTFbYMZ4kn5D0VqvWgHwA8cPmq6dRBJc7BUCuor66s9sqJz6qx1tq4eC8Nb5qDaXl0NGpg+KxtaKxuWeOk3tFYe7OsXZwbw7+LhwEEALP2ZuUADrn5aLHiC/KAAAMM45rKUHAcApTetyyzceWq+oSG9V7Cp7YDiegK8dVJyHms2p45WahVT3KzVcgj2h2i6JuvQuWWkOLb3/I3h6ELndis7q1RrG5uMDlxPQDFdWo0g1rWjJoAHQCFJRWiIoCIiAiIgIiICIiDG7x1iyzVnNwNyPOB81y8Zx/M0RUT2K1UYCZ1Go6r1EELbQhl/wDE0R1BOII1C1jZ7y201KY9lpF2cwHC9E8JREGytdh4K5OKIiq2uMq0Xm8ERB5anmW/qJ8g5XWPKIghuqmSvH1CAiIr3ZzO0v3icMowzUDY1Sa7wYhlQhqIpMRJEzHputF8gFXpwKIsmK0HSqURBYeoNtqH1REGzfZ7RBdWcR3mhgbyDr0/2hbsiLEEREBERAREQf/Z"/>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7" name="AutoShape 4" descr="data:image/jpeg;base64,/9j/4AAQSkZJRgABAQAAAQABAAD/2wCEAAkGBxQTEhQUExQUFhMWFBgVEhcYFxYYGhcXFxwYFhgXGhUaHSggHBolGxcUITEhJSkrLi4uGh8zODMsNygtLisBCgoKDg0OGxAQGDckHyI0NS0tLDI3LC0sLCwsLCwsLDQuLCwsLCwsLCwsLCwsLCwsLCwsLC8sLCwsLCwsLCwsLP/AABEIAMQBAQMBIgACEQEDEQH/xAAcAAEAAQUBAQAAAAAAAAAAAAAABAIDBQYHAQj/xAA+EAABAwEFBQUFBwIGAwAAAAABAAIRAwQSITFBBQZRYXETIoGRoTJSscHRByNCYnKC8KKyFDNDc5LhJJPC/8QAGQEBAQADAQAAAAAAAAAAAAAAAAECAwUE/8QAJBEBAAICAgICAgMBAAAAAAAAAAECAxESIQQxIkFRcRMyYQX/2gAMAwEAAhEDEQA/AO4oiICIiAiIgIiICIiAiIgIrdortY1z3ua1jRLnOIAAGZJOQXH98PtlLXmnYGsc0SHVqjXEOOXcZIw5uz4aoOxucAJOA1VplqYQSHsIGBIcDBOS+Ttp7etNoc51avVqF2DgXuukcLg7oHIBY+nkQMiZI0JGRI4qbXT7HRfJ2z947ZQAFK012NGIAqOu4flJIjlELoW6v2zVWFrLcwVGZGqwXXjm6mO67wjoU2advRY7YO26FsotrWd4ew+BadWuacWnkVkVUEREBERAREQEREBERAREQEREBERAREQEREBERAREQFS94AJJAAEknAADMkqpazv7WmjTs0wbVVbRcRMili+tiMppte2eLgg4z9p2+lS21nU2OIsrHfdNEgVI/wBR3GcxwEarSBQOfJdL29sKi+01HAGL5gacIgaZKmz7sUxlIleS/lVrOnQx+Fa0bc6bZT7pzU2lsWscQwxr8MOK6hQ2PTZkxs8YCkmhGi0W8yfqHor4NfuXNrHu9UxvNwAw+ihbV2K6ljp8F0yqI0WJ29Zb9JwhSnk25dsr+LThMQ0/c7eers+0CtTxB7tamSYqMmSOThjB0PivpzY21Kdpo069F16nUbLTrwII0IMgjiF8oWuzFp4rpX2Dbac201bK5x7OpTNSm0nAVGETdGhLXEn9AXRiduRaunckRFkwEREBERAREQEREBERAREQEREBERAREQEREBERAXPt97TNuptnClZi791Z934UvVdBXL986TxtKoTi11mplnRpqAjzk+KwyTqrbhjd4Yql3nGVlqFIYKBY7OSs1RsxC481mbO7yiKhA4KPaSOAU5tDMnJYjae1bNTwfVbPCZPkFlwtPqGH8lY9yj1mqDbYAx8Vcse2KFV11jjJykETyBKuWqiMQ4SCseM1nuGcXi0dS59ttgE444YcBr8lI+zCq5u1rJdBM1HNMcHMeCegmfBeby0IJGOePyU37I6N7a9nme6Krh/63D5rqYf6uR5MfJ9IIiLe8giIgIiICIiAiIgIiICIiAiIgIiICIiAiIgIiIC5v9rbKzDSr0RJNJ9E6wS5jgfK+ukLVftFP/jsAzNUR4NcsMk6rMtmKN3iHJLPVtFGDXtVGnOTC4Fx8IW17M25egEgziCDIKwFLYzbjmvDnXn9o50w6/iJDx3hgSImIJV+x2e7UYG4NYA1owwGWep5lc3JeJ9T27OLHaPfr99trtj3RhhOa1e12drRUqMoNqNpC8+SBOUw3MmMcAcuk7DbWktGOKgssxzHotdb6ntsnHuvTAWO0Uq8XrK+iJ7rmiGzgZ09QMln68EDGTxylS6NnLsyfFU2qyiEvflKUrFemj72WMuukCTMeuCye4ew32Ku21OIc8AhtMYi68QSTxzj5qbaqWKy2zme21xwcAWHVpiI6YAx1WyM1q1iIYWwUtblaNupUal5ocNQD54qtRNkGaFH/aZ/aFLXUrO4iXEtGrTAiIqxEREBERAREQEREBERAREQEREBERAREQEREBarv60llGMr5nyw+a2pYfeyleszzq0hw8DB9CVryxuktuGdZIaFVpBrS52AA/gVjZNkv1JiBmP+1D2vtAl9yCWtAJ5k5eQUCy26s18ta6DhBn0XMrTbuTbUNytlnMwIlRade6SHNBDYkjmsRSr1ak3mEY+0ccOA4BTGFzRjdHUgJNNEW61LOUi0iQVjrdU4LGWS2w/uuBBMOAMgE68v+1JqVMSsL/gj8scT3lntgbKdUcLupN52d3QzwwC117+90W/fZ7tKkabqPaN7YOdUNOe9dMAOjUSDit+HFF51LR5Gacddw22lTDWhoyAAHQYBVoi6biiIiAiIgIiICIiAiIgIiICIiAiIgIiICIiAiIgK1aaAexzHZOaWnoRCuog47tXZ9yo9tQd5kNfmJAm69pGhB+Cx+yaLG17td7zRcBccM2mRM4YgiRyz6dZ3j2C20tkG7VaDcf8A/LuLT6fHmNayOa51KoLr2GCDjz8RqDwheC9Jxz/jr4M8ZI19tlZQsLRg+rUN2YF7E9boGPVQLZbbzjTs9FlKSRfIDnhstcDJkAyHDXTJQrOx7SIaMom8Y+CydNl0S6L3JS2SNdN8UrE97n9sPWsjab6d3ANmTqZnEnirNatAJ1KvbReJzzwjlqoNoqyV55iZZ1lYLoEqVsCwPp1jacWvLWinyaJdJHOfKFlNkbDhgtFcdyfuaZzqu0JHuDPn0zmuxJJzJkniV7vHxTHylzvMzRPwhvmxNqtrsnJ4we3geI5FZFc1stqdReKjTBGfMag8itop720vxtc3ngR8l6nPbEiiWDadKsPu3tdy1H7TipaAiIgIiICIiAiIgIiICIiAiIgIiICIiAiIgIiwO197bPQkXu0ePwsx83ZD48kGeXNvtGtQ/wAQ24zvU6c1nDg4gNBHKf6lD2pvraa5uUz2TTgAz2j1fn5QruxLEKlSq10kGhdJOJJLhjPGRKxtXlGmzHbhaJQbDtJhaO8OWKptu0Wge1isJXsF1zmuBD2G66CROodHPNG2ejBLrxdwJJXM3Wsu3EWtCI63uquJYJGhyAHGdVuu5W7V+K9fCkO80H/Uj8R4U/j0zt7obuduQ97YoNOA98jT9PHjlxWz7z24AdgzIQanTRvwPkvXhx8vlMdPD5Gbh8Kz39yxe1Lf21QuyaMKY/Lx6n6KIrb3Kg1ozI8YXrc5Rb6kM6kDzOPpKx1esXHHJVW+1teWhpBDSXOIxEgFoE5fiPkogMnkosJtlrlpDmkgjIgkEeIW07N3yqNwqtDxx9l30PotSYFeGAQdKsO8tnqYX7h4P7v9WXqstTqBwlpBHEGVySjRJWQs1J9Mywlp4gkfBB01Fpti3jrM/wAyKjfAO8CMPNbZZLS2owPYZB9OR5oi8iIgIiICIiAiIgIiICIiAiIgLEbW3io0JBN5/utxjqch8VrP2gbYLyLKw92R20a6lvSM+Z5LV3mUGV21vLWry2blP3G6/qOZ+HJaxanQpxarLWSSSMsvqivdkUDJe4Rh3eIHRZex7epWNtWvWmAwNY0Ree8nusaOJ9BJ0UOj7PVa7v8AUfuKTvdrsPmHNWVY3MQktm2I+ltBotNoBp1iXMu0XEC7N5jHhwJc4AgzhmcAsozdSi2oC57ngY9mbuPC89oEDlqtX3dZ2JJY+TVxeM4IGEAnDDMR+JvBTq1pcC0OJLiHSRgG6iWyROQ8CvRb/n1tbcxCV829a6iZdFO16dOiYAa5ohjMMTkIjT4BaXWrlxJJkkyTxJzWK2T3g6qfxmG/pGE+JE+SyDQtOSsVtNYn0tZ3G5VAqHbKQdngeI+HMclIesZWrGobrPZ1Pvchy56/HBVpricMIGGGXgplGhAV6zWOFeq4BQWg1XrLQvGT7OnNV2WzF0cFMqvazAyTo0Zn6DmVRR20YMbKpcKp5dFTFV+bhSb7rILvF5+QHVef4JvFxPEvefmqEPGJd5gLZNzbce0dTOTheHC8M/Mf2rXWUy3KCOEqdsB0WqlEiXGR1aR81EdDREUBERAREQEREBERAREQFC2ttBtCmXuzyaOJ0Cmrn+9m1+1rGkPZpa8Tk7wER5oNeqvL6jnuxc4k+JMn1+CFirbTwH88V7CqrBarYbn1+SlNaqqNLFBTZ6Wuixe+dAOsrhwcw/1AA+oWwgQFhN6hNmrRmGXh+0h3ySEW9l1Xdi2QNGukYEkwWxM3tJyx8oW16winZmMaHVopiAO4xoJcMI7obeyGmisbN2k98hrR2bpJkwZdGt3QyPHPJXt3bC91prVqoHcApUsZxOLz8B4ldfLfjj5/l5KU3bTY6FIANa0Q0AADgBgFecI+i9pBWq7C83R7P4jx5dOK5D2IFYmqS1vsfid7/Ifl+PTPIWWxhoUihZg0ZKQ7AII1aAFEptvuJPsNz5ngFXaCXG6FF2nUh9OztN0XTUquGYbN0AfmJmDpCCb/AI4uN2lAAMOfmARhDeJGU5dVfosDZ4nMnEk8SVZsrJEMAa0YDgI+J5DzCmts41lx10Hl9ZVHjXdf51VLn8j5t+qvChyXj6YQRHHkf50V3Zj/AL6kZ/1GeHeCpqiFRZP86l/uMx/cFEdRREUBERAREQEREBERAREQRNr2vsqNSoM2tJHXIesLlVcfj1GZ+K3LfvaDbraDXC/eD3gHFog3ZHOZ8FqlIwMR9FYCmZaF44KmytDZaMgcPHHyV5zEFDV63Ajy+nzVRavHtwPmPBBcJWM2yy9RqjjSeP6Sp5P1VmuyZHER54IrUtiVLtJuUmJmRIIMgRrAK2zZ9k7OmG6mXO/U4yVrm69G/wBm3HDvO09nTzhbi8L3+bf1Rowx7laJyGpwHTU/zipTGxEKBZXX6jjo03G/tzP/ACnyCyS8DeNVq1PgKu+qLhJyw8lQstK73jnC12y/eWq0VXTdaW0mxqGi8QOpefJZ7a9rFKk4nQLF7v2csptLsHGXuJ95/e8xKDN0QYGEAZDIBXmu/MPDFWKWOQ/cVekDNx6DD0GKD15/MfL/AKVuoRxd6/RVhozu+atVmt91vkEEWq4cT/PBXthtDrTREz94D5Y/JRnuj2QB0keiyG6dG9a6ZgYXnGBpdInzI81EdHREUBERAREQEREBERARFatVpbTaXvIa0ZkoOc70AG2VeEt87rZ9VFDRGB8DiPqlqHaV6j57rqjnNPEEyMFdpU2/hVVh2OLK10+y4G7qJGYB06H1WUYVC267s2tqSLrXC90Pdn1V+zPwRF8qhevKoJRXjDpwK8cMQvG5zxw/nqqqmqDG7rWW6a7scazmNnQNM4efostbapa1xHtZN/UcB6n0VVkphrRGsuPVxkqxasXsHu949SCB6XvNZ3tNp3KRGl3ZdmuMa3hgplyc5VNMwMlWQVir26BkF4Xc14QrNprBoPmgwO8Nbta1KgMi6+/9Lcfl6rI2Opelx9mSGDV0Z9Gzrqte2e81a9Z84wGNPAOJmOgatkoNGAAwAAA0EZIJIN7M4cBl56qRSgZAKikzVXYQU1JKtlVuVtyCPVWw7hU5qVX8GtaP3Ek/2ha9VK27cOjFF7veqR4NA+pUlGzoiKAiIgIiICIiAiIgLWd/bQ0UGsJN9zwWAflzJ5QfOFsy5dvBb+3rOd+EGGfpGXnifFBBo1cYOYyPFXHVbrmu0JuO5E5FeCzy38wxC9pNDwWuzIhw4cCFVXtp0W1KdRjsWuY5p8RCwm7loJpAOMvZ3H9WYT4gA+KnWi0lrcfaY4X+bTAv9PhisXYXBtoqgZOAd4iQT5FvkqM+7+fFUOK8vyF4XqCuMP5ovaxwHOF6xyoe7FvX0zQTFbYMZ4kn5D0VqvWgHwA8cPmq6dRBJc7BUCuor66s9sqJz6qx1tq4eC8Nb5qDaXl0NGpg+KxtaKxuWeOk3tFYe7OsXZwbw7+LhwEEALP2ZuUADrn5aLHiC/KAAAMM45rKUHAcApTetyyzceWq+oSG9V7Cp7YDiegK8dVJyHms2p45WahVT3KzVcgj2h2i6JuvQuWWkOLb3/I3h6ELndis7q1RrG5uMDlxPQDFdWo0g1rWjJoAHQCFJRWiIoCIiAiIgIiICIiDG7x1iyzVnNwNyPOB81y8Zx/M0RUT2K1UYCZ1Go6r1EELbQhl/wDE0R1BOII1C1jZ7y201KY9lpF2cwHC9E8JREGytdh4K5OKIiq2uMq0Xm8ERB5anmW/qJ8g5XWPKIghuqmSvH1CAiIr3ZzO0v3icMowzUDY1Sa7wYhlQhqIpMRJEzHputF8gFXpwKIsmK0HSqURBYeoNtqH1REGzfZ7RBdWcR3mhgbyDr0/2hbsiLEEREBERAREQf/Z"/>
          <p:cNvSpPr>
            <a:spLocks noChangeAspect="1" noChangeArrowheads="1"/>
          </p:cNvSpPr>
          <p:nvPr/>
        </p:nvSpPr>
        <p:spPr bwMode="auto">
          <a:xfrm>
            <a:off x="1831975" y="79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8" name="AutoShape 6" descr="data:image/jpeg;base64,/9j/4AAQSkZJRgABAQAAAQABAAD/2wCEAAkGBxQTEhQUExQUFhMWFBgVEhcYFxYYGhcXFxwYFhgXGhUaHSggHBolGxcUITEhJSkrLi4uGh8zODMsNygtLisBCgoKDg0OGxAQGDckHyI0NS0tLDI3LC0sLCwsLCwsLDQuLCwsLCwsLCwsLCwsLCwsLCwsLC8sLCwsLCwsLCwsLP/AABEIAMQBAQMBIgACEQEDEQH/xAAcAAEAAQUBAQAAAAAAAAAAAAAABAIDBQYHAQj/xAA+EAABAwEFBQUFBwIGAwAAAAABAAIRAwQSITFBBQZRYXETIoGRoTJSscHRByNCYnKC8KKyFDNDc5LhJJPC/8QAGQEBAQADAQAAAAAAAAAAAAAAAAECAwUE/8QAJBEBAAICAgICAgMBAAAAAAAAAAECAxESIQQxIkFRcRMyYQX/2gAMAwEAAhEDEQA/AO4oiICIiAiIgIiICIiAiIgIrdortY1z3ua1jRLnOIAAGZJOQXH98PtlLXmnYGsc0SHVqjXEOOXcZIw5uz4aoOxucAJOA1VplqYQSHsIGBIcDBOS+Ttp7etNoc51avVqF2DgXuukcLg7oHIBY+nkQMiZI0JGRI4qbXT7HRfJ2z947ZQAFK012NGIAqOu4flJIjlELoW6v2zVWFrLcwVGZGqwXXjm6mO67wjoU2advRY7YO26FsotrWd4ew+BadWuacWnkVkVUEREBERAREQEREBERAREQEREBERAREQEREBERAREQFS94AJJAAEknAADMkqpazv7WmjTs0wbVVbRcRMili+tiMppte2eLgg4z9p2+lS21nU2OIsrHfdNEgVI/wBR3GcxwEarSBQOfJdL29sKi+01HAGL5gacIgaZKmz7sUxlIleS/lVrOnQx+Fa0bc6bZT7pzU2lsWscQwxr8MOK6hQ2PTZkxs8YCkmhGi0W8yfqHor4NfuXNrHu9UxvNwAw+ihbV2K6ljp8F0yqI0WJ29Zb9JwhSnk25dsr+LThMQ0/c7eers+0CtTxB7tamSYqMmSOThjB0PivpzY21Kdpo069F16nUbLTrwII0IMgjiF8oWuzFp4rpX2Dbac201bK5x7OpTNSm0nAVGETdGhLXEn9AXRiduRaunckRFkwEREBERAREQEREBERAREQEREBERAREQEREBERAXPt97TNuptnClZi791Z934UvVdBXL986TxtKoTi11mplnRpqAjzk+KwyTqrbhjd4Yql3nGVlqFIYKBY7OSs1RsxC481mbO7yiKhA4KPaSOAU5tDMnJYjae1bNTwfVbPCZPkFlwtPqGH8lY9yj1mqDbYAx8Vcse2KFV11jjJykETyBKuWqiMQ4SCseM1nuGcXi0dS59ttgE444YcBr8lI+zCq5u1rJdBM1HNMcHMeCegmfBeby0IJGOePyU37I6N7a9nme6Krh/63D5rqYf6uR5MfJ9IIiLe8giIgIiICIiAiIgIiICIiAiIgIiICIiAiIgIiIC5v9rbKzDSr0RJNJ9E6wS5jgfK+ukLVftFP/jsAzNUR4NcsMk6rMtmKN3iHJLPVtFGDXtVGnOTC4Fx8IW17M25egEgziCDIKwFLYzbjmvDnXn9o50w6/iJDx3hgSImIJV+x2e7UYG4NYA1owwGWep5lc3JeJ9T27OLHaPfr99trtj3RhhOa1e12drRUqMoNqNpC8+SBOUw3MmMcAcuk7DbWktGOKgssxzHotdb6ntsnHuvTAWO0Uq8XrK+iJ7rmiGzgZ09QMln68EDGTxylS6NnLsyfFU2qyiEvflKUrFemj72WMuukCTMeuCye4ew32Ku21OIc8AhtMYi68QSTxzj5qbaqWKy2zme21xwcAWHVpiI6YAx1WyM1q1iIYWwUtblaNupUal5ocNQD54qtRNkGaFH/aZ/aFLXUrO4iXEtGrTAiIqxEREBERAREQEREBERAREQEREBERAREQEREBarv60llGMr5nyw+a2pYfeyleszzq0hw8DB9CVryxuktuGdZIaFVpBrS52AA/gVjZNkv1JiBmP+1D2vtAl9yCWtAJ5k5eQUCy26s18ta6DhBn0XMrTbuTbUNytlnMwIlRade6SHNBDYkjmsRSr1ak3mEY+0ccOA4BTGFzRjdHUgJNNEW61LOUi0iQVjrdU4LGWS2w/uuBBMOAMgE68v+1JqVMSsL/gj8scT3lntgbKdUcLupN52d3QzwwC117+90W/fZ7tKkabqPaN7YOdUNOe9dMAOjUSDit+HFF51LR5Gacddw22lTDWhoyAAHQYBVoi6biiIiAiIgIiICIiAiIgIiICIiAiIgIiICIiAiIgK1aaAexzHZOaWnoRCuog47tXZ9yo9tQd5kNfmJAm69pGhB+Cx+yaLG17td7zRcBccM2mRM4YgiRyz6dZ3j2C20tkG7VaDcf8A/LuLT6fHmNayOa51KoLr2GCDjz8RqDwheC9Jxz/jr4M8ZI19tlZQsLRg+rUN2YF7E9boGPVQLZbbzjTs9FlKSRfIDnhstcDJkAyHDXTJQrOx7SIaMom8Y+CydNl0S6L3JS2SNdN8UrE97n9sPWsjab6d3ANmTqZnEnirNatAJ1KvbReJzzwjlqoNoqyV55iZZ1lYLoEqVsCwPp1jacWvLWinyaJdJHOfKFlNkbDhgtFcdyfuaZzqu0JHuDPn0zmuxJJzJkniV7vHxTHylzvMzRPwhvmxNqtrsnJ4we3geI5FZFc1stqdReKjTBGfMag8itop720vxtc3ngR8l6nPbEiiWDadKsPu3tdy1H7TipaAiIgIiICIiAiIgIiICIiAiIgIiICIiAiIgIiwO197bPQkXu0ePwsx83ZD48kGeXNvtGtQ/wAQ24zvU6c1nDg4gNBHKf6lD2pvraa5uUz2TTgAz2j1fn5QruxLEKlSq10kGhdJOJJLhjPGRKxtXlGmzHbhaJQbDtJhaO8OWKptu0Wge1isJXsF1zmuBD2G66CROodHPNG2ejBLrxdwJJXM3Wsu3EWtCI63uquJYJGhyAHGdVuu5W7V+K9fCkO80H/Uj8R4U/j0zt7obuduQ97YoNOA98jT9PHjlxWz7z24AdgzIQanTRvwPkvXhx8vlMdPD5Gbh8Kz39yxe1Lf21QuyaMKY/Lx6n6KIrb3Kg1ozI8YXrc5Rb6kM6kDzOPpKx1esXHHJVW+1teWhpBDSXOIxEgFoE5fiPkogMnkosJtlrlpDmkgjIgkEeIW07N3yqNwqtDxx9l30PotSYFeGAQdKsO8tnqYX7h4P7v9WXqstTqBwlpBHEGVySjRJWQs1J9Mywlp4gkfBB01Fpti3jrM/wAyKjfAO8CMPNbZZLS2owPYZB9OR5oi8iIgIiICIiAiIgIiICIiAiIgLEbW3io0JBN5/utxjqch8VrP2gbYLyLKw92R20a6lvSM+Z5LV3mUGV21vLWry2blP3G6/qOZ+HJaxanQpxarLWSSSMsvqivdkUDJe4Rh3eIHRZex7epWNtWvWmAwNY0Ree8nusaOJ9BJ0UOj7PVa7v8AUfuKTvdrsPmHNWVY3MQktm2I+ltBotNoBp1iXMu0XEC7N5jHhwJc4AgzhmcAsozdSi2oC57ngY9mbuPC89oEDlqtX3dZ2JJY+TVxeM4IGEAnDDMR+JvBTq1pcC0OJLiHSRgG6iWyROQ8CvRb/n1tbcxCV829a6iZdFO16dOiYAa5ohjMMTkIjT4BaXWrlxJJkkyTxJzWK2T3g6qfxmG/pGE+JE+SyDQtOSsVtNYn0tZ3G5VAqHbKQdngeI+HMclIesZWrGobrPZ1Pvchy56/HBVpricMIGGGXgplGhAV6zWOFeq4BQWg1XrLQvGT7OnNV2WzF0cFMqvazAyTo0Zn6DmVRR20YMbKpcKp5dFTFV+bhSb7rILvF5+QHVef4JvFxPEvefmqEPGJd5gLZNzbce0dTOTheHC8M/Mf2rXWUy3KCOEqdsB0WqlEiXGR1aR81EdDREUBERAREQEREBERAREQFC2ttBtCmXuzyaOJ0Cmrn+9m1+1rGkPZpa8Tk7wER5oNeqvL6jnuxc4k+JMn1+CFirbTwH88V7CqrBarYbn1+SlNaqqNLFBTZ6Wuixe+dAOsrhwcw/1AA+oWwgQFhN6hNmrRmGXh+0h3ySEW9l1Xdi2QNGukYEkwWxM3tJyx8oW16winZmMaHVopiAO4xoJcMI7obeyGmisbN2k98hrR2bpJkwZdGt3QyPHPJXt3bC91prVqoHcApUsZxOLz8B4ldfLfjj5/l5KU3bTY6FIANa0Q0AADgBgFecI+i9pBWq7C83R7P4jx5dOK5D2IFYmqS1vsfid7/Ifl+PTPIWWxhoUihZg0ZKQ7AII1aAFEptvuJPsNz5ngFXaCXG6FF2nUh9OztN0XTUquGYbN0AfmJmDpCCb/AI4uN2lAAMOfmARhDeJGU5dVfosDZ4nMnEk8SVZsrJEMAa0YDgI+J5DzCmts41lx10Hl9ZVHjXdf51VLn8j5t+qvChyXj6YQRHHkf50V3Zj/AL6kZ/1GeHeCpqiFRZP86l/uMx/cFEdRREUBERAREQEREBERAREQRNr2vsqNSoM2tJHXIesLlVcfj1GZ+K3LfvaDbraDXC/eD3gHFog3ZHOZ8FqlIwMR9FYCmZaF44KmytDZaMgcPHHyV5zEFDV63Ajy+nzVRavHtwPmPBBcJWM2yy9RqjjSeP6Sp5P1VmuyZHER54IrUtiVLtJuUmJmRIIMgRrAK2zZ9k7OmG6mXO/U4yVrm69G/wBm3HDvO09nTzhbi8L3+bf1Rowx7laJyGpwHTU/zipTGxEKBZXX6jjo03G/tzP/ACnyCyS8DeNVq1PgKu+qLhJyw8lQstK73jnC12y/eWq0VXTdaW0mxqGi8QOpefJZ7a9rFKk4nQLF7v2csptLsHGXuJ95/e8xKDN0QYGEAZDIBXmu/MPDFWKWOQ/cVekDNx6DD0GKD15/MfL/AKVuoRxd6/RVhozu+atVmt91vkEEWq4cT/PBXthtDrTREz94D5Y/JRnuj2QB0keiyG6dG9a6ZgYXnGBpdInzI81EdHREUBERAREQEREBERARFatVpbTaXvIa0ZkoOc70AG2VeEt87rZ9VFDRGB8DiPqlqHaV6j57rqjnNPEEyMFdpU2/hVVh2OLK10+y4G7qJGYB06H1WUYVC267s2tqSLrXC90Pdn1V+zPwRF8qhevKoJRXjDpwK8cMQvG5zxw/nqqqmqDG7rWW6a7scazmNnQNM4efostbapa1xHtZN/UcB6n0VVkphrRGsuPVxkqxasXsHu949SCB6XvNZ3tNp3KRGl3ZdmuMa3hgplyc5VNMwMlWQVir26BkF4Xc14QrNprBoPmgwO8Nbta1KgMi6+/9Lcfl6rI2Opelx9mSGDV0Z9Gzrqte2e81a9Z84wGNPAOJmOgatkoNGAAwAAA0EZIJIN7M4cBl56qRSgZAKikzVXYQU1JKtlVuVtyCPVWw7hU5qVX8GtaP3Ek/2ha9VK27cOjFF7veqR4NA+pUlGzoiKAiIgIiICIiAiIgLWd/bQ0UGsJN9zwWAflzJ5QfOFsy5dvBb+3rOd+EGGfpGXnifFBBo1cYOYyPFXHVbrmu0JuO5E5FeCzy38wxC9pNDwWuzIhw4cCFVXtp0W1KdRjsWuY5p8RCwm7loJpAOMvZ3H9WYT4gA+KnWi0lrcfaY4X+bTAv9PhisXYXBtoqgZOAd4iQT5FvkqM+7+fFUOK8vyF4XqCuMP5ovaxwHOF6xyoe7FvX0zQTFbYMZ4kn5D0VqvWgHwA8cPmq6dRBJc7BUCuor66s9sqJz6qx1tq4eC8Nb5qDaXl0NGpg+KxtaKxuWeOk3tFYe7OsXZwbw7+LhwEEALP2ZuUADrn5aLHiC/KAAAMM45rKUHAcApTetyyzceWq+oSG9V7Cp7YDiegK8dVJyHms2p45WahVT3KzVcgj2h2i6JuvQuWWkOLb3/I3h6ELndis7q1RrG5uMDlxPQDFdWo0g1rWjJoAHQCFJRWiIoCIiAiIgIiICIiDG7x1iyzVnNwNyPOB81y8Zx/M0RUT2K1UYCZ1Go6r1EELbQhl/wDE0R1BOII1C1jZ7y201KY9lpF2cwHC9E8JREGytdh4K5OKIiq2uMq0Xm8ERB5anmW/qJ8g5XWPKIghuqmSvH1CAiIr3ZzO0v3icMowzUDY1Sa7wYhlQhqIpMRJEzHputF8gFXpwKIsmK0HSqURBYeoNtqH1REGzfZ7RBdWcR3mhgbyDr0/2hbsiLEEREBERAREQf/Z"/>
          <p:cNvSpPr>
            <a:spLocks noChangeAspect="1" noChangeArrowheads="1"/>
          </p:cNvSpPr>
          <p:nvPr/>
        </p:nvSpPr>
        <p:spPr bwMode="auto">
          <a:xfrm>
            <a:off x="1984375" y="1603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3" name="TextBox 2"/>
          <p:cNvSpPr txBox="1"/>
          <p:nvPr/>
        </p:nvSpPr>
        <p:spPr>
          <a:xfrm>
            <a:off x="4396538" y="1627188"/>
            <a:ext cx="648072" cy="523220"/>
          </a:xfrm>
          <a:prstGeom prst="rect">
            <a:avLst/>
          </a:prstGeom>
          <a:noFill/>
        </p:spPr>
        <p:txBody>
          <a:bodyPr wrap="square" rtlCol="0">
            <a:spAutoFit/>
          </a:bodyPr>
          <a:lstStyle/>
          <a:p>
            <a:pPr algn="ctr">
              <a:defRPr/>
            </a:pPr>
            <a:r>
              <a:rPr lang="en-US" sz="2800" b="1" dirty="0">
                <a:solidFill>
                  <a:schemeClr val="accent3"/>
                </a:solidFill>
              </a:rPr>
              <a:t>1</a:t>
            </a:r>
          </a:p>
        </p:txBody>
      </p:sp>
      <p:sp>
        <p:nvSpPr>
          <p:cNvPr id="11" name="TextBox 10"/>
          <p:cNvSpPr txBox="1"/>
          <p:nvPr/>
        </p:nvSpPr>
        <p:spPr>
          <a:xfrm>
            <a:off x="4805776" y="2472538"/>
            <a:ext cx="648072" cy="523220"/>
          </a:xfrm>
          <a:prstGeom prst="rect">
            <a:avLst/>
          </a:prstGeom>
          <a:noFill/>
        </p:spPr>
        <p:txBody>
          <a:bodyPr wrap="square" rtlCol="0">
            <a:spAutoFit/>
          </a:bodyPr>
          <a:lstStyle/>
          <a:p>
            <a:pPr algn="ctr">
              <a:defRPr/>
            </a:pPr>
            <a:r>
              <a:rPr lang="en-US" sz="2800" b="1" dirty="0">
                <a:solidFill>
                  <a:schemeClr val="accent3"/>
                </a:solidFill>
              </a:rPr>
              <a:t>2</a:t>
            </a:r>
          </a:p>
        </p:txBody>
      </p:sp>
      <p:sp>
        <p:nvSpPr>
          <p:cNvPr id="12" name="TextBox 11"/>
          <p:cNvSpPr txBox="1"/>
          <p:nvPr/>
        </p:nvSpPr>
        <p:spPr>
          <a:xfrm>
            <a:off x="4900594" y="3336634"/>
            <a:ext cx="648072" cy="523220"/>
          </a:xfrm>
          <a:prstGeom prst="rect">
            <a:avLst/>
          </a:prstGeom>
          <a:noFill/>
        </p:spPr>
        <p:txBody>
          <a:bodyPr wrap="square" rtlCol="0">
            <a:spAutoFit/>
          </a:bodyPr>
          <a:lstStyle/>
          <a:p>
            <a:pPr algn="ctr">
              <a:defRPr/>
            </a:pPr>
            <a:r>
              <a:rPr lang="en-US" sz="2800" b="1" dirty="0">
                <a:solidFill>
                  <a:schemeClr val="accent3"/>
                </a:solidFill>
              </a:rPr>
              <a:t>3</a:t>
            </a:r>
          </a:p>
        </p:txBody>
      </p:sp>
      <p:sp>
        <p:nvSpPr>
          <p:cNvPr id="13" name="TextBox 12"/>
          <p:cNvSpPr txBox="1"/>
          <p:nvPr/>
        </p:nvSpPr>
        <p:spPr>
          <a:xfrm>
            <a:off x="4740466" y="4200730"/>
            <a:ext cx="648072" cy="523220"/>
          </a:xfrm>
          <a:prstGeom prst="rect">
            <a:avLst/>
          </a:prstGeom>
          <a:noFill/>
        </p:spPr>
        <p:txBody>
          <a:bodyPr wrap="square" rtlCol="0">
            <a:spAutoFit/>
          </a:bodyPr>
          <a:lstStyle/>
          <a:p>
            <a:pPr algn="ctr">
              <a:defRPr/>
            </a:pPr>
            <a:r>
              <a:rPr lang="en-US" sz="2800" b="1" dirty="0">
                <a:solidFill>
                  <a:schemeClr val="accent3"/>
                </a:solidFill>
              </a:rPr>
              <a:t>4</a:t>
            </a:r>
          </a:p>
        </p:txBody>
      </p:sp>
      <p:sp>
        <p:nvSpPr>
          <p:cNvPr id="14" name="TextBox 13"/>
          <p:cNvSpPr txBox="1"/>
          <p:nvPr/>
        </p:nvSpPr>
        <p:spPr>
          <a:xfrm>
            <a:off x="4396538" y="5035321"/>
            <a:ext cx="648072" cy="523220"/>
          </a:xfrm>
          <a:prstGeom prst="rect">
            <a:avLst/>
          </a:prstGeom>
          <a:noFill/>
        </p:spPr>
        <p:txBody>
          <a:bodyPr wrap="square" rtlCol="0">
            <a:spAutoFit/>
          </a:bodyPr>
          <a:lstStyle/>
          <a:p>
            <a:pPr algn="ctr">
              <a:defRPr/>
            </a:pPr>
            <a:r>
              <a:rPr lang="en-US" sz="2800" b="1" dirty="0">
                <a:solidFill>
                  <a:schemeClr val="accent3"/>
                </a:solidFill>
              </a:rPr>
              <a:t>5</a:t>
            </a:r>
          </a:p>
        </p:txBody>
      </p:sp>
      <p:pic>
        <p:nvPicPr>
          <p:cNvPr id="16" name="Picture 15">
            <a:extLst>
              <a:ext uri="{FF2B5EF4-FFF2-40B4-BE49-F238E27FC236}">
                <a16:creationId xmlns:a16="http://schemas.microsoft.com/office/drawing/2014/main" id="{F936CD4A-1A8A-45D1-A000-D8825A29F5E4}"/>
              </a:ext>
            </a:extLst>
          </p:cNvPr>
          <p:cNvPicPr>
            <a:picLocks noChangeAspect="1"/>
          </p:cNvPicPr>
          <p:nvPr/>
        </p:nvPicPr>
        <p:blipFill>
          <a:blip r:embed="rId8"/>
          <a:stretch>
            <a:fillRect/>
          </a:stretch>
        </p:blipFill>
        <p:spPr>
          <a:xfrm>
            <a:off x="289088" y="2150249"/>
            <a:ext cx="4124485" cy="2862928"/>
          </a:xfrm>
          <a:prstGeom prst="rect">
            <a:avLst/>
          </a:prstGeom>
        </p:spPr>
      </p:pic>
    </p:spTree>
    <p:extLst>
      <p:ext uri="{BB962C8B-B14F-4D97-AF65-F5344CB8AC3E}">
        <p14:creationId xmlns:p14="http://schemas.microsoft.com/office/powerpoint/2010/main" val="3486386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vert="horz" lIns="91440" tIns="45720" rIns="91440" bIns="45720" rtlCol="0" anchor="ctr">
            <a:normAutofit/>
          </a:bodyPr>
          <a:lstStyle/>
          <a:p>
            <a:r>
              <a:rPr lang="en-US" dirty="0"/>
              <a:t>Course </a:t>
            </a:r>
            <a:r>
              <a:rPr dirty="0"/>
              <a:t>Agenda</a:t>
            </a:r>
          </a:p>
        </p:txBody>
      </p:sp>
      <p:sp>
        <p:nvSpPr>
          <p:cNvPr id="44034" name="Content Placeholder 2"/>
          <p:cNvSpPr>
            <a:spLocks noGrp="1"/>
          </p:cNvSpPr>
          <p:nvPr>
            <p:ph idx="1"/>
          </p:nvPr>
        </p:nvSpPr>
        <p:spPr/>
        <p:txBody>
          <a:bodyPr/>
          <a:lstStyle/>
          <a:p>
            <a:pPr>
              <a:buFontTx/>
              <a:buBlip>
                <a:blip r:embed="rId3"/>
              </a:buBlip>
            </a:pPr>
            <a:endParaRPr lang="en-US" dirty="0">
              <a:latin typeface="Arial" charset="0"/>
              <a:cs typeface="ＭＳ Ｐゴシック" charset="-128"/>
            </a:endParaRPr>
          </a:p>
          <a:p>
            <a:pPr>
              <a:buFontTx/>
              <a:buBlip>
                <a:blip r:embed="rId3"/>
              </a:buBlip>
            </a:pPr>
            <a:endParaRPr lang="en-US" dirty="0">
              <a:latin typeface="Arial" charset="0"/>
              <a:cs typeface="ＭＳ Ｐゴシック" charset="-128"/>
            </a:endParaRPr>
          </a:p>
        </p:txBody>
      </p:sp>
      <p:graphicFrame>
        <p:nvGraphicFramePr>
          <p:cNvPr id="7" name="Diagram 6"/>
          <p:cNvGraphicFramePr/>
          <p:nvPr>
            <p:extLst>
              <p:ext uri="{D42A27DB-BD31-4B8C-83A1-F6EECF244321}">
                <p14:modId xmlns:p14="http://schemas.microsoft.com/office/powerpoint/2010/main" val="1769708807"/>
              </p:ext>
            </p:extLst>
          </p:nvPr>
        </p:nvGraphicFramePr>
        <p:xfrm>
          <a:off x="1126907" y="1049573"/>
          <a:ext cx="9561415" cy="5140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2290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 Roles &amp; Expectations </a:t>
            </a:r>
            <a:endParaRPr lang="en-US" sz="3200" dirty="0">
              <a:solidFill>
                <a:schemeClr val="bg1">
                  <a:lumMod val="50000"/>
                </a:schemeClr>
              </a:solidFill>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1682097692"/>
              </p:ext>
            </p:extLst>
          </p:nvPr>
        </p:nvGraphicFramePr>
        <p:xfrm>
          <a:off x="1487488" y="980728"/>
          <a:ext cx="9648825" cy="5191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2041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21CE3-E5ED-4228-AB2D-E3A3B9A4158E}"/>
              </a:ext>
            </a:extLst>
          </p:cNvPr>
          <p:cNvSpPr>
            <a:spLocks noGrp="1"/>
          </p:cNvSpPr>
          <p:nvPr>
            <p:ph type="title"/>
          </p:nvPr>
        </p:nvSpPr>
        <p:spPr/>
        <p:txBody>
          <a:bodyPr/>
          <a:lstStyle/>
          <a:p>
            <a:r>
              <a:rPr lang="en-US" dirty="0"/>
              <a:t>2) Make sure all Participants have access to results</a:t>
            </a:r>
          </a:p>
        </p:txBody>
      </p:sp>
      <p:pic>
        <p:nvPicPr>
          <p:cNvPr id="3" name="Picture 2">
            <a:extLst>
              <a:ext uri="{FF2B5EF4-FFF2-40B4-BE49-F238E27FC236}">
                <a16:creationId xmlns:a16="http://schemas.microsoft.com/office/drawing/2014/main" id="{869C23D0-6F6A-4376-8CB4-BE2BD78846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191" y="1069454"/>
            <a:ext cx="9480376" cy="2713370"/>
          </a:xfrm>
          <a:prstGeom prst="rect">
            <a:avLst/>
          </a:prstGeom>
          <a:ln>
            <a:noFill/>
          </a:ln>
          <a:effectLst>
            <a:outerShdw blurRad="292100" dist="139700" dir="2700000" algn="tl" rotWithShape="0">
              <a:srgbClr val="333333">
                <a:alpha val="65000"/>
              </a:srgbClr>
            </a:outerShdw>
          </a:effectLst>
        </p:spPr>
      </p:pic>
      <p:sp>
        <p:nvSpPr>
          <p:cNvPr id="4" name="Rectangle: Rounded Corners 3">
            <a:extLst>
              <a:ext uri="{FF2B5EF4-FFF2-40B4-BE49-F238E27FC236}">
                <a16:creationId xmlns:a16="http://schemas.microsoft.com/office/drawing/2014/main" id="{CDFE0A08-28E6-4389-8668-B5EE88155D37}"/>
              </a:ext>
            </a:extLst>
          </p:cNvPr>
          <p:cNvSpPr/>
          <p:nvPr/>
        </p:nvSpPr>
        <p:spPr>
          <a:xfrm>
            <a:off x="8762428" y="2564325"/>
            <a:ext cx="648072" cy="57606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A8DECBF1-C18F-415C-B7BC-B7159A62E8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408" y="2924944"/>
            <a:ext cx="1902357" cy="3068960"/>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3FC1F7B2-BF87-4B9A-A339-98866F0EDF1B}"/>
              </a:ext>
            </a:extLst>
          </p:cNvPr>
          <p:cNvSpPr/>
          <p:nvPr/>
        </p:nvSpPr>
        <p:spPr>
          <a:xfrm>
            <a:off x="1250534" y="5638314"/>
            <a:ext cx="936104" cy="376539"/>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8CB59A43-D377-4FA2-B687-BAFD86D616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67808" y="3364319"/>
            <a:ext cx="3936275" cy="3068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4441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Assessment Notes </a:t>
            </a:r>
          </a:p>
        </p:txBody>
      </p:sp>
      <p:sp>
        <p:nvSpPr>
          <p:cNvPr id="7" name="Shape 321">
            <a:extLst>
              <a:ext uri="{FF2B5EF4-FFF2-40B4-BE49-F238E27FC236}">
                <a16:creationId xmlns:a16="http://schemas.microsoft.com/office/drawing/2014/main" id="{DE20F0D5-DAE7-42AA-B5F3-6BB6FDF175F7}"/>
              </a:ext>
            </a:extLst>
          </p:cNvPr>
          <p:cNvSpPr txBox="1"/>
          <p:nvPr/>
        </p:nvSpPr>
        <p:spPr>
          <a:xfrm>
            <a:off x="1919536" y="1340768"/>
            <a:ext cx="5760640" cy="452479"/>
          </a:xfrm>
          <a:prstGeom prst="rect">
            <a:avLst/>
          </a:prstGeom>
          <a:noFill/>
          <a:ln>
            <a:noFill/>
          </a:ln>
        </p:spPr>
        <p:txBody>
          <a:bodyPr lIns="81577" tIns="40788" rIns="81577" bIns="40788" anchor="t" anchorCtr="0">
            <a:noAutofit/>
          </a:bodyPr>
          <a:lstStyle/>
          <a:p>
            <a:pPr>
              <a:lnSpc>
                <a:spcPct val="120000"/>
              </a:lnSpc>
              <a:buClr>
                <a:srgbClr val="212428"/>
              </a:buClr>
              <a:buSzPct val="25000"/>
              <a:defRPr/>
            </a:pPr>
            <a:r>
              <a:rPr lang="en-US" sz="1600" kern="0" dirty="0">
                <a:solidFill>
                  <a:srgbClr val="212428"/>
                </a:solidFill>
                <a:ea typeface="Arial"/>
                <a:cs typeface="Arial"/>
                <a:sym typeface="Arial"/>
              </a:rPr>
              <a:t>Making notes after the assessment is a very important step.</a:t>
            </a:r>
          </a:p>
        </p:txBody>
      </p:sp>
      <p:pic>
        <p:nvPicPr>
          <p:cNvPr id="8" name="Picture 7">
            <a:extLst>
              <a:ext uri="{FF2B5EF4-FFF2-40B4-BE49-F238E27FC236}">
                <a16:creationId xmlns:a16="http://schemas.microsoft.com/office/drawing/2014/main" id="{42994446-DCC8-4026-9298-93C94020EB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8616" y="1785051"/>
            <a:ext cx="7627912" cy="40859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276317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4) Organizational Growth Items</a:t>
            </a:r>
          </a:p>
        </p:txBody>
      </p:sp>
      <p:grpSp>
        <p:nvGrpSpPr>
          <p:cNvPr id="4" name="Group 3"/>
          <p:cNvGrpSpPr/>
          <p:nvPr/>
        </p:nvGrpSpPr>
        <p:grpSpPr>
          <a:xfrm>
            <a:off x="2783632" y="1261194"/>
            <a:ext cx="6948264" cy="4664866"/>
            <a:chOff x="648072" y="1196752"/>
            <a:chExt cx="7596336" cy="4951935"/>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072" y="1196752"/>
              <a:ext cx="7596336" cy="357918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165" y="4636519"/>
              <a:ext cx="7553243" cy="1512168"/>
            </a:xfrm>
            <a:prstGeom prst="rect">
              <a:avLst/>
            </a:prstGeom>
          </p:spPr>
        </p:pic>
        <p:sp>
          <p:nvSpPr>
            <p:cNvPr id="11" name="Oval 10"/>
            <p:cNvSpPr/>
            <p:nvPr/>
          </p:nvSpPr>
          <p:spPr>
            <a:xfrm>
              <a:off x="2771800" y="3789040"/>
              <a:ext cx="576064" cy="288032"/>
            </a:xfrm>
            <a:prstGeom prst="ellipse">
              <a:avLst/>
            </a:prstGeom>
            <a:pattFill prst="ltDnDiag">
              <a:fgClr>
                <a:schemeClr val="bg1">
                  <a:lumMod val="85000"/>
                </a:schemeClr>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843808" y="5301208"/>
              <a:ext cx="648072" cy="288032"/>
            </a:xfrm>
            <a:prstGeom prst="ellipse">
              <a:avLst/>
            </a:prstGeom>
            <a:pattFill prst="ltDnDiag">
              <a:fgClr>
                <a:schemeClr val="bg1">
                  <a:lumMod val="85000"/>
                </a:schemeClr>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Oval 4"/>
          <p:cNvSpPr/>
          <p:nvPr/>
        </p:nvSpPr>
        <p:spPr>
          <a:xfrm>
            <a:off x="3935761" y="3593627"/>
            <a:ext cx="856241" cy="474835"/>
          </a:xfrm>
          <a:prstGeom prst="ellipse">
            <a:avLst/>
          </a:prstGeom>
          <a:noFill/>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Oval 8"/>
          <p:cNvSpPr/>
          <p:nvPr/>
        </p:nvSpPr>
        <p:spPr>
          <a:xfrm>
            <a:off x="3935761" y="4978653"/>
            <a:ext cx="856241" cy="474835"/>
          </a:xfrm>
          <a:prstGeom prst="ellipse">
            <a:avLst/>
          </a:prstGeom>
          <a:noFill/>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Arrow: Right 6"/>
          <p:cNvSpPr/>
          <p:nvPr/>
        </p:nvSpPr>
        <p:spPr>
          <a:xfrm>
            <a:off x="4451582" y="2810778"/>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349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Notched Right 14">
            <a:extLst>
              <a:ext uri="{FF2B5EF4-FFF2-40B4-BE49-F238E27FC236}">
                <a16:creationId xmlns:a16="http://schemas.microsoft.com/office/drawing/2014/main" id="{DCDACA73-EF8F-4738-9A90-29416BDA3199}"/>
              </a:ext>
            </a:extLst>
          </p:cNvPr>
          <p:cNvSpPr/>
          <p:nvPr/>
        </p:nvSpPr>
        <p:spPr>
          <a:xfrm>
            <a:off x="1356523" y="1219200"/>
            <a:ext cx="4129877" cy="2019300"/>
          </a:xfrm>
          <a:prstGeom prst="notchedRightArrow">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00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Log into the EBA Portal</a:t>
            </a:r>
          </a:p>
          <a:p>
            <a:pPr marL="228600" marR="0" lvl="0" indent="-228600" algn="l" defTabSz="91400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Watch Enablement Videos</a:t>
            </a:r>
          </a:p>
        </p:txBody>
      </p:sp>
      <p:sp>
        <p:nvSpPr>
          <p:cNvPr id="2" name="Title 1">
            <a:extLst>
              <a:ext uri="{FF2B5EF4-FFF2-40B4-BE49-F238E27FC236}">
                <a16:creationId xmlns:a16="http://schemas.microsoft.com/office/drawing/2014/main" id="{98118ADC-8B4F-CD4B-B10D-F88EEE1B391D}"/>
              </a:ext>
            </a:extLst>
          </p:cNvPr>
          <p:cNvSpPr>
            <a:spLocks noGrp="1"/>
          </p:cNvSpPr>
          <p:nvPr>
            <p:ph type="title"/>
          </p:nvPr>
        </p:nvSpPr>
        <p:spPr/>
        <p:txBody>
          <a:bodyPr>
            <a:noAutofit/>
          </a:bodyPr>
          <a:lstStyle/>
          <a:p>
            <a:r>
              <a:rPr lang="en-US" sz="4000" b="0" dirty="0">
                <a:latin typeface="Myriad Pro Light" charset="0"/>
              </a:rPr>
              <a:t>5) What Comes Next?</a:t>
            </a:r>
          </a:p>
        </p:txBody>
      </p:sp>
      <p:sp>
        <p:nvSpPr>
          <p:cNvPr id="6" name="Oval 5">
            <a:extLst>
              <a:ext uri="{FF2B5EF4-FFF2-40B4-BE49-F238E27FC236}">
                <a16:creationId xmlns:a16="http://schemas.microsoft.com/office/drawing/2014/main" id="{D4D2A98A-8B00-40A9-AEA2-6ABE86E5A9C9}"/>
              </a:ext>
            </a:extLst>
          </p:cNvPr>
          <p:cNvSpPr/>
          <p:nvPr/>
        </p:nvSpPr>
        <p:spPr>
          <a:xfrm>
            <a:off x="693057" y="1128131"/>
            <a:ext cx="1219200" cy="1069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12" name="Arrow: Notched Right 11">
            <a:extLst>
              <a:ext uri="{FF2B5EF4-FFF2-40B4-BE49-F238E27FC236}">
                <a16:creationId xmlns:a16="http://schemas.microsoft.com/office/drawing/2014/main" id="{E6A6D412-C9E1-453E-98C6-22DED627C96E}"/>
              </a:ext>
            </a:extLst>
          </p:cNvPr>
          <p:cNvSpPr/>
          <p:nvPr/>
        </p:nvSpPr>
        <p:spPr>
          <a:xfrm>
            <a:off x="1451162" y="2895600"/>
            <a:ext cx="4873438" cy="2019300"/>
          </a:xfrm>
          <a:prstGeom prst="notchedRightArrow">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228600" marR="0" lvl="0" indent="-228600" algn="l" defTabSz="91400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Review Facilitator Videos / Guide for: </a:t>
            </a:r>
            <a:b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EBA Seminar, EBA Assessment &amp; EBA Strategy Session</a:t>
            </a:r>
          </a:p>
        </p:txBody>
      </p:sp>
      <p:sp>
        <p:nvSpPr>
          <p:cNvPr id="11" name="Oval 10">
            <a:extLst>
              <a:ext uri="{FF2B5EF4-FFF2-40B4-BE49-F238E27FC236}">
                <a16:creationId xmlns:a16="http://schemas.microsoft.com/office/drawing/2014/main" id="{32B7C3D3-521D-4CAA-B77B-D01B63ECE120}"/>
              </a:ext>
            </a:extLst>
          </p:cNvPr>
          <p:cNvSpPr/>
          <p:nvPr/>
        </p:nvSpPr>
        <p:spPr>
          <a:xfrm>
            <a:off x="693057" y="2668547"/>
            <a:ext cx="1219200" cy="106922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3" name="Arrow: Notched Right 12">
            <a:extLst>
              <a:ext uri="{FF2B5EF4-FFF2-40B4-BE49-F238E27FC236}">
                <a16:creationId xmlns:a16="http://schemas.microsoft.com/office/drawing/2014/main" id="{2B0E877F-CB04-4F0A-9D9C-EEB9F5CCBFC9}"/>
              </a:ext>
            </a:extLst>
          </p:cNvPr>
          <p:cNvSpPr/>
          <p:nvPr/>
        </p:nvSpPr>
        <p:spPr>
          <a:xfrm>
            <a:off x="1371600" y="4558174"/>
            <a:ext cx="5715000" cy="2071226"/>
          </a:xfrm>
          <a:prstGeom prst="notchedRightArrow">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00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Conduct an EBA Seminar</a:t>
            </a:r>
          </a:p>
          <a:p>
            <a:pPr marL="228600" marR="0" lvl="0" indent="-228600" algn="l" defTabSz="91400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Facilitate an EBA Assessment</a:t>
            </a:r>
          </a:p>
          <a:p>
            <a:pPr marL="228600" marR="0" lvl="0" indent="-228600" algn="l" defTabSz="91400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Facilitate an EBA Strategy Session</a:t>
            </a:r>
          </a:p>
        </p:txBody>
      </p:sp>
      <p:sp>
        <p:nvSpPr>
          <p:cNvPr id="14" name="Oval 13">
            <a:extLst>
              <a:ext uri="{FF2B5EF4-FFF2-40B4-BE49-F238E27FC236}">
                <a16:creationId xmlns:a16="http://schemas.microsoft.com/office/drawing/2014/main" id="{08100257-7FC3-47E5-B27A-B8E870FEE57C}"/>
              </a:ext>
            </a:extLst>
          </p:cNvPr>
          <p:cNvSpPr/>
          <p:nvPr/>
        </p:nvSpPr>
        <p:spPr>
          <a:xfrm>
            <a:off x="693057" y="4263008"/>
            <a:ext cx="1219200" cy="106922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9" name="Rectangle 8">
            <a:extLst>
              <a:ext uri="{FF2B5EF4-FFF2-40B4-BE49-F238E27FC236}">
                <a16:creationId xmlns:a16="http://schemas.microsoft.com/office/drawing/2014/main" id="{578E632D-09BD-41B8-94B7-D2CD7E5865BF}"/>
              </a:ext>
            </a:extLst>
          </p:cNvPr>
          <p:cNvSpPr/>
          <p:nvPr/>
        </p:nvSpPr>
        <p:spPr>
          <a:xfrm>
            <a:off x="7612743" y="987623"/>
            <a:ext cx="3886200" cy="307777"/>
          </a:xfrm>
          <a:prstGeom prst="rect">
            <a:avLst/>
          </a:prstGeom>
        </p:spPr>
        <p:txBody>
          <a:bodyPr wrap="square">
            <a:spAutoFit/>
          </a:bodyPr>
          <a:lstStyle/>
          <a:p>
            <a:pPr marL="0" marR="0" lvl="0" indent="0" algn="l" defTabSz="91400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Calibri" panose="020F0502020204030204"/>
                <a:ea typeface="+mn-ea"/>
                <a:cs typeface="+mn-cs"/>
                <a:hlinkClick r:id="rId3"/>
              </a:rPr>
              <a:t>https://agilityhealthradar.com/eba-workshops/</a:t>
            </a:r>
            <a:endParaRPr kumimoji="0" lang="en-US" sz="1400" b="1"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AF56146-BBD4-4C47-A85F-66186051E4FF}"/>
              </a:ext>
            </a:extLst>
          </p:cNvPr>
          <p:cNvGrpSpPr/>
          <p:nvPr/>
        </p:nvGrpSpPr>
        <p:grpSpPr>
          <a:xfrm>
            <a:off x="7239000" y="1315204"/>
            <a:ext cx="2736577" cy="1767469"/>
            <a:chOff x="6553200" y="1128131"/>
            <a:chExt cx="2736577" cy="1767469"/>
          </a:xfrm>
        </p:grpSpPr>
        <p:pic>
          <p:nvPicPr>
            <p:cNvPr id="5" name="Picture 4">
              <a:extLst>
                <a:ext uri="{FF2B5EF4-FFF2-40B4-BE49-F238E27FC236}">
                  <a16:creationId xmlns:a16="http://schemas.microsoft.com/office/drawing/2014/main" id="{7D39C96F-964C-4418-9765-777D8D1C60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3200" y="1128131"/>
              <a:ext cx="2736577" cy="1767469"/>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B5BDEB09-4791-4195-9413-57A9A5366B9B}"/>
                </a:ext>
              </a:extLst>
            </p:cNvPr>
            <p:cNvSpPr/>
            <p:nvPr/>
          </p:nvSpPr>
          <p:spPr>
            <a:xfrm>
              <a:off x="7086600" y="2743200"/>
              <a:ext cx="381000" cy="1524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0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41064AF7-7CAB-4386-A832-75B2FDE76C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87000" y="1458684"/>
            <a:ext cx="1341775" cy="2046516"/>
          </a:xfrm>
          <a:prstGeom prst="rect">
            <a:avLst/>
          </a:prstGeom>
          <a:effectLst>
            <a:outerShdw blurRad="50800" dist="38100" dir="2700000" algn="tl" rotWithShape="0">
              <a:prstClr val="black">
                <a:alpha val="40000"/>
              </a:prstClr>
            </a:outerShdw>
          </a:effectLst>
        </p:spPr>
      </p:pic>
      <p:cxnSp>
        <p:nvCxnSpPr>
          <p:cNvPr id="20" name="Connector: Elbow 19">
            <a:extLst>
              <a:ext uri="{FF2B5EF4-FFF2-40B4-BE49-F238E27FC236}">
                <a16:creationId xmlns:a16="http://schemas.microsoft.com/office/drawing/2014/main" id="{18B2D7AE-D673-48C5-9852-057DCE541183}"/>
              </a:ext>
            </a:extLst>
          </p:cNvPr>
          <p:cNvCxnSpPr>
            <a:cxnSpLocks/>
            <a:stCxn id="8" idx="2"/>
          </p:cNvCxnSpPr>
          <p:nvPr/>
        </p:nvCxnSpPr>
        <p:spPr>
          <a:xfrm rot="16200000" flipH="1">
            <a:off x="9048750" y="1996823"/>
            <a:ext cx="152400" cy="23241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44466F60-79D1-4E60-8A67-9CA792B3F558}"/>
              </a:ext>
            </a:extLst>
          </p:cNvPr>
          <p:cNvGrpSpPr/>
          <p:nvPr/>
        </p:nvGrpSpPr>
        <p:grpSpPr>
          <a:xfrm>
            <a:off x="7239000" y="5181600"/>
            <a:ext cx="4389775" cy="822960"/>
            <a:chOff x="7239000" y="5196840"/>
            <a:chExt cx="4389775" cy="822960"/>
          </a:xfrm>
        </p:grpSpPr>
        <p:pic>
          <p:nvPicPr>
            <p:cNvPr id="22" name="Picture 21">
              <a:extLst>
                <a:ext uri="{FF2B5EF4-FFF2-40B4-BE49-F238E27FC236}">
                  <a16:creationId xmlns:a16="http://schemas.microsoft.com/office/drawing/2014/main" id="{409645AB-E3CE-44F3-B6B2-8E487B3F2D6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39000" y="5196840"/>
              <a:ext cx="1386795" cy="822959"/>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CB86896A-A045-411C-A4CB-F49D7277D2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698280" y="5196840"/>
              <a:ext cx="1470285" cy="474072"/>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EFB5E7A0-6E21-471E-83AE-5074BF0B864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96485" y="5196840"/>
              <a:ext cx="1432290" cy="822960"/>
            </a:xfrm>
            <a:prstGeom prst="rect">
              <a:avLst/>
            </a:prstGeom>
            <a:effectLst>
              <a:outerShdw blurRad="50800" dist="38100" dir="2700000" algn="tl" rotWithShape="0">
                <a:prstClr val="black">
                  <a:alpha val="40000"/>
                </a:prstClr>
              </a:outerShdw>
            </a:effectLst>
          </p:spPr>
        </p:pic>
      </p:grpSp>
      <p:grpSp>
        <p:nvGrpSpPr>
          <p:cNvPr id="33" name="Group 32">
            <a:extLst>
              <a:ext uri="{FF2B5EF4-FFF2-40B4-BE49-F238E27FC236}">
                <a16:creationId xmlns:a16="http://schemas.microsoft.com/office/drawing/2014/main" id="{A30B1B04-36EA-4732-9D15-26CE15257AF8}"/>
              </a:ext>
            </a:extLst>
          </p:cNvPr>
          <p:cNvGrpSpPr/>
          <p:nvPr/>
        </p:nvGrpSpPr>
        <p:grpSpPr>
          <a:xfrm>
            <a:off x="7205133" y="3596187"/>
            <a:ext cx="4423642" cy="1322418"/>
            <a:chOff x="7205133" y="3596187"/>
            <a:chExt cx="4423642" cy="1322418"/>
          </a:xfrm>
        </p:grpSpPr>
        <p:pic>
          <p:nvPicPr>
            <p:cNvPr id="30" name="Picture 29">
              <a:extLst>
                <a:ext uri="{FF2B5EF4-FFF2-40B4-BE49-F238E27FC236}">
                  <a16:creationId xmlns:a16="http://schemas.microsoft.com/office/drawing/2014/main" id="{F03AC3B5-8FA2-4CD8-9111-102F29FBA36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05133" y="3717199"/>
              <a:ext cx="1319294" cy="1080395"/>
            </a:xfrm>
            <a:prstGeom prst="rect">
              <a:avLst/>
            </a:prstGeom>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E3479E6E-6A5B-446B-AA37-E8562B76969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53984" y="3873764"/>
              <a:ext cx="1359807" cy="767265"/>
            </a:xfrm>
            <a:prstGeom prst="rect">
              <a:avLst/>
            </a:prstGeom>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B914FB77-76B4-4F48-8716-2C4B17E6A77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43348" y="3596187"/>
              <a:ext cx="1285427" cy="1322418"/>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9097638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0"/>
          <p:cNvPicPr preferRelativeResize="0"/>
          <p:nvPr/>
        </p:nvPicPr>
        <p:blipFill rotWithShape="1">
          <a:blip r:embed="rId3">
            <a:alphaModFix/>
          </a:blip>
          <a:srcRect/>
          <a:stretch/>
        </p:blipFill>
        <p:spPr>
          <a:xfrm>
            <a:off x="-1638107" y="1898105"/>
            <a:ext cx="15468213" cy="2866073"/>
          </a:xfrm>
          <a:prstGeom prst="rect">
            <a:avLst/>
          </a:prstGeom>
          <a:noFill/>
          <a:ln>
            <a:noFill/>
          </a:ln>
        </p:spPr>
      </p:pic>
      <p:sp>
        <p:nvSpPr>
          <p:cNvPr id="246" name="Google Shape;246;p30"/>
          <p:cNvSpPr/>
          <p:nvPr/>
        </p:nvSpPr>
        <p:spPr>
          <a:xfrm>
            <a:off x="8857754" y="6061756"/>
            <a:ext cx="3183300" cy="72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7" name="Google Shape;247;p30"/>
          <p:cNvSpPr txBox="1"/>
          <p:nvPr/>
        </p:nvSpPr>
        <p:spPr>
          <a:xfrm>
            <a:off x="5303520" y="7078532"/>
            <a:ext cx="1848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8595B"/>
              </a:buClr>
              <a:buSzPts val="1800"/>
              <a:buFont typeface="Calibri"/>
              <a:buNone/>
              <a:tabLst/>
              <a:defRPr/>
            </a:pPr>
            <a:endParaRPr kumimoji="0" sz="1800" b="0" i="0" u="none" strike="noStrike" kern="0" cap="none" spc="0" normalizeH="0" baseline="0" noProof="0">
              <a:ln>
                <a:noFill/>
              </a:ln>
              <a:solidFill>
                <a:srgbClr val="58595B"/>
              </a:solidFill>
              <a:effectLst/>
              <a:uLnTx/>
              <a:uFillTx/>
              <a:latin typeface="Calibri"/>
              <a:ea typeface="Calibri"/>
              <a:cs typeface="Calibri"/>
              <a:sym typeface="Calibri"/>
            </a:endParaRPr>
          </a:p>
        </p:txBody>
      </p:sp>
      <p:sp>
        <p:nvSpPr>
          <p:cNvPr id="248" name="Google Shape;248;p30"/>
          <p:cNvSpPr/>
          <p:nvPr/>
        </p:nvSpPr>
        <p:spPr>
          <a:xfrm>
            <a:off x="547810" y="5943600"/>
            <a:ext cx="11154600" cy="441900"/>
          </a:xfrm>
          <a:prstGeom prst="rect">
            <a:avLst/>
          </a:prstGeom>
          <a:solidFill>
            <a:srgbClr val="F3F3F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58595B"/>
                </a:solidFill>
                <a:effectLst/>
                <a:uLnTx/>
                <a:uFillTx/>
                <a:latin typeface="Calibri"/>
                <a:ea typeface="Calibri"/>
                <a:cs typeface="Calibri"/>
                <a:sym typeface="Calibri"/>
              </a:rPr>
              <a:t>Measure What Matters </a:t>
            </a: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 </a:t>
            </a:r>
            <a:r>
              <a:rPr kumimoji="0" lang="en-US" sz="1800" b="1" i="0" u="none" strike="noStrike" kern="0" cap="none" spc="0" normalizeH="0" baseline="0" noProof="0">
                <a:ln>
                  <a:noFill/>
                </a:ln>
                <a:solidFill>
                  <a:srgbClr val="58595B"/>
                </a:solidFill>
                <a:effectLst/>
                <a:uLnTx/>
                <a:uFillTx/>
                <a:latin typeface="Calibri"/>
                <a:ea typeface="Calibri"/>
                <a:cs typeface="Calibri"/>
                <a:sym typeface="Calibri"/>
              </a:rPr>
              <a:t>Team Agility </a:t>
            </a:r>
            <a:r>
              <a:rPr kumimoji="0" lang="en-US" sz="1600" b="0" i="0" u="none" strike="noStrike" kern="0" cap="none" spc="0" normalizeH="0" baseline="0" noProof="0">
                <a:ln>
                  <a:noFill/>
                </a:ln>
                <a:solidFill>
                  <a:srgbClr val="58595B"/>
                </a:solidFill>
                <a:effectLst/>
                <a:uLnTx/>
                <a:uFillTx/>
                <a:latin typeface="Calibri"/>
                <a:ea typeface="Calibri"/>
                <a:cs typeface="Calibri"/>
                <a:sym typeface="Calibri"/>
              </a:rPr>
              <a:t>(Outcomes, Maturity &amp; Performance) </a:t>
            </a:r>
            <a:r>
              <a:rPr kumimoji="0" lang="en-US" sz="1800" b="1" i="0" u="none" strike="noStrike" kern="0" cap="none" spc="0" normalizeH="0" baseline="0" noProof="0">
                <a:ln>
                  <a:noFill/>
                </a:ln>
                <a:solidFill>
                  <a:srgbClr val="58595B"/>
                </a:solidFill>
                <a:effectLst/>
                <a:uLnTx/>
                <a:uFillTx/>
                <a:latin typeface="Calibri"/>
                <a:ea typeface="Calibri"/>
                <a:cs typeface="Calibri"/>
                <a:sym typeface="Calibri"/>
              </a:rPr>
              <a:t>| Enterprise Agility </a:t>
            </a:r>
            <a:r>
              <a:rPr kumimoji="0" lang="en-US" sz="1600" b="0" i="0" u="none" strike="noStrike" kern="0" cap="none" spc="0" normalizeH="0" baseline="0" noProof="0">
                <a:ln>
                  <a:noFill/>
                </a:ln>
                <a:solidFill>
                  <a:srgbClr val="58595B"/>
                </a:solidFill>
                <a:effectLst/>
                <a:uLnTx/>
                <a:uFillTx/>
                <a:latin typeface="Calibri"/>
                <a:ea typeface="Calibri"/>
                <a:cs typeface="Calibri"/>
                <a:sym typeface="Calibri"/>
              </a:rPr>
              <a:t>(Flow, Value, Quality)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 name="Google Shape;249;p30"/>
          <p:cNvSpPr txBox="1"/>
          <p:nvPr/>
        </p:nvSpPr>
        <p:spPr>
          <a:xfrm>
            <a:off x="472190" y="274320"/>
            <a:ext cx="11235000" cy="58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58595B"/>
              </a:buClr>
              <a:buSzPts val="4000"/>
              <a:buFont typeface="Calibri"/>
              <a:buNone/>
              <a:tabLst/>
              <a:defRPr/>
            </a:pPr>
            <a:r>
              <a:rPr kumimoji="0" lang="en-US" sz="4000" b="0" i="0" u="none" strike="noStrike" kern="0" cap="none" spc="0" normalizeH="0" baseline="0" noProof="0" dirty="0">
                <a:ln>
                  <a:noFill/>
                </a:ln>
                <a:solidFill>
                  <a:srgbClr val="58595B"/>
                </a:solidFill>
                <a:effectLst/>
                <a:uLnTx/>
                <a:uFillTx/>
                <a:latin typeface="Calibri"/>
                <a:ea typeface="Calibri"/>
                <a:cs typeface="Calibri"/>
                <a:sym typeface="Calibri"/>
              </a:rPr>
              <a:t>Enterprise Business Agility Journey</a:t>
            </a:r>
            <a:endParaRPr kumimoji="0" sz="4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50" name="Google Shape;250;p30"/>
          <p:cNvGrpSpPr/>
          <p:nvPr/>
        </p:nvGrpSpPr>
        <p:grpSpPr>
          <a:xfrm>
            <a:off x="8987368" y="1092291"/>
            <a:ext cx="3472500" cy="3432923"/>
            <a:chOff x="8987368" y="1204912"/>
            <a:chExt cx="3472500" cy="3432923"/>
          </a:xfrm>
        </p:grpSpPr>
        <p:sp>
          <p:nvSpPr>
            <p:cNvPr id="251" name="Google Shape;251;p30"/>
            <p:cNvSpPr txBox="1"/>
            <p:nvPr/>
          </p:nvSpPr>
          <p:spPr>
            <a:xfrm>
              <a:off x="8987368" y="1204912"/>
              <a:ext cx="3472500" cy="1190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EC287C"/>
                </a:buClr>
                <a:buSzPts val="1600"/>
                <a:buFont typeface="Arial"/>
                <a:buNone/>
                <a:tabLst/>
                <a:defRPr/>
              </a:pPr>
              <a:r>
                <a:rPr kumimoji="0" lang="en-US" sz="1600" b="1" i="0" u="none" strike="noStrike" kern="0" cap="none" spc="0" normalizeH="0" baseline="0" noProof="0">
                  <a:ln>
                    <a:noFill/>
                  </a:ln>
                  <a:solidFill>
                    <a:srgbClr val="EC287C"/>
                  </a:solidFill>
                  <a:effectLst/>
                  <a:uLnTx/>
                  <a:uFillTx/>
                  <a:latin typeface="Open Sans"/>
                  <a:ea typeface="Open Sans"/>
                  <a:cs typeface="Open Sans"/>
                  <a:sym typeface="Open Sans"/>
                </a:rPr>
                <a:t>Enterprise Business Agility</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Anticipate Customer Needs</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Disrupt Before Being Disrupted</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Relentless Improvement </a:t>
              </a:r>
              <a:endParaRPr kumimoji="0" sz="1600" b="0" i="0" u="none" strike="noStrike" kern="0" cap="none" spc="0" normalizeH="0" baseline="0" noProof="0">
                <a:ln>
                  <a:noFill/>
                </a:ln>
                <a:solidFill>
                  <a:srgbClr val="58595B"/>
                </a:solidFill>
                <a:effectLst/>
                <a:uLnTx/>
                <a:uFillTx/>
                <a:latin typeface="Open Sans"/>
                <a:ea typeface="Open Sans"/>
                <a:cs typeface="Open Sans"/>
                <a:sym typeface="Open Sans"/>
              </a:endParaRPr>
            </a:p>
          </p:txBody>
        </p:sp>
        <p:pic>
          <p:nvPicPr>
            <p:cNvPr id="252" name="Google Shape;252;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067800" y="2176999"/>
              <a:ext cx="2460836" cy="2460836"/>
            </a:xfrm>
            <a:prstGeom prst="rect">
              <a:avLst/>
            </a:prstGeom>
            <a:noFill/>
            <a:ln>
              <a:noFill/>
            </a:ln>
          </p:spPr>
        </p:pic>
      </p:grpSp>
      <p:grpSp>
        <p:nvGrpSpPr>
          <p:cNvPr id="253" name="Google Shape;253;p30"/>
          <p:cNvGrpSpPr/>
          <p:nvPr/>
        </p:nvGrpSpPr>
        <p:grpSpPr>
          <a:xfrm>
            <a:off x="4854364" y="1092291"/>
            <a:ext cx="3421825" cy="3432923"/>
            <a:chOff x="4854364" y="1204912"/>
            <a:chExt cx="3421825" cy="3432923"/>
          </a:xfrm>
        </p:grpSpPr>
        <p:sp>
          <p:nvSpPr>
            <p:cNvPr id="254" name="Google Shape;254;p30"/>
            <p:cNvSpPr txBox="1"/>
            <p:nvPr/>
          </p:nvSpPr>
          <p:spPr>
            <a:xfrm>
              <a:off x="4994489" y="1204912"/>
              <a:ext cx="3281700" cy="1190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0BE28"/>
                </a:buClr>
                <a:buSzPts val="1600"/>
                <a:buFont typeface="Arial"/>
                <a:buNone/>
                <a:tabLst/>
                <a:defRPr/>
              </a:pPr>
              <a:r>
                <a:rPr kumimoji="0" lang="en-US" sz="1600" b="1" i="0" u="none" strike="noStrike" kern="0" cap="none" spc="0" normalizeH="0" baseline="0" noProof="0">
                  <a:ln>
                    <a:noFill/>
                  </a:ln>
                  <a:solidFill>
                    <a:srgbClr val="F0BE28"/>
                  </a:solidFill>
                  <a:effectLst/>
                  <a:uLnTx/>
                  <a:uFillTx/>
                  <a:latin typeface="Open Sans"/>
                  <a:ea typeface="Open Sans"/>
                  <a:cs typeface="Open Sans"/>
                  <a:sym typeface="Open Sans"/>
                </a:rPr>
                <a:t>Org Agility</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Lean Portfolio Mgmt.</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Value Stream Structure</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Lean Product Maturity</a:t>
              </a:r>
              <a:endParaRPr kumimoji="0" sz="1600" b="0" i="0" u="none" strike="noStrike" kern="0" cap="none" spc="0" normalizeH="0" baseline="0" noProof="0">
                <a:ln>
                  <a:noFill/>
                </a:ln>
                <a:solidFill>
                  <a:srgbClr val="58595B"/>
                </a:solidFill>
                <a:effectLst/>
                <a:uLnTx/>
                <a:uFillTx/>
                <a:latin typeface="Open Sans"/>
                <a:ea typeface="Open Sans"/>
                <a:cs typeface="Open Sans"/>
                <a:sym typeface="Open Sans"/>
              </a:endParaRPr>
            </a:p>
          </p:txBody>
        </p:sp>
        <p:pic>
          <p:nvPicPr>
            <p:cNvPr id="255" name="Google Shape;255;p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54364" y="2176999"/>
              <a:ext cx="2460836" cy="2460836"/>
            </a:xfrm>
            <a:prstGeom prst="rect">
              <a:avLst/>
            </a:prstGeom>
            <a:noFill/>
            <a:ln>
              <a:noFill/>
            </a:ln>
          </p:spPr>
        </p:pic>
      </p:grpSp>
      <p:grpSp>
        <p:nvGrpSpPr>
          <p:cNvPr id="256" name="Google Shape;256;p30"/>
          <p:cNvGrpSpPr/>
          <p:nvPr/>
        </p:nvGrpSpPr>
        <p:grpSpPr>
          <a:xfrm>
            <a:off x="685800" y="1092291"/>
            <a:ext cx="3762000" cy="3432923"/>
            <a:chOff x="685800" y="1204912"/>
            <a:chExt cx="3762000" cy="3432923"/>
          </a:xfrm>
        </p:grpSpPr>
        <p:sp>
          <p:nvSpPr>
            <p:cNvPr id="257" name="Google Shape;257;p30"/>
            <p:cNvSpPr txBox="1"/>
            <p:nvPr/>
          </p:nvSpPr>
          <p:spPr>
            <a:xfrm>
              <a:off x="685800" y="1204912"/>
              <a:ext cx="3762000" cy="1190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AEEE"/>
                </a:buClr>
                <a:buSzPts val="1600"/>
                <a:buFont typeface="Arial"/>
                <a:buNone/>
                <a:tabLst/>
                <a:defRPr/>
              </a:pPr>
              <a:r>
                <a:rPr kumimoji="0" lang="en-US" sz="1600" b="1" i="0" u="none" strike="noStrike" kern="0" cap="none" spc="0" normalizeH="0" baseline="0" noProof="0">
                  <a:ln>
                    <a:noFill/>
                  </a:ln>
                  <a:solidFill>
                    <a:srgbClr val="00AEEE"/>
                  </a:solidFill>
                  <a:effectLst/>
                  <a:uLnTx/>
                  <a:uFillTx/>
                  <a:latin typeface="Open Sans"/>
                  <a:ea typeface="Open Sans"/>
                  <a:cs typeface="Open Sans"/>
                  <a:sym typeface="Open Sans"/>
                </a:rPr>
                <a:t>Team Agility</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Measure TeamHealth</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Enable Self-learning</a:t>
              </a:r>
              <a:b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a:ln>
                    <a:noFill/>
                  </a:ln>
                  <a:solidFill>
                    <a:srgbClr val="58595B"/>
                  </a:solidFill>
                  <a:effectLst/>
                  <a:uLnTx/>
                  <a:uFillTx/>
                  <a:latin typeface="Open Sans"/>
                  <a:ea typeface="Open Sans"/>
                  <a:cs typeface="Open Sans"/>
                  <a:sym typeface="Open Sans"/>
                </a:rPr>
                <a:t>- Develop Talent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58" name="Google Shape;258;p3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5800" y="2176999"/>
              <a:ext cx="2460835" cy="2460836"/>
            </a:xfrm>
            <a:prstGeom prst="rect">
              <a:avLst/>
            </a:prstGeom>
            <a:noFill/>
            <a:ln>
              <a:noFill/>
            </a:ln>
          </p:spPr>
        </p:pic>
      </p:grpSp>
      <p:grpSp>
        <p:nvGrpSpPr>
          <p:cNvPr id="259" name="Google Shape;259;p30"/>
          <p:cNvGrpSpPr/>
          <p:nvPr/>
        </p:nvGrpSpPr>
        <p:grpSpPr>
          <a:xfrm>
            <a:off x="6705600" y="2103435"/>
            <a:ext cx="4277710" cy="3687840"/>
            <a:chOff x="6705600" y="2216056"/>
            <a:chExt cx="4277710" cy="3687840"/>
          </a:xfrm>
        </p:grpSpPr>
        <p:pic>
          <p:nvPicPr>
            <p:cNvPr id="260" name="Google Shape;260;p3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998490" y="2216056"/>
              <a:ext cx="2374110" cy="2374110"/>
            </a:xfrm>
            <a:prstGeom prst="rect">
              <a:avLst/>
            </a:prstGeom>
            <a:noFill/>
            <a:ln>
              <a:noFill/>
            </a:ln>
          </p:spPr>
        </p:pic>
        <p:sp>
          <p:nvSpPr>
            <p:cNvPr id="261" name="Google Shape;261;p30"/>
            <p:cNvSpPr txBox="1"/>
            <p:nvPr/>
          </p:nvSpPr>
          <p:spPr>
            <a:xfrm>
              <a:off x="6705600" y="4713196"/>
              <a:ext cx="4277710" cy="1190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7941C"/>
                </a:buClr>
                <a:buSzPts val="1600"/>
                <a:buFont typeface="Arial"/>
                <a:buNone/>
                <a:tabLst/>
                <a:defRPr/>
              </a:pPr>
              <a:r>
                <a:rPr kumimoji="0" lang="en-US" sz="1600" b="1" i="0" u="none" strike="noStrike" kern="0" cap="none" spc="0" normalizeH="0" baseline="0" noProof="0" dirty="0">
                  <a:ln>
                    <a:noFill/>
                  </a:ln>
                  <a:solidFill>
                    <a:srgbClr val="F7941C"/>
                  </a:solidFill>
                  <a:effectLst/>
                  <a:uLnTx/>
                  <a:uFillTx/>
                  <a:latin typeface="Open Sans"/>
                  <a:ea typeface="Open Sans"/>
                  <a:cs typeface="Open Sans"/>
                  <a:sym typeface="Open Sans"/>
                </a:rPr>
                <a:t>Operational Agility</a:t>
              </a:r>
              <a:br>
                <a:rPr kumimoji="0" lang="en-US" sz="1600" b="0" i="0" u="none" strike="noStrike" kern="0" cap="none" spc="0" normalizeH="0" baseline="0" noProof="0" dirty="0">
                  <a:ln>
                    <a:noFill/>
                  </a:ln>
                  <a:solidFill>
                    <a:srgbClr val="EC207B"/>
                  </a:solidFill>
                  <a:effectLst/>
                  <a:uLnTx/>
                  <a:uFillTx/>
                  <a:latin typeface="Open Sans"/>
                  <a:ea typeface="Open Sans"/>
                  <a:cs typeface="Open Sans"/>
                  <a:sym typeface="Open Sans"/>
                </a:rPr>
              </a:br>
              <a: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t>- Customer Seat at the Table</a:t>
              </a:r>
              <a:b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t>- Talent Development, HR Transformation</a:t>
              </a:r>
              <a:b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t>- Ops, Finance, Legal, Audit, Sales/Mktg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2" name="Google Shape;262;p30"/>
          <p:cNvGrpSpPr/>
          <p:nvPr/>
        </p:nvGrpSpPr>
        <p:grpSpPr>
          <a:xfrm>
            <a:off x="2819400" y="2103435"/>
            <a:ext cx="2668920" cy="3687840"/>
            <a:chOff x="2819400" y="2216056"/>
            <a:chExt cx="2374110" cy="3687840"/>
          </a:xfrm>
        </p:grpSpPr>
        <p:pic>
          <p:nvPicPr>
            <p:cNvPr id="263" name="Google Shape;263;p3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819400" y="2216056"/>
              <a:ext cx="2374110" cy="2374110"/>
            </a:xfrm>
            <a:prstGeom prst="rect">
              <a:avLst/>
            </a:prstGeom>
            <a:noFill/>
            <a:ln>
              <a:noFill/>
            </a:ln>
          </p:spPr>
        </p:pic>
        <p:sp>
          <p:nvSpPr>
            <p:cNvPr id="264" name="Google Shape;264;p30"/>
            <p:cNvSpPr txBox="1"/>
            <p:nvPr/>
          </p:nvSpPr>
          <p:spPr>
            <a:xfrm>
              <a:off x="2905311" y="4713196"/>
              <a:ext cx="2288100" cy="1190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3AB64B"/>
                </a:buClr>
                <a:buSzPts val="1600"/>
                <a:buFont typeface="Arial"/>
                <a:buNone/>
                <a:tabLst/>
                <a:defRPr/>
              </a:pPr>
              <a:r>
                <a:rPr kumimoji="0" lang="en-US" sz="1600" b="1" i="0" u="none" strike="noStrike" kern="0" cap="none" spc="0" normalizeH="0" baseline="0" noProof="0" dirty="0">
                  <a:ln>
                    <a:noFill/>
                  </a:ln>
                  <a:solidFill>
                    <a:srgbClr val="3AB64B"/>
                  </a:solidFill>
                  <a:effectLst/>
                  <a:uLnTx/>
                  <a:uFillTx/>
                  <a:latin typeface="Open Sans"/>
                  <a:ea typeface="Open Sans"/>
                  <a:cs typeface="Open Sans"/>
                  <a:sym typeface="Open Sans"/>
                </a:rPr>
                <a:t>Team of Teams Agility</a:t>
              </a:r>
              <a:b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t>- Scaling Agile </a:t>
              </a:r>
              <a:b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t>- DevOps Maturity</a:t>
              </a:r>
              <a:b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br>
              <a:r>
                <a:rPr kumimoji="0" lang="en-US" sz="1600" b="0" i="0" u="none" strike="noStrike" kern="0" cap="none" spc="0" normalizeH="0" baseline="0" noProof="0" dirty="0">
                  <a:ln>
                    <a:noFill/>
                  </a:ln>
                  <a:solidFill>
                    <a:srgbClr val="58595B"/>
                  </a:solidFill>
                  <a:effectLst/>
                  <a:uLnTx/>
                  <a:uFillTx/>
                  <a:latin typeface="Open Sans"/>
                  <a:ea typeface="Open Sans"/>
                  <a:cs typeface="Open Sans"/>
                  <a:sym typeface="Open Sans"/>
                </a:rPr>
                <a:t>- Leadership &amp; Culture</a:t>
              </a:r>
              <a:endParaRPr kumimoji="0" sz="1600" b="0" i="0" u="none" strike="noStrike" kern="0" cap="none" spc="0" normalizeH="0" baseline="0" noProof="0" dirty="0">
                <a:ln>
                  <a:noFill/>
                </a:ln>
                <a:solidFill>
                  <a:srgbClr val="58595B"/>
                </a:solidFill>
                <a:effectLst/>
                <a:uLnTx/>
                <a:uFillTx/>
                <a:latin typeface="Open Sans"/>
                <a:ea typeface="Open Sans"/>
                <a:cs typeface="Open Sans"/>
                <a:sym typeface="Open Sans"/>
              </a:endParaRPr>
            </a:p>
          </p:txBody>
        </p:sp>
      </p:grpSp>
      <p:pic>
        <p:nvPicPr>
          <p:cNvPr id="265" name="Google Shape;265;p3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0102063" y="116421"/>
            <a:ext cx="1426573" cy="736905"/>
          </a:xfrm>
          <a:prstGeom prst="rect">
            <a:avLst/>
          </a:prstGeom>
          <a:noFill/>
          <a:ln>
            <a:noFill/>
          </a:ln>
        </p:spPr>
      </p:pic>
    </p:spTree>
    <p:extLst>
      <p:ext uri="{BB962C8B-B14F-4D97-AF65-F5344CB8AC3E}">
        <p14:creationId xmlns:p14="http://schemas.microsoft.com/office/powerpoint/2010/main" val="32843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p:tgtEl>
                                          <p:spTgt spid="24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56"/>
                                        </p:tgtEl>
                                        <p:attrNameLst>
                                          <p:attrName>style.visibility</p:attrName>
                                        </p:attrNameLst>
                                      </p:cBhvr>
                                      <p:to>
                                        <p:strVal val="visible"/>
                                      </p:to>
                                    </p:set>
                                    <p:anim calcmode="lin" valueType="num">
                                      <p:cBhvr additive="base">
                                        <p:cTn id="12" dur="500"/>
                                        <p:tgtEl>
                                          <p:spTgt spid="25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2"/>
                                        </p:tgtEl>
                                        <p:attrNameLst>
                                          <p:attrName>style.visibility</p:attrName>
                                        </p:attrNameLst>
                                      </p:cBhvr>
                                      <p:to>
                                        <p:strVal val="visible"/>
                                      </p:to>
                                    </p:set>
                                    <p:anim calcmode="lin" valueType="num">
                                      <p:cBhvr additive="base">
                                        <p:cTn id="17" dur="500"/>
                                        <p:tgtEl>
                                          <p:spTgt spid="26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253"/>
                                        </p:tgtEl>
                                        <p:attrNameLst>
                                          <p:attrName>style.visibility</p:attrName>
                                        </p:attrNameLst>
                                      </p:cBhvr>
                                      <p:to>
                                        <p:strVal val="visible"/>
                                      </p:to>
                                    </p:set>
                                    <p:anim calcmode="lin" valueType="num">
                                      <p:cBhvr additive="base">
                                        <p:cTn id="22" dur="500"/>
                                        <p:tgtEl>
                                          <p:spTgt spid="25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59"/>
                                        </p:tgtEl>
                                        <p:attrNameLst>
                                          <p:attrName>style.visibility</p:attrName>
                                        </p:attrNameLst>
                                      </p:cBhvr>
                                      <p:to>
                                        <p:strVal val="visible"/>
                                      </p:to>
                                    </p:set>
                                    <p:anim calcmode="lin" valueType="num">
                                      <p:cBhvr additive="base">
                                        <p:cTn id="27" dur="500"/>
                                        <p:tgtEl>
                                          <p:spTgt spid="25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250"/>
                                        </p:tgtEl>
                                        <p:attrNameLst>
                                          <p:attrName>style.visibility</p:attrName>
                                        </p:attrNameLst>
                                      </p:cBhvr>
                                      <p:to>
                                        <p:strVal val="visible"/>
                                      </p:to>
                                    </p:set>
                                    <p:anim calcmode="lin" valueType="num">
                                      <p:cBhvr additive="base">
                                        <p:cTn id="32" dur="500"/>
                                        <p:tgtEl>
                                          <p:spTgt spid="2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F07FE-36E5-4D0F-BFE7-BD3BD9488745}"/>
              </a:ext>
            </a:extLst>
          </p:cNvPr>
          <p:cNvSpPr>
            <a:spLocks noGrp="1"/>
          </p:cNvSpPr>
          <p:nvPr>
            <p:ph type="title"/>
          </p:nvPr>
        </p:nvSpPr>
        <p:spPr/>
        <p:txBody>
          <a:bodyPr/>
          <a:lstStyle/>
          <a:p>
            <a:r>
              <a:rPr lang="en-US" dirty="0"/>
              <a:t>5) Executing Enterprise Business Agility</a:t>
            </a:r>
          </a:p>
        </p:txBody>
      </p:sp>
      <p:sp>
        <p:nvSpPr>
          <p:cNvPr id="12" name="TextBox 11">
            <a:extLst>
              <a:ext uri="{FF2B5EF4-FFF2-40B4-BE49-F238E27FC236}">
                <a16:creationId xmlns:a16="http://schemas.microsoft.com/office/drawing/2014/main" id="{55E5ECE0-428B-47C3-A8DF-D36A508BFEF0}"/>
              </a:ext>
            </a:extLst>
          </p:cNvPr>
          <p:cNvSpPr txBox="1"/>
          <p:nvPr/>
        </p:nvSpPr>
        <p:spPr>
          <a:xfrm>
            <a:off x="8688288" y="1124744"/>
            <a:ext cx="2088232" cy="640080"/>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2717F520-3034-4CCB-B00A-EB7918941176}"/>
              </a:ext>
            </a:extLst>
          </p:cNvPr>
          <p:cNvSpPr txBox="1"/>
          <p:nvPr/>
        </p:nvSpPr>
        <p:spPr>
          <a:xfrm>
            <a:off x="839415" y="1124744"/>
            <a:ext cx="10867903" cy="5324535"/>
          </a:xfrm>
          <a:prstGeom prst="rect">
            <a:avLst/>
          </a:prstGeom>
          <a:noFill/>
        </p:spPr>
        <p:txBody>
          <a:bodyPr wrap="square" rtlCol="0">
            <a:spAutoFit/>
          </a:bodyPr>
          <a:lstStyle/>
          <a:p>
            <a:pPr marL="457200" indent="-457200">
              <a:spcAft>
                <a:spcPts val="1200"/>
              </a:spcAft>
              <a:buFont typeface="Wingdings" panose="05000000000000000000" pitchFamily="2" charset="2"/>
              <a:buChar char="q"/>
            </a:pPr>
            <a:r>
              <a:rPr lang="en-US" sz="3000" dirty="0">
                <a:solidFill>
                  <a:schemeClr val="tx1"/>
                </a:solidFill>
              </a:rPr>
              <a:t>Define the Transformation Team</a:t>
            </a:r>
          </a:p>
          <a:p>
            <a:pPr marL="457200" indent="-457200">
              <a:spcAft>
                <a:spcPts val="1200"/>
              </a:spcAft>
              <a:buFont typeface="Wingdings" panose="05000000000000000000" pitchFamily="2" charset="2"/>
              <a:buChar char="q"/>
            </a:pPr>
            <a:r>
              <a:rPr lang="en-US" sz="3000" dirty="0">
                <a:solidFill>
                  <a:schemeClr val="tx1"/>
                </a:solidFill>
              </a:rPr>
              <a:t>Socialize the EBA Assessment Results</a:t>
            </a:r>
          </a:p>
          <a:p>
            <a:pPr marL="457200" indent="-457200">
              <a:spcAft>
                <a:spcPts val="1200"/>
              </a:spcAft>
              <a:buFont typeface="Wingdings" panose="05000000000000000000" pitchFamily="2" charset="2"/>
              <a:buChar char="q"/>
            </a:pPr>
            <a:r>
              <a:rPr lang="en-US" sz="3000" dirty="0">
                <a:solidFill>
                  <a:schemeClr val="tx1"/>
                </a:solidFill>
              </a:rPr>
              <a:t>Conduct </a:t>
            </a:r>
            <a:r>
              <a:rPr lang="en-US" sz="3000" dirty="0">
                <a:solidFill>
                  <a:schemeClr val="tx1"/>
                </a:solidFill>
                <a:hlinkClick r:id="rId3"/>
              </a:rPr>
              <a:t>Workshops</a:t>
            </a:r>
            <a:endParaRPr lang="en-US" sz="3000" dirty="0">
              <a:solidFill>
                <a:schemeClr val="tx1"/>
              </a:solidFill>
            </a:endParaRPr>
          </a:p>
          <a:p>
            <a:pPr marL="457200" indent="-457200">
              <a:spcAft>
                <a:spcPts val="1200"/>
              </a:spcAft>
              <a:buFont typeface="Wingdings" panose="05000000000000000000" pitchFamily="2" charset="2"/>
              <a:buChar char="q"/>
            </a:pPr>
            <a:r>
              <a:rPr lang="en-US" sz="3000" dirty="0">
                <a:solidFill>
                  <a:schemeClr val="tx1"/>
                </a:solidFill>
              </a:rPr>
              <a:t>Build the Continuous Improvement Leadership Team &amp; Select Growth Items</a:t>
            </a:r>
          </a:p>
          <a:p>
            <a:pPr marL="457200" indent="-457200">
              <a:spcAft>
                <a:spcPts val="1200"/>
              </a:spcAft>
              <a:buFont typeface="Wingdings" panose="05000000000000000000" pitchFamily="2" charset="2"/>
              <a:buChar char="q"/>
            </a:pPr>
            <a:r>
              <a:rPr lang="en-US" sz="3000" dirty="0">
                <a:solidFill>
                  <a:schemeClr val="tx1"/>
                </a:solidFill>
              </a:rPr>
              <a:t>Certify Enterprise Business Agility Strategists</a:t>
            </a:r>
          </a:p>
          <a:p>
            <a:pPr marL="457200" indent="-457200">
              <a:spcAft>
                <a:spcPts val="1200"/>
              </a:spcAft>
              <a:buFont typeface="Wingdings" panose="05000000000000000000" pitchFamily="2" charset="2"/>
              <a:buChar char="q"/>
            </a:pPr>
            <a:r>
              <a:rPr lang="en-US" sz="3000" dirty="0">
                <a:solidFill>
                  <a:schemeClr val="tx1"/>
                </a:solidFill>
              </a:rPr>
              <a:t>Provide EBA Overviews (as needed)</a:t>
            </a:r>
          </a:p>
          <a:p>
            <a:pPr marL="457200" indent="-457200">
              <a:spcAft>
                <a:spcPts val="1200"/>
              </a:spcAft>
              <a:buFont typeface="Wingdings" panose="05000000000000000000" pitchFamily="2" charset="2"/>
              <a:buChar char="q"/>
            </a:pPr>
            <a:r>
              <a:rPr lang="en-US" sz="3000" dirty="0">
                <a:solidFill>
                  <a:schemeClr val="tx1"/>
                </a:solidFill>
              </a:rPr>
              <a:t>Develop Transformation Roadmap</a:t>
            </a:r>
          </a:p>
          <a:p>
            <a:pPr marL="457200" indent="-457200">
              <a:spcAft>
                <a:spcPts val="1200"/>
              </a:spcAft>
              <a:buFont typeface="Wingdings" panose="05000000000000000000" pitchFamily="2" charset="2"/>
              <a:buChar char="q"/>
            </a:pPr>
            <a:r>
              <a:rPr lang="en-US" sz="3000" dirty="0">
                <a:solidFill>
                  <a:schemeClr val="tx1"/>
                </a:solidFill>
              </a:rPr>
              <a:t>Identify Ownership &amp; Next Steps</a:t>
            </a:r>
          </a:p>
        </p:txBody>
      </p:sp>
    </p:spTree>
    <p:extLst>
      <p:ext uri="{BB962C8B-B14F-4D97-AF65-F5344CB8AC3E}">
        <p14:creationId xmlns:p14="http://schemas.microsoft.com/office/powerpoint/2010/main" val="21166512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D9A8-4915-0048-871A-3C852799854A}"/>
              </a:ext>
            </a:extLst>
          </p:cNvPr>
          <p:cNvSpPr>
            <a:spLocks noGrp="1"/>
          </p:cNvSpPr>
          <p:nvPr>
            <p:ph type="title"/>
          </p:nvPr>
        </p:nvSpPr>
        <p:spPr/>
        <p:txBody>
          <a:bodyPr>
            <a:normAutofit/>
          </a:bodyPr>
          <a:lstStyle/>
          <a:p>
            <a:r>
              <a:rPr lang="en-US" dirty="0"/>
              <a:t>Assess Team and Talent Maturity at All Levels of the Org.</a:t>
            </a:r>
          </a:p>
        </p:txBody>
      </p:sp>
      <p:pic>
        <p:nvPicPr>
          <p:cNvPr id="7" name="Picture 6">
            <a:extLst>
              <a:ext uri="{FF2B5EF4-FFF2-40B4-BE49-F238E27FC236}">
                <a16:creationId xmlns:a16="http://schemas.microsoft.com/office/drawing/2014/main" id="{578CECDD-762D-4245-A808-CCA6FDB86317}"/>
              </a:ext>
            </a:extLst>
          </p:cNvPr>
          <p:cNvPicPr>
            <a:picLocks noChangeAspect="1"/>
          </p:cNvPicPr>
          <p:nvPr/>
        </p:nvPicPr>
        <p:blipFill>
          <a:blip r:embed="rId3"/>
          <a:stretch>
            <a:fillRect/>
          </a:stretch>
        </p:blipFill>
        <p:spPr>
          <a:xfrm>
            <a:off x="-6245" y="1004709"/>
            <a:ext cx="12192000" cy="5091291"/>
          </a:xfrm>
          <a:prstGeom prst="rect">
            <a:avLst/>
          </a:prstGeom>
        </p:spPr>
      </p:pic>
      <p:sp>
        <p:nvSpPr>
          <p:cNvPr id="8" name="Rectangle 7">
            <a:extLst>
              <a:ext uri="{FF2B5EF4-FFF2-40B4-BE49-F238E27FC236}">
                <a16:creationId xmlns:a16="http://schemas.microsoft.com/office/drawing/2014/main" id="{5EC4BB08-D33B-314E-B5A1-AB19C20095A3}"/>
              </a:ext>
            </a:extLst>
          </p:cNvPr>
          <p:cNvSpPr/>
          <p:nvPr/>
        </p:nvSpPr>
        <p:spPr>
          <a:xfrm>
            <a:off x="5937623" y="3182780"/>
            <a:ext cx="253596" cy="461665"/>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8595B"/>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290012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Keys to Success</a:t>
            </a:r>
          </a:p>
        </p:txBody>
      </p:sp>
      <p:sp>
        <p:nvSpPr>
          <p:cNvPr id="6" name="TextBox 5"/>
          <p:cNvSpPr txBox="1"/>
          <p:nvPr/>
        </p:nvSpPr>
        <p:spPr>
          <a:xfrm>
            <a:off x="2135560" y="1412776"/>
            <a:ext cx="7412886" cy="954093"/>
          </a:xfrm>
          <a:prstGeom prst="rect">
            <a:avLst/>
          </a:prstGeom>
          <a:noFill/>
        </p:spPr>
        <p:txBody>
          <a:bodyPr wrap="square" lIns="91428" tIns="45713" rIns="91428" bIns="45713" rtlCol="0">
            <a:spAutoFit/>
          </a:bodyPr>
          <a:lstStyle/>
          <a:p>
            <a:pPr>
              <a:defRPr/>
            </a:pPr>
            <a:r>
              <a:rPr lang="en-US" sz="2800" dirty="0">
                <a:solidFill>
                  <a:prstClr val="black">
                    <a:lumMod val="50000"/>
                    <a:lumOff val="50000"/>
                  </a:prstClr>
                </a:solidFill>
                <a:latin typeface="Helvetica Light"/>
                <a:cs typeface="Helvetica Light"/>
              </a:rPr>
              <a:t>Educate Executives and Leaders on AgilityHealth Continuous Growth Program</a:t>
            </a:r>
          </a:p>
        </p:txBody>
      </p:sp>
      <p:sp>
        <p:nvSpPr>
          <p:cNvPr id="7" name="TextBox 6"/>
          <p:cNvSpPr txBox="1"/>
          <p:nvPr/>
        </p:nvSpPr>
        <p:spPr>
          <a:xfrm>
            <a:off x="2106288" y="2589503"/>
            <a:ext cx="7560840" cy="523206"/>
          </a:xfrm>
          <a:prstGeom prst="rect">
            <a:avLst/>
          </a:prstGeom>
          <a:noFill/>
        </p:spPr>
        <p:txBody>
          <a:bodyPr wrap="square" lIns="91428" tIns="45713" rIns="91428" bIns="45713" rtlCol="0">
            <a:spAutoFit/>
          </a:bodyPr>
          <a:lstStyle/>
          <a:p>
            <a:pPr>
              <a:defRPr/>
            </a:pPr>
            <a:r>
              <a:rPr lang="en-US" sz="2800" dirty="0">
                <a:solidFill>
                  <a:prstClr val="black">
                    <a:lumMod val="50000"/>
                    <a:lumOff val="50000"/>
                  </a:prstClr>
                </a:solidFill>
                <a:latin typeface="Helvetica Light"/>
                <a:cs typeface="Helvetica Light"/>
              </a:rPr>
              <a:t>Create Energy and Excitement, ‘Pull’ vs. ‘Push’</a:t>
            </a:r>
          </a:p>
        </p:txBody>
      </p:sp>
      <p:pic>
        <p:nvPicPr>
          <p:cNvPr id="8" name="Picture 7"/>
          <p:cNvPicPr>
            <a:picLocks noChangeAspect="1"/>
          </p:cNvPicPr>
          <p:nvPr/>
        </p:nvPicPr>
        <p:blipFill>
          <a:blip r:embed="rId3" cstate="print"/>
          <a:stretch>
            <a:fillRect/>
          </a:stretch>
        </p:blipFill>
        <p:spPr>
          <a:xfrm>
            <a:off x="1300575" y="1521522"/>
            <a:ext cx="774700" cy="736600"/>
          </a:xfrm>
          <a:prstGeom prst="rect">
            <a:avLst/>
          </a:prstGeom>
        </p:spPr>
      </p:pic>
      <p:pic>
        <p:nvPicPr>
          <p:cNvPr id="9" name="Picture 8"/>
          <p:cNvPicPr>
            <a:picLocks noChangeAspect="1"/>
          </p:cNvPicPr>
          <p:nvPr/>
        </p:nvPicPr>
        <p:blipFill>
          <a:blip r:embed="rId3" cstate="print"/>
          <a:stretch>
            <a:fillRect/>
          </a:stretch>
        </p:blipFill>
        <p:spPr>
          <a:xfrm>
            <a:off x="1232505" y="2517495"/>
            <a:ext cx="774700" cy="736600"/>
          </a:xfrm>
          <a:prstGeom prst="rect">
            <a:avLst/>
          </a:prstGeom>
        </p:spPr>
      </p:pic>
      <p:sp>
        <p:nvSpPr>
          <p:cNvPr id="10" name="TextBox 9"/>
          <p:cNvSpPr txBox="1"/>
          <p:nvPr/>
        </p:nvSpPr>
        <p:spPr>
          <a:xfrm>
            <a:off x="2132858" y="3408314"/>
            <a:ext cx="6607524" cy="523206"/>
          </a:xfrm>
          <a:prstGeom prst="rect">
            <a:avLst/>
          </a:prstGeom>
          <a:noFill/>
        </p:spPr>
        <p:txBody>
          <a:bodyPr wrap="square" lIns="91428" tIns="45713" rIns="91428" bIns="45713" rtlCol="0">
            <a:spAutoFit/>
          </a:bodyPr>
          <a:lstStyle/>
          <a:p>
            <a:pPr>
              <a:defRPr/>
            </a:pPr>
            <a:r>
              <a:rPr lang="en-US" sz="2800" dirty="0">
                <a:solidFill>
                  <a:prstClr val="black">
                    <a:lumMod val="50000"/>
                    <a:lumOff val="50000"/>
                  </a:prstClr>
                </a:solidFill>
                <a:latin typeface="Helvetica Light"/>
                <a:cs typeface="Helvetica Light"/>
              </a:rPr>
              <a:t>Communication and Marketing</a:t>
            </a:r>
          </a:p>
        </p:txBody>
      </p:sp>
      <p:pic>
        <p:nvPicPr>
          <p:cNvPr id="11" name="Picture 10"/>
          <p:cNvPicPr>
            <a:picLocks noChangeAspect="1"/>
          </p:cNvPicPr>
          <p:nvPr/>
        </p:nvPicPr>
        <p:blipFill>
          <a:blip r:embed="rId3" cstate="print"/>
          <a:stretch>
            <a:fillRect/>
          </a:stretch>
        </p:blipFill>
        <p:spPr>
          <a:xfrm>
            <a:off x="1232505" y="3309583"/>
            <a:ext cx="774700" cy="736600"/>
          </a:xfrm>
          <a:prstGeom prst="rect">
            <a:avLst/>
          </a:prstGeom>
        </p:spPr>
      </p:pic>
      <p:sp>
        <p:nvSpPr>
          <p:cNvPr id="12" name="TextBox 11"/>
          <p:cNvSpPr txBox="1"/>
          <p:nvPr/>
        </p:nvSpPr>
        <p:spPr>
          <a:xfrm>
            <a:off x="2151221" y="4059964"/>
            <a:ext cx="7412886" cy="954093"/>
          </a:xfrm>
          <a:prstGeom prst="rect">
            <a:avLst/>
          </a:prstGeom>
          <a:noFill/>
        </p:spPr>
        <p:txBody>
          <a:bodyPr wrap="square" lIns="91428" tIns="45713" rIns="91428" bIns="45713" rtlCol="0">
            <a:spAutoFit/>
          </a:bodyPr>
          <a:lstStyle/>
          <a:p>
            <a:pPr>
              <a:defRPr/>
            </a:pPr>
            <a:r>
              <a:rPr lang="en-US" sz="2800" dirty="0">
                <a:solidFill>
                  <a:prstClr val="black">
                    <a:lumMod val="50000"/>
                    <a:lumOff val="50000"/>
                  </a:prstClr>
                </a:solidFill>
                <a:latin typeface="Helvetica Light"/>
                <a:cs typeface="Helvetica Light"/>
              </a:rPr>
              <a:t>Leaders Use Agile by Committing to Organizational Growth Stories for the Quarter</a:t>
            </a:r>
          </a:p>
        </p:txBody>
      </p:sp>
      <p:pic>
        <p:nvPicPr>
          <p:cNvPr id="13" name="Picture 12"/>
          <p:cNvPicPr>
            <a:picLocks noChangeAspect="1"/>
          </p:cNvPicPr>
          <p:nvPr/>
        </p:nvPicPr>
        <p:blipFill>
          <a:blip r:embed="rId3" cstate="print"/>
          <a:stretch>
            <a:fillRect/>
          </a:stretch>
        </p:blipFill>
        <p:spPr>
          <a:xfrm>
            <a:off x="1232505" y="4173679"/>
            <a:ext cx="774700" cy="736600"/>
          </a:xfrm>
          <a:prstGeom prst="rect">
            <a:avLst/>
          </a:prstGeom>
        </p:spPr>
      </p:pic>
      <p:sp>
        <p:nvSpPr>
          <p:cNvPr id="14" name="TextBox 13"/>
          <p:cNvSpPr txBox="1"/>
          <p:nvPr/>
        </p:nvSpPr>
        <p:spPr>
          <a:xfrm>
            <a:off x="2157234" y="5014057"/>
            <a:ext cx="7488832" cy="954093"/>
          </a:xfrm>
          <a:prstGeom prst="rect">
            <a:avLst/>
          </a:prstGeom>
          <a:noFill/>
        </p:spPr>
        <p:txBody>
          <a:bodyPr wrap="square" lIns="91428" tIns="45713" rIns="91428" bIns="45713" rtlCol="0">
            <a:spAutoFit/>
          </a:bodyPr>
          <a:lstStyle/>
          <a:p>
            <a:pPr>
              <a:defRPr/>
            </a:pPr>
            <a:r>
              <a:rPr lang="en-US" sz="2800" dirty="0">
                <a:solidFill>
                  <a:prstClr val="black">
                    <a:lumMod val="50000"/>
                    <a:lumOff val="50000"/>
                  </a:prstClr>
                </a:solidFill>
                <a:latin typeface="Helvetica Light"/>
                <a:cs typeface="Helvetica Light"/>
              </a:rPr>
              <a:t>NEVER Punish or Reward Teams or Leaders Based on their Assessment Results</a:t>
            </a:r>
          </a:p>
        </p:txBody>
      </p:sp>
      <p:pic>
        <p:nvPicPr>
          <p:cNvPr id="15" name="Picture 14"/>
          <p:cNvPicPr>
            <a:picLocks noChangeAspect="1"/>
          </p:cNvPicPr>
          <p:nvPr/>
        </p:nvPicPr>
        <p:blipFill>
          <a:blip r:embed="rId3" cstate="print"/>
          <a:stretch>
            <a:fillRect/>
          </a:stretch>
        </p:blipFill>
        <p:spPr>
          <a:xfrm>
            <a:off x="1232505" y="5109783"/>
            <a:ext cx="774700" cy="736600"/>
          </a:xfrm>
          <a:prstGeom prst="rect">
            <a:avLst/>
          </a:prstGeom>
        </p:spPr>
      </p:pic>
    </p:spTree>
    <p:extLst>
      <p:ext uri="{BB962C8B-B14F-4D97-AF65-F5344CB8AC3E}">
        <p14:creationId xmlns:p14="http://schemas.microsoft.com/office/powerpoint/2010/main" val="24543315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5AFFD-AE79-4B0A-B2AE-9FFFE2DF2C63}"/>
              </a:ext>
            </a:extLst>
          </p:cNvPr>
          <p:cNvSpPr>
            <a:spLocks noGrp="1"/>
          </p:cNvSpPr>
          <p:nvPr>
            <p:ph type="title"/>
          </p:nvPr>
        </p:nvSpPr>
        <p:spPr/>
        <p:txBody>
          <a:bodyPr/>
          <a:lstStyle/>
          <a:p>
            <a:r>
              <a:rPr lang="en-US" dirty="0"/>
              <a:t>Learning Objectives</a:t>
            </a:r>
          </a:p>
        </p:txBody>
      </p:sp>
      <p:sp>
        <p:nvSpPr>
          <p:cNvPr id="4" name="Content Placeholder 3">
            <a:extLst>
              <a:ext uri="{FF2B5EF4-FFF2-40B4-BE49-F238E27FC236}">
                <a16:creationId xmlns:a16="http://schemas.microsoft.com/office/drawing/2014/main" id="{A1DDB834-85D1-4AA4-A7C2-AC04F92C6A6D}"/>
              </a:ext>
            </a:extLst>
          </p:cNvPr>
          <p:cNvSpPr>
            <a:spLocks noGrp="1"/>
          </p:cNvSpPr>
          <p:nvPr>
            <p:ph idx="1"/>
          </p:nvPr>
        </p:nvSpPr>
        <p:spPr>
          <a:xfrm>
            <a:off x="902043" y="1081216"/>
            <a:ext cx="10700952" cy="5171303"/>
          </a:xfrm>
        </p:spPr>
        <p:txBody>
          <a:bodyPr>
            <a:normAutofit/>
          </a:bodyPr>
          <a:lstStyle/>
          <a:p>
            <a:pPr marL="0" indent="0">
              <a:spcBef>
                <a:spcPts val="1800"/>
              </a:spcBef>
              <a:buNone/>
            </a:pPr>
            <a:r>
              <a:rPr lang="en-US" sz="3200" dirty="0"/>
              <a:t>After completing this class, participants will:</a:t>
            </a:r>
          </a:p>
          <a:p>
            <a:pPr marL="457200" indent="-457200">
              <a:spcBef>
                <a:spcPts val="1800"/>
              </a:spcBef>
              <a:buFont typeface="Wingdings" panose="05000000000000000000" pitchFamily="2" charset="2"/>
              <a:buChar char="q"/>
            </a:pPr>
            <a:r>
              <a:rPr lang="en-US" sz="2800" dirty="0"/>
              <a:t>Explain the benefits of the Enterprise Business Agility Strategic Retrospective</a:t>
            </a:r>
          </a:p>
          <a:p>
            <a:pPr marL="457200" indent="-457200">
              <a:spcBef>
                <a:spcPts val="1800"/>
              </a:spcBef>
              <a:buFont typeface="Wingdings" panose="05000000000000000000" pitchFamily="2" charset="2"/>
              <a:buChar char="q"/>
            </a:pPr>
            <a:r>
              <a:rPr lang="en-US" sz="2800" dirty="0"/>
              <a:t>Set up a team and launch an assessment</a:t>
            </a:r>
          </a:p>
          <a:p>
            <a:pPr marL="457200" indent="-457200">
              <a:spcBef>
                <a:spcPts val="1800"/>
              </a:spcBef>
              <a:buFont typeface="Wingdings" panose="05000000000000000000" pitchFamily="2" charset="2"/>
              <a:buChar char="q"/>
            </a:pPr>
            <a:r>
              <a:rPr lang="en-US" sz="2800" dirty="0"/>
              <a:t>Analyze a Enterprise Business Agility Radar</a:t>
            </a:r>
          </a:p>
          <a:p>
            <a:pPr marL="457200" indent="-457200">
              <a:spcBef>
                <a:spcPts val="1800"/>
              </a:spcBef>
              <a:buFont typeface="Wingdings" panose="05000000000000000000" pitchFamily="2" charset="2"/>
              <a:buChar char="q"/>
            </a:pPr>
            <a:r>
              <a:rPr lang="en-US" sz="2800" dirty="0"/>
              <a:t>Build Transformation </a:t>
            </a:r>
            <a:r>
              <a:rPr lang="en-US" dirty="0"/>
              <a:t>Team </a:t>
            </a:r>
            <a:r>
              <a:rPr lang="en-US" sz="2800" dirty="0"/>
              <a:t>Continuous Improvement Plan</a:t>
            </a:r>
          </a:p>
          <a:p>
            <a:pPr marL="457200" indent="-457200">
              <a:spcBef>
                <a:spcPts val="1800"/>
              </a:spcBef>
              <a:buFont typeface="Wingdings" panose="05000000000000000000" pitchFamily="2" charset="2"/>
              <a:buChar char="q"/>
            </a:pPr>
            <a:r>
              <a:rPr lang="en-US" sz="2800" dirty="0"/>
              <a:t>Engage with </a:t>
            </a:r>
            <a:r>
              <a:rPr lang="en-US" dirty="0"/>
              <a:t>Leadership on an Organiz</a:t>
            </a:r>
            <a:r>
              <a:rPr lang="en-US" sz="2800" dirty="0"/>
              <a:t>ation Continuous Improvement  Growth Plan</a:t>
            </a:r>
          </a:p>
        </p:txBody>
      </p:sp>
      <p:pic>
        <p:nvPicPr>
          <p:cNvPr id="5" name="Picture 4">
            <a:extLst>
              <a:ext uri="{FF2B5EF4-FFF2-40B4-BE49-F238E27FC236}">
                <a16:creationId xmlns:a16="http://schemas.microsoft.com/office/drawing/2014/main" id="{309F1616-7286-4BEC-8601-464129DA30CA}"/>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65746" y="1677302"/>
            <a:ext cx="432765" cy="388941"/>
          </a:xfrm>
          <a:prstGeom prst="rect">
            <a:avLst/>
          </a:prstGeom>
        </p:spPr>
      </p:pic>
      <p:pic>
        <p:nvPicPr>
          <p:cNvPr id="7" name="Picture 6">
            <a:extLst>
              <a:ext uri="{FF2B5EF4-FFF2-40B4-BE49-F238E27FC236}">
                <a16:creationId xmlns:a16="http://schemas.microsoft.com/office/drawing/2014/main" id="{D6958F8A-BE66-40FD-92CC-5886B3BB35BA}"/>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65746" y="2662329"/>
            <a:ext cx="432765" cy="388941"/>
          </a:xfrm>
          <a:prstGeom prst="rect">
            <a:avLst/>
          </a:prstGeom>
        </p:spPr>
      </p:pic>
      <p:pic>
        <p:nvPicPr>
          <p:cNvPr id="8" name="Picture 7">
            <a:extLst>
              <a:ext uri="{FF2B5EF4-FFF2-40B4-BE49-F238E27FC236}">
                <a16:creationId xmlns:a16="http://schemas.microsoft.com/office/drawing/2014/main" id="{5779DCB2-DD5B-4901-B826-786596E0DCB7}"/>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83432" y="3277926"/>
            <a:ext cx="432765" cy="388941"/>
          </a:xfrm>
          <a:prstGeom prst="rect">
            <a:avLst/>
          </a:prstGeom>
        </p:spPr>
      </p:pic>
      <p:pic>
        <p:nvPicPr>
          <p:cNvPr id="9" name="Picture 8">
            <a:extLst>
              <a:ext uri="{FF2B5EF4-FFF2-40B4-BE49-F238E27FC236}">
                <a16:creationId xmlns:a16="http://schemas.microsoft.com/office/drawing/2014/main" id="{EF619CCD-E496-47D0-BFEF-700207F72B77}"/>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83432" y="3893523"/>
            <a:ext cx="432765" cy="388941"/>
          </a:xfrm>
          <a:prstGeom prst="rect">
            <a:avLst/>
          </a:prstGeom>
        </p:spPr>
      </p:pic>
      <p:pic>
        <p:nvPicPr>
          <p:cNvPr id="10" name="Picture 9">
            <a:extLst>
              <a:ext uri="{FF2B5EF4-FFF2-40B4-BE49-F238E27FC236}">
                <a16:creationId xmlns:a16="http://schemas.microsoft.com/office/drawing/2014/main" id="{10A5308F-B323-417F-BCFA-304DD7E205F6}"/>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83432" y="4509120"/>
            <a:ext cx="432765" cy="388941"/>
          </a:xfrm>
          <a:prstGeom prst="rect">
            <a:avLst/>
          </a:prstGeom>
        </p:spPr>
      </p:pic>
    </p:spTree>
    <p:extLst>
      <p:ext uri="{BB962C8B-B14F-4D97-AF65-F5344CB8AC3E}">
        <p14:creationId xmlns:p14="http://schemas.microsoft.com/office/powerpoint/2010/main" val="3274367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12994" y="1916832"/>
            <a:ext cx="5123830" cy="40803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vert="horz" lIns="91440" tIns="45720" rIns="91440" bIns="45720" rtlCol="0" anchor="ctr">
            <a:normAutofit fontScale="90000"/>
          </a:bodyPr>
          <a:lstStyle/>
          <a:p>
            <a:r>
              <a:rPr lang="en-US" sz="4400" dirty="0"/>
              <a:t>Challenges</a:t>
            </a:r>
          </a:p>
        </p:txBody>
      </p:sp>
      <p:sp>
        <p:nvSpPr>
          <p:cNvPr id="11" name="Content Placeholder 10"/>
          <p:cNvSpPr>
            <a:spLocks noGrp="1"/>
          </p:cNvSpPr>
          <p:nvPr>
            <p:ph idx="4294967295"/>
          </p:nvPr>
        </p:nvSpPr>
        <p:spPr>
          <a:xfrm rot="21302830">
            <a:off x="6930874" y="2375526"/>
            <a:ext cx="4075112" cy="2813050"/>
          </a:xfrm>
        </p:spPr>
        <p:txBody>
          <a:bodyPr>
            <a:normAutofit fontScale="92500" lnSpcReduction="10000"/>
          </a:bodyPr>
          <a:lstStyle/>
          <a:p>
            <a:pPr marL="0" indent="0">
              <a:buNone/>
            </a:pPr>
            <a:r>
              <a:rPr lang="en-US" sz="2800" dirty="0">
                <a:solidFill>
                  <a:schemeClr val="tx2"/>
                </a:solidFill>
                <a:latin typeface="Chalkboard"/>
                <a:cs typeface="Chalkboard"/>
              </a:rPr>
              <a:t>What challenges have you faced at your company with transforming to the new ways of working?</a:t>
            </a:r>
          </a:p>
          <a:p>
            <a:pPr marL="0" indent="0">
              <a:buNone/>
            </a:pPr>
            <a:endParaRPr lang="en-US" sz="1100" dirty="0">
              <a:solidFill>
                <a:schemeClr val="tx2"/>
              </a:solidFill>
              <a:latin typeface="Chalkboard"/>
              <a:cs typeface="Chalkboard"/>
            </a:endParaRPr>
          </a:p>
          <a:p>
            <a:pPr marL="0" indent="0">
              <a:buNone/>
            </a:pPr>
            <a:r>
              <a:rPr lang="en-US" dirty="0">
                <a:solidFill>
                  <a:schemeClr val="tx2"/>
                </a:solidFill>
                <a:latin typeface="Chalkboard"/>
                <a:cs typeface="Chalkboard"/>
              </a:rPr>
              <a:t>Submit your ideas on the shared </a:t>
            </a:r>
            <a:r>
              <a:rPr lang="en-US" dirty="0" err="1">
                <a:solidFill>
                  <a:schemeClr val="tx2"/>
                </a:solidFill>
                <a:latin typeface="Chalkboard"/>
                <a:cs typeface="Chalkboard"/>
              </a:rPr>
              <a:t>Ideaboardz</a:t>
            </a:r>
            <a:r>
              <a:rPr lang="en-US" dirty="0">
                <a:solidFill>
                  <a:schemeClr val="tx2"/>
                </a:solidFill>
                <a:latin typeface="Chalkboard"/>
                <a:cs typeface="Chalkboard"/>
              </a:rPr>
              <a:t>.</a:t>
            </a:r>
            <a:endParaRPr lang="en-US" sz="2800" dirty="0">
              <a:solidFill>
                <a:schemeClr val="tx2"/>
              </a:solidFill>
              <a:latin typeface="Chalkboard"/>
              <a:cs typeface="Chalkboard"/>
            </a:endParaRPr>
          </a:p>
        </p:txBody>
      </p:sp>
      <p:sp>
        <p:nvSpPr>
          <p:cNvPr id="5" name="Slide Number Placeholder 4"/>
          <p:cNvSpPr>
            <a:spLocks noGrp="1"/>
          </p:cNvSpPr>
          <p:nvPr>
            <p:ph type="sldNum" sz="quarter" idx="4294967295"/>
          </p:nvPr>
        </p:nvSpPr>
        <p:spPr>
          <a:xfrm>
            <a:off x="9347200" y="6356350"/>
            <a:ext cx="2844800" cy="365125"/>
          </a:xfrm>
          <a:prstGeom prst="rect">
            <a:avLst/>
          </a:prstGeom>
        </p:spPr>
        <p:txBody>
          <a:bodyPr/>
          <a:lstStyle/>
          <a:p>
            <a:fld id="{25B4BEC8-F788-49C7-92D7-11D5730EEBA3}" type="slidenum">
              <a:rPr lang="en-US" smtClean="0"/>
              <a:pPr/>
              <a:t>8</a:t>
            </a:fld>
            <a:endParaRPr lang="en-US" dirty="0"/>
          </a:p>
        </p:txBody>
      </p:sp>
      <p:pic>
        <p:nvPicPr>
          <p:cNvPr id="8" name="Picture 7">
            <a:extLst>
              <a:ext uri="{FF2B5EF4-FFF2-40B4-BE49-F238E27FC236}">
                <a16:creationId xmlns:a16="http://schemas.microsoft.com/office/drawing/2014/main" id="{C759FEBE-CC27-4EC8-B35A-6D0D497A9587}"/>
              </a:ext>
            </a:extLst>
          </p:cNvPr>
          <p:cNvPicPr>
            <a:picLocks noChangeAspect="1"/>
          </p:cNvPicPr>
          <p:nvPr/>
        </p:nvPicPr>
        <p:blipFill>
          <a:blip r:embed="rId4"/>
          <a:stretch>
            <a:fillRect/>
          </a:stretch>
        </p:blipFill>
        <p:spPr>
          <a:xfrm>
            <a:off x="755176" y="2257603"/>
            <a:ext cx="4458024" cy="3094447"/>
          </a:xfrm>
          <a:prstGeom prst="rect">
            <a:avLst/>
          </a:prstGeom>
        </p:spPr>
      </p:pic>
    </p:spTree>
    <p:extLst>
      <p:ext uri="{BB962C8B-B14F-4D97-AF65-F5344CB8AC3E}">
        <p14:creationId xmlns:p14="http://schemas.microsoft.com/office/powerpoint/2010/main" val="9901299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4DC5CE5-9B54-644A-8799-9AAA0AB00998}"/>
              </a:ext>
            </a:extLst>
          </p:cNvPr>
          <p:cNvSpPr txBox="1">
            <a:spLocks/>
          </p:cNvSpPr>
          <p:nvPr/>
        </p:nvSpPr>
        <p:spPr>
          <a:xfrm>
            <a:off x="3812920" y="3861048"/>
            <a:ext cx="7772400" cy="2322512"/>
          </a:xfrm>
          <a:prstGeom prst="rect">
            <a:avLst/>
          </a:prstGeom>
          <a:noFill/>
          <a:ln w="12700" cap="flat" cmpd="sng" algn="ctr">
            <a:no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dirty="0">
                <a:ln>
                  <a:noFill/>
                </a:ln>
                <a:solidFill>
                  <a:srgbClr val="58595B"/>
                </a:solidFill>
                <a:effectLst/>
                <a:uLnTx/>
                <a:uFillTx/>
                <a:latin typeface="+mj-lt"/>
              </a:rPr>
              <a:t>How do you start?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dirty="0">
                <a:ln>
                  <a:noFill/>
                </a:ln>
                <a:solidFill>
                  <a:srgbClr val="58595B"/>
                </a:solidFill>
                <a:effectLst/>
                <a:uLnTx/>
                <a:uFillTx/>
                <a:latin typeface="+mj-lt"/>
              </a:rPr>
              <a:t>Completing your Certification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dirty="0">
                <a:ln>
                  <a:noFill/>
                </a:ln>
                <a:solidFill>
                  <a:srgbClr val="58595B"/>
                </a:solidFill>
                <a:effectLst/>
                <a:uLnTx/>
                <a:uFillTx/>
                <a:latin typeface="+mj-lt"/>
              </a:rPr>
              <a:t>Piloting in AgilityHealth®</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dirty="0">
                <a:ln>
                  <a:noFill/>
                </a:ln>
                <a:solidFill>
                  <a:srgbClr val="58595B"/>
                </a:solidFill>
                <a:effectLst/>
                <a:uLnTx/>
                <a:uFillTx/>
                <a:latin typeface="+mj-lt"/>
              </a:rPr>
              <a:t>Partner Information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58595B"/>
              </a:solidFill>
              <a:effectLst/>
              <a:uLnTx/>
              <a:uFillTx/>
              <a:latin typeface="Myriad Pro"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58595B"/>
              </a:solidFill>
              <a:effectLst/>
              <a:uLnTx/>
              <a:uFillTx/>
              <a:latin typeface="Myriad Pro" charset="0"/>
            </a:endParaRPr>
          </a:p>
        </p:txBody>
      </p:sp>
      <p:pic>
        <p:nvPicPr>
          <p:cNvPr id="2" name="Picture 1">
            <a:extLst>
              <a:ext uri="{FF2B5EF4-FFF2-40B4-BE49-F238E27FC236}">
                <a16:creationId xmlns:a16="http://schemas.microsoft.com/office/drawing/2014/main" id="{B92F261D-C776-4E58-97BE-7EDE798EFC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3" y="323200"/>
            <a:ext cx="3636182" cy="6058128"/>
          </a:xfrm>
          <a:prstGeom prst="rect">
            <a:avLst/>
          </a:prstGeom>
        </p:spPr>
      </p:pic>
      <p:sp>
        <p:nvSpPr>
          <p:cNvPr id="3" name="Text Placeholder 2">
            <a:extLst>
              <a:ext uri="{FF2B5EF4-FFF2-40B4-BE49-F238E27FC236}">
                <a16:creationId xmlns:a16="http://schemas.microsoft.com/office/drawing/2014/main" id="{844F594F-3521-42D7-A1E1-877D0764BF4A}"/>
              </a:ext>
            </a:extLst>
          </p:cNvPr>
          <p:cNvSpPr>
            <a:spLocks noGrp="1"/>
          </p:cNvSpPr>
          <p:nvPr>
            <p:ph type="body" sz="quarter" idx="10"/>
          </p:nvPr>
        </p:nvSpPr>
        <p:spPr>
          <a:xfrm>
            <a:off x="3791744" y="3068960"/>
            <a:ext cx="6896005" cy="921329"/>
          </a:xfrm>
        </p:spPr>
        <p:txBody>
          <a:bodyPr/>
          <a:lstStyle/>
          <a:p>
            <a:pPr algn="l"/>
            <a:r>
              <a:rPr lang="en-US" dirty="0"/>
              <a:t>Next Steps</a:t>
            </a:r>
          </a:p>
        </p:txBody>
      </p:sp>
    </p:spTree>
    <p:extLst>
      <p:ext uri="{BB962C8B-B14F-4D97-AF65-F5344CB8AC3E}">
        <p14:creationId xmlns:p14="http://schemas.microsoft.com/office/powerpoint/2010/main" val="22884781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6B9F6F-D6D1-437B-A70E-56AB92979324}"/>
              </a:ext>
            </a:extLst>
          </p:cNvPr>
          <p:cNvSpPr>
            <a:spLocks noGrp="1"/>
          </p:cNvSpPr>
          <p:nvPr>
            <p:ph sz="half" idx="1"/>
          </p:nvPr>
        </p:nvSpPr>
        <p:spPr>
          <a:xfrm>
            <a:off x="838200" y="1146982"/>
            <a:ext cx="11099333" cy="4351338"/>
          </a:xfrm>
        </p:spPr>
        <p:txBody>
          <a:bodyPr>
            <a:normAutofit/>
          </a:bodyPr>
          <a:lstStyle/>
          <a:p>
            <a:r>
              <a:rPr lang="en-US" sz="2400" dirty="0">
                <a:latin typeface="+mj-lt"/>
              </a:rPr>
              <a:t>AgilityHealth® Assessments are created for companies and Partners who have purchased AgilityHealth® Assessments or Subscriptions  </a:t>
            </a:r>
          </a:p>
          <a:p>
            <a:r>
              <a:rPr lang="en-US" sz="2400" dirty="0">
                <a:latin typeface="+mj-lt"/>
              </a:rPr>
              <a:t>Each Facilitator must be assigned to a company and flagged as a Facilitator in order to create assessments</a:t>
            </a:r>
          </a:p>
        </p:txBody>
      </p:sp>
      <p:graphicFrame>
        <p:nvGraphicFramePr>
          <p:cNvPr id="5" name="Content Placeholder 4">
            <a:extLst>
              <a:ext uri="{FF2B5EF4-FFF2-40B4-BE49-F238E27FC236}">
                <a16:creationId xmlns:a16="http://schemas.microsoft.com/office/drawing/2014/main" id="{40354E39-D4BE-474F-84B0-48ED1E894401}"/>
              </a:ext>
            </a:extLst>
          </p:cNvPr>
          <p:cNvGraphicFramePr>
            <a:graphicFrameLocks noGrp="1"/>
          </p:cNvGraphicFramePr>
          <p:nvPr>
            <p:ph sz="half" idx="2"/>
          </p:nvPr>
        </p:nvGraphicFramePr>
        <p:xfrm>
          <a:off x="838200" y="2905708"/>
          <a:ext cx="10427515" cy="2931160"/>
        </p:xfrm>
        <a:graphic>
          <a:graphicData uri="http://schemas.openxmlformats.org/drawingml/2006/table">
            <a:tbl>
              <a:tblPr firstRow="1" bandRow="1">
                <a:tableStyleId>{C083E6E3-FA7D-4D7B-A595-EF9225AFEA82}</a:tableStyleId>
              </a:tblPr>
              <a:tblGrid>
                <a:gridCol w="4240655">
                  <a:extLst>
                    <a:ext uri="{9D8B030D-6E8A-4147-A177-3AD203B41FA5}">
                      <a16:colId xmlns:a16="http://schemas.microsoft.com/office/drawing/2014/main" val="2531900525"/>
                    </a:ext>
                  </a:extLst>
                </a:gridCol>
                <a:gridCol w="6186860">
                  <a:extLst>
                    <a:ext uri="{9D8B030D-6E8A-4147-A177-3AD203B41FA5}">
                      <a16:colId xmlns:a16="http://schemas.microsoft.com/office/drawing/2014/main" val="3821290062"/>
                    </a:ext>
                  </a:extLst>
                </a:gridCol>
              </a:tblGrid>
              <a:tr h="0">
                <a:tc>
                  <a:txBody>
                    <a:bodyPr/>
                    <a:lstStyle/>
                    <a:p>
                      <a:r>
                        <a:rPr lang="en-US" dirty="0"/>
                        <a:t>Your AgilityHealth Relationship</a:t>
                      </a:r>
                    </a:p>
                  </a:txBody>
                  <a:tcPr/>
                </a:tc>
                <a:tc>
                  <a:txBody>
                    <a:bodyPr/>
                    <a:lstStyle/>
                    <a:p>
                      <a:r>
                        <a:rPr lang="en-US" dirty="0"/>
                        <a:t>Getting Started</a:t>
                      </a:r>
                    </a:p>
                  </a:txBody>
                  <a:tcPr/>
                </a:tc>
                <a:extLst>
                  <a:ext uri="{0D108BD9-81ED-4DB2-BD59-A6C34878D82A}">
                    <a16:rowId xmlns:a16="http://schemas.microsoft.com/office/drawing/2014/main" val="28965981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company is already using AgilityHealth®</a:t>
                      </a:r>
                    </a:p>
                  </a:txBody>
                  <a:tcPr/>
                </a:tc>
                <a:tc>
                  <a:txBody>
                    <a:bodyPr/>
                    <a:lstStyle/>
                    <a:p>
                      <a:r>
                        <a:rPr lang="en-US" dirty="0"/>
                        <a:t>Contact your Company Feature Admin to add you as a user in your company and flag you as an AgilityHealth® Facilitator</a:t>
                      </a:r>
                    </a:p>
                  </a:txBody>
                  <a:tcPr/>
                </a:tc>
                <a:extLst>
                  <a:ext uri="{0D108BD9-81ED-4DB2-BD59-A6C34878D82A}">
                    <a16:rowId xmlns:a16="http://schemas.microsoft.com/office/drawing/2014/main" val="2380279938"/>
                  </a:ext>
                </a:extLst>
              </a:tr>
              <a:tr h="370840">
                <a:tc>
                  <a:txBody>
                    <a:bodyPr/>
                    <a:lstStyle/>
                    <a:p>
                      <a:r>
                        <a:rPr lang="en-US" dirty="0"/>
                        <a:t>Your company is just starting a pilot</a:t>
                      </a:r>
                    </a:p>
                  </a:txBody>
                  <a:tcPr/>
                </a:tc>
                <a:tc>
                  <a:txBody>
                    <a:bodyPr/>
                    <a:lstStyle/>
                    <a:p>
                      <a:r>
                        <a:rPr lang="en-US" dirty="0"/>
                        <a:t>Contact your Company Feature Admin or team responsible for AgilityHealth® at your company to be added as a user in your company and flagged as a Facilitator</a:t>
                      </a:r>
                    </a:p>
                  </a:txBody>
                  <a:tcPr/>
                </a:tc>
                <a:extLst>
                  <a:ext uri="{0D108BD9-81ED-4DB2-BD59-A6C34878D82A}">
                    <a16:rowId xmlns:a16="http://schemas.microsoft.com/office/drawing/2014/main" val="246828904"/>
                  </a:ext>
                </a:extLst>
              </a:tr>
              <a:tr h="370840">
                <a:tc>
                  <a:txBody>
                    <a:bodyPr/>
                    <a:lstStyle/>
                    <a:p>
                      <a:r>
                        <a:rPr lang="en-US" dirty="0"/>
                        <a:t>Your company does not have AgilityHealth®</a:t>
                      </a:r>
                    </a:p>
                  </a:txBody>
                  <a:tcPr/>
                </a:tc>
                <a:tc>
                  <a:txBody>
                    <a:bodyPr/>
                    <a:lstStyle/>
                    <a:p>
                      <a:r>
                        <a:rPr lang="en-US" dirty="0"/>
                        <a:t>Contact Us to Begin! </a:t>
                      </a:r>
                      <a:r>
                        <a:rPr lang="en-US" dirty="0">
                          <a:hlinkClick r:id="rId2"/>
                        </a:rPr>
                        <a:t>https://agilityhealthradar.com/contact/</a:t>
                      </a:r>
                      <a:endParaRPr lang="en-US" dirty="0"/>
                    </a:p>
                  </a:txBody>
                  <a:tcPr/>
                </a:tc>
                <a:extLst>
                  <a:ext uri="{0D108BD9-81ED-4DB2-BD59-A6C34878D82A}">
                    <a16:rowId xmlns:a16="http://schemas.microsoft.com/office/drawing/2014/main" val="3754770158"/>
                  </a:ext>
                </a:extLst>
              </a:tr>
              <a:tr h="370840">
                <a:tc>
                  <a:txBody>
                    <a:bodyPr/>
                    <a:lstStyle/>
                    <a:p>
                      <a:r>
                        <a:rPr lang="en-US" dirty="0"/>
                        <a:t>You are a New Partner</a:t>
                      </a:r>
                    </a:p>
                  </a:txBody>
                  <a:tcPr/>
                </a:tc>
                <a:tc>
                  <a:txBody>
                    <a:bodyPr/>
                    <a:lstStyle/>
                    <a:p>
                      <a:r>
                        <a:rPr lang="en-US" dirty="0"/>
                        <a:t>Email </a:t>
                      </a:r>
                      <a:r>
                        <a:rPr lang="en-US" dirty="0">
                          <a:hlinkClick r:id="rId3"/>
                        </a:rPr>
                        <a:t>partnersales@agilityhealthradar.com</a:t>
                      </a:r>
                      <a:r>
                        <a:rPr lang="en-US" dirty="0"/>
                        <a:t> to be set up as an AgilityHealth® Partner</a:t>
                      </a:r>
                    </a:p>
                  </a:txBody>
                  <a:tcPr/>
                </a:tc>
                <a:extLst>
                  <a:ext uri="{0D108BD9-81ED-4DB2-BD59-A6C34878D82A}">
                    <a16:rowId xmlns:a16="http://schemas.microsoft.com/office/drawing/2014/main" val="3113743327"/>
                  </a:ext>
                </a:extLst>
              </a:tr>
            </a:tbl>
          </a:graphicData>
        </a:graphic>
      </p:graphicFrame>
      <p:sp>
        <p:nvSpPr>
          <p:cNvPr id="2" name="Title 1">
            <a:extLst>
              <a:ext uri="{FF2B5EF4-FFF2-40B4-BE49-F238E27FC236}">
                <a16:creationId xmlns:a16="http://schemas.microsoft.com/office/drawing/2014/main" id="{1861238F-F0B8-42B4-9346-0F8534045BCA}"/>
              </a:ext>
            </a:extLst>
          </p:cNvPr>
          <p:cNvSpPr>
            <a:spLocks noGrp="1"/>
          </p:cNvSpPr>
          <p:nvPr>
            <p:ph type="title"/>
          </p:nvPr>
        </p:nvSpPr>
        <p:spPr/>
        <p:txBody>
          <a:bodyPr/>
          <a:lstStyle/>
          <a:p>
            <a:r>
              <a:rPr lang="en-US" dirty="0"/>
              <a:t>How Do You Start?</a:t>
            </a:r>
          </a:p>
        </p:txBody>
      </p:sp>
    </p:spTree>
    <p:extLst>
      <p:ext uri="{BB962C8B-B14F-4D97-AF65-F5344CB8AC3E}">
        <p14:creationId xmlns:p14="http://schemas.microsoft.com/office/powerpoint/2010/main" val="39595992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D300A-D9F8-443B-B924-A3A795D0ECA3}"/>
              </a:ext>
            </a:extLst>
          </p:cNvPr>
          <p:cNvSpPr>
            <a:spLocks noGrp="1"/>
          </p:cNvSpPr>
          <p:nvPr>
            <p:ph type="title"/>
          </p:nvPr>
        </p:nvSpPr>
        <p:spPr/>
        <p:txBody>
          <a:bodyPr/>
          <a:lstStyle/>
          <a:p>
            <a:r>
              <a:rPr lang="en-US" dirty="0"/>
              <a:t>Completing your Certification</a:t>
            </a:r>
          </a:p>
        </p:txBody>
      </p:sp>
      <p:sp>
        <p:nvSpPr>
          <p:cNvPr id="3" name="Content Placeholder 2">
            <a:extLst>
              <a:ext uri="{FF2B5EF4-FFF2-40B4-BE49-F238E27FC236}">
                <a16:creationId xmlns:a16="http://schemas.microsoft.com/office/drawing/2014/main" id="{34553A36-97C0-474C-A9F3-0F20E2391628}"/>
              </a:ext>
            </a:extLst>
          </p:cNvPr>
          <p:cNvSpPr>
            <a:spLocks noGrp="1"/>
          </p:cNvSpPr>
          <p:nvPr>
            <p:ph idx="4294967295"/>
          </p:nvPr>
        </p:nvSpPr>
        <p:spPr>
          <a:xfrm>
            <a:off x="617456" y="1119974"/>
            <a:ext cx="11236325" cy="5091112"/>
          </a:xfrm>
        </p:spPr>
        <p:txBody>
          <a:bodyPr/>
          <a:lstStyle/>
          <a:p>
            <a:pPr>
              <a:spcBef>
                <a:spcPts val="1800"/>
              </a:spcBef>
              <a:buFont typeface="Wingdings" panose="05000000000000000000" pitchFamily="2" charset="2"/>
              <a:buChar char="q"/>
            </a:pPr>
            <a:r>
              <a:rPr lang="en-US" dirty="0">
                <a:latin typeface="+mj-lt"/>
              </a:rPr>
              <a:t>Go to </a:t>
            </a:r>
            <a:r>
              <a:rPr lang="en-US" dirty="0">
                <a:latin typeface="+mj-lt"/>
                <a:hlinkClick r:id="rId2"/>
              </a:rPr>
              <a:t>Learn.AgilityHealthRadar.com</a:t>
            </a:r>
            <a:r>
              <a:rPr lang="en-US" dirty="0">
                <a:latin typeface="+mj-lt"/>
              </a:rPr>
              <a:t>.</a:t>
            </a:r>
          </a:p>
          <a:p>
            <a:pPr lvl="1">
              <a:spcBef>
                <a:spcPts val="1800"/>
              </a:spcBef>
              <a:buFont typeface="Wingdings" panose="05000000000000000000" pitchFamily="2" charset="2"/>
              <a:buChar char="q"/>
            </a:pPr>
            <a:r>
              <a:rPr lang="en-US" dirty="0">
                <a:latin typeface="+mj-lt"/>
              </a:rPr>
              <a:t>Complete the Course Feedback.</a:t>
            </a:r>
          </a:p>
          <a:p>
            <a:pPr lvl="1">
              <a:spcBef>
                <a:spcPts val="1800"/>
              </a:spcBef>
              <a:buFont typeface="Wingdings" panose="05000000000000000000" pitchFamily="2" charset="2"/>
              <a:buChar char="q"/>
            </a:pPr>
            <a:r>
              <a:rPr lang="en-US" dirty="0">
                <a:latin typeface="+mj-lt"/>
              </a:rPr>
              <a:t>Complete the Quiz.</a:t>
            </a:r>
          </a:p>
          <a:p>
            <a:pPr lvl="1">
              <a:spcBef>
                <a:spcPts val="1800"/>
              </a:spcBef>
              <a:buFont typeface="Wingdings" panose="05000000000000000000" pitchFamily="2" charset="2"/>
              <a:buChar char="q"/>
            </a:pPr>
            <a:r>
              <a:rPr lang="en-US" b="1" dirty="0">
                <a:solidFill>
                  <a:schemeClr val="accent3"/>
                </a:solidFill>
                <a:latin typeface="+mj-lt"/>
              </a:rPr>
              <a:t>Once you have completed the feedback and the Quiz, you are done with the Course.</a:t>
            </a:r>
          </a:p>
          <a:p>
            <a:pPr>
              <a:spcBef>
                <a:spcPts val="1800"/>
              </a:spcBef>
              <a:buFont typeface="Wingdings" panose="05000000000000000000" pitchFamily="2" charset="2"/>
              <a:buChar char="q"/>
            </a:pPr>
            <a:r>
              <a:rPr lang="en-US" dirty="0">
                <a:latin typeface="+mj-lt"/>
              </a:rPr>
              <a:t>Upon completion of the course, you will be able to print your certificate and download you Badge.</a:t>
            </a:r>
          </a:p>
          <a:p>
            <a:pPr>
              <a:spcBef>
                <a:spcPts val="1800"/>
              </a:spcBef>
              <a:buFont typeface="Wingdings" panose="05000000000000000000" pitchFamily="2" charset="2"/>
              <a:buChar char="q"/>
            </a:pPr>
            <a:r>
              <a:rPr lang="en-US" dirty="0">
                <a:latin typeface="+mj-lt"/>
              </a:rPr>
              <a:t>Links to resources to get you started: </a:t>
            </a:r>
            <a:r>
              <a:rPr lang="en-US" dirty="0">
                <a:latin typeface="+mj-lt"/>
                <a:hlinkClick r:id="rId3"/>
              </a:rPr>
              <a:t>AgilityHealth Implementation Resources</a:t>
            </a:r>
            <a:r>
              <a:rPr lang="en-US" dirty="0">
                <a:latin typeface="+mj-lt"/>
              </a:rPr>
              <a:t> on the Support site are also found through </a:t>
            </a:r>
            <a:r>
              <a:rPr lang="en-US" dirty="0">
                <a:latin typeface="+mj-lt"/>
                <a:hlinkClick r:id="rId2"/>
              </a:rPr>
              <a:t>Learn.AgilityHealthRadar.com</a:t>
            </a:r>
            <a:r>
              <a:rPr lang="en-US" dirty="0">
                <a:latin typeface="+mj-lt"/>
              </a:rPr>
              <a:t>.</a:t>
            </a:r>
          </a:p>
        </p:txBody>
      </p:sp>
    </p:spTree>
    <p:extLst>
      <p:ext uri="{BB962C8B-B14F-4D97-AF65-F5344CB8AC3E}">
        <p14:creationId xmlns:p14="http://schemas.microsoft.com/office/powerpoint/2010/main" val="28890323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5184" y="1460159"/>
            <a:ext cx="8556205" cy="584761"/>
          </a:xfrm>
          <a:prstGeom prst="rect">
            <a:avLst/>
          </a:prstGeom>
          <a:noFill/>
        </p:spPr>
        <p:txBody>
          <a:bodyPr wrap="square" lIns="91428" tIns="45713" rIns="91428" bIns="45713"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srgbClr val="58595B"/>
                </a:solidFill>
                <a:effectLst/>
                <a:uLnTx/>
                <a:uFillTx/>
                <a:latin typeface="Calibri" panose="020F0502020204030204"/>
                <a:ea typeface="+mn-ea"/>
                <a:cs typeface="Helvetica Light"/>
              </a:rPr>
              <a:t>Identify Pilot Teams and Purchase </a:t>
            </a:r>
            <a:r>
              <a:rPr lang="en-US" sz="3200" dirty="0">
                <a:solidFill>
                  <a:srgbClr val="58595B"/>
                </a:solidFill>
                <a:latin typeface="Calibri" panose="020F0502020204030204"/>
                <a:cs typeface="Helvetica Light"/>
              </a:rPr>
              <a:t>A</a:t>
            </a:r>
            <a:r>
              <a:rPr kumimoji="0" lang="en-US" sz="3200" b="0" i="0" u="none" strike="noStrike" kern="1200" cap="none" spc="0" normalizeH="0" baseline="0" noProof="0" dirty="0" err="1">
                <a:ln>
                  <a:noFill/>
                </a:ln>
                <a:solidFill>
                  <a:srgbClr val="58595B"/>
                </a:solidFill>
                <a:effectLst/>
                <a:uLnTx/>
                <a:uFillTx/>
                <a:latin typeface="Calibri" panose="020F0502020204030204"/>
                <a:ea typeface="+mn-ea"/>
                <a:cs typeface="Helvetica Light"/>
              </a:rPr>
              <a:t>ssessments</a:t>
            </a:r>
            <a:endParaRPr kumimoji="0" lang="en-US" sz="1500" b="0" i="0" u="none" strike="noStrike" kern="1200" cap="none" spc="0" normalizeH="0" baseline="0" noProof="0" dirty="0">
              <a:ln>
                <a:noFill/>
              </a:ln>
              <a:solidFill>
                <a:srgbClr val="58595B"/>
              </a:solidFill>
              <a:effectLst/>
              <a:uLnTx/>
              <a:uFillTx/>
              <a:latin typeface="Calibri" panose="020F0502020204030204"/>
              <a:ea typeface="+mn-ea"/>
              <a:cs typeface="Helvetica Light"/>
            </a:endParaRPr>
          </a:p>
        </p:txBody>
      </p:sp>
      <p:sp>
        <p:nvSpPr>
          <p:cNvPr id="6" name="TextBox 5"/>
          <p:cNvSpPr txBox="1"/>
          <p:nvPr/>
        </p:nvSpPr>
        <p:spPr>
          <a:xfrm>
            <a:off x="795186" y="2298389"/>
            <a:ext cx="7254875" cy="584761"/>
          </a:xfrm>
          <a:prstGeom prst="rect">
            <a:avLst/>
          </a:prstGeom>
          <a:noFill/>
        </p:spPr>
        <p:txBody>
          <a:bodyPr wrap="square" lIns="91428" tIns="45713" rIns="91428" bIns="45713"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srgbClr val="58595B"/>
                </a:solidFill>
                <a:effectLst/>
                <a:uLnTx/>
                <a:uFillTx/>
                <a:latin typeface="Calibri" panose="020F0502020204030204"/>
                <a:ea typeface="+mn-ea"/>
                <a:cs typeface="Helvetica Light"/>
              </a:rPr>
              <a:t>Certify AgilityHealth</a:t>
            </a:r>
            <a:r>
              <a:rPr kumimoji="0" lang="en-US" sz="3200" b="0" i="0" u="none" strike="noStrike" kern="1200" cap="none" spc="0" normalizeH="0" baseline="0" noProof="0" dirty="0">
                <a:ln>
                  <a:noFill/>
                </a:ln>
                <a:solidFill>
                  <a:srgbClr val="58595B"/>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srgbClr val="58595B"/>
                </a:solidFill>
                <a:effectLst/>
                <a:uLnTx/>
                <a:uFillTx/>
                <a:latin typeface="Calibri" panose="020F0502020204030204"/>
                <a:ea typeface="+mn-ea"/>
                <a:cs typeface="Helvetica Light"/>
              </a:rPr>
              <a:t> Facilitators </a:t>
            </a:r>
          </a:p>
        </p:txBody>
      </p:sp>
      <p:sp>
        <p:nvSpPr>
          <p:cNvPr id="7" name="TextBox 6"/>
          <p:cNvSpPr txBox="1"/>
          <p:nvPr/>
        </p:nvSpPr>
        <p:spPr>
          <a:xfrm>
            <a:off x="795186" y="3136619"/>
            <a:ext cx="7254875" cy="584761"/>
          </a:xfrm>
          <a:prstGeom prst="rect">
            <a:avLst/>
          </a:prstGeom>
          <a:noFill/>
        </p:spPr>
        <p:txBody>
          <a:bodyPr wrap="square" lIns="91428" tIns="45713" rIns="91428" bIns="45713"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srgbClr val="58595B"/>
                </a:solidFill>
                <a:effectLst/>
                <a:uLnTx/>
                <a:uFillTx/>
                <a:latin typeface="Calibri" panose="020F0502020204030204"/>
                <a:ea typeface="+mn-ea"/>
                <a:cs typeface="Helvetica Light"/>
              </a:rPr>
              <a:t>Execute Pilot Assessments</a:t>
            </a:r>
          </a:p>
        </p:txBody>
      </p:sp>
      <p:sp>
        <p:nvSpPr>
          <p:cNvPr id="8" name="TextBox 7"/>
          <p:cNvSpPr txBox="1"/>
          <p:nvPr/>
        </p:nvSpPr>
        <p:spPr>
          <a:xfrm>
            <a:off x="804711" y="3974849"/>
            <a:ext cx="9051013" cy="584761"/>
          </a:xfrm>
          <a:prstGeom prst="rect">
            <a:avLst/>
          </a:prstGeom>
          <a:noFill/>
        </p:spPr>
        <p:txBody>
          <a:bodyPr wrap="square" lIns="91428" tIns="45713" rIns="91428" bIns="45713"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srgbClr val="58595B"/>
                </a:solidFill>
                <a:effectLst/>
                <a:uLnTx/>
                <a:uFillTx/>
                <a:latin typeface="Calibri" panose="020F0502020204030204"/>
                <a:ea typeface="+mn-ea"/>
                <a:cs typeface="Helvetica Light"/>
              </a:rPr>
              <a:t>Build Continuous Improvement Plan with Leaders</a:t>
            </a:r>
          </a:p>
        </p:txBody>
      </p:sp>
      <p:sp>
        <p:nvSpPr>
          <p:cNvPr id="9" name="TextBox 8"/>
          <p:cNvSpPr txBox="1"/>
          <p:nvPr/>
        </p:nvSpPr>
        <p:spPr>
          <a:xfrm>
            <a:off x="804710" y="4813079"/>
            <a:ext cx="7254876" cy="584761"/>
          </a:xfrm>
          <a:prstGeom prst="rect">
            <a:avLst/>
          </a:prstGeom>
          <a:noFill/>
        </p:spPr>
        <p:txBody>
          <a:bodyPr wrap="square" lIns="91428" tIns="45713" rIns="91428" bIns="45713"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srgbClr val="58595B"/>
                </a:solidFill>
                <a:effectLst/>
                <a:uLnTx/>
                <a:uFillTx/>
                <a:latin typeface="Calibri" panose="020F0502020204030204"/>
                <a:ea typeface="+mn-ea"/>
                <a:cs typeface="Helvetica Light"/>
              </a:rPr>
              <a:t>Develop AgilityHealth</a:t>
            </a:r>
            <a:r>
              <a:rPr kumimoji="0" lang="en-US" sz="3200" b="0" i="0" u="none" strike="noStrike" kern="1200" cap="none" spc="0" normalizeH="0" baseline="0" noProof="0" dirty="0">
                <a:ln>
                  <a:noFill/>
                </a:ln>
                <a:solidFill>
                  <a:srgbClr val="58595B"/>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srgbClr val="58595B"/>
                </a:solidFill>
                <a:effectLst/>
                <a:uLnTx/>
                <a:uFillTx/>
                <a:latin typeface="Calibri" panose="020F0502020204030204"/>
                <a:ea typeface="+mn-ea"/>
                <a:cs typeface="Helvetica Light"/>
              </a:rPr>
              <a:t> Rollout Plan</a:t>
            </a:r>
          </a:p>
        </p:txBody>
      </p:sp>
      <p:sp>
        <p:nvSpPr>
          <p:cNvPr id="2" name="Title 1">
            <a:extLst>
              <a:ext uri="{FF2B5EF4-FFF2-40B4-BE49-F238E27FC236}">
                <a16:creationId xmlns:a16="http://schemas.microsoft.com/office/drawing/2014/main" id="{CD4FC413-446F-4895-8D8B-FC1A8FD94766}"/>
              </a:ext>
            </a:extLst>
          </p:cNvPr>
          <p:cNvSpPr>
            <a:spLocks noGrp="1"/>
          </p:cNvSpPr>
          <p:nvPr>
            <p:ph type="title"/>
          </p:nvPr>
        </p:nvSpPr>
        <p:spPr/>
        <p:txBody>
          <a:bodyPr vert="horz" lIns="91440" tIns="45720" rIns="91440" bIns="45720" rtlCol="0" anchor="ctr">
            <a:normAutofit/>
          </a:bodyPr>
          <a:lstStyle/>
          <a:p>
            <a:r>
              <a:rPr lang="en-US" sz="4000" dirty="0"/>
              <a:t>Next Steps - Piloting AgilityHealth</a:t>
            </a:r>
            <a:r>
              <a:rPr lang="en-US" dirty="0"/>
              <a:t>®</a:t>
            </a:r>
            <a:endParaRPr lang="en-US" sz="4000" dirty="0"/>
          </a:p>
        </p:txBody>
      </p:sp>
    </p:spTree>
    <p:extLst>
      <p:ext uri="{BB962C8B-B14F-4D97-AF65-F5344CB8AC3E}">
        <p14:creationId xmlns:p14="http://schemas.microsoft.com/office/powerpoint/2010/main" val="36908812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5635-8A43-42D0-82FB-286B66826287}"/>
              </a:ext>
            </a:extLst>
          </p:cNvPr>
          <p:cNvSpPr>
            <a:spLocks noGrp="1"/>
          </p:cNvSpPr>
          <p:nvPr>
            <p:ph type="title"/>
          </p:nvPr>
        </p:nvSpPr>
        <p:spPr/>
        <p:txBody>
          <a:bodyPr/>
          <a:lstStyle/>
          <a:p>
            <a:r>
              <a:rPr lang="en-US" dirty="0"/>
              <a:t>Next Steps for Partners</a:t>
            </a:r>
          </a:p>
        </p:txBody>
      </p:sp>
      <p:sp>
        <p:nvSpPr>
          <p:cNvPr id="3" name="Content Placeholder 2">
            <a:extLst>
              <a:ext uri="{FF2B5EF4-FFF2-40B4-BE49-F238E27FC236}">
                <a16:creationId xmlns:a16="http://schemas.microsoft.com/office/drawing/2014/main" id="{85859852-AED0-475A-9821-3D9EF778A650}"/>
              </a:ext>
            </a:extLst>
          </p:cNvPr>
          <p:cNvSpPr>
            <a:spLocks noGrp="1"/>
          </p:cNvSpPr>
          <p:nvPr>
            <p:ph idx="4294967295"/>
          </p:nvPr>
        </p:nvSpPr>
        <p:spPr>
          <a:xfrm>
            <a:off x="955675" y="1290638"/>
            <a:ext cx="11236325" cy="4783137"/>
          </a:xfrm>
        </p:spPr>
        <p:txBody>
          <a:bodyPr>
            <a:normAutofit/>
          </a:bodyPr>
          <a:lstStyle/>
          <a:p>
            <a:pPr>
              <a:buFont typeface="Wingdings" panose="05000000000000000000" pitchFamily="2" charset="2"/>
              <a:buChar char="q"/>
            </a:pPr>
            <a:r>
              <a:rPr lang="en-US" b="1" dirty="0">
                <a:latin typeface="+mj-lt"/>
              </a:rPr>
              <a:t>Already a Partner?  </a:t>
            </a:r>
          </a:p>
          <a:p>
            <a:pPr lvl="1">
              <a:spcAft>
                <a:spcPts val="1200"/>
              </a:spcAft>
              <a:buFont typeface="Wingdings" panose="05000000000000000000" pitchFamily="2" charset="2"/>
              <a:buChar char="q"/>
            </a:pPr>
            <a:r>
              <a:rPr lang="en-US" dirty="0">
                <a:latin typeface="+mj-lt"/>
              </a:rPr>
              <a:t>Go to </a:t>
            </a:r>
            <a:r>
              <a:rPr lang="en-US" dirty="0">
                <a:latin typeface="+mj-lt"/>
                <a:hlinkClick r:id="rId2"/>
              </a:rPr>
              <a:t>https://agilityhealthradar.com/partner-enablement/</a:t>
            </a:r>
            <a:r>
              <a:rPr lang="en-US" dirty="0">
                <a:latin typeface="+mj-lt"/>
              </a:rPr>
              <a:t> to get started</a:t>
            </a:r>
          </a:p>
          <a:p>
            <a:pPr>
              <a:buFont typeface="Wingdings" panose="05000000000000000000" pitchFamily="2" charset="2"/>
              <a:buChar char="q"/>
            </a:pPr>
            <a:r>
              <a:rPr lang="en-US" b="1" dirty="0">
                <a:latin typeface="+mj-lt"/>
              </a:rPr>
              <a:t>Need to become a partner? </a:t>
            </a:r>
          </a:p>
          <a:p>
            <a:pPr lvl="1">
              <a:spcAft>
                <a:spcPts val="1200"/>
              </a:spcAft>
              <a:buFont typeface="Wingdings" panose="05000000000000000000" pitchFamily="2" charset="2"/>
              <a:buChar char="q"/>
            </a:pPr>
            <a:r>
              <a:rPr lang="en-US" dirty="0">
                <a:latin typeface="+mj-lt"/>
              </a:rPr>
              <a:t>Contact </a:t>
            </a:r>
            <a:r>
              <a:rPr lang="en-US" dirty="0">
                <a:latin typeface="+mj-lt"/>
                <a:hlinkClick r:id="rId3"/>
              </a:rPr>
              <a:t>partnersales@agilityhealthradar.com</a:t>
            </a:r>
            <a:r>
              <a:rPr lang="en-US" dirty="0">
                <a:latin typeface="+mj-lt"/>
              </a:rPr>
              <a:t> to see if you qualify</a:t>
            </a:r>
          </a:p>
          <a:p>
            <a:pPr>
              <a:buFont typeface="Wingdings" panose="05000000000000000000" pitchFamily="2" charset="2"/>
              <a:buChar char="q"/>
            </a:pPr>
            <a:r>
              <a:rPr lang="en-US" b="1" dirty="0">
                <a:latin typeface="+mj-lt"/>
              </a:rPr>
              <a:t>Resources to help get you started.</a:t>
            </a:r>
          </a:p>
          <a:p>
            <a:pPr lvl="1">
              <a:buFont typeface="Wingdings" panose="05000000000000000000" pitchFamily="2" charset="2"/>
              <a:buChar char="q"/>
            </a:pPr>
            <a:r>
              <a:rPr lang="en-US" dirty="0">
                <a:latin typeface="+mj-lt"/>
              </a:rPr>
              <a:t>Go to </a:t>
            </a:r>
            <a:r>
              <a:rPr lang="en-US" dirty="0">
                <a:latin typeface="+mj-lt"/>
                <a:hlinkClick r:id="rId4"/>
              </a:rPr>
              <a:t>https://support.agilityhealthradar.com/hc/en-us/articles/360008189474-AgilityHealth-Implementation-Resources</a:t>
            </a:r>
            <a:endParaRPr lang="en-US" b="1" dirty="0">
              <a:latin typeface="+mj-lt"/>
            </a:endParaRPr>
          </a:p>
          <a:p>
            <a:pPr lvl="1">
              <a:buFont typeface="Wingdings" panose="05000000000000000000" pitchFamily="2" charset="2"/>
              <a:buChar char="q"/>
            </a:pPr>
            <a:endParaRPr lang="en-US" dirty="0"/>
          </a:p>
        </p:txBody>
      </p:sp>
    </p:spTree>
    <p:extLst>
      <p:ext uri="{BB962C8B-B14F-4D97-AF65-F5344CB8AC3E}">
        <p14:creationId xmlns:p14="http://schemas.microsoft.com/office/powerpoint/2010/main" val="30826095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B9B0EF-83AA-428F-84F2-86CF44C3B35D}"/>
              </a:ext>
            </a:extLst>
          </p:cNvPr>
          <p:cNvSpPr>
            <a:spLocks noGrp="1"/>
          </p:cNvSpPr>
          <p:nvPr>
            <p:ph type="title"/>
          </p:nvPr>
        </p:nvSpPr>
        <p:spPr>
          <a:xfrm>
            <a:off x="298286" y="172230"/>
            <a:ext cx="11235128" cy="640080"/>
          </a:xfrm>
        </p:spPr>
        <p:txBody>
          <a:bodyPr>
            <a:normAutofit/>
          </a:bodyPr>
          <a:lstStyle/>
          <a:p>
            <a:r>
              <a:rPr lang="en-US" dirty="0"/>
              <a:t>AgilityHealth® Certifications</a:t>
            </a:r>
          </a:p>
        </p:txBody>
      </p:sp>
      <p:pic>
        <p:nvPicPr>
          <p:cNvPr id="4" name="Picture 3">
            <a:extLst>
              <a:ext uri="{FF2B5EF4-FFF2-40B4-BE49-F238E27FC236}">
                <a16:creationId xmlns:a16="http://schemas.microsoft.com/office/drawing/2014/main" id="{15729764-6D64-4FDD-9479-57FCA51ACBB6}"/>
              </a:ext>
            </a:extLst>
          </p:cNvPr>
          <p:cNvPicPr>
            <a:picLocks noChangeAspect="1"/>
          </p:cNvPicPr>
          <p:nvPr/>
        </p:nvPicPr>
        <p:blipFill>
          <a:blip r:embed="rId2"/>
          <a:stretch>
            <a:fillRect/>
          </a:stretch>
        </p:blipFill>
        <p:spPr>
          <a:xfrm>
            <a:off x="2056762" y="1253824"/>
            <a:ext cx="8078476" cy="4350351"/>
          </a:xfrm>
          <a:prstGeom prst="rect">
            <a:avLst/>
          </a:prstGeom>
        </p:spPr>
      </p:pic>
    </p:spTree>
    <p:extLst>
      <p:ext uri="{BB962C8B-B14F-4D97-AF65-F5344CB8AC3E}">
        <p14:creationId xmlns:p14="http://schemas.microsoft.com/office/powerpoint/2010/main" val="32763178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EBA Resources</a:t>
            </a:r>
          </a:p>
        </p:txBody>
      </p:sp>
      <p:sp>
        <p:nvSpPr>
          <p:cNvPr id="3" name="Content Placeholder 2"/>
          <p:cNvSpPr>
            <a:spLocks noGrp="1"/>
          </p:cNvSpPr>
          <p:nvPr>
            <p:ph idx="4294967295"/>
          </p:nvPr>
        </p:nvSpPr>
        <p:spPr>
          <a:xfrm>
            <a:off x="767408" y="1844824"/>
            <a:ext cx="11017250" cy="3540125"/>
          </a:xfrm>
        </p:spPr>
        <p:txBody>
          <a:bodyPr>
            <a:normAutofit lnSpcReduction="10000"/>
          </a:bodyPr>
          <a:lstStyle/>
          <a:p>
            <a:r>
              <a:rPr lang="en-US" sz="2800" dirty="0">
                <a:hlinkClick r:id="rId3">
                  <a:extLst>
                    <a:ext uri="{A12FA001-AC4F-418D-AE19-62706E023703}">
                      <ahyp:hlinkClr xmlns:ahyp="http://schemas.microsoft.com/office/drawing/2018/hyperlinkcolor" val="tx"/>
                    </a:ext>
                  </a:extLst>
                </a:hlinkClick>
              </a:rPr>
              <a:t>EBA Model</a:t>
            </a:r>
            <a:endParaRPr lang="en-US" sz="2800" dirty="0"/>
          </a:p>
          <a:p>
            <a:r>
              <a:rPr lang="en-US" dirty="0">
                <a:hlinkClick r:id="rId4">
                  <a:extLst>
                    <a:ext uri="{A12FA001-AC4F-418D-AE19-62706E023703}">
                      <ahyp:hlinkClr xmlns:ahyp="http://schemas.microsoft.com/office/drawing/2018/hyperlinkcolor" val="tx"/>
                    </a:ext>
                  </a:extLst>
                </a:hlinkClick>
              </a:rPr>
              <a:t>EBA Journey &amp; Video</a:t>
            </a:r>
            <a:endParaRPr lang="en-US" dirty="0"/>
          </a:p>
          <a:p>
            <a:pPr>
              <a:lnSpc>
                <a:spcPct val="100000"/>
              </a:lnSpc>
            </a:pPr>
            <a:r>
              <a:rPr lang="en-US" dirty="0">
                <a:hlinkClick r:id="rId5">
                  <a:extLst>
                    <a:ext uri="{A12FA001-AC4F-418D-AE19-62706E023703}">
                      <ahyp:hlinkClr xmlns:ahyp="http://schemas.microsoft.com/office/drawing/2018/hyperlinkcolor" val="tx"/>
                    </a:ext>
                  </a:extLst>
                </a:hlinkClick>
              </a:rPr>
              <a:t>EBA Workshops</a:t>
            </a:r>
            <a:endParaRPr lang="en-US" dirty="0"/>
          </a:p>
          <a:p>
            <a:r>
              <a:rPr lang="en-US" dirty="0">
                <a:hlinkClick r:id="rId6">
                  <a:extLst>
                    <a:ext uri="{A12FA001-AC4F-418D-AE19-62706E023703}">
                      <ahyp:hlinkClr xmlns:ahyp="http://schemas.microsoft.com/office/drawing/2018/hyperlinkcolor" val="tx"/>
                    </a:ext>
                  </a:extLst>
                </a:hlinkClick>
              </a:rPr>
              <a:t>Upcoming Webinars</a:t>
            </a:r>
            <a:endParaRPr lang="en-US" dirty="0"/>
          </a:p>
          <a:p>
            <a:r>
              <a:rPr lang="en-US" dirty="0">
                <a:hlinkClick r:id="rId7">
                  <a:extLst>
                    <a:ext uri="{A12FA001-AC4F-418D-AE19-62706E023703}">
                      <ahyp:hlinkClr xmlns:ahyp="http://schemas.microsoft.com/office/drawing/2018/hyperlinkcolor" val="tx"/>
                    </a:ext>
                  </a:extLst>
                </a:hlinkClick>
              </a:rPr>
              <a:t>Upcoming Classes</a:t>
            </a:r>
            <a:endParaRPr lang="en-US" dirty="0"/>
          </a:p>
          <a:p>
            <a:r>
              <a:rPr lang="en-US" dirty="0">
                <a:hlinkClick r:id="rId8">
                  <a:extLst>
                    <a:ext uri="{A12FA001-AC4F-418D-AE19-62706E023703}">
                      <ahyp:hlinkClr xmlns:ahyp="http://schemas.microsoft.com/office/drawing/2018/hyperlinkcolor" val="tx"/>
                    </a:ext>
                  </a:extLst>
                </a:hlinkClick>
              </a:rPr>
              <a:t>Blogs</a:t>
            </a:r>
            <a:endParaRPr lang="en-US" dirty="0"/>
          </a:p>
          <a:p>
            <a:r>
              <a:rPr lang="en-US" dirty="0"/>
              <a:t>Email us: </a:t>
            </a:r>
            <a:r>
              <a:rPr lang="en-US" dirty="0">
                <a:hlinkClick r:id="rId9">
                  <a:extLst>
                    <a:ext uri="{A12FA001-AC4F-418D-AE19-62706E023703}">
                      <ahyp:hlinkClr xmlns:ahyp="http://schemas.microsoft.com/office/drawing/2018/hyperlinkcolor" val="tx"/>
                    </a:ext>
                  </a:extLst>
                </a:hlinkClick>
              </a:rPr>
              <a:t>eba@agilityhealthradar.com</a:t>
            </a:r>
            <a:endParaRPr lang="en-US" dirty="0"/>
          </a:p>
        </p:txBody>
      </p:sp>
      <p:pic>
        <p:nvPicPr>
          <p:cNvPr id="4" name="Picture 3">
            <a:extLst>
              <a:ext uri="{FF2B5EF4-FFF2-40B4-BE49-F238E27FC236}">
                <a16:creationId xmlns:a16="http://schemas.microsoft.com/office/drawing/2014/main" id="{E7EFD5A5-934E-4E30-BAF3-A0BF3CED7543}"/>
              </a:ext>
            </a:extLst>
          </p:cNvPr>
          <p:cNvPicPr>
            <a:picLocks noChangeAspect="1"/>
          </p:cNvPicPr>
          <p:nvPr/>
        </p:nvPicPr>
        <p:blipFill>
          <a:blip r:embed="rId10"/>
          <a:stretch>
            <a:fillRect/>
          </a:stretch>
        </p:blipFill>
        <p:spPr>
          <a:xfrm>
            <a:off x="6672064" y="2060848"/>
            <a:ext cx="4505325" cy="2209800"/>
          </a:xfrm>
          <a:prstGeom prst="rect">
            <a:avLst/>
          </a:prstGeom>
        </p:spPr>
      </p:pic>
    </p:spTree>
    <p:extLst>
      <p:ext uri="{BB962C8B-B14F-4D97-AF65-F5344CB8AC3E}">
        <p14:creationId xmlns:p14="http://schemas.microsoft.com/office/powerpoint/2010/main" val="31159529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5AAAEE-40C4-3645-9E69-4EBD4D912CC0}"/>
              </a:ext>
            </a:extLst>
          </p:cNvPr>
          <p:cNvSpPr>
            <a:spLocks noGrp="1"/>
          </p:cNvSpPr>
          <p:nvPr>
            <p:ph type="title"/>
          </p:nvPr>
        </p:nvSpPr>
        <p:spPr/>
        <p:txBody>
          <a:bodyPr/>
          <a:lstStyle/>
          <a:p>
            <a:r>
              <a:rPr lang="en-US" dirty="0"/>
              <a:t>Thank You!</a:t>
            </a:r>
          </a:p>
        </p:txBody>
      </p:sp>
      <p:pic>
        <p:nvPicPr>
          <p:cNvPr id="5" name="Picture 4">
            <a:extLst>
              <a:ext uri="{FF2B5EF4-FFF2-40B4-BE49-F238E27FC236}">
                <a16:creationId xmlns:a16="http://schemas.microsoft.com/office/drawing/2014/main" id="{EC144AF7-DE18-994F-A9AF-D78107D33C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1364" y="1517505"/>
            <a:ext cx="6116782" cy="3822989"/>
          </a:xfrm>
          <a:prstGeom prst="rect">
            <a:avLst/>
          </a:prstGeom>
        </p:spPr>
      </p:pic>
    </p:spTree>
    <p:extLst>
      <p:ext uri="{BB962C8B-B14F-4D97-AF65-F5344CB8AC3E}">
        <p14:creationId xmlns:p14="http://schemas.microsoft.com/office/powerpoint/2010/main" val="337773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C3150-7C17-49D1-B449-3D0963C128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32656"/>
            <a:ext cx="3647728" cy="6070816"/>
          </a:xfrm>
          <a:prstGeom prst="rect">
            <a:avLst/>
          </a:prstGeom>
        </p:spPr>
      </p:pic>
      <p:sp>
        <p:nvSpPr>
          <p:cNvPr id="5" name="Slide Number Placeholder 4"/>
          <p:cNvSpPr>
            <a:spLocks noGrp="1"/>
          </p:cNvSpPr>
          <p:nvPr>
            <p:ph type="sldNum" sz="quarter" idx="4294967295"/>
          </p:nvPr>
        </p:nvSpPr>
        <p:spPr>
          <a:xfrm>
            <a:off x="11723688" y="6526213"/>
            <a:ext cx="468312" cy="328612"/>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50D562C-414B-4CEA-BC27-A89F6C6C0F19}" type="slidenum">
              <a:rPr kumimoji="0" lang="en-US" sz="2400" b="0" i="0" u="none" strike="noStrike" kern="1200" cap="none" spc="0" normalizeH="0" baseline="0" noProof="0" smtClean="0">
                <a:ln>
                  <a:noFill/>
                </a:ln>
                <a:solidFill>
                  <a:srgbClr val="FFFFFF"/>
                </a:solidFill>
                <a:effectLst/>
                <a:uLnTx/>
                <a:uFillTx/>
                <a:latin typeface="Calibri" charset="0"/>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0" lang="en-US" sz="2400" b="0" i="0" u="none" strike="noStrike" kern="1200" cap="none" spc="0" normalizeH="0" baseline="0" noProof="0" dirty="0">
              <a:ln>
                <a:noFill/>
              </a:ln>
              <a:solidFill>
                <a:srgbClr val="FFFFFF"/>
              </a:solidFill>
              <a:effectLst/>
              <a:uLnTx/>
              <a:uFillTx/>
              <a:latin typeface="Calibri" charset="0"/>
              <a:ea typeface="+mn-ea"/>
              <a:cs typeface="+mn-cs"/>
            </a:endParaRPr>
          </a:p>
        </p:txBody>
      </p:sp>
      <p:sp>
        <p:nvSpPr>
          <p:cNvPr id="6" name="Text Placeholder 2">
            <a:extLst>
              <a:ext uri="{FF2B5EF4-FFF2-40B4-BE49-F238E27FC236}">
                <a16:creationId xmlns:a16="http://schemas.microsoft.com/office/drawing/2014/main" id="{CE59507D-9FDD-4261-BF1F-0CEE6643B532}"/>
              </a:ext>
            </a:extLst>
          </p:cNvPr>
          <p:cNvSpPr txBox="1">
            <a:spLocks/>
          </p:cNvSpPr>
          <p:nvPr/>
        </p:nvSpPr>
        <p:spPr>
          <a:xfrm>
            <a:off x="3682335" y="3861048"/>
            <a:ext cx="7097296" cy="1697322"/>
          </a:xfrm>
          <a:prstGeom prst="rect">
            <a:avLst/>
          </a:prstGeom>
          <a:noFill/>
          <a:ln w="12700" cap="flat" cmpd="sng" algn="ctr">
            <a:no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latin typeface="+mj-lt"/>
              </a:rPr>
              <a:t>What are the Pillars of Enterprise Business Agility?</a:t>
            </a:r>
          </a:p>
          <a:p>
            <a:r>
              <a:rPr lang="en-US" sz="2400" dirty="0">
                <a:latin typeface="+mj-lt"/>
              </a:rPr>
              <a:t>Common Challenges when transforming an organization</a:t>
            </a:r>
          </a:p>
          <a:p>
            <a:r>
              <a:rPr lang="en-US" sz="2400" dirty="0">
                <a:latin typeface="+mj-lt"/>
              </a:rPr>
              <a:t>About the Enterprise Business Agility</a:t>
            </a:r>
          </a:p>
        </p:txBody>
      </p:sp>
      <p:sp>
        <p:nvSpPr>
          <p:cNvPr id="7" name="Text Placeholder 1">
            <a:extLst>
              <a:ext uri="{FF2B5EF4-FFF2-40B4-BE49-F238E27FC236}">
                <a16:creationId xmlns:a16="http://schemas.microsoft.com/office/drawing/2014/main" id="{C5DBFC98-BC78-4A00-8EBE-3D817FD2561C}"/>
              </a:ext>
            </a:extLst>
          </p:cNvPr>
          <p:cNvSpPr txBox="1">
            <a:spLocks/>
          </p:cNvSpPr>
          <p:nvPr/>
        </p:nvSpPr>
        <p:spPr>
          <a:xfrm>
            <a:off x="3431704" y="3140968"/>
            <a:ext cx="8686800" cy="921329"/>
          </a:xfrm>
          <a:prstGeom prst="rect">
            <a:avLst/>
          </a:prstGeom>
          <a:noFill/>
          <a:ln w="12700" cap="flat" cmpd="sng" algn="ctr">
            <a:noFill/>
            <a:prstDash val="solid"/>
            <a:miter lim="800000"/>
          </a:ln>
          <a:effectLst/>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a:buNone/>
              <a:defRPr sz="60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lgn="l" defTabSz="914377" rtl="0" eaLnBrk="1" latinLnBrk="0" hangingPunct="1">
              <a:lnSpc>
                <a:spcPct val="90000"/>
              </a:lnSpc>
              <a:spcBef>
                <a:spcPts val="500"/>
              </a:spcBef>
              <a:buFont typeface="Arial"/>
              <a:buNone/>
              <a:defRPr sz="2400" b="0" i="0" kern="1200">
                <a:solidFill>
                  <a:schemeClr val="tx1"/>
                </a:solidFill>
                <a:latin typeface="Calibri Regular"/>
                <a:ea typeface="Calibri Regular"/>
                <a:cs typeface="Calibri Regular"/>
              </a:defRPr>
            </a:lvl2pPr>
            <a:lvl3pPr marL="914377" indent="0" algn="l" defTabSz="914377" rtl="0" eaLnBrk="1" latinLnBrk="0" hangingPunct="1">
              <a:lnSpc>
                <a:spcPct val="90000"/>
              </a:lnSpc>
              <a:spcBef>
                <a:spcPts val="500"/>
              </a:spcBef>
              <a:buFont typeface="Arial"/>
              <a:buNone/>
              <a:defRPr sz="2000" b="0" i="0" kern="1200">
                <a:solidFill>
                  <a:schemeClr val="tx1"/>
                </a:solidFill>
                <a:latin typeface="Calibri Regular"/>
                <a:ea typeface="Calibri Regular"/>
                <a:cs typeface="Calibri Regular"/>
              </a:defRPr>
            </a:lvl3pPr>
            <a:lvl4pPr marL="1371566"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4pPr>
            <a:lvl5pPr marL="1828754" indent="0" algn="l" defTabSz="914377" rtl="0" eaLnBrk="1" latinLnBrk="0" hangingPunct="1">
              <a:lnSpc>
                <a:spcPct val="90000"/>
              </a:lnSpc>
              <a:spcBef>
                <a:spcPts val="500"/>
              </a:spcBef>
              <a:buFont typeface="Arial"/>
              <a:buNone/>
              <a:defRPr sz="1800" b="0" i="0" kern="1200">
                <a:solidFill>
                  <a:schemeClr val="tx1"/>
                </a:solidFill>
                <a:latin typeface="Calibri Regular"/>
                <a:ea typeface="Calibri Regular"/>
                <a:cs typeface="Calibri Regular"/>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4400" dirty="0"/>
              <a:t>Enterprise Business Agility Overview</a:t>
            </a:r>
          </a:p>
        </p:txBody>
      </p:sp>
    </p:spTree>
    <p:extLst>
      <p:ext uri="{BB962C8B-B14F-4D97-AF65-F5344CB8AC3E}">
        <p14:creationId xmlns:p14="http://schemas.microsoft.com/office/powerpoint/2010/main" val="2282298045"/>
      </p:ext>
    </p:extLst>
  </p:cSld>
  <p:clrMapOvr>
    <a:masterClrMapping/>
  </p:clrMapOvr>
</p:sld>
</file>

<file path=ppt/theme/theme1.xml><?xml version="1.0" encoding="utf-8"?>
<a:theme xmlns:a="http://schemas.openxmlformats.org/drawingml/2006/main" name="3_Office Theme">
  <a:themeElements>
    <a:clrScheme name="AgilityHealth Palette">
      <a:dk1>
        <a:srgbClr val="58595B"/>
      </a:dk1>
      <a:lt1>
        <a:srgbClr val="FFFFFF"/>
      </a:lt1>
      <a:dk2>
        <a:srgbClr val="58595B"/>
      </a:dk2>
      <a:lt2>
        <a:srgbClr val="F5F5F5"/>
      </a:lt2>
      <a:accent1>
        <a:srgbClr val="3AB64B"/>
      </a:accent1>
      <a:accent2>
        <a:srgbClr val="00AEEE"/>
      </a:accent2>
      <a:accent3>
        <a:srgbClr val="F7941C"/>
      </a:accent3>
      <a:accent4>
        <a:srgbClr val="EC207B"/>
      </a:accent4>
      <a:accent5>
        <a:srgbClr val="644CA0"/>
      </a:accent5>
      <a:accent6>
        <a:srgbClr val="F0BE28"/>
      </a:accent6>
      <a:hlink>
        <a:srgbClr val="00AEEF"/>
      </a:hlink>
      <a:folHlink>
        <a:srgbClr val="38B5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gilityHealth Palette">
      <a:dk1>
        <a:srgbClr val="58595B"/>
      </a:dk1>
      <a:lt1>
        <a:srgbClr val="FFFFFF"/>
      </a:lt1>
      <a:dk2>
        <a:srgbClr val="58595B"/>
      </a:dk2>
      <a:lt2>
        <a:srgbClr val="F5F5F5"/>
      </a:lt2>
      <a:accent1>
        <a:srgbClr val="3AB64B"/>
      </a:accent1>
      <a:accent2>
        <a:srgbClr val="00AEEE"/>
      </a:accent2>
      <a:accent3>
        <a:srgbClr val="F7941C"/>
      </a:accent3>
      <a:accent4>
        <a:srgbClr val="EC207B"/>
      </a:accent4>
      <a:accent5>
        <a:srgbClr val="644CA0"/>
      </a:accent5>
      <a:accent6>
        <a:srgbClr val="F0BE28"/>
      </a:accent6>
      <a:hlink>
        <a:srgbClr val="00AEEF"/>
      </a:hlink>
      <a:folHlink>
        <a:srgbClr val="38B5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_Templates_WideScreen_16-9">
  <a:themeElements>
    <a:clrScheme name="AgilityHealth Palette">
      <a:dk1>
        <a:srgbClr val="58595B"/>
      </a:dk1>
      <a:lt1>
        <a:srgbClr val="FFFFFF"/>
      </a:lt1>
      <a:dk2>
        <a:srgbClr val="58595B"/>
      </a:dk2>
      <a:lt2>
        <a:srgbClr val="F5F5F5"/>
      </a:lt2>
      <a:accent1>
        <a:srgbClr val="3AB64B"/>
      </a:accent1>
      <a:accent2>
        <a:srgbClr val="00AEEE"/>
      </a:accent2>
      <a:accent3>
        <a:srgbClr val="F7941C"/>
      </a:accent3>
      <a:accent4>
        <a:srgbClr val="EC207B"/>
      </a:accent4>
      <a:accent5>
        <a:srgbClr val="644CA0"/>
      </a:accent5>
      <a:accent6>
        <a:srgbClr val="F0BE28"/>
      </a:accent6>
      <a:hlink>
        <a:srgbClr val="00AEEF"/>
      </a:hlink>
      <a:folHlink>
        <a:srgbClr val="38B5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742</TotalTime>
  <Words>5941</Words>
  <Application>Microsoft Macintosh PowerPoint</Application>
  <PresentationFormat>Widescreen</PresentationFormat>
  <Paragraphs>871</Paragraphs>
  <Slides>87</Slides>
  <Notes>77</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87</vt:i4>
      </vt:variant>
    </vt:vector>
  </HeadingPairs>
  <TitlesOfParts>
    <vt:vector size="113" baseType="lpstr">
      <vt:lpstr>Arial Unicode MS</vt:lpstr>
      <vt:lpstr>MS Gothic</vt:lpstr>
      <vt:lpstr>ＭＳ Ｐゴシック</vt:lpstr>
      <vt:lpstr>Aharoni</vt:lpstr>
      <vt:lpstr>AR CENA</vt:lpstr>
      <vt:lpstr>Arial</vt:lpstr>
      <vt:lpstr>Calibri</vt:lpstr>
      <vt:lpstr>Calibri Light</vt:lpstr>
      <vt:lpstr>Calibri Regular</vt:lpstr>
      <vt:lpstr>Chalkboard</vt:lpstr>
      <vt:lpstr>Comic Sans MS</vt:lpstr>
      <vt:lpstr>DIN Condensed Bold</vt:lpstr>
      <vt:lpstr>Guardian</vt:lpstr>
      <vt:lpstr>Helvetica Light</vt:lpstr>
      <vt:lpstr>Lato</vt:lpstr>
      <vt:lpstr>Myriad Pro</vt:lpstr>
      <vt:lpstr>Myriad Pro Light</vt:lpstr>
      <vt:lpstr>Open Sans</vt:lpstr>
      <vt:lpstr>Open Sans Light</vt:lpstr>
      <vt:lpstr>Open Sans SemiBold</vt:lpstr>
      <vt:lpstr>PT Sans</vt:lpstr>
      <vt:lpstr>Times New Roman</vt:lpstr>
      <vt:lpstr>Wingdings</vt:lpstr>
      <vt:lpstr>3_Office Theme</vt:lpstr>
      <vt:lpstr>1_Office Theme</vt:lpstr>
      <vt:lpstr>Slide_Templates_WideScreen_16-9</vt:lpstr>
      <vt:lpstr>AgilityHealth® Facilitator Certification – EBA</vt:lpstr>
      <vt:lpstr>Organizing Tools</vt:lpstr>
      <vt:lpstr>About Me</vt:lpstr>
      <vt:lpstr>About YOU!</vt:lpstr>
      <vt:lpstr>Purpose of This Course</vt:lpstr>
      <vt:lpstr>Learning Objectives</vt:lpstr>
      <vt:lpstr>Course Agenda</vt:lpstr>
      <vt:lpstr>Challenges</vt:lpstr>
      <vt:lpstr>PowerPoint Presentation</vt:lpstr>
      <vt:lpstr>PowerPoint Presentation</vt:lpstr>
      <vt:lpstr>Business Agility Definition</vt:lpstr>
      <vt:lpstr>Problems We Are Trying to Solve</vt:lpstr>
      <vt:lpstr>Enterprise Business Agility</vt:lpstr>
      <vt:lpstr>What is EBA?</vt:lpstr>
      <vt:lpstr>EBA Guiding Principles</vt:lpstr>
      <vt:lpstr>PowerPoint Presentation</vt:lpstr>
      <vt:lpstr>PowerPoint Presentation</vt:lpstr>
      <vt:lpstr>When to do a Baseline?</vt:lpstr>
      <vt:lpstr>PowerPoint Presentation</vt:lpstr>
      <vt:lpstr>Problem to Solve: Are We Seeing the Value From Agility?</vt:lpstr>
      <vt:lpstr>What is the AgilityHealth® Measurement Platform?</vt:lpstr>
      <vt:lpstr>Six Key Capabilities of the AgilityHealth® Platform</vt:lpstr>
      <vt:lpstr>What Should We Measure? The Three Metrics That Matter</vt:lpstr>
      <vt:lpstr>PowerPoint Presentation</vt:lpstr>
      <vt:lpstr>Moving Towards A Growth Mindset</vt:lpstr>
      <vt:lpstr>AgilityHealth® Continuous Improvement Model</vt:lpstr>
      <vt:lpstr>PowerPoint Presentation</vt:lpstr>
      <vt:lpstr>Enterprise Business Agility Radar Introduction</vt:lpstr>
      <vt:lpstr>Enterprise Business Agility Radar</vt:lpstr>
      <vt:lpstr>Enterprise Business Agility Radar</vt:lpstr>
      <vt:lpstr>Enterprise Business Agility Roles</vt:lpstr>
      <vt:lpstr>EBA Assessment Questions</vt:lpstr>
      <vt:lpstr>Questions?  Check Out Our Customer Support Center</vt:lpstr>
      <vt:lpstr>PowerPoint Presentation</vt:lpstr>
      <vt:lpstr>AgilityHealth® EBA Facilitator Journey</vt:lpstr>
      <vt:lpstr>Pre-Retrospective Activities</vt:lpstr>
      <vt:lpstr>1) and 2) Activity – Your Turn!</vt:lpstr>
      <vt:lpstr>3) Sample Email/Calendar Invitation</vt:lpstr>
      <vt:lpstr>4) Generating Excitement and Engaging Leaders</vt:lpstr>
      <vt:lpstr>5) Prep for the Retrospective</vt:lpstr>
      <vt:lpstr>PowerPoint Presentation</vt:lpstr>
      <vt:lpstr>EBA Retrospective </vt:lpstr>
      <vt:lpstr>Workshop – Complete the EBA Assessment</vt:lpstr>
      <vt:lpstr>EBA Introduction Talking Points</vt:lpstr>
      <vt:lpstr>EBA Meeting Agenda</vt:lpstr>
      <vt:lpstr>PowerPoint Presentation</vt:lpstr>
      <vt:lpstr>Reading EBA Radars </vt:lpstr>
      <vt:lpstr>Workshop – Analyze the Radar</vt:lpstr>
      <vt:lpstr>PowerPoint Presentation</vt:lpstr>
      <vt:lpstr>AgilityHealth® Continuous Improvement Model</vt:lpstr>
      <vt:lpstr>Alignment to Strategy at Every Level</vt:lpstr>
      <vt:lpstr>What is a Business Outcome?</vt:lpstr>
      <vt:lpstr>Types of Key Results </vt:lpstr>
      <vt:lpstr>Limiting Outcome WIP</vt:lpstr>
      <vt:lpstr>Types of Quarterly Goals </vt:lpstr>
      <vt:lpstr>Team of Teams: Quarterly Outcomes</vt:lpstr>
      <vt:lpstr>Template: Outcome Card</vt:lpstr>
      <vt:lpstr>Quarterly Outcome: Example</vt:lpstr>
      <vt:lpstr>Example: Team Quarterly Outcome</vt:lpstr>
      <vt:lpstr>Growth Items Backlog</vt:lpstr>
      <vt:lpstr>Growth Items Backlog </vt:lpstr>
      <vt:lpstr>Create Growth Item</vt:lpstr>
      <vt:lpstr>Creating Growth Items</vt:lpstr>
      <vt:lpstr>Good Growth Items Are Like Good Stories</vt:lpstr>
      <vt:lpstr>What Makes A Good Growth Item?</vt:lpstr>
      <vt:lpstr>Growth Items - Solutions</vt:lpstr>
      <vt:lpstr>Workshop – Build Actionable Growth Items</vt:lpstr>
      <vt:lpstr>PowerPoint Presentation</vt:lpstr>
      <vt:lpstr>Post-Retrospective Activities</vt:lpstr>
      <vt:lpstr>1) Roles &amp; Expectations </vt:lpstr>
      <vt:lpstr>2) Make sure all Participants have access to results</vt:lpstr>
      <vt:lpstr>3) Assessment Notes </vt:lpstr>
      <vt:lpstr>4) Organizational Growth Items</vt:lpstr>
      <vt:lpstr>5) What Comes Next?</vt:lpstr>
      <vt:lpstr>PowerPoint Presentation</vt:lpstr>
      <vt:lpstr>5) Executing Enterprise Business Agility</vt:lpstr>
      <vt:lpstr>Assess Team and Talent Maturity at All Levels of the Org.</vt:lpstr>
      <vt:lpstr>Keys to Success</vt:lpstr>
      <vt:lpstr>Learning Objectives</vt:lpstr>
      <vt:lpstr>PowerPoint Presentation</vt:lpstr>
      <vt:lpstr>How Do You Start?</vt:lpstr>
      <vt:lpstr>Completing your Certification</vt:lpstr>
      <vt:lpstr>Next Steps - Piloting AgilityHealth®</vt:lpstr>
      <vt:lpstr>Next Steps for Partners</vt:lpstr>
      <vt:lpstr>AgilityHealth® Certifications</vt:lpstr>
      <vt:lpstr>Other EBA Resources</vt:lpstr>
      <vt:lpstr>Thank You!</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Sally</dc:creator>
  <cp:keywords/>
  <dc:description/>
  <cp:lastModifiedBy>Hall, Bekah</cp:lastModifiedBy>
  <cp:revision>1481</cp:revision>
  <cp:lastPrinted>2017-11-06T06:40:08Z</cp:lastPrinted>
  <dcterms:created xsi:type="dcterms:W3CDTF">2009-03-25T22:38:06Z</dcterms:created>
  <dcterms:modified xsi:type="dcterms:W3CDTF">2024-06-03T13:58:30Z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TC102413831033</vt:lpwstr>
  </property>
</Properties>
</file>