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5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4" r:id="rId2"/>
    <p:sldMasterId id="2147483699" r:id="rId3"/>
    <p:sldMasterId id="2147483718" r:id="rId4"/>
    <p:sldMasterId id="2147483734" r:id="rId5"/>
    <p:sldMasterId id="2147483757" r:id="rId6"/>
  </p:sldMasterIdLst>
  <p:notesMasterIdLst>
    <p:notesMasterId r:id="rId9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</p:sldIdLst>
  <p:sldSz cx="12192000" cy="6858000"/>
  <p:notesSz cx="7315200" cy="9601200"/>
  <p:embeddedFontLst>
    <p:embeddedFont>
      <p:font typeface="Open Sans" pitchFamily="2" charset="0"/>
      <p:regular r:id="rId97"/>
      <p:bold r:id="rId98"/>
      <p:italic r:id="rId99"/>
      <p:boldItalic r:id="rId100"/>
    </p:embeddedFont>
    <p:embeddedFont>
      <p:font typeface="Open Sans Light" pitchFamily="2" charset="0"/>
      <p:regular r:id="rId101"/>
      <p:bold r:id="rId102"/>
      <p:italic r:id="rId103"/>
      <p:boldItalic r:id="rId104"/>
    </p:embeddedFont>
    <p:embeddedFont>
      <p:font typeface="Open Sans SemiBold" pitchFamily="2" charset="0"/>
      <p:regular r:id="rId105"/>
      <p:bold r:id="rId106"/>
      <p:italic r:id="rId107"/>
      <p:boldItalic r:id="rId108"/>
    </p:embeddedFont>
    <p:embeddedFont>
      <p:font typeface="Poppins" pitchFamily="2" charset="77"/>
      <p:regular r:id="rId109"/>
      <p:bold r:id="rId110"/>
      <p:italic r:id="rId111"/>
      <p:boldItalic r:id="rId112"/>
    </p:embeddedFont>
    <p:embeddedFont>
      <p:font typeface="PT Sans" panose="020B0503020203020204" pitchFamily="34" charset="77"/>
      <p:regular r:id="rId113"/>
      <p:bold r:id="rId114"/>
      <p:italic r:id="rId115"/>
      <p:boldItalic r:id="rId116"/>
    </p:embeddedFont>
    <p:embeddedFont>
      <p:font typeface="Short Stack" panose="02010500040000000007" pitchFamily="2" charset="77"/>
      <p:regular r:id="rId1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21" roundtripDataSignature="AMtx7mi71FUZJSSLvbWwd9rypzTiYpzxP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23E841E-94DB-4596-A919-023D73E60B39}">
  <a:tblStyle styleId="{423E841E-94DB-4596-A919-023D73E60B3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16"/>
    <p:restoredTop sz="94694"/>
  </p:normalViewPr>
  <p:slideViewPr>
    <p:cSldViewPr snapToGrid="0" snapToObjects="1">
      <p:cViewPr varScale="1">
        <p:scale>
          <a:sx n="86" d="100"/>
          <a:sy n="86" d="100"/>
        </p:scale>
        <p:origin x="232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117" Type="http://schemas.openxmlformats.org/officeDocument/2006/relationships/font" Target="fonts/font21.fntdata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font" Target="fonts/font16.fntdata"/><Relationship Id="rId16" Type="http://schemas.openxmlformats.org/officeDocument/2006/relationships/slide" Target="slides/slide10.xml"/><Relationship Id="rId107" Type="http://schemas.openxmlformats.org/officeDocument/2006/relationships/font" Target="fonts/font11.fntdata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font" Target="fonts/font6.fntdata"/><Relationship Id="rId12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font" Target="fonts/font17.fntdata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font" Target="fonts/font7.fntdata"/><Relationship Id="rId108" Type="http://schemas.openxmlformats.org/officeDocument/2006/relationships/font" Target="fonts/font12.fntdata"/><Relationship Id="rId124" Type="http://schemas.openxmlformats.org/officeDocument/2006/relationships/theme" Target="theme/theme1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font" Target="fonts/font18.fntdata"/><Relationship Id="rId44" Type="http://schemas.openxmlformats.org/officeDocument/2006/relationships/slide" Target="slides/slide38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font" Target="fonts/font13.fntdata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font" Target="fonts/font1.fntdata"/><Relationship Id="rId104" Type="http://schemas.openxmlformats.org/officeDocument/2006/relationships/font" Target="fonts/font8.fntdata"/><Relationship Id="rId125" Type="http://schemas.openxmlformats.org/officeDocument/2006/relationships/tableStyles" Target="tableStyle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font" Target="fonts/font14.fntdata"/><Relationship Id="rId115" Type="http://schemas.openxmlformats.org/officeDocument/2006/relationships/font" Target="fonts/font19.fntdata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font" Target="fonts/font4.fntdata"/><Relationship Id="rId105" Type="http://schemas.openxmlformats.org/officeDocument/2006/relationships/font" Target="fonts/font9.fntdata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font" Target="fonts/font2.fntdata"/><Relationship Id="rId121" Type="http://customschemas.google.com/relationships/presentationmetadata" Target="meta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font" Target="fonts/font20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font" Target="fonts/font15.fntdata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font" Target="fonts/font10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slide" Target="slides/slide88.xml"/><Relationship Id="rId99" Type="http://schemas.openxmlformats.org/officeDocument/2006/relationships/font" Target="fonts/font3.fntdata"/><Relationship Id="rId101" Type="http://schemas.openxmlformats.org/officeDocument/2006/relationships/font" Target="fonts/font5.fntdata"/><Relationship Id="rId1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50813" y="77788"/>
            <a:ext cx="7013575" cy="3944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;n"/>
          <p:cNvSpPr txBox="1"/>
          <p:nvPr/>
        </p:nvSpPr>
        <p:spPr>
          <a:xfrm>
            <a:off x="121675" y="4140596"/>
            <a:ext cx="646808" cy="297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Notes: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agilityhealthradar.com/videos/agilityhealth-demo/" TargetMode="External"/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agilityhealthradar.com/videos/agilityhealth-demo/" TargetMode="External"/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1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0813" y="77788"/>
            <a:ext cx="7013575" cy="3944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200" y="76200"/>
            <a:ext cx="7162800" cy="4029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2" name="Google Shape;1052;p10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10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© AgilityHealth | Enabling Enterprise Business Agility | www.AgilityHealthRadar.com/EBA</a:t>
            </a:r>
            <a:endParaRPr/>
          </a:p>
        </p:txBody>
      </p:sp>
      <p:sp>
        <p:nvSpPr>
          <p:cNvPr id="1054" name="Google Shape;1054;p10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4613"/>
            <a:ext cx="6678612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4" name="Google Shape;1064;p11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11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Copyright(c) Agile Transformation Inc. |  www.AgilityHealthRadar.com/EBA | Enabling Business Agility</a:t>
            </a:r>
            <a:endParaRPr/>
          </a:p>
        </p:txBody>
      </p:sp>
      <p:sp>
        <p:nvSpPr>
          <p:cNvPr id="1066" name="Google Shape;1066;p11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588" y="65088"/>
            <a:ext cx="7058025" cy="3970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4" name="Google Shape;1074;p12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12:notes"/>
          <p:cNvSpPr txBox="1"/>
          <p:nvPr/>
        </p:nvSpPr>
        <p:spPr>
          <a:xfrm>
            <a:off x="325120" y="4459374"/>
            <a:ext cx="3207851" cy="30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200" tIns="50600" rIns="101200" bIns="506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Notes:</a:t>
            </a:r>
            <a:endParaRPr/>
          </a:p>
        </p:txBody>
      </p:sp>
      <p:sp>
        <p:nvSpPr>
          <p:cNvPr id="1076" name="Google Shape;1076;p12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0813" y="77788"/>
            <a:ext cx="7013575" cy="3944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4" name="Google Shape;1084;p13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13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Copyright(c) Agile Transformation Inc. |  www.AgilityHealthRadar.com/EBA | Enabling Business Agility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086" name="Google Shape;1086;p13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1087" name="Google Shape;1087;p13:notes"/>
          <p:cNvSpPr txBox="1"/>
          <p:nvPr/>
        </p:nvSpPr>
        <p:spPr>
          <a:xfrm>
            <a:off x="121675" y="4140596"/>
            <a:ext cx="646808" cy="297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Notes: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588" y="65088"/>
            <a:ext cx="7058025" cy="3970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5" name="Google Shape;1095;p1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These are the specific areas AgilityHealth can help with to accelerate the journey</a:t>
            </a:r>
            <a:endParaRPr/>
          </a:p>
        </p:txBody>
      </p:sp>
      <p:sp>
        <p:nvSpPr>
          <p:cNvPr id="1096" name="Google Shape;1096;p14:notes"/>
          <p:cNvSpPr txBox="1"/>
          <p:nvPr/>
        </p:nvSpPr>
        <p:spPr>
          <a:xfrm>
            <a:off x="325120" y="4459374"/>
            <a:ext cx="3207851" cy="30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200" tIns="50600" rIns="101200" bIns="506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Notes:</a:t>
            </a:r>
            <a:endParaRPr/>
          </a:p>
        </p:txBody>
      </p:sp>
      <p:sp>
        <p:nvSpPr>
          <p:cNvPr id="1097" name="Google Shape;1097;p14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200" y="76200"/>
            <a:ext cx="7162800" cy="4029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3" name="Google Shape;1103;p15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15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5" name="Google Shape;1105;p15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Copyright© AgilityHealth | Enabling Enterprise Business Agility | www.AgilityHealthRadar.com/EBA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088" y="76200"/>
            <a:ext cx="7180262" cy="4038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5" name="Google Shape;1115;p16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is the approach we take with an organization that wants to start the EBA journey to ensure internal capabilities are built for scaling EBA. </a:t>
            </a:r>
            <a:endParaRPr/>
          </a:p>
        </p:txBody>
      </p:sp>
      <p:sp>
        <p:nvSpPr>
          <p:cNvPr id="1116" name="Google Shape;1116;p16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Copyright © AgilityHealth | Enabling Enterprise Business Agility | www.AgilityHealthRadar.com/EBA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7" name="Google Shape;1117;p16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200" y="76200"/>
            <a:ext cx="7162800" cy="4029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6" name="Google Shape;1136;p17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" name="Google Shape;1137;p17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© AgilityHealth | Enabling Enterprise Business Agility | www.AgilityHealthRadar.com/EBA</a:t>
            </a:r>
            <a:endParaRPr/>
          </a:p>
        </p:txBody>
      </p:sp>
      <p:sp>
        <p:nvSpPr>
          <p:cNvPr id="1138" name="Google Shape;1138;p17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200" y="76200"/>
            <a:ext cx="7162800" cy="4029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7" name="Google Shape;1147;p18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18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9" name="Google Shape;1149;p18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Copyright© AgilityHealth | Enabling Enterprise Business Agility | www.AgilityHealthRadar.com/EBA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200" y="76200"/>
            <a:ext cx="7162800" cy="4029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6" name="Google Shape;1156;p19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p19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1158" name="Google Shape;1158;p19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Copyright© AgilityHealth | Enabling Enterprise Business Agility | www.AgilityHealthRadar.com/EBA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2:notes"/>
          <p:cNvSpPr txBox="1">
            <a:spLocks noGrp="1"/>
          </p:cNvSpPr>
          <p:nvPr>
            <p:ph type="body" idx="1"/>
          </p:nvPr>
        </p:nvSpPr>
        <p:spPr>
          <a:xfrm>
            <a:off x="406400" y="5040630"/>
            <a:ext cx="6583800" cy="38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25" tIns="49450" rIns="95125" bIns="4945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73" name="Google Shape;8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100013"/>
            <a:ext cx="7099300" cy="3992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200" y="76200"/>
            <a:ext cx="7162800" cy="4029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6" name="Google Shape;1166;p20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p20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8" name="Google Shape;1168;p20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Copyright© AgilityHealth | Enabling Enterprise Business Agility | www.AgilityHealthRadar.com/EBA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088" y="76200"/>
            <a:ext cx="7180262" cy="4038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2" name="Google Shape;1212;p21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21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1214" name="Google Shape;1214;p21:notes"/>
          <p:cNvSpPr txBox="1">
            <a:spLocks noGrp="1"/>
          </p:cNvSpPr>
          <p:nvPr>
            <p:ph type="ftr" idx="11"/>
          </p:nvPr>
        </p:nvSpPr>
        <p:spPr>
          <a:xfrm>
            <a:off x="0" y="8907921"/>
            <a:ext cx="7315200" cy="482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© AgilityHealth | Enabling Enterprise Business Agility | www.AgilityHealthRadar.com/EBA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0813" y="77788"/>
            <a:ext cx="7013575" cy="3944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4" name="Google Shape;1284;p22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22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Copyright(c) Agile Transformation Inc. |  www.AgilityHealthRadar.com/EBA | Enabling Business Agility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286" name="Google Shape;1286;p22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1287" name="Google Shape;1287;p22:notes"/>
          <p:cNvSpPr txBox="1"/>
          <p:nvPr/>
        </p:nvSpPr>
        <p:spPr>
          <a:xfrm>
            <a:off x="121675" y="4140596"/>
            <a:ext cx="646808" cy="297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Notes: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200" y="76200"/>
            <a:ext cx="7162800" cy="4029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5" name="Google Shape;1295;p23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6" name="Google Shape;1296;p23:notes"/>
          <p:cNvSpPr txBox="1"/>
          <p:nvPr/>
        </p:nvSpPr>
        <p:spPr>
          <a:xfrm>
            <a:off x="304800" y="4247023"/>
            <a:ext cx="3007360" cy="29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Notes:</a:t>
            </a:r>
            <a:endParaRPr/>
          </a:p>
        </p:txBody>
      </p:sp>
      <p:sp>
        <p:nvSpPr>
          <p:cNvPr id="1297" name="Google Shape;1297;p23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8" name="Google Shape;1298;p23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Copyright© AgilityHealth | Enabling Enterprise Business Agility | www.AgilityHealthRadar.com/EBA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200" y="76200"/>
            <a:ext cx="7162800" cy="4029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5" name="Google Shape;1305;p2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24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Copyright © AgilityHealth | Enabling Enterprise Business Agility | www.AgilityHealthRadar.com/EBA</a:t>
            </a:r>
            <a:endParaRPr/>
          </a:p>
        </p:txBody>
      </p:sp>
      <p:sp>
        <p:nvSpPr>
          <p:cNvPr id="1307" name="Google Shape;1307;p24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088" y="76200"/>
            <a:ext cx="7180262" cy="4038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6" name="Google Shape;1316;p25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25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Copyright © AgilityHealth | Enabling Enterprise Business Agility | www.AgilityHealthRadar.com/EBA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8" name="Google Shape;1318;p25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200" y="76200"/>
            <a:ext cx="7162800" cy="4029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4" name="Google Shape;1324;p26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/>
              <a:t>False illusion of progress by starting new projects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/>
              <a:t>Consistently Taking on Too Much Work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/>
              <a:t>Annual Planning is Painful &amp; Ineffective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26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Copyright © AgilityHealth | Enabling Enterprise Business Agility | www.AgilityHealthRadar.com/EBA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6" name="Google Shape;1326;p26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200" y="76200"/>
            <a:ext cx="7162800" cy="4029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6" name="Google Shape;1396;p27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p27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8" name="Google Shape;1398;p27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Copyright© AgilityHealth | Enabling Enterprise Business Agility | www.AgilityHealthRadar.com/EBA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200" y="76200"/>
            <a:ext cx="7162800" cy="4029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7" name="Google Shape;1407;p28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28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sp>
        <p:nvSpPr>
          <p:cNvPr id="1409" name="Google Shape;1409;p28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Copyright© AgilityHealth | Enabling Enterprise Business Agility | www.AgilityHealthRadar.com/EBA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200" y="76200"/>
            <a:ext cx="7162800" cy="4029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7" name="Google Shape;1417;p29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29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© AgilityHealth | Enabling Enterprise Business Agility | www.AgilityHealthRadar.com/EBA</a:t>
            </a:r>
            <a:endParaRPr/>
          </a:p>
        </p:txBody>
      </p:sp>
      <p:sp>
        <p:nvSpPr>
          <p:cNvPr id="1419" name="Google Shape;1419;p29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7000" y="57150"/>
            <a:ext cx="7053263" cy="3967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8" name="Google Shape;888;p3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3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Copyright(c) Agile Transformation Inc. |  www.AgilityHealthRadar.com/EBA | Enabling Business Agility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890" name="Google Shape;890;p3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088" y="76200"/>
            <a:ext cx="7180262" cy="4038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9" name="Google Shape;1479;p30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Create Poll in Zoom, which of these is most critical for your organization right now – up to 3 votes</a:t>
            </a:r>
            <a:endParaRPr/>
          </a:p>
        </p:txBody>
      </p:sp>
      <p:sp>
        <p:nvSpPr>
          <p:cNvPr id="1480" name="Google Shape;1480;p30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© AgilityHealth | Enabling Enterprise Business Agility | www.AgilityHealthRadar.com/EBA</a:t>
            </a:r>
            <a:endParaRPr/>
          </a:p>
        </p:txBody>
      </p:sp>
      <p:sp>
        <p:nvSpPr>
          <p:cNvPr id="1481" name="Google Shape;1481;p30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4938" y="119063"/>
            <a:ext cx="6931025" cy="389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3" name="Google Shape;1533;p31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1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Copyright(c) Agile Transformation Inc. | EBA Strategist Certification (EBAS)| www.AgilityHealthRadar.com/EBA</a:t>
            </a:r>
            <a:endParaRPr/>
          </a:p>
        </p:txBody>
      </p:sp>
      <p:sp>
        <p:nvSpPr>
          <p:cNvPr id="1535" name="Google Shape;1535;p31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088" y="76200"/>
            <a:ext cx="7180262" cy="4038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8" name="Google Shape;1548;p32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9" name="Google Shape;1549;p32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© AgilityHealth | Enabling Enterprise Business Agility | www.AgilityHealthRadar.com/EBA</a:t>
            </a:r>
            <a:endParaRPr/>
          </a:p>
        </p:txBody>
      </p:sp>
      <p:sp>
        <p:nvSpPr>
          <p:cNvPr id="1550" name="Google Shape;1550;p32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088" y="76200"/>
            <a:ext cx="7180262" cy="4038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9" name="Google Shape;1569;p33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0" name="Google Shape;1570;p33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© AgilityHealth | Enabling Enterprise Business Agility | www.AgilityHealthRadar.com/EBA</a:t>
            </a:r>
            <a:endParaRPr/>
          </a:p>
        </p:txBody>
      </p:sp>
      <p:sp>
        <p:nvSpPr>
          <p:cNvPr id="1571" name="Google Shape;1571;p33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103188"/>
            <a:ext cx="7023100" cy="3951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8" name="Google Shape;1598;p3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9" name="Google Shape;1599;p34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Copyright(c) Agile Transformation Inc. |  www.AgilityHealthRadar.com/EBA | Enabling Business Agility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600" name="Google Shape;1600;p34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50800"/>
            <a:ext cx="7085013" cy="3984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6" name="Google Shape;1606;p35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7" name="Google Shape;1607;p35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Copyright(c) Agile Transformation Inc. |  www.AgilityHealthRadar.com/EBA | Enabling Business Agility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608" name="Google Shape;1608;p35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0813" y="77788"/>
            <a:ext cx="7013575" cy="3944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8" name="Google Shape;1618;p36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36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Copyright(c) Agile Transformation Inc. |  www.AgilityHealthRadar.com/EBA | Enabling Business Agility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620" name="Google Shape;1620;p36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  <p:sp>
        <p:nvSpPr>
          <p:cNvPr id="1621" name="Google Shape;1621;p36:notes"/>
          <p:cNvSpPr txBox="1"/>
          <p:nvPr/>
        </p:nvSpPr>
        <p:spPr>
          <a:xfrm>
            <a:off x="121675" y="4140596"/>
            <a:ext cx="646808" cy="297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Notes: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Google Shape;162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200" y="76200"/>
            <a:ext cx="7162800" cy="4029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9" name="Google Shape;1629;p37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0" name="Google Shape;1630;p37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© AgilityHealth | Enabling Enterprise Business Agility | www.AgilityHealthRadar.com/EBA</a:t>
            </a:r>
            <a:endParaRPr/>
          </a:p>
        </p:txBody>
      </p:sp>
      <p:sp>
        <p:nvSpPr>
          <p:cNvPr id="1631" name="Google Shape;1631;p37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0813" y="77788"/>
            <a:ext cx="7013575" cy="3944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0" name="Google Shape;1640;p38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1" name="Google Shape;1641;p38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Copyright(c) Agile Transformation Inc. |  www.AgilityHealthRadar.com/EBA | Enabling Business Agility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642" name="Google Shape;1642;p38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  <p:sp>
        <p:nvSpPr>
          <p:cNvPr id="1643" name="Google Shape;1643;p38:notes"/>
          <p:cNvSpPr txBox="1"/>
          <p:nvPr/>
        </p:nvSpPr>
        <p:spPr>
          <a:xfrm>
            <a:off x="121675" y="4140596"/>
            <a:ext cx="646808" cy="297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Notes: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Google Shape;165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200" y="76200"/>
            <a:ext cx="7162800" cy="4029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2" name="Google Shape;1652;p39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39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  <p:sp>
        <p:nvSpPr>
          <p:cNvPr id="1654" name="Google Shape;1654;p39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Copyright© AgilityHealth | Enabling Enterprise Business Agility | www.AgilityHealthRadar.com/EBA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588" y="57150"/>
            <a:ext cx="7050087" cy="3967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9" name="Google Shape;899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4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Copyright(c) Agile Transformation Inc. |  www.AgilityHealthRadar.com/EBA | Enabling Business Agility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1" name="Google Shape;901;p4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Google Shape;167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200" y="76200"/>
            <a:ext cx="7162800" cy="4029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7" name="Google Shape;1677;p40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8" name="Google Shape;1678;p40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© AgilityHealth | Enabling Enterprise Business Agility | www.AgilityHealthRadar.com/EBA</a:t>
            </a:r>
            <a:endParaRPr/>
          </a:p>
        </p:txBody>
      </p:sp>
      <p:sp>
        <p:nvSpPr>
          <p:cNvPr id="1679" name="Google Shape;1679;p40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5" name="Google Shape;197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200" y="76200"/>
            <a:ext cx="7162800" cy="4029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6" name="Google Shape;1976;p41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7" name="Google Shape;1977;p41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© AgilityHealth | Enabling Enterprise Business Agility | www.AgilityHealthRadar.com/EBA</a:t>
            </a:r>
            <a:endParaRPr/>
          </a:p>
        </p:txBody>
      </p:sp>
      <p:sp>
        <p:nvSpPr>
          <p:cNvPr id="1978" name="Google Shape;1978;p41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2" name="Google Shape;229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0813" y="77788"/>
            <a:ext cx="7013575" cy="3944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3" name="Google Shape;2293;p42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4" name="Google Shape;2294;p42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Copyright(c) Agile Transformation Inc. |  www.AgilityHealthRadar.com/EBA | Enabling Business Agility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295" name="Google Shape;2295;p42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9" name="Google Shape;230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0813" y="77788"/>
            <a:ext cx="7013575" cy="3944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0" name="Google Shape;2310;p43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1" name="Google Shape;2311;p43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Copyright(c) Agile Transformation Inc. |  www.AgilityHealthRadar.com/EBA | Enabling Business Agility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312" name="Google Shape;2312;p43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5" name="Google Shape;2335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0813" y="77788"/>
            <a:ext cx="7013575" cy="3944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6" name="Google Shape;2336;p4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7" name="Google Shape;2337;p44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Copyright(c) Agile Transformation Inc. |  www.AgilityHealthRadar.com/EBA | Enabling Business Agility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338" name="Google Shape;2338;p44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  <p:sp>
        <p:nvSpPr>
          <p:cNvPr id="2339" name="Google Shape;2339;p44:notes"/>
          <p:cNvSpPr txBox="1"/>
          <p:nvPr/>
        </p:nvSpPr>
        <p:spPr>
          <a:xfrm>
            <a:off x="121675" y="4140596"/>
            <a:ext cx="646808" cy="297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Notes: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1" name="Google Shape;2371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0813" y="77788"/>
            <a:ext cx="7013575" cy="3944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2" name="Google Shape;2372;p45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3" name="Google Shape;2373;p45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Copyright(c) Agile Transformation Inc. |  www.AgilityHealthRadar.com/EBA | Enabling Business Agility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374" name="Google Shape;2374;p45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  <p:sp>
        <p:nvSpPr>
          <p:cNvPr id="2375" name="Google Shape;2375;p45:notes"/>
          <p:cNvSpPr txBox="1"/>
          <p:nvPr/>
        </p:nvSpPr>
        <p:spPr>
          <a:xfrm>
            <a:off x="121675" y="4140596"/>
            <a:ext cx="646808" cy="297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Notes: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2" name="Google Shape;240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8275" y="77788"/>
            <a:ext cx="7013575" cy="3944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3" name="Google Shape;2403;p46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4" name="Google Shape;2404;p46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Copyright(c) Agile Transformation Inc. |  www.AgilityHealthRadar.com/EBA | Enabling Business Agility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405" name="Google Shape;2405;p46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3" name="Google Shape;242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4938" y="63500"/>
            <a:ext cx="7023100" cy="39512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4" name="Google Shape;2424;p47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48300" rIns="96625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5" name="Google Shape;2425;p47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Copyright(c) Agile Transformation Inc. |  www.AgilityHealthRadar.com/EBA | Enabling Business Agility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426" name="Google Shape;2426;p47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  <p:sp>
        <p:nvSpPr>
          <p:cNvPr id="2427" name="Google Shape;2427;p47:notes"/>
          <p:cNvSpPr txBox="1"/>
          <p:nvPr/>
        </p:nvSpPr>
        <p:spPr>
          <a:xfrm>
            <a:off x="121675" y="4140596"/>
            <a:ext cx="646808" cy="297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Notes: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" name="Google Shape;2447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50800"/>
            <a:ext cx="7085013" cy="3984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8" name="Google Shape;2448;p48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9" name="Google Shape;2449;p48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Copyright(c) Agile Transformation Inc. |  www.AgilityHealthRadar.com/EBA | Enabling Business Agility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450" name="Google Shape;2450;p48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" name="Google Shape;2459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0813" y="77788"/>
            <a:ext cx="7013575" cy="3944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0" name="Google Shape;2460;p49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1" name="Google Shape;2461;p49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Copyright(c) Agile Transformation Inc. |  www.AgilityHealthRadar.com/EBA | Enabling Business Agility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462" name="Google Shape;2462;p49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  <p:sp>
        <p:nvSpPr>
          <p:cNvPr id="2463" name="Google Shape;2463;p49:notes"/>
          <p:cNvSpPr txBox="1"/>
          <p:nvPr/>
        </p:nvSpPr>
        <p:spPr>
          <a:xfrm>
            <a:off x="121675" y="4140596"/>
            <a:ext cx="646808" cy="297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Notes: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0813" y="77788"/>
            <a:ext cx="7013575" cy="3944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8" name="Google Shape;918;p5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5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Copyright(c) Agile Transformation Inc. |  www.AgilityHealthRadar.com/EBA | Enabling Business Agility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920" name="Google Shape;920;p5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0" name="Google Shape;2470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0813" y="77788"/>
            <a:ext cx="7013575" cy="3944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1" name="Google Shape;2471;p50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2" name="Google Shape;2472;p50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Copyright(c) Agile Transformation Inc. |  www.AgilityHealthRadar.com/EBA | Enabling Business Agility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473" name="Google Shape;2473;p50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  <p:sp>
        <p:nvSpPr>
          <p:cNvPr id="2474" name="Google Shape;2474;p50:notes"/>
          <p:cNvSpPr txBox="1"/>
          <p:nvPr/>
        </p:nvSpPr>
        <p:spPr>
          <a:xfrm>
            <a:off x="121675" y="4140596"/>
            <a:ext cx="646808" cy="297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Notes:</a:t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1" name="Google Shape;2481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200" y="76200"/>
            <a:ext cx="7162800" cy="4029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2" name="Google Shape;2482;p51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3" name="Google Shape;2483;p51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© AgilityHealth | Enabling Enterprise Business Agility | www.AgilityHealthRadar.com/EBA</a:t>
            </a:r>
            <a:endParaRPr/>
          </a:p>
        </p:txBody>
      </p:sp>
      <p:sp>
        <p:nvSpPr>
          <p:cNvPr id="2484" name="Google Shape;2484;p51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2" name="Google Shape;2492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6525" y="104775"/>
            <a:ext cx="7043738" cy="3962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493" name="Google Shape;2493;p52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4" name="Google Shape;2494;p52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Copyright(c) Agile Transformation Inc. |  www.AgilityHealthRadar.com/EBA | Enabling Business Agility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495" name="Google Shape;2495;p52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0" name="Google Shape;2500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200" y="76200"/>
            <a:ext cx="7162800" cy="4029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1" name="Google Shape;2501;p53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2" name="Google Shape;2502;p53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  <p:sp>
        <p:nvSpPr>
          <p:cNvPr id="2503" name="Google Shape;2503;p53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Copyright© AgilityHealth | Enabling Enterprise Business Agility | www.AgilityHealthRadar.com/EBA</a:t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0" name="Google Shape;2510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8275" y="77788"/>
            <a:ext cx="7013575" cy="3944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1" name="Google Shape;2511;p5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2" name="Google Shape;2512;p54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Copyright(c) Agile Transformation Inc. |  www.AgilityHealthRadar.com/EBA | Enabling Business Agility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513" name="Google Shape;2513;p54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54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2" name="Google Shape;2542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69850"/>
            <a:ext cx="7038975" cy="3959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3" name="Google Shape;2543;p55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4" name="Google Shape;2544;p55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Copyright(c) Agile Transformation Inc. |  www.AgilityHealthRadar.com/EBA | Enabling Business Agility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545" name="Google Shape;2545;p55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55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2" name="Google Shape;2582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6525" y="69850"/>
            <a:ext cx="7038975" cy="39592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3" name="Google Shape;2583;p56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4" name="Google Shape;2584;p56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Copyright(c) Agile Transformation Inc. |  www.AgilityHealthRadar.com/EBA | Enabling Business Agility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585" name="Google Shape;2585;p56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56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2" name="Google Shape;2622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475" y="69850"/>
            <a:ext cx="7075488" cy="3979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3" name="Google Shape;2623;p57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- Management should focus on ‘People Development’ and ‘Process Improvement’ and realizing that the team has the other two.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https://blog.versionone.com/the-role-of-functional-managers-in-agile-from-tactical-to-strategic/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624" name="Google Shape;2624;p57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Copyright(c) Agile Transformation Inc. |  www.AgilityHealthRadar.com/EBA | Enabling Business Agility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625" name="Google Shape;2625;p57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57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" name="Google Shape;2662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8275" y="77788"/>
            <a:ext cx="7013575" cy="3944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3" name="Google Shape;2663;p58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4" name="Google Shape;2664;p58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Copyright(c) Agile Transformation Inc. |  www.AgilityHealthRadar.com/EBA | Enabling Business Agility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665" name="Google Shape;2665;p58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58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1" name="Google Shape;2671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0813" y="77788"/>
            <a:ext cx="7013575" cy="3944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2" name="Google Shape;2672;p59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3" name="Google Shape;2673;p59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Copyright(c) Agile Transformation Inc. |  www.AgilityHealthRadar.com/EBA | Enabling Business Agility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674" name="Google Shape;2674;p59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59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50800"/>
            <a:ext cx="7085013" cy="3984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5" name="Google Shape;945;p6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6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Copyright(c) Agile Transformation Inc. |  www.AgilityHealthRadar.com/EBA | Enabling Business Agility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947" name="Google Shape;947;p6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7" name="Google Shape;2707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200" y="76200"/>
            <a:ext cx="7162800" cy="4029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8" name="Google Shape;2708;p60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9" name="Google Shape;2709;p60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© AgilityHealth | Enabling Enterprise Business Agility | www.AgilityHealthRadar.com/EBA</a:t>
            </a:r>
            <a:endParaRPr/>
          </a:p>
        </p:txBody>
      </p:sp>
      <p:sp>
        <p:nvSpPr>
          <p:cNvPr id="2710" name="Google Shape;2710;p60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60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2" name="Google Shape;2722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50800"/>
            <a:ext cx="7085013" cy="3984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3" name="Google Shape;2723;p61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4" name="Google Shape;2724;p61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Copyright(c) Agile Transformation Inc. |  www.AgilityHealthRadar.com/EBA | Enabling Business Agility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725" name="Google Shape;2725;p61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61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" name="Google Shape;2734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0813" y="77788"/>
            <a:ext cx="7013575" cy="3944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5" name="Google Shape;2735;p62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6" name="Google Shape;2736;p62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Copyright(c) Agile Transformation Inc. |  www.AgilityHealthRadar.com/EBA | Enabling Business Agility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737" name="Google Shape;2737;p62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62</a:t>
            </a:fld>
            <a:endParaRPr/>
          </a:p>
        </p:txBody>
      </p:sp>
      <p:sp>
        <p:nvSpPr>
          <p:cNvPr id="2738" name="Google Shape;2738;p62:notes"/>
          <p:cNvSpPr txBox="1"/>
          <p:nvPr/>
        </p:nvSpPr>
        <p:spPr>
          <a:xfrm>
            <a:off x="121675" y="4140596"/>
            <a:ext cx="646808" cy="297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Notes:</a:t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5" name="Google Shape;2745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100013"/>
            <a:ext cx="7099300" cy="3992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6" name="Google Shape;2746;p63:notes"/>
          <p:cNvSpPr txBox="1">
            <a:spLocks noGrp="1"/>
          </p:cNvSpPr>
          <p:nvPr>
            <p:ph type="body" idx="1"/>
          </p:nvPr>
        </p:nvSpPr>
        <p:spPr>
          <a:xfrm>
            <a:off x="406400" y="5040630"/>
            <a:ext cx="6583800" cy="38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AgilityHealth DEMO VIDEOS: </a:t>
            </a:r>
            <a:r>
              <a:rPr lang="en-US" sz="1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https://agilityhealthradar.com/videos/agilityhealth-demo/</a:t>
            </a: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747" name="Google Shape;2747;p63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2" name="Google Shape;2752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100013"/>
            <a:ext cx="7097713" cy="3992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3" name="Google Shape;2753;p6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4" name="Google Shape;2754;p64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Copyright(c) Agile Transformation Inc. | Building Lean High Performing Teams! | www.AgileTransformation.com</a:t>
            </a:r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5" name="Google Shape;2755;p64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6" name="Google Shape;2786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088" y="79375"/>
            <a:ext cx="7135812" cy="4013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7" name="Google Shape;2787;p65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8" name="Google Shape;2788;p65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Copyright(c) Agile Transformation Inc. | Building Lean High Performing Teams! | www.AgileTransformation.com</a:t>
            </a:r>
            <a:endParaRPr/>
          </a:p>
        </p:txBody>
      </p:sp>
      <p:sp>
        <p:nvSpPr>
          <p:cNvPr id="2789" name="Google Shape;2789;p65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4" name="Google Shape;2794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0975" y="104775"/>
            <a:ext cx="7453313" cy="4192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5" name="Google Shape;2795;p66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000" tIns="48500" rIns="97000" bIns="48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796" name="Google Shape;2796;p66:notes"/>
          <p:cNvSpPr txBox="1">
            <a:spLocks noGrp="1"/>
          </p:cNvSpPr>
          <p:nvPr>
            <p:ph type="ftr" idx="11"/>
          </p:nvPr>
        </p:nvSpPr>
        <p:spPr>
          <a:xfrm>
            <a:off x="0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000" tIns="48500" rIns="97000" bIns="485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Copyright(c) Agile Transformation Inc. | Building Lean High Performing Teams! | www.AgileTransformation.com</a:t>
            </a:r>
            <a:endParaRPr sz="1100" b="0" i="1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7" name="Google Shape;2797;p66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000" tIns="48500" rIns="97000" bIns="485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lang="en-US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66</a:t>
            </a:fld>
            <a:endParaRPr sz="1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" name="Google Shape;2816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100013"/>
            <a:ext cx="7097713" cy="3992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7" name="Google Shape;2817;p67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Animated slide, I’ll speak to the team agility measures, then team of teams then org agility</a:t>
            </a:r>
            <a:endParaRPr/>
          </a:p>
        </p:txBody>
      </p:sp>
      <p:sp>
        <p:nvSpPr>
          <p:cNvPr id="2818" name="Google Shape;2818;p67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Copyright(c) Agile Transformation Inc. | Building Lean High Performing Teams! | www.AgileTransformation.com</a:t>
            </a:r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9" name="Google Shape;2819;p67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4" name="Google Shape;2844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0813" y="77788"/>
            <a:ext cx="7013575" cy="3944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5" name="Google Shape;2845;p68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Let’s focus on the “people” – Their health and the maturity of their agile practices and behaviors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Agile work management platforms – Do not forget to mention LeanKit</a:t>
            </a:r>
            <a:endParaRPr/>
          </a:p>
        </p:txBody>
      </p:sp>
      <p:sp>
        <p:nvSpPr>
          <p:cNvPr id="2846" name="Google Shape;2846;p68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Google Shape;2855;p69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Team Growth</a:t>
            </a:r>
            <a:br>
              <a:rPr lang="en-US">
                <a:solidFill>
                  <a:schemeClr val="lt1"/>
                </a:solidFill>
              </a:rPr>
            </a:br>
            <a:r>
              <a:rPr lang="en-US">
                <a:solidFill>
                  <a:schemeClr val="lt1"/>
                </a:solidFill>
              </a:rPr>
              <a:t>Enables growth at the team level. This backlog contains Team Growth and Organizational Items for leaders to address.</a:t>
            </a:r>
            <a:br>
              <a:rPr lang="en-US">
                <a:solidFill>
                  <a:schemeClr val="lt1"/>
                </a:solidFill>
              </a:rPr>
            </a:br>
            <a:br>
              <a:rPr lang="en-US">
                <a:solidFill>
                  <a:schemeClr val="lt1"/>
                </a:solidFill>
              </a:rPr>
            </a:br>
            <a:r>
              <a:rPr lang="en-US">
                <a:solidFill>
                  <a:schemeClr val="lt1"/>
                </a:solidFill>
              </a:rPr>
              <a:t>Multi-Team Growth</a:t>
            </a:r>
            <a:br>
              <a:rPr lang="en-US">
                <a:solidFill>
                  <a:schemeClr val="lt1"/>
                </a:solidFill>
              </a:rPr>
            </a:br>
            <a:r>
              <a:rPr lang="en-US">
                <a:solidFill>
                  <a:schemeClr val="lt1"/>
                </a:solidFill>
              </a:rPr>
              <a:t>Enables growth at the Line of Business, Program or Product levels. This backlog contains Organizational Items from sub-teams and Enterprise Items for executives to address.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Enterprise Growth</a:t>
            </a:r>
            <a:br>
              <a:rPr lang="en-US">
                <a:solidFill>
                  <a:schemeClr val="lt1"/>
                </a:solidFill>
              </a:rPr>
            </a:br>
            <a:r>
              <a:rPr lang="en-US">
                <a:solidFill>
                  <a:schemeClr val="lt1"/>
                </a:solidFill>
              </a:rPr>
              <a:t>Enables growth at the Portfolio and Enterprise levels. This backlog contains Enterprise Growth Items from all levels of the organization.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856" name="Google Shape;2856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0813" y="77788"/>
            <a:ext cx="7013575" cy="3944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7" name="Google Shape;2857;p69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Copyright(c) Agile Transformation Inc. |  www.AgilityHealthRadar.com/EBA | Enabling Business Agility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858" name="Google Shape;2858;p69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69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0813" y="77788"/>
            <a:ext cx="7013575" cy="3944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7" name="Google Shape;957;p7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7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Copyright(c) Agile Transformation Inc. |  www.AgilityHealthRadar.com/EBA | Enabling Business Agility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959" name="Google Shape;959;p7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4" name="Google Shape;2864;p70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5" name="Google Shape;2865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0813" y="77788"/>
            <a:ext cx="7013575" cy="3944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1" name="Google Shape;2871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0813" y="77788"/>
            <a:ext cx="7013575" cy="3944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2" name="Google Shape;2872;p71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recommend starting with TeamHealth and EBA to get a top down and bottom up view and develop a clear strategy for growth. </a:t>
            </a:r>
            <a:endParaRPr/>
          </a:p>
        </p:txBody>
      </p:sp>
      <p:sp>
        <p:nvSpPr>
          <p:cNvPr id="2873" name="Google Shape;2873;p71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4" name="Google Shape;2884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50800"/>
            <a:ext cx="7085013" cy="3984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5" name="Google Shape;2885;p72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6" name="Google Shape;2886;p72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Copyright(c) Agile Transformation Inc. |  www.AgilityHealthRadar.com/EBA | Enabling Business Agility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887" name="Google Shape;2887;p72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72</a:t>
            </a:fld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6" name="Google Shape;2896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0813" y="77788"/>
            <a:ext cx="7013575" cy="3944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7" name="Google Shape;2897;p73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8" name="Google Shape;2898;p73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Copyright(c) Agile Transformation Inc. |  www.AgilityHealthRadar.com/EBA | Enabling Business Agility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899" name="Google Shape;2899;p73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73</a:t>
            </a:fld>
            <a:endParaRPr/>
          </a:p>
        </p:txBody>
      </p:sp>
      <p:sp>
        <p:nvSpPr>
          <p:cNvPr id="2900" name="Google Shape;2900;p73:notes"/>
          <p:cNvSpPr txBox="1"/>
          <p:nvPr/>
        </p:nvSpPr>
        <p:spPr>
          <a:xfrm>
            <a:off x="121675" y="4140596"/>
            <a:ext cx="646808" cy="297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Notes:</a:t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9" name="Google Shape;2909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100013"/>
            <a:ext cx="7099300" cy="3992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0" name="Google Shape;2910;p74:notes"/>
          <p:cNvSpPr txBox="1">
            <a:spLocks noGrp="1"/>
          </p:cNvSpPr>
          <p:nvPr>
            <p:ph type="body" idx="1"/>
          </p:nvPr>
        </p:nvSpPr>
        <p:spPr>
          <a:xfrm>
            <a:off x="406400" y="5040630"/>
            <a:ext cx="6583800" cy="38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DEMO VIDEOS: </a:t>
            </a:r>
            <a:r>
              <a:rPr lang="en-US" sz="1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https://agilityhealthradar.com/videos/agilityhealth-demo/</a:t>
            </a: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911" name="Google Shape;2911;p74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6" name="Google Shape;2916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50800"/>
            <a:ext cx="7085013" cy="3984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7" name="Google Shape;2917;p75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8" name="Google Shape;2918;p75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Copyright(c) Agile Transformation Inc. |  www.AgilityHealthRadar.com/EBA | Enabling Business Agility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919" name="Google Shape;2919;p75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75</a:t>
            </a:fld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" name="Google Shape;2928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50800"/>
            <a:ext cx="7085013" cy="3984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9" name="Google Shape;2929;p76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0" name="Google Shape;2930;p76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Copyright(c) Agile Transformation Inc. |  www.AgilityHealthRadar.com/EBA | Enabling Business Agility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931" name="Google Shape;2931;p76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76</a:t>
            </a:fld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0" name="Google Shape;2940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100013"/>
            <a:ext cx="7099300" cy="3992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1" name="Google Shape;2941;p77:notes"/>
          <p:cNvSpPr txBox="1">
            <a:spLocks noGrp="1"/>
          </p:cNvSpPr>
          <p:nvPr>
            <p:ph type="body" idx="1"/>
          </p:nvPr>
        </p:nvSpPr>
        <p:spPr>
          <a:xfrm>
            <a:off x="406400" y="5040630"/>
            <a:ext cx="6583800" cy="38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942" name="Google Shape;2942;p77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6" name="Google Shape;2946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088" y="76200"/>
            <a:ext cx="7180262" cy="4038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7" name="Google Shape;2947;p78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8" name="Google Shape;2948;p78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Copyright © AgilityHealth | Enabling Enterprise Business Agility | www.AgilityHealthRadar.com/EBA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9" name="Google Shape;2949;p78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8" name="Google Shape;2968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088" y="76200"/>
            <a:ext cx="7180262" cy="4038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9" name="Google Shape;2969;p79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0" name="Google Shape;2970;p79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Copyright © AgilityHealth | Enabling Enterprise Business Agility | www.AgilityHealthRadar.com/EBA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1" name="Google Shape;2971;p79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088" y="76200"/>
            <a:ext cx="7180262" cy="4038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5" name="Google Shape;995;p8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8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Copyright © AgilityHealth | Enabling Enterprise Business Agility | www.AgilityHealthRadar.com/EBA</a:t>
            </a:r>
            <a:endParaRPr/>
          </a:p>
        </p:txBody>
      </p:sp>
      <p:sp>
        <p:nvSpPr>
          <p:cNvPr id="997" name="Google Shape;997;p8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" name="Google Shape;2990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088" y="76200"/>
            <a:ext cx="7180262" cy="4038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1" name="Google Shape;2991;p80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2" name="Google Shape;2992;p80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Copyright © AgilityHealth | Enabling Enterprise Business Agility | www.AgilityHealthRadar.com/EBA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3" name="Google Shape;2993;p80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2" name="Google Shape;3012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100013"/>
            <a:ext cx="7099300" cy="3992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3" name="Google Shape;3013;p81:notes"/>
          <p:cNvSpPr txBox="1">
            <a:spLocks noGrp="1"/>
          </p:cNvSpPr>
          <p:nvPr>
            <p:ph type="body" idx="1"/>
          </p:nvPr>
        </p:nvSpPr>
        <p:spPr>
          <a:xfrm>
            <a:off x="406400" y="5040630"/>
            <a:ext cx="6583800" cy="38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014" name="Google Shape;3014;p81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8" name="Google Shape;3018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9" name="Google Shape;3019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020" name="Google Shape;3020;p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7" name="Google Shape;3027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0813" y="77788"/>
            <a:ext cx="7013575" cy="3944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8" name="Google Shape;3028;p83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Sally will show live one on screen – walk the radar</a:t>
            </a:r>
            <a:endParaRPr/>
          </a:p>
        </p:txBody>
      </p:sp>
      <p:sp>
        <p:nvSpPr>
          <p:cNvPr id="3029" name="Google Shape;3029;p83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83</a:t>
            </a:fld>
            <a:endParaRPr sz="13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0" name="Google Shape;3050;p84:notes"/>
          <p:cNvSpPr txBox="1">
            <a:spLocks noGrp="1"/>
          </p:cNvSpPr>
          <p:nvPr>
            <p:ph type="body" idx="1"/>
          </p:nvPr>
        </p:nvSpPr>
        <p:spPr>
          <a:xfrm>
            <a:off x="568960" y="5280661"/>
            <a:ext cx="6258600" cy="35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25" tIns="49450" rIns="95125" bIns="4945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051" name="Google Shape;3051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23863" y="239713"/>
            <a:ext cx="8324851" cy="4683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2" name="Google Shape;3062;p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063" name="Google Shape;3063;p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4" name="Google Shape;3064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" name="Google Shape;3164;p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165" name="Google Shape;3165;p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6" name="Google Shape;3166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" name="Google Shape;3175;p87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6" name="Google Shape;3176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0813" y="77788"/>
            <a:ext cx="7013575" cy="3944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" name="Google Shape;3184;p88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5" name="Google Shape;3185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0813" y="77788"/>
            <a:ext cx="7013575" cy="3944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8" name="Google Shape;3198;p89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25" tIns="49450" rIns="95125" bIns="49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199" name="Google Shape;3199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088" y="76200"/>
            <a:ext cx="7180262" cy="4038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6" name="Google Shape;1006;p9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9:notes"/>
          <p:cNvSpPr txBox="1">
            <a:spLocks noGrp="1"/>
          </p:cNvSpPr>
          <p:nvPr>
            <p:ph type="ftr" idx="11"/>
          </p:nvPr>
        </p:nvSpPr>
        <p:spPr>
          <a:xfrm>
            <a:off x="0" y="8758301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Copyright © AgilityHealth | Enabling Enterprise Business Agility | www.AgilityHealthRadar.com/EBA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8" name="Google Shape;1008;p9:notes"/>
          <p:cNvSpPr txBox="1">
            <a:spLocks noGrp="1"/>
          </p:cNvSpPr>
          <p:nvPr>
            <p:ph type="sldNum" idx="12"/>
          </p:nvPr>
        </p:nvSpPr>
        <p:spPr>
          <a:xfrm>
            <a:off x="0" y="9044572"/>
            <a:ext cx="731520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.png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1">
  <p:cSld name="Title Slide - Op 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91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1" y="-105196"/>
            <a:ext cx="122355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91"/>
          <p:cNvSpPr/>
          <p:nvPr/>
        </p:nvSpPr>
        <p:spPr>
          <a:xfrm>
            <a:off x="1" y="4504554"/>
            <a:ext cx="12189052" cy="166764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91"/>
          <p:cNvSpPr txBox="1">
            <a:spLocks noGrp="1"/>
          </p:cNvSpPr>
          <p:nvPr>
            <p:ph type="body" idx="1"/>
          </p:nvPr>
        </p:nvSpPr>
        <p:spPr>
          <a:xfrm>
            <a:off x="2286001" y="4869873"/>
            <a:ext cx="9903052" cy="921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9" name="Google Shape;19;p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84" y="0"/>
            <a:ext cx="341890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44849" y="2924175"/>
            <a:ext cx="9038275" cy="1978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5D0F72-EA77-AB45-A498-7E7AF530678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078" y="123485"/>
            <a:ext cx="4139113" cy="11656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estion TItle">
  <p:cSld name="Question TItle">
    <p:bg>
      <p:bgPr>
        <a:solidFill>
          <a:schemeClr val="lt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0"/>
          <p:cNvSpPr txBox="1">
            <a:spLocks noGrp="1"/>
          </p:cNvSpPr>
          <p:nvPr>
            <p:ph type="title"/>
          </p:nvPr>
        </p:nvSpPr>
        <p:spPr>
          <a:xfrm>
            <a:off x="472191" y="1165423"/>
            <a:ext cx="11235128" cy="452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8974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800"/>
              <a:buFont typeface="Calibri"/>
              <a:buNone/>
              <a:defRPr sz="7800" b="0" i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0"/>
          <p:cNvSpPr/>
          <p:nvPr/>
        </p:nvSpPr>
        <p:spPr>
          <a:xfrm>
            <a:off x="4038600" y="6440677"/>
            <a:ext cx="4114800" cy="254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1" b="0" i="0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AgillityHealth® | Confidential &amp; Proprietary</a:t>
            </a:r>
            <a:endParaRPr/>
          </a:p>
        </p:txBody>
      </p:sp>
      <p:cxnSp>
        <p:nvCxnSpPr>
          <p:cNvPr id="81" name="Google Shape;81;p170"/>
          <p:cNvCxnSpPr/>
          <p:nvPr/>
        </p:nvCxnSpPr>
        <p:spPr>
          <a:xfrm>
            <a:off x="472189" y="914400"/>
            <a:ext cx="11719811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FCD220A-B8DC-9646-A5CC-F3AB614D65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889" y="143118"/>
            <a:ext cx="1947331" cy="548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202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E8FDAA-03CB-3F46-8718-5B21499D6E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948" y="6169466"/>
            <a:ext cx="1947331" cy="548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">
  <p:cSld name="1_Blank">
    <p:bg>
      <p:bgPr>
        <a:solidFill>
          <a:schemeClr val="lt1"/>
        </a:solidFill>
        <a:effectLst/>
      </p:bgPr>
    </p:bg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1 2">
  <p:cSld name="Title Slide - Op 1 2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p204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204"/>
          <p:cNvSpPr/>
          <p:nvPr/>
        </p:nvSpPr>
        <p:spPr>
          <a:xfrm>
            <a:off x="1" y="4504554"/>
            <a:ext cx="12189001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0" name="Google Shape;660;p204"/>
          <p:cNvSpPr txBox="1">
            <a:spLocks noGrp="1"/>
          </p:cNvSpPr>
          <p:nvPr>
            <p:ph type="body" idx="1"/>
          </p:nvPr>
        </p:nvSpPr>
        <p:spPr>
          <a:xfrm>
            <a:off x="2286001" y="4869873"/>
            <a:ext cx="9903000" cy="9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662" name="Google Shape;662;p204"/>
          <p:cNvGrpSpPr/>
          <p:nvPr/>
        </p:nvGrpSpPr>
        <p:grpSpPr>
          <a:xfrm>
            <a:off x="3480018" y="639861"/>
            <a:ext cx="9210263" cy="1461918"/>
            <a:chOff x="4795019" y="1205061"/>
            <a:chExt cx="9210263" cy="1461918"/>
          </a:xfrm>
        </p:grpSpPr>
        <p:sp>
          <p:nvSpPr>
            <p:cNvPr id="663" name="Google Shape;663;p204"/>
            <p:cNvSpPr txBox="1"/>
            <p:nvPr/>
          </p:nvSpPr>
          <p:spPr>
            <a:xfrm>
              <a:off x="4795019" y="1601159"/>
              <a:ext cx="995684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lang="en-US" sz="4000" b="0" i="0" u="none" strike="noStrike" cap="none" dirty="0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204"/>
            <p:cNvSpPr txBox="1"/>
            <p:nvPr/>
          </p:nvSpPr>
          <p:spPr>
            <a:xfrm>
              <a:off x="5653582" y="1205061"/>
              <a:ext cx="83517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lang="en-US" sz="7200" b="1" i="0" u="none" strike="noStrike" cap="non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world’s leading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04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Agile measurement &amp; growth platform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66" name="Google Shape;666;p204"/>
          <p:cNvPicPr preferRelativeResize="0"/>
          <p:nvPr/>
        </p:nvPicPr>
        <p:blipFill rotWithShape="1">
          <a:blip r:embed="rId3">
            <a:alphaModFix/>
          </a:blip>
          <a:srcRect t="-1937" b="-4524"/>
          <a:stretch/>
        </p:blipFill>
        <p:spPr>
          <a:xfrm>
            <a:off x="0" y="1"/>
            <a:ext cx="3160436" cy="636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3CCFEF-B0F7-AA45-88C0-AE568D1167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070" y="2778879"/>
            <a:ext cx="4220861" cy="11886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205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206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27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206"/>
          <p:cNvSpPr txBox="1">
            <a:spLocks noGrp="1"/>
          </p:cNvSpPr>
          <p:nvPr>
            <p:ph type="body" idx="1"/>
          </p:nvPr>
        </p:nvSpPr>
        <p:spPr>
          <a:xfrm>
            <a:off x="472191" y="1408179"/>
            <a:ext cx="11235128" cy="478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with Footer">
  <p:cSld name="Blank with Footer">
    <p:bg>
      <p:bgPr>
        <a:solidFill>
          <a:schemeClr val="lt1"/>
        </a:solidFill>
        <a:effectLst/>
      </p:bgPr>
    </p:bg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Google Shape;680;p111"/>
          <p:cNvPicPr preferRelativeResize="0"/>
          <p:nvPr/>
        </p:nvPicPr>
        <p:blipFill rotWithShape="1">
          <a:blip r:embed="rId2">
            <a:alphaModFix/>
          </a:blip>
          <a:srcRect b="-1"/>
          <a:stretch/>
        </p:blipFill>
        <p:spPr>
          <a:xfrm>
            <a:off x="0" y="-76200"/>
            <a:ext cx="12268200" cy="7159979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111"/>
          <p:cNvSpPr/>
          <p:nvPr/>
        </p:nvSpPr>
        <p:spPr>
          <a:xfrm>
            <a:off x="0" y="3810000"/>
            <a:ext cx="12268199" cy="14264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82" name="Google Shape;682;p111"/>
          <p:cNvCxnSpPr/>
          <p:nvPr/>
        </p:nvCxnSpPr>
        <p:spPr>
          <a:xfrm>
            <a:off x="0" y="5257800"/>
            <a:ext cx="12268199" cy="0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8BD18A6-53A1-A040-A629-20CDBE5057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948" y="6169466"/>
            <a:ext cx="1947331" cy="548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12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6" name="Google Shape;686;p112"/>
          <p:cNvSpPr txBox="1">
            <a:spLocks noGrp="1"/>
          </p:cNvSpPr>
          <p:nvPr>
            <p:ph type="body" idx="1"/>
          </p:nvPr>
        </p:nvSpPr>
        <p:spPr>
          <a:xfrm>
            <a:off x="472190" y="1408175"/>
            <a:ext cx="11235128" cy="478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13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5" name="Google Shape;695;p113"/>
          <p:cNvSpPr txBox="1">
            <a:spLocks noGrp="1"/>
          </p:cNvSpPr>
          <p:nvPr>
            <p:ph type="body" idx="1"/>
          </p:nvPr>
        </p:nvSpPr>
        <p:spPr>
          <a:xfrm>
            <a:off x="472190" y="1408175"/>
            <a:ext cx="11235128" cy="478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114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114"/>
          <p:cNvSpPr txBox="1">
            <a:spLocks noGrp="1"/>
          </p:cNvSpPr>
          <p:nvPr>
            <p:ph type="body" idx="1"/>
          </p:nvPr>
        </p:nvSpPr>
        <p:spPr>
          <a:xfrm>
            <a:off x="472190" y="1408175"/>
            <a:ext cx="11235128" cy="478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15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Section Slide" type="secHead">
  <p:cSld name="SECTION_HEADER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1"/>
          <p:cNvSpPr txBox="1">
            <a:spLocks noGrp="1"/>
          </p:cNvSpPr>
          <p:nvPr>
            <p:ph type="title"/>
          </p:nvPr>
        </p:nvSpPr>
        <p:spPr>
          <a:xfrm>
            <a:off x="457200" y="1709740"/>
            <a:ext cx="11277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1"/>
          <p:cNvSpPr txBox="1">
            <a:spLocks noGrp="1"/>
          </p:cNvSpPr>
          <p:nvPr>
            <p:ph type="body" idx="1"/>
          </p:nvPr>
        </p:nvSpPr>
        <p:spPr>
          <a:xfrm>
            <a:off x="457200" y="4589464"/>
            <a:ext cx="11277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8999A"/>
              </a:buClr>
              <a:buSzPts val="2400"/>
              <a:buNone/>
              <a:defRPr sz="2400">
                <a:solidFill>
                  <a:srgbClr val="98999A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2000"/>
              <a:buNone/>
              <a:defRPr sz="2000">
                <a:solidFill>
                  <a:srgbClr val="98999A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800"/>
              <a:buNone/>
              <a:defRPr sz="1800">
                <a:solidFill>
                  <a:srgbClr val="98999A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16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16"/>
          <p:cNvSpPr txBox="1">
            <a:spLocks noGrp="1"/>
          </p:cNvSpPr>
          <p:nvPr>
            <p:ph type="body" idx="1"/>
          </p:nvPr>
        </p:nvSpPr>
        <p:spPr>
          <a:xfrm>
            <a:off x="548640" y="1408177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 1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7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 Light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117"/>
          <p:cNvSpPr txBox="1">
            <a:spLocks noGrp="1"/>
          </p:cNvSpPr>
          <p:nvPr>
            <p:ph type="body" idx="1"/>
          </p:nvPr>
        </p:nvSpPr>
        <p:spPr>
          <a:xfrm>
            <a:off x="472191" y="1408177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PT Sans"/>
                <a:ea typeface="PT Sans"/>
                <a:cs typeface="PT Sans"/>
                <a:sym typeface="PT Sans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PT Sans"/>
                <a:ea typeface="PT Sans"/>
                <a:cs typeface="PT Sans"/>
                <a:sym typeface="PT Sans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PT Sans"/>
                <a:ea typeface="PT Sans"/>
                <a:cs typeface="PT Sans"/>
                <a:sym typeface="PT Sans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PT Sans"/>
                <a:ea typeface="PT Sans"/>
                <a:cs typeface="PT Sans"/>
                <a:sym typeface="PT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9" name="Google Shape;719;p117"/>
          <p:cNvSpPr txBox="1"/>
          <p:nvPr/>
        </p:nvSpPr>
        <p:spPr>
          <a:xfrm>
            <a:off x="4756255" y="6519448"/>
            <a:ext cx="2667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www.agilityhealthradar.com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1">
  <p:cSld name="Title Slide - Op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" name="Google Shape;721;p207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207"/>
          <p:cNvSpPr/>
          <p:nvPr/>
        </p:nvSpPr>
        <p:spPr>
          <a:xfrm>
            <a:off x="1" y="4504554"/>
            <a:ext cx="12189001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3" name="Google Shape;723;p207"/>
          <p:cNvPicPr preferRelativeResize="0"/>
          <p:nvPr/>
        </p:nvPicPr>
        <p:blipFill rotWithShape="1">
          <a:blip r:embed="rId3">
            <a:alphaModFix/>
          </a:blip>
          <a:srcRect t="-1937" b="-4524"/>
          <a:stretch/>
        </p:blipFill>
        <p:spPr>
          <a:xfrm>
            <a:off x="0" y="1"/>
            <a:ext cx="3160436" cy="636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207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207"/>
          <p:cNvSpPr/>
          <p:nvPr/>
        </p:nvSpPr>
        <p:spPr>
          <a:xfrm>
            <a:off x="1" y="4504554"/>
            <a:ext cx="12189001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7" name="Google Shape;727;p207"/>
          <p:cNvPicPr preferRelativeResize="0"/>
          <p:nvPr/>
        </p:nvPicPr>
        <p:blipFill rotWithShape="1">
          <a:blip r:embed="rId3">
            <a:alphaModFix/>
          </a:blip>
          <a:srcRect t="-1937" b="-4524"/>
          <a:stretch/>
        </p:blipFill>
        <p:spPr>
          <a:xfrm>
            <a:off x="0" y="1"/>
            <a:ext cx="3160436" cy="6369577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207"/>
          <p:cNvSpPr txBox="1">
            <a:spLocks noGrp="1"/>
          </p:cNvSpPr>
          <p:nvPr>
            <p:ph type="title"/>
          </p:nvPr>
        </p:nvSpPr>
        <p:spPr>
          <a:xfrm>
            <a:off x="3008025" y="1552000"/>
            <a:ext cx="8164500" cy="8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0" name="Google Shape;730;p207"/>
          <p:cNvSpPr txBox="1">
            <a:spLocks noGrp="1"/>
          </p:cNvSpPr>
          <p:nvPr>
            <p:ph type="title" idx="2"/>
          </p:nvPr>
        </p:nvSpPr>
        <p:spPr>
          <a:xfrm>
            <a:off x="2069100" y="4908050"/>
            <a:ext cx="100461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7BF157-50D6-C748-88CD-15C0451274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435" y="2797896"/>
            <a:ext cx="4092125" cy="11524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1 1">
  <p:cSld name="Title Slide - Op 1 1"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Google Shape;732;p208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208"/>
          <p:cNvSpPr/>
          <p:nvPr/>
        </p:nvSpPr>
        <p:spPr>
          <a:xfrm>
            <a:off x="1" y="4504554"/>
            <a:ext cx="12189001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4" name="Google Shape;734;p208"/>
          <p:cNvPicPr preferRelativeResize="0"/>
          <p:nvPr/>
        </p:nvPicPr>
        <p:blipFill rotWithShape="1">
          <a:blip r:embed="rId3">
            <a:alphaModFix/>
          </a:blip>
          <a:srcRect t="-1937" b="-4524"/>
          <a:stretch/>
        </p:blipFill>
        <p:spPr>
          <a:xfrm>
            <a:off x="0" y="1"/>
            <a:ext cx="3160436" cy="636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208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208"/>
          <p:cNvSpPr/>
          <p:nvPr/>
        </p:nvSpPr>
        <p:spPr>
          <a:xfrm>
            <a:off x="1" y="4504554"/>
            <a:ext cx="12189001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8" name="Google Shape;738;p208"/>
          <p:cNvPicPr preferRelativeResize="0"/>
          <p:nvPr/>
        </p:nvPicPr>
        <p:blipFill rotWithShape="1">
          <a:blip r:embed="rId3">
            <a:alphaModFix/>
          </a:blip>
          <a:srcRect t="-1937" b="-4524"/>
          <a:stretch/>
        </p:blipFill>
        <p:spPr>
          <a:xfrm>
            <a:off x="0" y="1"/>
            <a:ext cx="3160436" cy="6369577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208"/>
          <p:cNvSpPr txBox="1">
            <a:spLocks noGrp="1"/>
          </p:cNvSpPr>
          <p:nvPr>
            <p:ph type="title"/>
          </p:nvPr>
        </p:nvSpPr>
        <p:spPr>
          <a:xfrm>
            <a:off x="2069100" y="4908050"/>
            <a:ext cx="100461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741" name="Google Shape;741;p208"/>
          <p:cNvGrpSpPr/>
          <p:nvPr/>
        </p:nvGrpSpPr>
        <p:grpSpPr>
          <a:xfrm>
            <a:off x="3505200" y="960975"/>
            <a:ext cx="8789300" cy="1461918"/>
            <a:chOff x="4896401" y="1205061"/>
            <a:chExt cx="8789300" cy="1461918"/>
          </a:xfrm>
        </p:grpSpPr>
        <p:sp>
          <p:nvSpPr>
            <p:cNvPr id="742" name="Google Shape;742;p208"/>
            <p:cNvSpPr txBox="1"/>
            <p:nvPr/>
          </p:nvSpPr>
          <p:spPr>
            <a:xfrm>
              <a:off x="4896401" y="1601161"/>
              <a:ext cx="9948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lang="en-US" sz="400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743;p208"/>
            <p:cNvSpPr txBox="1"/>
            <p:nvPr/>
          </p:nvSpPr>
          <p:spPr>
            <a:xfrm>
              <a:off x="5779201" y="1205061"/>
              <a:ext cx="79065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lang="en-US" sz="75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world’s leading</a:t>
              </a:r>
              <a:endParaRPr sz="7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744;p208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lang="en-US" sz="280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Agile measurement &amp; growth platform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D8D0381-4264-C042-8704-AFABF90286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628" y="2826389"/>
            <a:ext cx="4003588" cy="11275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Light Grey Radar">
  <p:cSld name="1_Light Grey Radar">
    <p:bg>
      <p:bgPr>
        <a:solidFill>
          <a:schemeClr val="lt1"/>
        </a:solidFill>
        <a:effectLst/>
      </p:bgPr>
    </p:bg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" name="Google Shape;746;p209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1" y="738028"/>
            <a:ext cx="12192001" cy="5099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209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1" y="738028"/>
            <a:ext cx="12192001" cy="5099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209"/>
          <p:cNvPicPr preferRelativeResize="0"/>
          <p:nvPr/>
        </p:nvPicPr>
        <p:blipFill rotWithShape="1">
          <a:blip r:embed="rId3">
            <a:alphaModFix/>
          </a:blip>
          <a:srcRect t="-1936" b="-4519"/>
          <a:stretch/>
        </p:blipFill>
        <p:spPr>
          <a:xfrm>
            <a:off x="0" y="255833"/>
            <a:ext cx="3160435" cy="636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209"/>
          <p:cNvPicPr preferRelativeResize="0"/>
          <p:nvPr/>
        </p:nvPicPr>
        <p:blipFill rotWithShape="1">
          <a:blip r:embed="rId3">
            <a:alphaModFix/>
          </a:blip>
          <a:srcRect t="-1936" b="-4519"/>
          <a:stretch/>
        </p:blipFill>
        <p:spPr>
          <a:xfrm>
            <a:off x="0" y="255833"/>
            <a:ext cx="3160435" cy="6369579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209"/>
          <p:cNvSpPr txBox="1">
            <a:spLocks noGrp="1"/>
          </p:cNvSpPr>
          <p:nvPr>
            <p:ph type="subTitle" idx="1"/>
          </p:nvPr>
        </p:nvSpPr>
        <p:spPr>
          <a:xfrm>
            <a:off x="3321600" y="2599000"/>
            <a:ext cx="8413200" cy="15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6000"/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6000"/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6000"/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9pPr>
          </a:lstStyle>
          <a:p>
            <a:endParaRPr/>
          </a:p>
        </p:txBody>
      </p:sp>
      <p:sp>
        <p:nvSpPr>
          <p:cNvPr id="753" name="Google Shape;753;p209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673A6B-BDF6-0245-B58E-61A7FA5EC5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948" y="6169466"/>
            <a:ext cx="1947331" cy="548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2">
  <p:cSld name="Title Slide - Op2"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" name="Google Shape;755;p210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210"/>
          <p:cNvSpPr/>
          <p:nvPr/>
        </p:nvSpPr>
        <p:spPr>
          <a:xfrm>
            <a:off x="-20290" y="3673456"/>
            <a:ext cx="12189052" cy="197111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7" name="Google Shape;757;p210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Google Shape;758;p210"/>
          <p:cNvSpPr/>
          <p:nvPr/>
        </p:nvSpPr>
        <p:spPr>
          <a:xfrm>
            <a:off x="-20290" y="3673456"/>
            <a:ext cx="12189052" cy="197111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9" name="Google Shape;759;p2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600" y="1888886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2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600" y="1888886"/>
            <a:ext cx="1310291" cy="13932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2" name="Google Shape;762;p210"/>
          <p:cNvGrpSpPr/>
          <p:nvPr/>
        </p:nvGrpSpPr>
        <p:grpSpPr>
          <a:xfrm>
            <a:off x="3200400" y="1646776"/>
            <a:ext cx="8789339" cy="1461939"/>
            <a:chOff x="4896401" y="1205061"/>
            <a:chExt cx="8789339" cy="1461938"/>
          </a:xfrm>
        </p:grpSpPr>
        <p:sp>
          <p:nvSpPr>
            <p:cNvPr id="763" name="Google Shape;763;p210"/>
            <p:cNvSpPr txBox="1"/>
            <p:nvPr/>
          </p:nvSpPr>
          <p:spPr>
            <a:xfrm>
              <a:off x="4896401" y="1601161"/>
              <a:ext cx="9948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lang="en-US" sz="400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210"/>
            <p:cNvSpPr txBox="1"/>
            <p:nvPr/>
          </p:nvSpPr>
          <p:spPr>
            <a:xfrm>
              <a:off x="5779201" y="1205061"/>
              <a:ext cx="79065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lang="en-US" sz="75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world’s leading</a:t>
              </a:r>
              <a:endParaRPr sz="7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210"/>
            <p:cNvSpPr txBox="1"/>
            <p:nvPr/>
          </p:nvSpPr>
          <p:spPr>
            <a:xfrm>
              <a:off x="5334000" y="2143779"/>
              <a:ext cx="83517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lang="en-US" sz="280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Agile measurement &amp; growth platform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7" name="Google Shape;767;p210"/>
          <p:cNvSpPr txBox="1">
            <a:spLocks noGrp="1"/>
          </p:cNvSpPr>
          <p:nvPr>
            <p:ph type="title"/>
          </p:nvPr>
        </p:nvSpPr>
        <p:spPr>
          <a:xfrm>
            <a:off x="-43525" y="4192475"/>
            <a:ext cx="12235499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4529E0-E888-DF46-8767-12DBC9A64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948" y="6169466"/>
            <a:ext cx="1947331" cy="548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3">
  <p:cSld name="Title Slide - Op 3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9" name="Google Shape;769;p211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0" y="0"/>
            <a:ext cx="12192000" cy="5257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0" name="Google Shape;770;p211"/>
          <p:cNvGrpSpPr/>
          <p:nvPr/>
        </p:nvGrpSpPr>
        <p:grpSpPr>
          <a:xfrm>
            <a:off x="2895602" y="1869872"/>
            <a:ext cx="9108919" cy="1461939"/>
            <a:chOff x="4896403" y="1205061"/>
            <a:chExt cx="9108919" cy="1461938"/>
          </a:xfrm>
        </p:grpSpPr>
        <p:sp>
          <p:nvSpPr>
            <p:cNvPr id="771" name="Google Shape;771;p211"/>
            <p:cNvSpPr txBox="1"/>
            <p:nvPr/>
          </p:nvSpPr>
          <p:spPr>
            <a:xfrm>
              <a:off x="4896403" y="1601159"/>
              <a:ext cx="894412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0"/>
                <a:buFont typeface="Calibri"/>
                <a:buNone/>
              </a:pPr>
              <a:r>
                <a:rPr lang="en-US" sz="4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11"/>
            <p:cNvSpPr txBox="1"/>
            <p:nvPr/>
          </p:nvSpPr>
          <p:spPr>
            <a:xfrm>
              <a:off x="5653582" y="1205061"/>
              <a:ext cx="8351740" cy="1200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200"/>
                <a:buFont typeface="Arial"/>
                <a:buNone/>
              </a:pPr>
              <a:r>
                <a:rPr lang="en-US" sz="7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world’s leading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11"/>
            <p:cNvSpPr txBox="1"/>
            <p:nvPr/>
          </p:nvSpPr>
          <p:spPr>
            <a:xfrm>
              <a:off x="5334000" y="2143779"/>
              <a:ext cx="83517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Arial"/>
                <a:buNone/>
              </a:pPr>
              <a:r>
                <a:rPr lang="en-US"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Agile measurement &amp; growth platform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74" name="Google Shape;774;p2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7800" y="2111981"/>
            <a:ext cx="1310291" cy="13932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6" name="Google Shape;776;p211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77" name="Google Shape;777;p211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0" y="0"/>
            <a:ext cx="12191999" cy="5257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2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7800" y="2111981"/>
            <a:ext cx="1310291" cy="13932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0" name="Google Shape;780;p211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781" name="Google Shape;781;p211"/>
          <p:cNvGrpSpPr/>
          <p:nvPr/>
        </p:nvGrpSpPr>
        <p:grpSpPr>
          <a:xfrm>
            <a:off x="2895600" y="1875375"/>
            <a:ext cx="8789300" cy="1461918"/>
            <a:chOff x="4896401" y="1205061"/>
            <a:chExt cx="8789300" cy="1461918"/>
          </a:xfrm>
        </p:grpSpPr>
        <p:sp>
          <p:nvSpPr>
            <p:cNvPr id="782" name="Google Shape;782;p211"/>
            <p:cNvSpPr txBox="1"/>
            <p:nvPr/>
          </p:nvSpPr>
          <p:spPr>
            <a:xfrm>
              <a:off x="4896401" y="1601161"/>
              <a:ext cx="9948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lang="en-US" sz="400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p211"/>
            <p:cNvSpPr txBox="1"/>
            <p:nvPr/>
          </p:nvSpPr>
          <p:spPr>
            <a:xfrm>
              <a:off x="5779201" y="1205061"/>
              <a:ext cx="79065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lang="en-US" sz="75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world’s leading</a:t>
              </a:r>
              <a:endParaRPr sz="7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p211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lang="en-US" sz="280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Agile measurement &amp; growth platform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85" name="Google Shape;785;p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7663" y="5229225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786" name="Google Shape;786;p211"/>
          <p:cNvSpPr txBox="1">
            <a:spLocks noGrp="1"/>
          </p:cNvSpPr>
          <p:nvPr>
            <p:ph type="title"/>
          </p:nvPr>
        </p:nvSpPr>
        <p:spPr>
          <a:xfrm>
            <a:off x="537600" y="5424475"/>
            <a:ext cx="8789400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7" name="Google Shape;787;p211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D19B9E7-CAF4-4D49-939B-70043754B6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948" y="6169466"/>
            <a:ext cx="1947331" cy="548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 - Op 3">
  <p:cSld name="1_Title Slide - Op 3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9" name="Google Shape;789;p212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0" y="0"/>
            <a:ext cx="12192000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p212"/>
          <p:cNvSpPr txBox="1"/>
          <p:nvPr/>
        </p:nvSpPr>
        <p:spPr>
          <a:xfrm>
            <a:off x="2362201" y="1730655"/>
            <a:ext cx="835174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Accelerating Your Enterprise Business Agility Journey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p212"/>
          <p:cNvSpPr txBox="1"/>
          <p:nvPr/>
        </p:nvSpPr>
        <p:spPr>
          <a:xfrm>
            <a:off x="2895601" y="3300314"/>
            <a:ext cx="83517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through strategy and measuring what matters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2" name="Google Shape;792;p2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2397" y="1818875"/>
            <a:ext cx="1310291" cy="13932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4" name="Google Shape;794;p212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95" name="Google Shape;795;p212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0" y="0"/>
            <a:ext cx="12192000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p212"/>
          <p:cNvSpPr txBox="1"/>
          <p:nvPr/>
        </p:nvSpPr>
        <p:spPr>
          <a:xfrm>
            <a:off x="2362201" y="1730655"/>
            <a:ext cx="835174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Accelerating Your Enterprise Business Agility Journey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7" name="Google Shape;797;p212"/>
          <p:cNvSpPr txBox="1"/>
          <p:nvPr/>
        </p:nvSpPr>
        <p:spPr>
          <a:xfrm>
            <a:off x="3017600" y="3300325"/>
            <a:ext cx="7471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800"/>
              <a:buFont typeface="Arial"/>
              <a:buNone/>
            </a:pPr>
            <a:r>
              <a:rPr lang="en-US" sz="280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through strategy and measuring what matters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8" name="Google Shape;798;p2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2397" y="1818875"/>
            <a:ext cx="1310291" cy="13932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0" name="Google Shape;800;p212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01" name="Google Shape;801;p2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7663" y="5229225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212"/>
          <p:cNvSpPr txBox="1">
            <a:spLocks noGrp="1"/>
          </p:cNvSpPr>
          <p:nvPr>
            <p:ph type="title"/>
          </p:nvPr>
        </p:nvSpPr>
        <p:spPr>
          <a:xfrm>
            <a:off x="537600" y="5424475"/>
            <a:ext cx="8789400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3" name="Google Shape;803;p212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D1897B-964C-9043-9F92-53C8E118E92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948" y="6169466"/>
            <a:ext cx="1947331" cy="548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">
  <p:cSld name="Two Column"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213"/>
          <p:cNvSpPr txBox="1">
            <a:spLocks noGrp="1"/>
          </p:cNvSpPr>
          <p:nvPr>
            <p:ph type="body" idx="1"/>
          </p:nvPr>
        </p:nvSpPr>
        <p:spPr>
          <a:xfrm>
            <a:off x="457200" y="1837440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6" name="Google Shape;806;p213"/>
          <p:cNvSpPr txBox="1">
            <a:spLocks noGrp="1"/>
          </p:cNvSpPr>
          <p:nvPr>
            <p:ph type="body" idx="2"/>
          </p:nvPr>
        </p:nvSpPr>
        <p:spPr>
          <a:xfrm>
            <a:off x="6477000" y="1837440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7" name="Google Shape;807;p213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- Logo Top Right">
  <p:cSld name="Title - Logo Top Right">
    <p:bg>
      <p:bgPr>
        <a:solidFill>
          <a:schemeClr val="lt1"/>
        </a:solidFill>
        <a:effectLst/>
      </p:bgPr>
    </p:bg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214"/>
          <p:cNvSpPr txBox="1">
            <a:spLocks noGrp="1"/>
          </p:cNvSpPr>
          <p:nvPr>
            <p:ph type="title"/>
          </p:nvPr>
        </p:nvSpPr>
        <p:spPr>
          <a:xfrm>
            <a:off x="548648" y="250250"/>
            <a:ext cx="90129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12" name="Google Shape;812;p2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7663" y="914400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3" name="Google Shape;813;p214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5AA2B5-805E-F045-AE62-87C8716841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908" y="141017"/>
            <a:ext cx="1947331" cy="548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Light Grey Radar">
  <p:cSld name="1_Light Grey Radar">
    <p:bg>
      <p:bgPr>
        <a:solidFill>
          <a:schemeClr val="lt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72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1" y="738028"/>
            <a:ext cx="12192001" cy="5099307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2"/>
          <p:cNvSpPr/>
          <p:nvPr/>
        </p:nvSpPr>
        <p:spPr>
          <a:xfrm>
            <a:off x="381000" y="6451684"/>
            <a:ext cx="7620000" cy="254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1" b="0" i="0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| Confidential &amp; Proprietary</a:t>
            </a:r>
            <a:endParaRPr/>
          </a:p>
        </p:txBody>
      </p:sp>
      <p:sp>
        <p:nvSpPr>
          <p:cNvPr id="90" name="Google Shape;90;p172"/>
          <p:cNvSpPr txBox="1">
            <a:spLocks noGrp="1"/>
          </p:cNvSpPr>
          <p:nvPr>
            <p:ph type="body" idx="1"/>
          </p:nvPr>
        </p:nvSpPr>
        <p:spPr>
          <a:xfrm>
            <a:off x="3160435" y="2827017"/>
            <a:ext cx="8686800" cy="921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1" name="Google Shape;91;p172"/>
          <p:cNvPicPr preferRelativeResize="0"/>
          <p:nvPr/>
        </p:nvPicPr>
        <p:blipFill rotWithShape="1">
          <a:blip r:embed="rId3">
            <a:alphaModFix/>
          </a:blip>
          <a:srcRect t="-1936" b="-4520"/>
          <a:stretch/>
        </p:blipFill>
        <p:spPr>
          <a:xfrm>
            <a:off x="0" y="255833"/>
            <a:ext cx="3160435" cy="636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E2472D-6A77-1044-8788-3B9471E4DC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948" y="6169466"/>
            <a:ext cx="1947331" cy="548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let (4 Stats)">
  <p:cSld name="Caselet (4 Stats)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215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000" cy="5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6" name="Google Shape;816;p215"/>
          <p:cNvSpPr txBox="1">
            <a:spLocks noGrp="1"/>
          </p:cNvSpPr>
          <p:nvPr>
            <p:ph type="body" idx="1"/>
          </p:nvPr>
        </p:nvSpPr>
        <p:spPr>
          <a:xfrm>
            <a:off x="682337" y="3934623"/>
            <a:ext cx="5382600" cy="22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lvl="5" indent="-266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6pPr>
            <a:lvl7pPr marL="3200400" lvl="6" indent="-266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7pPr>
            <a:lvl8pPr marL="3657600" lvl="7" indent="-266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8pPr>
            <a:lvl9pPr marL="4114800" lvl="8" indent="-266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9pPr>
          </a:lstStyle>
          <a:p>
            <a:endParaRPr/>
          </a:p>
        </p:txBody>
      </p:sp>
      <p:sp>
        <p:nvSpPr>
          <p:cNvPr id="817" name="Google Shape;817;p215"/>
          <p:cNvSpPr txBox="1">
            <a:spLocks noGrp="1"/>
          </p:cNvSpPr>
          <p:nvPr>
            <p:ph type="subTitle" idx="2"/>
          </p:nvPr>
        </p:nvSpPr>
        <p:spPr>
          <a:xfrm>
            <a:off x="489600" y="1046400"/>
            <a:ext cx="11199900" cy="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215"/>
          <p:cNvSpPr txBox="1">
            <a:spLocks noGrp="1"/>
          </p:cNvSpPr>
          <p:nvPr>
            <p:ph type="subTitle" idx="3"/>
          </p:nvPr>
        </p:nvSpPr>
        <p:spPr>
          <a:xfrm>
            <a:off x="617600" y="192700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200"/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19" name="Google Shape;819;p215"/>
          <p:cNvSpPr txBox="1">
            <a:spLocks noGrp="1"/>
          </p:cNvSpPr>
          <p:nvPr>
            <p:ph type="subTitle" idx="4"/>
          </p:nvPr>
        </p:nvSpPr>
        <p:spPr>
          <a:xfrm>
            <a:off x="1449599" y="1927000"/>
            <a:ext cx="1600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1800"/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1800"/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20" name="Google Shape;820;p215"/>
          <p:cNvSpPr txBox="1">
            <a:spLocks noGrp="1"/>
          </p:cNvSpPr>
          <p:nvPr>
            <p:ph type="subTitle" idx="5"/>
          </p:nvPr>
        </p:nvSpPr>
        <p:spPr>
          <a:xfrm>
            <a:off x="3486933" y="192700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200"/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215"/>
          <p:cNvSpPr txBox="1">
            <a:spLocks noGrp="1"/>
          </p:cNvSpPr>
          <p:nvPr>
            <p:ph type="subTitle" idx="6"/>
          </p:nvPr>
        </p:nvSpPr>
        <p:spPr>
          <a:xfrm>
            <a:off x="4318932" y="1927000"/>
            <a:ext cx="1600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1800"/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1800"/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22" name="Google Shape;822;p215"/>
          <p:cNvSpPr txBox="1">
            <a:spLocks noGrp="1"/>
          </p:cNvSpPr>
          <p:nvPr>
            <p:ph type="subTitle" idx="7"/>
          </p:nvPr>
        </p:nvSpPr>
        <p:spPr>
          <a:xfrm>
            <a:off x="6356267" y="192700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200"/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215"/>
          <p:cNvSpPr txBox="1">
            <a:spLocks noGrp="1"/>
          </p:cNvSpPr>
          <p:nvPr>
            <p:ph type="subTitle" idx="8"/>
          </p:nvPr>
        </p:nvSpPr>
        <p:spPr>
          <a:xfrm>
            <a:off x="7188266" y="1927000"/>
            <a:ext cx="1600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1800"/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1800"/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24" name="Google Shape;824;p215"/>
          <p:cNvSpPr txBox="1">
            <a:spLocks noGrp="1"/>
          </p:cNvSpPr>
          <p:nvPr>
            <p:ph type="subTitle" idx="9"/>
          </p:nvPr>
        </p:nvSpPr>
        <p:spPr>
          <a:xfrm>
            <a:off x="9225600" y="192700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200"/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25" name="Google Shape;825;p215"/>
          <p:cNvSpPr txBox="1">
            <a:spLocks noGrp="1"/>
          </p:cNvSpPr>
          <p:nvPr>
            <p:ph type="subTitle" idx="13"/>
          </p:nvPr>
        </p:nvSpPr>
        <p:spPr>
          <a:xfrm>
            <a:off x="10057599" y="1927000"/>
            <a:ext cx="1600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1800"/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1800"/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26" name="Google Shape;826;p215"/>
          <p:cNvSpPr txBox="1">
            <a:spLocks noGrp="1"/>
          </p:cNvSpPr>
          <p:nvPr>
            <p:ph type="body" idx="14"/>
          </p:nvPr>
        </p:nvSpPr>
        <p:spPr>
          <a:xfrm>
            <a:off x="6314337" y="3934623"/>
            <a:ext cx="5382600" cy="22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lvl="5" indent="-266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6pPr>
            <a:lvl7pPr marL="3200400" lvl="6" indent="-266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7pPr>
            <a:lvl8pPr marL="3657600" lvl="7" indent="-266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8pPr>
            <a:lvl9pPr marL="4114800" lvl="8" indent="-266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9pPr>
          </a:lstStyle>
          <a:p>
            <a:endParaRPr/>
          </a:p>
        </p:txBody>
      </p:sp>
      <p:sp>
        <p:nvSpPr>
          <p:cNvPr id="827" name="Google Shape;827;p215"/>
          <p:cNvSpPr txBox="1">
            <a:spLocks noGrp="1"/>
          </p:cNvSpPr>
          <p:nvPr>
            <p:ph type="subTitle" idx="15"/>
          </p:nvPr>
        </p:nvSpPr>
        <p:spPr>
          <a:xfrm>
            <a:off x="617600" y="3095000"/>
            <a:ext cx="5040000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2pPr>
            <a:lvl3pPr lvl="2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200">
                <a:solidFill>
                  <a:schemeClr val="lt1"/>
                </a:solidFill>
              </a:defRPr>
            </a:lvl3pPr>
            <a:lvl4pPr lvl="3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4pPr>
            <a:lvl5pPr lvl="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6pPr>
            <a:lvl7pPr lvl="6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7pPr>
            <a:lvl8pPr lvl="7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8pPr>
            <a:lvl9pPr lvl="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28" name="Google Shape;828;p215"/>
          <p:cNvSpPr txBox="1">
            <a:spLocks noGrp="1"/>
          </p:cNvSpPr>
          <p:nvPr>
            <p:ph type="subTitle" idx="16"/>
          </p:nvPr>
        </p:nvSpPr>
        <p:spPr>
          <a:xfrm>
            <a:off x="6356330" y="3095000"/>
            <a:ext cx="53016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2pPr>
            <a:lvl3pPr lvl="2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200">
                <a:solidFill>
                  <a:schemeClr val="lt1"/>
                </a:solidFill>
              </a:defRPr>
            </a:lvl3pPr>
            <a:lvl4pPr lvl="3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4pPr>
            <a:lvl5pPr lvl="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6pPr>
            <a:lvl7pPr lvl="6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7pPr>
            <a:lvl8pPr lvl="7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8pPr>
            <a:lvl9pPr lvl="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estion TItle">
  <p:cSld name="Question TItle">
    <p:bg>
      <p:bgPr>
        <a:solidFill>
          <a:schemeClr val="lt1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216"/>
          <p:cNvSpPr txBox="1">
            <a:spLocks noGrp="1"/>
          </p:cNvSpPr>
          <p:nvPr>
            <p:ph type="title"/>
          </p:nvPr>
        </p:nvSpPr>
        <p:spPr>
          <a:xfrm>
            <a:off x="472191" y="1165423"/>
            <a:ext cx="11235128" cy="452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8974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800"/>
              <a:buFont typeface="Calibri"/>
              <a:buNone/>
              <a:defRPr sz="7800" b="0" i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831" name="Google Shape;831;p216"/>
          <p:cNvCxnSpPr/>
          <p:nvPr/>
        </p:nvCxnSpPr>
        <p:spPr>
          <a:xfrm>
            <a:off x="472189" y="914400"/>
            <a:ext cx="11719811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33" name="Google Shape;833;p216"/>
          <p:cNvCxnSpPr/>
          <p:nvPr/>
        </p:nvCxnSpPr>
        <p:spPr>
          <a:xfrm>
            <a:off x="472189" y="914400"/>
            <a:ext cx="11719811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35" name="Google Shape;835;p216"/>
          <p:cNvSpPr/>
          <p:nvPr/>
        </p:nvSpPr>
        <p:spPr>
          <a:xfrm>
            <a:off x="403860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7ABB64-177F-9D47-AC07-C9221658C1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919" y="129978"/>
            <a:ext cx="1947331" cy="548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Dark Grey Radar">
  <p:cSld name="1_Dark Grey Radar">
    <p:bg>
      <p:bgPr>
        <a:solidFill>
          <a:schemeClr val="lt1"/>
        </a:solidFill>
        <a:effectLst/>
      </p:bgPr>
    </p:bg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217"/>
          <p:cNvSpPr/>
          <p:nvPr/>
        </p:nvSpPr>
        <p:spPr>
          <a:xfrm rot="-5400000">
            <a:off x="3546347" y="-2767587"/>
            <a:ext cx="5099304" cy="121920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spcFirstLastPara="1" wrap="square" lIns="121900" tIns="60950" rIns="121900" bIns="60950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644C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8" name="Google Shape;838;p217"/>
          <p:cNvSpPr/>
          <p:nvPr/>
        </p:nvSpPr>
        <p:spPr>
          <a:xfrm rot="-5400000">
            <a:off x="3546347" y="-2767587"/>
            <a:ext cx="5099304" cy="121920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spcFirstLastPara="1" wrap="square" lIns="121900" tIns="60950" rIns="121900" bIns="6095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0" name="Google Shape;840;p217"/>
          <p:cNvPicPr preferRelativeResize="0"/>
          <p:nvPr/>
        </p:nvPicPr>
        <p:blipFill rotWithShape="1">
          <a:blip r:embed="rId2">
            <a:alphaModFix/>
          </a:blip>
          <a:srcRect t="-1936" b="-4519"/>
          <a:stretch/>
        </p:blipFill>
        <p:spPr>
          <a:xfrm>
            <a:off x="0" y="-2979643"/>
            <a:ext cx="3160435" cy="636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217"/>
          <p:cNvPicPr preferRelativeResize="0"/>
          <p:nvPr/>
        </p:nvPicPr>
        <p:blipFill rotWithShape="1">
          <a:blip r:embed="rId2">
            <a:alphaModFix/>
          </a:blip>
          <a:srcRect t="-1936" b="-4519"/>
          <a:stretch/>
        </p:blipFill>
        <p:spPr>
          <a:xfrm>
            <a:off x="0" y="-2979643"/>
            <a:ext cx="3160435" cy="6369579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p217"/>
          <p:cNvSpPr txBox="1">
            <a:spLocks noGrp="1"/>
          </p:cNvSpPr>
          <p:nvPr>
            <p:ph type="title"/>
          </p:nvPr>
        </p:nvSpPr>
        <p:spPr>
          <a:xfrm>
            <a:off x="2137600" y="2716800"/>
            <a:ext cx="9440100" cy="15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9pPr>
          </a:lstStyle>
          <a:p>
            <a:endParaRPr/>
          </a:p>
        </p:txBody>
      </p:sp>
      <p:sp>
        <p:nvSpPr>
          <p:cNvPr id="844" name="Google Shape;844;p217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4DD5F6-03AC-9347-A8D4-38334E799C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948" y="6169466"/>
            <a:ext cx="1947331" cy="548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218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C94964-238E-6C4C-9C5C-D95E63459A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948" y="6169466"/>
            <a:ext cx="1947331" cy="548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">
  <p:cSld name="1_Blank">
    <p:bg>
      <p:bgPr>
        <a:solidFill>
          <a:schemeClr val="lt1"/>
        </a:soli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1 2">
  <p:cSld name="Title Slide - Op 1 2"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1" name="Google Shape;851;p220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p220"/>
          <p:cNvSpPr/>
          <p:nvPr/>
        </p:nvSpPr>
        <p:spPr>
          <a:xfrm>
            <a:off x="1" y="4504554"/>
            <a:ext cx="12189001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3" name="Google Shape;853;p220"/>
          <p:cNvSpPr txBox="1">
            <a:spLocks noGrp="1"/>
          </p:cNvSpPr>
          <p:nvPr>
            <p:ph type="body" idx="1"/>
          </p:nvPr>
        </p:nvSpPr>
        <p:spPr>
          <a:xfrm>
            <a:off x="2286001" y="4869873"/>
            <a:ext cx="9903000" cy="9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855" name="Google Shape;855;p220"/>
          <p:cNvGrpSpPr/>
          <p:nvPr/>
        </p:nvGrpSpPr>
        <p:grpSpPr>
          <a:xfrm>
            <a:off x="3480018" y="639861"/>
            <a:ext cx="9210263" cy="1461918"/>
            <a:chOff x="4795019" y="1205061"/>
            <a:chExt cx="9210263" cy="1461918"/>
          </a:xfrm>
        </p:grpSpPr>
        <p:sp>
          <p:nvSpPr>
            <p:cNvPr id="856" name="Google Shape;856;p220"/>
            <p:cNvSpPr txBox="1"/>
            <p:nvPr/>
          </p:nvSpPr>
          <p:spPr>
            <a:xfrm>
              <a:off x="4795019" y="1601159"/>
              <a:ext cx="995684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lang="en-US" sz="4000" b="0" i="0" u="none" strike="noStrike" cap="none" dirty="0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20"/>
            <p:cNvSpPr txBox="1"/>
            <p:nvPr/>
          </p:nvSpPr>
          <p:spPr>
            <a:xfrm>
              <a:off x="5653582" y="1205061"/>
              <a:ext cx="83517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lang="en-US" sz="7200" b="1" i="0" u="none" strike="noStrike" cap="non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world’s leading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20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lang="en-US" sz="2800" b="0" i="0" u="none" strike="noStrike" cap="non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Agile measurement &amp; growth platform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59" name="Google Shape;859;p220"/>
          <p:cNvPicPr preferRelativeResize="0"/>
          <p:nvPr/>
        </p:nvPicPr>
        <p:blipFill rotWithShape="1">
          <a:blip r:embed="rId3">
            <a:alphaModFix/>
          </a:blip>
          <a:srcRect t="-1937" b="-4524"/>
          <a:stretch/>
        </p:blipFill>
        <p:spPr>
          <a:xfrm>
            <a:off x="0" y="1"/>
            <a:ext cx="3160436" cy="636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DF920A-A24D-9442-9B67-2775BE4B766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216" y="2644399"/>
            <a:ext cx="4131532" cy="11635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chemeClr val="lt1"/>
        </a:solidFill>
        <a:effectLst/>
      </p:bgPr>
    </p:bg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221"/>
          <p:cNvSpPr txBox="1">
            <a:spLocks noGrp="1"/>
          </p:cNvSpPr>
          <p:nvPr>
            <p:ph type="title"/>
          </p:nvPr>
        </p:nvSpPr>
        <p:spPr>
          <a:xfrm>
            <a:off x="838200" y="323086"/>
            <a:ext cx="105156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221"/>
          <p:cNvSpPr txBox="1">
            <a:spLocks noGrp="1"/>
          </p:cNvSpPr>
          <p:nvPr>
            <p:ph type="body" idx="1"/>
          </p:nvPr>
        </p:nvSpPr>
        <p:spPr>
          <a:xfrm>
            <a:off x="2603673" y="1158264"/>
            <a:ext cx="2700300" cy="11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3" name="Google Shape;863;p221"/>
          <p:cNvSpPr txBox="1">
            <a:spLocks noGrp="1"/>
          </p:cNvSpPr>
          <p:nvPr>
            <p:ph type="body" idx="2"/>
          </p:nvPr>
        </p:nvSpPr>
        <p:spPr>
          <a:xfrm>
            <a:off x="6940193" y="1158264"/>
            <a:ext cx="2700300" cy="11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222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Dark Grey Radar">
  <p:cSld name="1_Dark Grey Radar">
    <p:bg>
      <p:bgPr>
        <a:solidFill>
          <a:schemeClr val="l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3"/>
          <p:cNvSpPr/>
          <p:nvPr/>
        </p:nvSpPr>
        <p:spPr>
          <a:xfrm rot="-5400000">
            <a:off x="3546347" y="-2767587"/>
            <a:ext cx="5099304" cy="121920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spcFirstLastPara="1" wrap="square" lIns="121900" tIns="60950" rIns="121900" bIns="6095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73"/>
          <p:cNvSpPr/>
          <p:nvPr/>
        </p:nvSpPr>
        <p:spPr>
          <a:xfrm>
            <a:off x="381000" y="6451684"/>
            <a:ext cx="7620000" cy="254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1" b="0" i="0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| Confidential &amp; Proprietary</a:t>
            </a:r>
            <a:endParaRPr/>
          </a:p>
        </p:txBody>
      </p:sp>
      <p:sp>
        <p:nvSpPr>
          <p:cNvPr id="96" name="Google Shape;96;p173"/>
          <p:cNvSpPr txBox="1">
            <a:spLocks noGrp="1"/>
          </p:cNvSpPr>
          <p:nvPr>
            <p:ph type="body" idx="1"/>
          </p:nvPr>
        </p:nvSpPr>
        <p:spPr>
          <a:xfrm>
            <a:off x="1752599" y="3063318"/>
            <a:ext cx="8686800" cy="921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7" name="Google Shape;97;p173"/>
          <p:cNvPicPr preferRelativeResize="0"/>
          <p:nvPr/>
        </p:nvPicPr>
        <p:blipFill rotWithShape="1">
          <a:blip r:embed="rId2">
            <a:alphaModFix/>
          </a:blip>
          <a:srcRect t="-1936" b="-4520"/>
          <a:stretch/>
        </p:blipFill>
        <p:spPr>
          <a:xfrm>
            <a:off x="0" y="-2979643"/>
            <a:ext cx="3160435" cy="636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A114B1-1760-E04A-80FA-B3FCA7858E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948" y="6169466"/>
            <a:ext cx="1947331" cy="548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4"/>
          <p:cNvSpPr/>
          <p:nvPr/>
        </p:nvSpPr>
        <p:spPr>
          <a:xfrm>
            <a:off x="381000" y="6400800"/>
            <a:ext cx="7620000" cy="254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1" b="0" i="0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| Confidential &amp; Proprietary</a:t>
            </a: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3C2225-2A08-1743-8E82-60282A3D37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948" y="6169466"/>
            <a:ext cx="1947331" cy="548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">
  <p:cSld name="1_Blank">
    <p:bg>
      <p:bgPr>
        <a:solidFill>
          <a:schemeClr val="l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95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95"/>
          <p:cNvSpPr txBox="1">
            <a:spLocks noGrp="1"/>
          </p:cNvSpPr>
          <p:nvPr>
            <p:ph type="body" idx="1"/>
          </p:nvPr>
        </p:nvSpPr>
        <p:spPr>
          <a:xfrm>
            <a:off x="472190" y="1408175"/>
            <a:ext cx="11235128" cy="478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96"/>
          <p:cNvSpPr txBox="1">
            <a:spLocks noGrp="1"/>
          </p:cNvSpPr>
          <p:nvPr>
            <p:ph type="title"/>
          </p:nvPr>
        </p:nvSpPr>
        <p:spPr>
          <a:xfrm>
            <a:off x="838200" y="323085"/>
            <a:ext cx="10515600" cy="580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96"/>
          <p:cNvSpPr txBox="1">
            <a:spLocks noGrp="1"/>
          </p:cNvSpPr>
          <p:nvPr>
            <p:ph type="body" idx="1"/>
          </p:nvPr>
        </p:nvSpPr>
        <p:spPr>
          <a:xfrm>
            <a:off x="2603674" y="1158262"/>
            <a:ext cx="2700338" cy="119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96"/>
          <p:cNvSpPr txBox="1">
            <a:spLocks noGrp="1"/>
          </p:cNvSpPr>
          <p:nvPr>
            <p:ph type="body" idx="2"/>
          </p:nvPr>
        </p:nvSpPr>
        <p:spPr>
          <a:xfrm>
            <a:off x="6940193" y="1158262"/>
            <a:ext cx="2700338" cy="119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estion TItle">
  <p:cSld name="Question TItle">
    <p:bg>
      <p:bgPr>
        <a:solidFill>
          <a:schemeClr val="lt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97"/>
          <p:cNvSpPr txBox="1">
            <a:spLocks noGrp="1"/>
          </p:cNvSpPr>
          <p:nvPr>
            <p:ph type="title"/>
          </p:nvPr>
        </p:nvSpPr>
        <p:spPr>
          <a:xfrm>
            <a:off x="478436" y="228600"/>
            <a:ext cx="11235128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2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18" name="Google Shape;118;p97"/>
          <p:cNvCxnSpPr/>
          <p:nvPr/>
        </p:nvCxnSpPr>
        <p:spPr>
          <a:xfrm>
            <a:off x="472190" y="1066800"/>
            <a:ext cx="11719810" cy="0"/>
          </a:xfrm>
          <a:prstGeom prst="straightConnector1">
            <a:avLst/>
          </a:prstGeom>
          <a:noFill/>
          <a:ln w="25400" cap="flat" cmpd="sng">
            <a:solidFill>
              <a:srgbClr val="FDF1F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9" name="Google Shape;119;p97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F40E8C-E549-CB47-ADF9-22AA34D4EC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948" y="6169466"/>
            <a:ext cx="1947331" cy="548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4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03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03"/>
          <p:cNvSpPr txBox="1">
            <a:spLocks noGrp="1"/>
          </p:cNvSpPr>
          <p:nvPr>
            <p:ph type="body" idx="1"/>
          </p:nvPr>
        </p:nvSpPr>
        <p:spPr>
          <a:xfrm>
            <a:off x="472190" y="1408175"/>
            <a:ext cx="11235128" cy="478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with Footer">
  <p:cSld name="Blank with Footer">
    <p:bg>
      <p:bgPr>
        <a:solidFill>
          <a:schemeClr val="lt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ight Grey Radar">
  <p:cSld name="Light Grey Radar">
    <p:bg>
      <p:bgPr>
        <a:solidFill>
          <a:schemeClr val="lt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9"/>
          <p:cNvSpPr/>
          <p:nvPr/>
        </p:nvSpPr>
        <p:spPr>
          <a:xfrm rot="-5400000">
            <a:off x="3546348" y="-2767584"/>
            <a:ext cx="5099304" cy="12192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121900" tIns="60950" rIns="121900" bIns="6095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>
              <a:solidFill>
                <a:srgbClr val="7A7A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119"/>
          <p:cNvSpPr txBox="1">
            <a:spLocks noGrp="1"/>
          </p:cNvSpPr>
          <p:nvPr>
            <p:ph type="title"/>
          </p:nvPr>
        </p:nvSpPr>
        <p:spPr>
          <a:xfrm rot="-5400000">
            <a:off x="-1702708" y="2848730"/>
            <a:ext cx="5099307" cy="959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8" name="Google Shape;128;p119"/>
          <p:cNvGrpSpPr/>
          <p:nvPr/>
        </p:nvGrpSpPr>
        <p:grpSpPr>
          <a:xfrm>
            <a:off x="152400" y="6019800"/>
            <a:ext cx="12039600" cy="762000"/>
            <a:chOff x="152400" y="6019800"/>
            <a:chExt cx="12039600" cy="762000"/>
          </a:xfrm>
        </p:grpSpPr>
        <p:sp>
          <p:nvSpPr>
            <p:cNvPr id="129" name="Google Shape;129;p119"/>
            <p:cNvSpPr/>
            <p:nvPr/>
          </p:nvSpPr>
          <p:spPr>
            <a:xfrm>
              <a:off x="10210800" y="6019800"/>
              <a:ext cx="1981200" cy="762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119"/>
            <p:cNvSpPr txBox="1"/>
            <p:nvPr/>
          </p:nvSpPr>
          <p:spPr>
            <a:xfrm>
              <a:off x="152400" y="6471557"/>
              <a:ext cx="44958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Copyright © AgilityHealth</a:t>
              </a:r>
              <a:endParaRPr/>
            </a:p>
          </p:txBody>
        </p:sp>
        <p:pic>
          <p:nvPicPr>
            <p:cNvPr id="132" name="Google Shape;132;p11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959147" y="6364304"/>
              <a:ext cx="685801" cy="3491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3" name="Google Shape;133;p119"/>
            <p:cNvCxnSpPr/>
            <p:nvPr/>
          </p:nvCxnSpPr>
          <p:spPr>
            <a:xfrm>
              <a:off x="10701898" y="6316734"/>
              <a:ext cx="0" cy="444319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AB91F59-801F-A24F-ABE7-941CD56A9B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748" y="6364304"/>
            <a:ext cx="1255491" cy="35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ark Grey Radar">
  <p:cSld name="Dark Grey Radar"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20"/>
          <p:cNvSpPr/>
          <p:nvPr/>
        </p:nvSpPr>
        <p:spPr>
          <a:xfrm rot="-5400000">
            <a:off x="3546348" y="-2767584"/>
            <a:ext cx="5099304" cy="121920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spcFirstLastPara="1" wrap="square" lIns="121900" tIns="60950" rIns="121900" bIns="6095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>
              <a:solidFill>
                <a:srgbClr val="7A7A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20"/>
          <p:cNvSpPr txBox="1">
            <a:spLocks noGrp="1"/>
          </p:cNvSpPr>
          <p:nvPr>
            <p:ph type="title"/>
          </p:nvPr>
        </p:nvSpPr>
        <p:spPr>
          <a:xfrm rot="-5400000">
            <a:off x="-1702708" y="2848730"/>
            <a:ext cx="5099307" cy="959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7" name="Google Shape;137;p120"/>
          <p:cNvGrpSpPr/>
          <p:nvPr/>
        </p:nvGrpSpPr>
        <p:grpSpPr>
          <a:xfrm>
            <a:off x="152400" y="6405271"/>
            <a:ext cx="10744200" cy="367585"/>
            <a:chOff x="152400" y="6405271"/>
            <a:chExt cx="10744200" cy="367585"/>
          </a:xfrm>
        </p:grpSpPr>
        <p:sp>
          <p:nvSpPr>
            <p:cNvPr id="138" name="Google Shape;138;p120"/>
            <p:cNvSpPr txBox="1"/>
            <p:nvPr/>
          </p:nvSpPr>
          <p:spPr>
            <a:xfrm>
              <a:off x="152400" y="6471557"/>
              <a:ext cx="44958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Copyright © AgilityHealth</a:t>
              </a:r>
              <a:endParaRPr/>
            </a:p>
          </p:txBody>
        </p:sp>
        <p:pic>
          <p:nvPicPr>
            <p:cNvPr id="140" name="Google Shape;140;p12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298699" y="6456250"/>
              <a:ext cx="521702" cy="26562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1" name="Google Shape;141;p120"/>
            <p:cNvCxnSpPr/>
            <p:nvPr/>
          </p:nvCxnSpPr>
          <p:spPr>
            <a:xfrm>
              <a:off x="10896600" y="6405271"/>
              <a:ext cx="0" cy="367585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D2739A3-8B3B-7245-82D6-723E1EF383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790" y="6427121"/>
            <a:ext cx="1032439" cy="2907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8999A"/>
              </a:buClr>
              <a:buSzPts val="2400"/>
              <a:buNone/>
              <a:defRPr sz="2400">
                <a:solidFill>
                  <a:srgbClr val="98999A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2000"/>
              <a:buNone/>
              <a:defRPr sz="2000">
                <a:solidFill>
                  <a:srgbClr val="98999A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800"/>
              <a:buNone/>
              <a:defRPr sz="1800">
                <a:solidFill>
                  <a:srgbClr val="98999A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1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122"/>
          <p:cNvSpPr txBox="1">
            <a:spLocks noGrp="1"/>
          </p:cNvSpPr>
          <p:nvPr>
            <p:ph type="title"/>
          </p:nvPr>
        </p:nvSpPr>
        <p:spPr>
          <a:xfrm>
            <a:off x="838200" y="135366"/>
            <a:ext cx="10515600" cy="1095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1" name="Google Shape;151;p1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1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3" name="Google Shape;153;p1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123"/>
          <p:cNvSpPr txBox="1">
            <a:spLocks noGrp="1"/>
          </p:cNvSpPr>
          <p:nvPr>
            <p:ph type="title"/>
          </p:nvPr>
        </p:nvSpPr>
        <p:spPr>
          <a:xfrm>
            <a:off x="838200" y="135366"/>
            <a:ext cx="10515600" cy="1095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24"/>
          <p:cNvSpPr txBox="1">
            <a:spLocks noGrp="1"/>
          </p:cNvSpPr>
          <p:nvPr>
            <p:ph type="title"/>
          </p:nvPr>
        </p:nvSpPr>
        <p:spPr>
          <a:xfrm>
            <a:off x="472190" y="250250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25"/>
          <p:cNvPicPr preferRelativeResize="0"/>
          <p:nvPr/>
        </p:nvPicPr>
        <p:blipFill rotWithShape="1">
          <a:blip r:embed="rId2">
            <a:alphaModFix/>
          </a:blip>
          <a:srcRect b="-1"/>
          <a:stretch/>
        </p:blipFill>
        <p:spPr>
          <a:xfrm>
            <a:off x="-107152" y="14990"/>
            <a:ext cx="12299152" cy="7949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69930" y="483226"/>
            <a:ext cx="6411773" cy="255300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25"/>
          <p:cNvSpPr/>
          <p:nvPr/>
        </p:nvSpPr>
        <p:spPr>
          <a:xfrm>
            <a:off x="384048" y="5001768"/>
            <a:ext cx="11853672" cy="14264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" name="Google Shape;162;p1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347469" y="-652780"/>
            <a:ext cx="8163119" cy="8169148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25"/>
          <p:cNvSpPr txBox="1">
            <a:spLocks noGrp="1"/>
          </p:cNvSpPr>
          <p:nvPr>
            <p:ph type="body" idx="1"/>
          </p:nvPr>
        </p:nvSpPr>
        <p:spPr>
          <a:xfrm>
            <a:off x="5501855" y="5381625"/>
            <a:ext cx="6534912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0" i="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9A5821-DABD-2A43-B59E-ECB726662A6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322" y="3416088"/>
            <a:ext cx="3936214" cy="11085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 with Footer">
  <p:cSld name="1_Blank with Footer">
    <p:bg>
      <p:bgPr>
        <a:solidFill>
          <a:schemeClr val="lt1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126"/>
          <p:cNvGrpSpPr/>
          <p:nvPr/>
        </p:nvGrpSpPr>
        <p:grpSpPr>
          <a:xfrm>
            <a:off x="-174974" y="6232849"/>
            <a:ext cx="12304770" cy="548207"/>
            <a:chOff x="-174974" y="6232849"/>
            <a:chExt cx="12304770" cy="548207"/>
          </a:xfrm>
        </p:grpSpPr>
        <p:sp>
          <p:nvSpPr>
            <p:cNvPr id="166" name="Google Shape;166;p126"/>
            <p:cNvSpPr txBox="1"/>
            <p:nvPr/>
          </p:nvSpPr>
          <p:spPr>
            <a:xfrm>
              <a:off x="-174974" y="6519446"/>
              <a:ext cx="3294442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Copyright© AgilityHealth</a:t>
              </a:r>
              <a:endParaRPr/>
            </a:p>
          </p:txBody>
        </p:sp>
        <p:sp>
          <p:nvSpPr>
            <p:cNvPr id="167" name="Google Shape;167;p126"/>
            <p:cNvSpPr/>
            <p:nvPr/>
          </p:nvSpPr>
          <p:spPr>
            <a:xfrm>
              <a:off x="10170367" y="6232849"/>
              <a:ext cx="1959429" cy="548207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9" name="Google Shape;169;p12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037052" y="6433457"/>
              <a:ext cx="682694" cy="3475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0" name="Google Shape;170;p126"/>
            <p:cNvCxnSpPr/>
            <p:nvPr/>
          </p:nvCxnSpPr>
          <p:spPr>
            <a:xfrm>
              <a:off x="10809948" y="6400800"/>
              <a:ext cx="0" cy="38025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ADF3464-4680-7143-86DE-7E0147C9EB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264" y="6418803"/>
            <a:ext cx="1061975" cy="2990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02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02"/>
          <p:cNvSpPr txBox="1">
            <a:spLocks noGrp="1"/>
          </p:cNvSpPr>
          <p:nvPr>
            <p:ph type="body" idx="1"/>
          </p:nvPr>
        </p:nvSpPr>
        <p:spPr>
          <a:xfrm>
            <a:off x="472191" y="1408177"/>
            <a:ext cx="11235128" cy="478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Question TItle">
  <p:cSld name="1_Question TItle"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7"/>
          <p:cNvSpPr txBox="1">
            <a:spLocks noGrp="1"/>
          </p:cNvSpPr>
          <p:nvPr>
            <p:ph type="title"/>
          </p:nvPr>
        </p:nvSpPr>
        <p:spPr>
          <a:xfrm>
            <a:off x="472190" y="1165422"/>
            <a:ext cx="11235128" cy="452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8974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800"/>
              <a:buFont typeface="Open Sans"/>
              <a:buNone/>
              <a:defRPr sz="7800" b="1" i="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73" name="Google Shape;173;p127"/>
          <p:cNvCxnSpPr/>
          <p:nvPr/>
        </p:nvCxnSpPr>
        <p:spPr>
          <a:xfrm>
            <a:off x="472190" y="228600"/>
            <a:ext cx="11719810" cy="0"/>
          </a:xfrm>
          <a:prstGeom prst="straightConnector1">
            <a:avLst/>
          </a:prstGeom>
          <a:noFill/>
          <a:ln w="25400" cap="flat" cmpd="sng">
            <a:solidFill>
              <a:srgbClr val="FDF1F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74" name="Google Shape;174;p127"/>
          <p:cNvGrpSpPr/>
          <p:nvPr/>
        </p:nvGrpSpPr>
        <p:grpSpPr>
          <a:xfrm>
            <a:off x="-174974" y="6232849"/>
            <a:ext cx="12304770" cy="548207"/>
            <a:chOff x="-174974" y="6232849"/>
            <a:chExt cx="12304770" cy="548207"/>
          </a:xfrm>
        </p:grpSpPr>
        <p:sp>
          <p:nvSpPr>
            <p:cNvPr id="175" name="Google Shape;175;p127"/>
            <p:cNvSpPr txBox="1"/>
            <p:nvPr/>
          </p:nvSpPr>
          <p:spPr>
            <a:xfrm>
              <a:off x="-174974" y="6519446"/>
              <a:ext cx="3294442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Copyright© AgilityHealth</a:t>
              </a:r>
              <a:endParaRPr/>
            </a:p>
          </p:txBody>
        </p:sp>
        <p:sp>
          <p:nvSpPr>
            <p:cNvPr id="176" name="Google Shape;176;p127"/>
            <p:cNvSpPr/>
            <p:nvPr/>
          </p:nvSpPr>
          <p:spPr>
            <a:xfrm>
              <a:off x="10170367" y="6232849"/>
              <a:ext cx="1959429" cy="548207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8" name="Google Shape;178;p12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037052" y="6433457"/>
              <a:ext cx="682694" cy="3475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9" name="Google Shape;179;p127"/>
            <p:cNvCxnSpPr/>
            <p:nvPr/>
          </p:nvCxnSpPr>
          <p:spPr>
            <a:xfrm>
              <a:off x="10809948" y="6400800"/>
              <a:ext cx="0" cy="38025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35913BE-D801-9F41-A5A4-3785DF60B2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264" y="6418803"/>
            <a:ext cx="1061975" cy="2990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Light Grey Radar">
  <p:cSld name="1_Light Grey Radar">
    <p:bg>
      <p:bgPr>
        <a:solidFill>
          <a:schemeClr val="lt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28"/>
          <p:cNvSpPr/>
          <p:nvPr/>
        </p:nvSpPr>
        <p:spPr>
          <a:xfrm rot="-5400000">
            <a:off x="3546348" y="-2767584"/>
            <a:ext cx="5099304" cy="12192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121900" tIns="60950" rIns="121900" bIns="6095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>
              <a:solidFill>
                <a:srgbClr val="7A7A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28"/>
          <p:cNvSpPr txBox="1">
            <a:spLocks noGrp="1"/>
          </p:cNvSpPr>
          <p:nvPr>
            <p:ph type="title"/>
          </p:nvPr>
        </p:nvSpPr>
        <p:spPr>
          <a:xfrm rot="-5400000">
            <a:off x="-1702708" y="2848730"/>
            <a:ext cx="5099307" cy="959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3" name="Google Shape;183;p128"/>
          <p:cNvGrpSpPr/>
          <p:nvPr/>
        </p:nvGrpSpPr>
        <p:grpSpPr>
          <a:xfrm>
            <a:off x="-174974" y="6232849"/>
            <a:ext cx="12304770" cy="548207"/>
            <a:chOff x="-174974" y="6232849"/>
            <a:chExt cx="12304770" cy="548207"/>
          </a:xfrm>
        </p:grpSpPr>
        <p:sp>
          <p:nvSpPr>
            <p:cNvPr id="184" name="Google Shape;184;p128"/>
            <p:cNvSpPr txBox="1"/>
            <p:nvPr/>
          </p:nvSpPr>
          <p:spPr>
            <a:xfrm>
              <a:off x="-174974" y="6519446"/>
              <a:ext cx="3294442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Copyright© AgilityHealth</a:t>
              </a:r>
              <a:endParaRPr/>
            </a:p>
          </p:txBody>
        </p:sp>
        <p:sp>
          <p:nvSpPr>
            <p:cNvPr id="185" name="Google Shape;185;p128"/>
            <p:cNvSpPr/>
            <p:nvPr/>
          </p:nvSpPr>
          <p:spPr>
            <a:xfrm>
              <a:off x="10170367" y="6232849"/>
              <a:ext cx="1959429" cy="548207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7" name="Google Shape;187;p12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037052" y="6433457"/>
              <a:ext cx="682694" cy="3475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8" name="Google Shape;188;p128"/>
            <p:cNvCxnSpPr/>
            <p:nvPr/>
          </p:nvCxnSpPr>
          <p:spPr>
            <a:xfrm>
              <a:off x="10809948" y="6400800"/>
              <a:ext cx="0" cy="38025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F074B23-5511-224B-9B05-5CAE5C913F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264" y="6418803"/>
            <a:ext cx="1061975" cy="2990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Dark Grey Radar">
  <p:cSld name="1_Dark Grey Radar"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29"/>
          <p:cNvSpPr/>
          <p:nvPr/>
        </p:nvSpPr>
        <p:spPr>
          <a:xfrm rot="-5400000">
            <a:off x="3546348" y="-2767584"/>
            <a:ext cx="5099304" cy="121920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spcFirstLastPara="1" wrap="square" lIns="121900" tIns="60950" rIns="121900" bIns="6095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>
              <a:solidFill>
                <a:srgbClr val="7A7A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29"/>
          <p:cNvSpPr txBox="1">
            <a:spLocks noGrp="1"/>
          </p:cNvSpPr>
          <p:nvPr>
            <p:ph type="title"/>
          </p:nvPr>
        </p:nvSpPr>
        <p:spPr>
          <a:xfrm rot="-5400000">
            <a:off x="-1702708" y="2848730"/>
            <a:ext cx="5099307" cy="959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2" name="Google Shape;192;p129"/>
          <p:cNvGrpSpPr/>
          <p:nvPr/>
        </p:nvGrpSpPr>
        <p:grpSpPr>
          <a:xfrm>
            <a:off x="-46567" y="6152172"/>
            <a:ext cx="12192001" cy="548207"/>
            <a:chOff x="-174974" y="6232849"/>
            <a:chExt cx="12304770" cy="548207"/>
          </a:xfrm>
        </p:grpSpPr>
        <p:sp>
          <p:nvSpPr>
            <p:cNvPr id="193" name="Google Shape;193;p129"/>
            <p:cNvSpPr txBox="1"/>
            <p:nvPr/>
          </p:nvSpPr>
          <p:spPr>
            <a:xfrm>
              <a:off x="-174974" y="6519446"/>
              <a:ext cx="3294442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Copyright© AgilityHealth</a:t>
              </a:r>
              <a:endParaRPr/>
            </a:p>
          </p:txBody>
        </p:sp>
        <p:sp>
          <p:nvSpPr>
            <p:cNvPr id="194" name="Google Shape;194;p129"/>
            <p:cNvSpPr/>
            <p:nvPr/>
          </p:nvSpPr>
          <p:spPr>
            <a:xfrm>
              <a:off x="10170367" y="6232849"/>
              <a:ext cx="1959429" cy="548207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6" name="Google Shape;196;p12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037052" y="6433457"/>
              <a:ext cx="682694" cy="3475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97" name="Google Shape;197;p129"/>
            <p:cNvCxnSpPr/>
            <p:nvPr/>
          </p:nvCxnSpPr>
          <p:spPr>
            <a:xfrm>
              <a:off x="10809948" y="6400800"/>
              <a:ext cx="0" cy="38025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2FAB31E-8C53-F04E-B330-6BF3E07710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776" y="6396289"/>
            <a:ext cx="1035463" cy="291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0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130"/>
          <p:cNvSpPr txBox="1">
            <a:spLocks noGrp="1"/>
          </p:cNvSpPr>
          <p:nvPr>
            <p:ph type="body" idx="1"/>
          </p:nvPr>
        </p:nvSpPr>
        <p:spPr>
          <a:xfrm>
            <a:off x="472190" y="1408175"/>
            <a:ext cx="11235128" cy="478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9" name="Google Shape;209;p1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131"/>
          <p:cNvSpPr txBox="1">
            <a:spLocks noGrp="1"/>
          </p:cNvSpPr>
          <p:nvPr>
            <p:ph type="title"/>
          </p:nvPr>
        </p:nvSpPr>
        <p:spPr>
          <a:xfrm>
            <a:off x="838200" y="135366"/>
            <a:ext cx="10515600" cy="1095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>
  <p:cSld name="1_Comparison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9" name="Google Shape;219;p1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1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1" name="Google Shape;221;p1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p132"/>
          <p:cNvSpPr txBox="1">
            <a:spLocks noGrp="1"/>
          </p:cNvSpPr>
          <p:nvPr>
            <p:ph type="title"/>
          </p:nvPr>
        </p:nvSpPr>
        <p:spPr>
          <a:xfrm>
            <a:off x="838200" y="135366"/>
            <a:ext cx="10515600" cy="1095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33"/>
          <p:cNvSpPr txBox="1">
            <a:spLocks noGrp="1"/>
          </p:cNvSpPr>
          <p:nvPr>
            <p:ph type="title"/>
          </p:nvPr>
        </p:nvSpPr>
        <p:spPr>
          <a:xfrm>
            <a:off x="472190" y="250250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Blank with Footer">
  <p:cSld name="2_Blank with Footer">
    <p:bg>
      <p:bgPr>
        <a:solidFill>
          <a:schemeClr val="lt1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4"/>
          <p:cNvSpPr txBox="1"/>
          <p:nvPr/>
        </p:nvSpPr>
        <p:spPr>
          <a:xfrm>
            <a:off x="472190" y="6376053"/>
            <a:ext cx="44450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00"/>
              <a:buFont typeface="Open Sans"/>
              <a:buNone/>
            </a:pPr>
            <a:r>
              <a:rPr lang="en-US" sz="1000" b="0" i="0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rPr>
              <a:t>Copyright© Agile Transformation Inc. | Confidential &amp; Proprietary</a:t>
            </a:r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Question TItle">
  <p:cSld name="2_Question TItle">
    <p:bg>
      <p:bgPr>
        <a:solidFill>
          <a:schemeClr val="lt1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35"/>
          <p:cNvSpPr txBox="1">
            <a:spLocks noGrp="1"/>
          </p:cNvSpPr>
          <p:nvPr>
            <p:ph type="title"/>
          </p:nvPr>
        </p:nvSpPr>
        <p:spPr>
          <a:xfrm>
            <a:off x="472190" y="22422"/>
            <a:ext cx="10957810" cy="891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93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 Light"/>
              <a:buNone/>
              <a:defRPr sz="4400" b="1" i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37" name="Google Shape;237;p135"/>
          <p:cNvCxnSpPr/>
          <p:nvPr/>
        </p:nvCxnSpPr>
        <p:spPr>
          <a:xfrm>
            <a:off x="500470" y="914400"/>
            <a:ext cx="11719810" cy="0"/>
          </a:xfrm>
          <a:prstGeom prst="straightConnector1">
            <a:avLst/>
          </a:prstGeom>
          <a:noFill/>
          <a:ln w="25400" cap="flat" cmpd="sng">
            <a:solidFill>
              <a:srgbClr val="FDF1F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8" name="Google Shape;238;p135"/>
          <p:cNvSpPr txBox="1"/>
          <p:nvPr/>
        </p:nvSpPr>
        <p:spPr>
          <a:xfrm>
            <a:off x="228600" y="6512402"/>
            <a:ext cx="44450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00"/>
              <a:buFont typeface="Open Sans"/>
              <a:buNone/>
            </a:pPr>
            <a:r>
              <a:rPr lang="en-US" sz="1000" b="0" i="0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rPr>
              <a:t>Copyright© AgilityHealth</a:t>
            </a:r>
            <a:endParaRPr/>
          </a:p>
        </p:txBody>
      </p:sp>
      <p:pic>
        <p:nvPicPr>
          <p:cNvPr id="239" name="Google Shape;239;p1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29812" y="6411316"/>
            <a:ext cx="682122" cy="3473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0" name="Google Shape;240;p135"/>
          <p:cNvCxnSpPr/>
          <p:nvPr/>
        </p:nvCxnSpPr>
        <p:spPr>
          <a:xfrm>
            <a:off x="10591800" y="6441078"/>
            <a:ext cx="0" cy="306334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B4DB5C4-1DA1-4D4C-A784-063DEEB229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918" y="6393348"/>
            <a:ext cx="1152361" cy="3245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Light Grey Radar">
  <p:cSld name="2_Light Grey Radar">
    <p:bg>
      <p:bgPr>
        <a:solidFill>
          <a:schemeClr val="lt1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36"/>
          <p:cNvSpPr/>
          <p:nvPr/>
        </p:nvSpPr>
        <p:spPr>
          <a:xfrm rot="-5400000">
            <a:off x="3546348" y="-2767584"/>
            <a:ext cx="5099304" cy="12192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121900" tIns="60950" rIns="121900" bIns="6095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>
              <a:solidFill>
                <a:srgbClr val="7A7A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36"/>
          <p:cNvSpPr txBox="1"/>
          <p:nvPr/>
        </p:nvSpPr>
        <p:spPr>
          <a:xfrm>
            <a:off x="472190" y="6376053"/>
            <a:ext cx="44450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00"/>
              <a:buFont typeface="Open Sans"/>
              <a:buNone/>
            </a:pPr>
            <a:r>
              <a:rPr lang="en-US" sz="1000" b="0" i="0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rPr>
              <a:t>Copyright© Agile Transformation Inc. | Confidential &amp; Proprietary</a:t>
            </a:r>
            <a:endParaRPr/>
          </a:p>
        </p:txBody>
      </p:sp>
      <p:sp>
        <p:nvSpPr>
          <p:cNvPr id="244" name="Google Shape;244;p136"/>
          <p:cNvSpPr txBox="1">
            <a:spLocks noGrp="1"/>
          </p:cNvSpPr>
          <p:nvPr>
            <p:ph type="title"/>
          </p:nvPr>
        </p:nvSpPr>
        <p:spPr>
          <a:xfrm rot="-5400000">
            <a:off x="-1702708" y="2848730"/>
            <a:ext cx="5099307" cy="959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5558D9-B353-6E41-A5BC-01BDB0E122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948" y="6169466"/>
            <a:ext cx="1947331" cy="548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2">
  <p:cSld name="Title Slide - Op2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164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164"/>
          <p:cNvSpPr/>
          <p:nvPr/>
        </p:nvSpPr>
        <p:spPr>
          <a:xfrm>
            <a:off x="-20290" y="3673456"/>
            <a:ext cx="12189052" cy="197111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164"/>
          <p:cNvSpPr txBox="1">
            <a:spLocks noGrp="1"/>
          </p:cNvSpPr>
          <p:nvPr>
            <p:ph type="body" idx="1"/>
          </p:nvPr>
        </p:nvSpPr>
        <p:spPr>
          <a:xfrm>
            <a:off x="-43530" y="4198349"/>
            <a:ext cx="12189052" cy="921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0" name="Google Shape;30;p164"/>
          <p:cNvGrpSpPr/>
          <p:nvPr/>
        </p:nvGrpSpPr>
        <p:grpSpPr>
          <a:xfrm>
            <a:off x="3200402" y="1646776"/>
            <a:ext cx="9108919" cy="1461939"/>
            <a:chOff x="4896403" y="1205061"/>
            <a:chExt cx="9108919" cy="1461938"/>
          </a:xfrm>
        </p:grpSpPr>
        <p:sp>
          <p:nvSpPr>
            <p:cNvPr id="31" name="Google Shape;31;p164"/>
            <p:cNvSpPr txBox="1"/>
            <p:nvPr/>
          </p:nvSpPr>
          <p:spPr>
            <a:xfrm>
              <a:off x="4896403" y="1601159"/>
              <a:ext cx="894412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/>
            </a:p>
          </p:txBody>
        </p:sp>
        <p:sp>
          <p:nvSpPr>
            <p:cNvPr id="32" name="Google Shape;32;p164"/>
            <p:cNvSpPr txBox="1"/>
            <p:nvPr/>
          </p:nvSpPr>
          <p:spPr>
            <a:xfrm>
              <a:off x="5653582" y="1205061"/>
              <a:ext cx="8351740" cy="1200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world’s leading</a:t>
              </a:r>
              <a:endParaRPr/>
            </a:p>
          </p:txBody>
        </p:sp>
        <p:sp>
          <p:nvSpPr>
            <p:cNvPr id="33" name="Google Shape;33;p164"/>
            <p:cNvSpPr txBox="1"/>
            <p:nvPr/>
          </p:nvSpPr>
          <p:spPr>
            <a:xfrm>
              <a:off x="5334000" y="2143779"/>
              <a:ext cx="83517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Agile measurement &amp; growth platform</a:t>
              </a:r>
              <a:endParaRPr/>
            </a:p>
          </p:txBody>
        </p:sp>
      </p:grpSp>
      <p:pic>
        <p:nvPicPr>
          <p:cNvPr id="34" name="Google Shape;34;p1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600" y="1888886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EAB517-7A24-014C-89C8-E5C7E37F40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948" y="6169466"/>
            <a:ext cx="1947331" cy="548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Dark Grey Radar">
  <p:cSld name="2_Dark Grey Radar">
    <p:bg>
      <p:bgPr>
        <a:solidFill>
          <a:schemeClr val="lt1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7"/>
          <p:cNvSpPr/>
          <p:nvPr/>
        </p:nvSpPr>
        <p:spPr>
          <a:xfrm rot="-5400000">
            <a:off x="3546348" y="-2767584"/>
            <a:ext cx="5099304" cy="121920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spcFirstLastPara="1" wrap="square" lIns="121900" tIns="60950" rIns="121900" bIns="6095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>
              <a:solidFill>
                <a:srgbClr val="7A7A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137"/>
          <p:cNvSpPr txBox="1">
            <a:spLocks noGrp="1"/>
          </p:cNvSpPr>
          <p:nvPr>
            <p:ph type="title"/>
          </p:nvPr>
        </p:nvSpPr>
        <p:spPr>
          <a:xfrm rot="-5400000">
            <a:off x="-1702708" y="2848730"/>
            <a:ext cx="5099307" cy="959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137"/>
          <p:cNvSpPr txBox="1"/>
          <p:nvPr/>
        </p:nvSpPr>
        <p:spPr>
          <a:xfrm>
            <a:off x="472190" y="6376053"/>
            <a:ext cx="44450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00"/>
              <a:buFont typeface="Open Sans"/>
              <a:buNone/>
            </a:pPr>
            <a:r>
              <a:rPr lang="en-US" sz="1000" b="0" i="0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rPr>
              <a:t>Copyright© 2018 Agile Transformation Inc. | Confidential &amp; Proprietary</a:t>
            </a: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C34EF9-50E2-5B44-BF99-2B5AC5FAB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948" y="6169466"/>
            <a:ext cx="1947331" cy="548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138"/>
          <p:cNvGrpSpPr/>
          <p:nvPr/>
        </p:nvGrpSpPr>
        <p:grpSpPr>
          <a:xfrm>
            <a:off x="0" y="0"/>
            <a:ext cx="12192000" cy="6861516"/>
            <a:chOff x="0" y="0"/>
            <a:chExt cx="10058400" cy="6861516"/>
          </a:xfrm>
        </p:grpSpPr>
        <p:pic>
          <p:nvPicPr>
            <p:cNvPr id="253" name="Google Shape;253;p13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0"/>
              <a:ext cx="10058400" cy="65102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4" name="Google Shape;254;p138"/>
            <p:cNvSpPr/>
            <p:nvPr/>
          </p:nvSpPr>
          <p:spPr>
            <a:xfrm>
              <a:off x="0" y="4821368"/>
              <a:ext cx="10058400" cy="2040148"/>
            </a:xfrm>
            <a:prstGeom prst="rect">
              <a:avLst/>
            </a:prstGeom>
            <a:solidFill>
              <a:srgbClr val="DD21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5" name="Google Shape;255;p138"/>
          <p:cNvSpPr txBox="1">
            <a:spLocks noGrp="1"/>
          </p:cNvSpPr>
          <p:nvPr>
            <p:ph type="title"/>
          </p:nvPr>
        </p:nvSpPr>
        <p:spPr>
          <a:xfrm>
            <a:off x="609989" y="5367291"/>
            <a:ext cx="1097203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  <a:defRPr sz="5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Blank with Footer">
  <p:cSld name="3_Blank with Footer">
    <p:bg>
      <p:bgPr>
        <a:solidFill>
          <a:schemeClr val="lt1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139"/>
          <p:cNvGrpSpPr/>
          <p:nvPr/>
        </p:nvGrpSpPr>
        <p:grpSpPr>
          <a:xfrm>
            <a:off x="152400" y="6405271"/>
            <a:ext cx="10744200" cy="367585"/>
            <a:chOff x="152400" y="6405271"/>
            <a:chExt cx="10744200" cy="367585"/>
          </a:xfrm>
        </p:grpSpPr>
        <p:sp>
          <p:nvSpPr>
            <p:cNvPr id="258" name="Google Shape;258;p139"/>
            <p:cNvSpPr txBox="1"/>
            <p:nvPr/>
          </p:nvSpPr>
          <p:spPr>
            <a:xfrm>
              <a:off x="152400" y="6471557"/>
              <a:ext cx="44958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Copyright © AgilityHealth</a:t>
              </a:r>
              <a:endParaRPr/>
            </a:p>
          </p:txBody>
        </p:sp>
        <p:pic>
          <p:nvPicPr>
            <p:cNvPr id="260" name="Google Shape;260;p13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298699" y="6456250"/>
              <a:ext cx="521702" cy="26562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61" name="Google Shape;261;p139"/>
            <p:cNvCxnSpPr/>
            <p:nvPr/>
          </p:nvCxnSpPr>
          <p:spPr>
            <a:xfrm>
              <a:off x="10896600" y="6405271"/>
              <a:ext cx="0" cy="367585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350BEAB-8B32-A943-B929-7C3033DA40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274" y="6456250"/>
            <a:ext cx="929005" cy="2616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Question TItle">
  <p:cSld name="3_Question TItle">
    <p:bg>
      <p:bgPr>
        <a:solidFill>
          <a:schemeClr val="lt1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40"/>
          <p:cNvSpPr txBox="1">
            <a:spLocks noGrp="1"/>
          </p:cNvSpPr>
          <p:nvPr>
            <p:ph type="title"/>
          </p:nvPr>
        </p:nvSpPr>
        <p:spPr>
          <a:xfrm>
            <a:off x="478436" y="228600"/>
            <a:ext cx="11235128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26562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 Light"/>
              <a:buNone/>
              <a:defRPr sz="3200" b="0" i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64" name="Google Shape;264;p140"/>
          <p:cNvCxnSpPr/>
          <p:nvPr/>
        </p:nvCxnSpPr>
        <p:spPr>
          <a:xfrm>
            <a:off x="472190" y="1066800"/>
            <a:ext cx="11719810" cy="0"/>
          </a:xfrm>
          <a:prstGeom prst="straightConnector1">
            <a:avLst/>
          </a:prstGeom>
          <a:noFill/>
          <a:ln w="25400" cap="flat" cmpd="sng">
            <a:solidFill>
              <a:srgbClr val="FDF1F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65" name="Google Shape;265;p140"/>
          <p:cNvGrpSpPr/>
          <p:nvPr/>
        </p:nvGrpSpPr>
        <p:grpSpPr>
          <a:xfrm>
            <a:off x="152400" y="6019800"/>
            <a:ext cx="12039600" cy="762000"/>
            <a:chOff x="152400" y="6019800"/>
            <a:chExt cx="12039600" cy="762000"/>
          </a:xfrm>
        </p:grpSpPr>
        <p:sp>
          <p:nvSpPr>
            <p:cNvPr id="266" name="Google Shape;266;p140"/>
            <p:cNvSpPr/>
            <p:nvPr/>
          </p:nvSpPr>
          <p:spPr>
            <a:xfrm>
              <a:off x="10515600" y="6019800"/>
              <a:ext cx="1676400" cy="762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40"/>
            <p:cNvSpPr txBox="1"/>
            <p:nvPr/>
          </p:nvSpPr>
          <p:spPr>
            <a:xfrm>
              <a:off x="152400" y="6471557"/>
              <a:ext cx="44958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Copyright © AgilityHealth</a:t>
              </a:r>
              <a:endParaRPr/>
            </a:p>
          </p:txBody>
        </p:sp>
        <p:pic>
          <p:nvPicPr>
            <p:cNvPr id="269" name="Google Shape;269;p14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959147" y="6364304"/>
              <a:ext cx="685801" cy="3491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70" name="Google Shape;270;p140"/>
            <p:cNvCxnSpPr/>
            <p:nvPr/>
          </p:nvCxnSpPr>
          <p:spPr>
            <a:xfrm>
              <a:off x="10701898" y="6316734"/>
              <a:ext cx="0" cy="444319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AE31008-619C-F843-A662-C517B4EFD6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738" y="6364304"/>
            <a:ext cx="1255491" cy="3535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Light Grey Radar">
  <p:cSld name="3_Light Grey Radar">
    <p:bg>
      <p:bgPr>
        <a:solidFill>
          <a:schemeClr val="lt1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41"/>
          <p:cNvSpPr/>
          <p:nvPr/>
        </p:nvSpPr>
        <p:spPr>
          <a:xfrm rot="-5400000">
            <a:off x="3546348" y="-2767584"/>
            <a:ext cx="5099304" cy="12192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spcFirstLastPara="1" wrap="square" lIns="121900" tIns="60950" rIns="121900" bIns="6095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>
              <a:solidFill>
                <a:srgbClr val="7A7A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41"/>
          <p:cNvSpPr txBox="1">
            <a:spLocks noGrp="1"/>
          </p:cNvSpPr>
          <p:nvPr>
            <p:ph type="title"/>
          </p:nvPr>
        </p:nvSpPr>
        <p:spPr>
          <a:xfrm rot="-5400000">
            <a:off x="-1702708" y="2848730"/>
            <a:ext cx="5099307" cy="959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4" name="Google Shape;274;p141"/>
          <p:cNvGrpSpPr/>
          <p:nvPr/>
        </p:nvGrpSpPr>
        <p:grpSpPr>
          <a:xfrm>
            <a:off x="152400" y="6405271"/>
            <a:ext cx="10744200" cy="367585"/>
            <a:chOff x="152400" y="6405271"/>
            <a:chExt cx="10744200" cy="367585"/>
          </a:xfrm>
        </p:grpSpPr>
        <p:sp>
          <p:nvSpPr>
            <p:cNvPr id="275" name="Google Shape;275;p141"/>
            <p:cNvSpPr txBox="1"/>
            <p:nvPr/>
          </p:nvSpPr>
          <p:spPr>
            <a:xfrm>
              <a:off x="152400" y="6471557"/>
              <a:ext cx="44958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Copyright © AgilityHealth</a:t>
              </a:r>
              <a:endParaRPr/>
            </a:p>
          </p:txBody>
        </p:sp>
        <p:pic>
          <p:nvPicPr>
            <p:cNvPr id="277" name="Google Shape;277;p14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298699" y="6456250"/>
              <a:ext cx="521702" cy="26562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78" name="Google Shape;278;p141"/>
            <p:cNvCxnSpPr/>
            <p:nvPr/>
          </p:nvCxnSpPr>
          <p:spPr>
            <a:xfrm>
              <a:off x="10896600" y="6405271"/>
              <a:ext cx="0" cy="367585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BFAFA53-4C01-F445-BAA9-FD25C68708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274" y="6456250"/>
            <a:ext cx="929005" cy="2616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42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42"/>
          <p:cNvSpPr txBox="1">
            <a:spLocks noGrp="1"/>
          </p:cNvSpPr>
          <p:nvPr>
            <p:ph type="body" idx="1"/>
          </p:nvPr>
        </p:nvSpPr>
        <p:spPr>
          <a:xfrm>
            <a:off x="472190" y="1408175"/>
            <a:ext cx="11235128" cy="478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wo Content">
  <p:cSld name="2_Two Conte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0" name="Google Shape;290;p14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1" name="Google Shape;291;p143"/>
          <p:cNvSpPr txBox="1">
            <a:spLocks noGrp="1"/>
          </p:cNvSpPr>
          <p:nvPr>
            <p:ph type="title"/>
          </p:nvPr>
        </p:nvSpPr>
        <p:spPr>
          <a:xfrm>
            <a:off x="838200" y="135366"/>
            <a:ext cx="10515600" cy="1095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mparison">
  <p:cSld name="2_Comparison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4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0" name="Google Shape;300;p14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1" name="Google Shape;301;p1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2" name="Google Shape;302;p14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3" name="Google Shape;303;p144"/>
          <p:cNvSpPr txBox="1">
            <a:spLocks noGrp="1"/>
          </p:cNvSpPr>
          <p:nvPr>
            <p:ph type="title"/>
          </p:nvPr>
        </p:nvSpPr>
        <p:spPr>
          <a:xfrm>
            <a:off x="838200" y="135366"/>
            <a:ext cx="10515600" cy="1095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45"/>
          <p:cNvSpPr txBox="1">
            <a:spLocks noGrp="1"/>
          </p:cNvSpPr>
          <p:nvPr>
            <p:ph type="title"/>
          </p:nvPr>
        </p:nvSpPr>
        <p:spPr>
          <a:xfrm>
            <a:off x="472190" y="250250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bg>
      <p:bgPr>
        <a:solidFill>
          <a:schemeClr val="lt1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46"/>
          <p:cNvSpPr txBox="1">
            <a:spLocks noGrp="1"/>
          </p:cNvSpPr>
          <p:nvPr>
            <p:ph type="title"/>
          </p:nvPr>
        </p:nvSpPr>
        <p:spPr>
          <a:xfrm>
            <a:off x="838200" y="323085"/>
            <a:ext cx="10515600" cy="580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46"/>
          <p:cNvSpPr txBox="1">
            <a:spLocks noGrp="1"/>
          </p:cNvSpPr>
          <p:nvPr>
            <p:ph type="body" idx="1"/>
          </p:nvPr>
        </p:nvSpPr>
        <p:spPr>
          <a:xfrm>
            <a:off x="2603674" y="1158262"/>
            <a:ext cx="2700338" cy="119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1" name="Google Shape;321;p146"/>
          <p:cNvSpPr txBox="1">
            <a:spLocks noGrp="1"/>
          </p:cNvSpPr>
          <p:nvPr>
            <p:ph type="body" idx="2"/>
          </p:nvPr>
        </p:nvSpPr>
        <p:spPr>
          <a:xfrm>
            <a:off x="6940193" y="1158262"/>
            <a:ext cx="2700338" cy="119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3">
  <p:cSld name="Title Slide - Op 3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165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0" y="0"/>
            <a:ext cx="12192000" cy="5257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Google Shape;38;p165"/>
          <p:cNvGrpSpPr/>
          <p:nvPr/>
        </p:nvGrpSpPr>
        <p:grpSpPr>
          <a:xfrm>
            <a:off x="2895602" y="1869872"/>
            <a:ext cx="9108919" cy="1461939"/>
            <a:chOff x="4896403" y="1205061"/>
            <a:chExt cx="9108919" cy="1461938"/>
          </a:xfrm>
        </p:grpSpPr>
        <p:sp>
          <p:nvSpPr>
            <p:cNvPr id="39" name="Google Shape;39;p165"/>
            <p:cNvSpPr txBox="1"/>
            <p:nvPr/>
          </p:nvSpPr>
          <p:spPr>
            <a:xfrm>
              <a:off x="4896403" y="1601159"/>
              <a:ext cx="894412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/>
            </a:p>
          </p:txBody>
        </p:sp>
        <p:sp>
          <p:nvSpPr>
            <p:cNvPr id="40" name="Google Shape;40;p165"/>
            <p:cNvSpPr txBox="1"/>
            <p:nvPr/>
          </p:nvSpPr>
          <p:spPr>
            <a:xfrm>
              <a:off x="5653582" y="1205061"/>
              <a:ext cx="8351740" cy="1200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world’s leading</a:t>
              </a:r>
              <a:endParaRPr/>
            </a:p>
          </p:txBody>
        </p:sp>
        <p:sp>
          <p:nvSpPr>
            <p:cNvPr id="41" name="Google Shape;41;p165"/>
            <p:cNvSpPr txBox="1"/>
            <p:nvPr/>
          </p:nvSpPr>
          <p:spPr>
            <a:xfrm>
              <a:off x="5334000" y="2143779"/>
              <a:ext cx="83517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Agile measurement &amp; growth platform</a:t>
              </a:r>
              <a:endParaRPr/>
            </a:p>
          </p:txBody>
        </p:sp>
      </p:grpSp>
      <p:pic>
        <p:nvPicPr>
          <p:cNvPr id="42" name="Google Shape;42;p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7800" y="2111981"/>
            <a:ext cx="1310291" cy="139322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65"/>
          <p:cNvSpPr txBox="1">
            <a:spLocks noGrp="1"/>
          </p:cNvSpPr>
          <p:nvPr>
            <p:ph type="body" idx="1"/>
          </p:nvPr>
        </p:nvSpPr>
        <p:spPr>
          <a:xfrm>
            <a:off x="457200" y="5478444"/>
            <a:ext cx="8686800" cy="921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5" name="Google Shape;45;p165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9D3E438-7F92-D946-B26D-8E0769DE43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948" y="6169466"/>
            <a:ext cx="1947331" cy="548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estion TItle">
  <p:cSld name="Question TItle">
    <p:bg>
      <p:bgPr>
        <a:solidFill>
          <a:schemeClr val="lt1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99"/>
          <p:cNvSpPr txBox="1">
            <a:spLocks noGrp="1"/>
          </p:cNvSpPr>
          <p:nvPr>
            <p:ph type="title"/>
          </p:nvPr>
        </p:nvSpPr>
        <p:spPr>
          <a:xfrm>
            <a:off x="472191" y="1165423"/>
            <a:ext cx="11235128" cy="452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8974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800"/>
              <a:buFont typeface="Calibri"/>
              <a:buNone/>
              <a:defRPr sz="7800" b="0" i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99"/>
          <p:cNvSpPr/>
          <p:nvPr/>
        </p:nvSpPr>
        <p:spPr>
          <a:xfrm>
            <a:off x="4038600" y="6440677"/>
            <a:ext cx="4114800" cy="254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1" b="0" i="0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AgillityHealth® | Confidential &amp; Proprietary</a:t>
            </a:r>
            <a:endParaRPr/>
          </a:p>
        </p:txBody>
      </p:sp>
      <p:cxnSp>
        <p:nvCxnSpPr>
          <p:cNvPr id="336" name="Google Shape;336;p99"/>
          <p:cNvCxnSpPr/>
          <p:nvPr/>
        </p:nvCxnSpPr>
        <p:spPr>
          <a:xfrm>
            <a:off x="472189" y="914400"/>
            <a:ext cx="11719811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027BD91-059D-DF4D-A28F-03A1CF9EAC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928" y="166302"/>
            <a:ext cx="1947331" cy="548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1">
  <p:cSld name="Title Slide - Op 1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147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147"/>
          <p:cNvSpPr/>
          <p:nvPr/>
        </p:nvSpPr>
        <p:spPr>
          <a:xfrm>
            <a:off x="1" y="4504554"/>
            <a:ext cx="12189052" cy="166764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147"/>
          <p:cNvSpPr txBox="1">
            <a:spLocks noGrp="1"/>
          </p:cNvSpPr>
          <p:nvPr>
            <p:ph type="body" idx="1"/>
          </p:nvPr>
        </p:nvSpPr>
        <p:spPr>
          <a:xfrm>
            <a:off x="2286001" y="4869873"/>
            <a:ext cx="9903052" cy="921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43" name="Google Shape;343;p147"/>
          <p:cNvGrpSpPr/>
          <p:nvPr/>
        </p:nvGrpSpPr>
        <p:grpSpPr>
          <a:xfrm>
            <a:off x="3480017" y="639862"/>
            <a:ext cx="9210304" cy="1461939"/>
            <a:chOff x="4795018" y="1205061"/>
            <a:chExt cx="9210304" cy="1461938"/>
          </a:xfrm>
        </p:grpSpPr>
        <p:sp>
          <p:nvSpPr>
            <p:cNvPr id="344" name="Google Shape;344;p147"/>
            <p:cNvSpPr txBox="1"/>
            <p:nvPr/>
          </p:nvSpPr>
          <p:spPr>
            <a:xfrm>
              <a:off x="4795018" y="1601159"/>
              <a:ext cx="995797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 dirty="0"/>
            </a:p>
          </p:txBody>
        </p:sp>
        <p:sp>
          <p:nvSpPr>
            <p:cNvPr id="345" name="Google Shape;345;p147"/>
            <p:cNvSpPr txBox="1"/>
            <p:nvPr/>
          </p:nvSpPr>
          <p:spPr>
            <a:xfrm>
              <a:off x="5653582" y="1205061"/>
              <a:ext cx="8351740" cy="1200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world’s leading</a:t>
              </a:r>
              <a:endParaRPr/>
            </a:p>
          </p:txBody>
        </p:sp>
        <p:sp>
          <p:nvSpPr>
            <p:cNvPr id="346" name="Google Shape;346;p147"/>
            <p:cNvSpPr txBox="1"/>
            <p:nvPr/>
          </p:nvSpPr>
          <p:spPr>
            <a:xfrm>
              <a:off x="5334000" y="2143779"/>
              <a:ext cx="83517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Agile measurement &amp; growth platform</a:t>
              </a:r>
              <a:endParaRPr/>
            </a:p>
          </p:txBody>
        </p:sp>
      </p:grpSp>
      <p:pic>
        <p:nvPicPr>
          <p:cNvPr id="347" name="Google Shape;347;p147"/>
          <p:cNvPicPr preferRelativeResize="0"/>
          <p:nvPr/>
        </p:nvPicPr>
        <p:blipFill rotWithShape="1">
          <a:blip r:embed="rId3">
            <a:alphaModFix/>
          </a:blip>
          <a:srcRect t="-1936" b="-4520"/>
          <a:stretch/>
        </p:blipFill>
        <p:spPr>
          <a:xfrm>
            <a:off x="0" y="1"/>
            <a:ext cx="3160435" cy="636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1B67DA-5D92-914E-8934-D99028E978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969" y="2778910"/>
            <a:ext cx="3692320" cy="1039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2">
  <p:cSld name="Title Slide - Op2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148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148"/>
          <p:cNvSpPr/>
          <p:nvPr/>
        </p:nvSpPr>
        <p:spPr>
          <a:xfrm>
            <a:off x="-20290" y="3673456"/>
            <a:ext cx="12189052" cy="197111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148"/>
          <p:cNvSpPr txBox="1">
            <a:spLocks noGrp="1"/>
          </p:cNvSpPr>
          <p:nvPr>
            <p:ph type="body" idx="1"/>
          </p:nvPr>
        </p:nvSpPr>
        <p:spPr>
          <a:xfrm>
            <a:off x="-43530" y="4198349"/>
            <a:ext cx="12189052" cy="921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52" name="Google Shape;352;p148"/>
          <p:cNvGrpSpPr/>
          <p:nvPr/>
        </p:nvGrpSpPr>
        <p:grpSpPr>
          <a:xfrm>
            <a:off x="3200402" y="1646776"/>
            <a:ext cx="9108919" cy="1461939"/>
            <a:chOff x="4896403" y="1205061"/>
            <a:chExt cx="9108919" cy="1461938"/>
          </a:xfrm>
        </p:grpSpPr>
        <p:sp>
          <p:nvSpPr>
            <p:cNvPr id="353" name="Google Shape;353;p148"/>
            <p:cNvSpPr txBox="1"/>
            <p:nvPr/>
          </p:nvSpPr>
          <p:spPr>
            <a:xfrm>
              <a:off x="4896403" y="1601159"/>
              <a:ext cx="894412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/>
            </a:p>
          </p:txBody>
        </p:sp>
        <p:sp>
          <p:nvSpPr>
            <p:cNvPr id="354" name="Google Shape;354;p148"/>
            <p:cNvSpPr txBox="1"/>
            <p:nvPr/>
          </p:nvSpPr>
          <p:spPr>
            <a:xfrm>
              <a:off x="5653582" y="1205061"/>
              <a:ext cx="8351740" cy="1200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world’s leading</a:t>
              </a:r>
              <a:endParaRPr/>
            </a:p>
          </p:txBody>
        </p:sp>
        <p:sp>
          <p:nvSpPr>
            <p:cNvPr id="355" name="Google Shape;355;p148"/>
            <p:cNvSpPr txBox="1"/>
            <p:nvPr/>
          </p:nvSpPr>
          <p:spPr>
            <a:xfrm>
              <a:off x="5334000" y="2143779"/>
              <a:ext cx="83517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Agile measurement &amp; growth platform</a:t>
              </a:r>
              <a:endParaRPr/>
            </a:p>
          </p:txBody>
        </p:sp>
      </p:grpSp>
      <p:pic>
        <p:nvPicPr>
          <p:cNvPr id="356" name="Google Shape;356;p1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600" y="1888886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C48712-21E6-B646-A2FC-A634051249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948" y="6169466"/>
            <a:ext cx="1947331" cy="548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3">
  <p:cSld name="Title Slide - Op 3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149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0" y="0"/>
            <a:ext cx="12192000" cy="5257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0" name="Google Shape;360;p149"/>
          <p:cNvGrpSpPr/>
          <p:nvPr/>
        </p:nvGrpSpPr>
        <p:grpSpPr>
          <a:xfrm>
            <a:off x="2895602" y="1869872"/>
            <a:ext cx="9108919" cy="1461939"/>
            <a:chOff x="4896403" y="1205061"/>
            <a:chExt cx="9108919" cy="1461938"/>
          </a:xfrm>
        </p:grpSpPr>
        <p:sp>
          <p:nvSpPr>
            <p:cNvPr id="361" name="Google Shape;361;p149"/>
            <p:cNvSpPr txBox="1"/>
            <p:nvPr/>
          </p:nvSpPr>
          <p:spPr>
            <a:xfrm>
              <a:off x="4896403" y="1601159"/>
              <a:ext cx="894412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/>
            </a:p>
          </p:txBody>
        </p:sp>
        <p:sp>
          <p:nvSpPr>
            <p:cNvPr id="362" name="Google Shape;362;p149"/>
            <p:cNvSpPr txBox="1"/>
            <p:nvPr/>
          </p:nvSpPr>
          <p:spPr>
            <a:xfrm>
              <a:off x="5653582" y="1205061"/>
              <a:ext cx="8351740" cy="1200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world’s leading</a:t>
              </a:r>
              <a:endParaRPr/>
            </a:p>
          </p:txBody>
        </p:sp>
        <p:sp>
          <p:nvSpPr>
            <p:cNvPr id="363" name="Google Shape;363;p149"/>
            <p:cNvSpPr txBox="1"/>
            <p:nvPr/>
          </p:nvSpPr>
          <p:spPr>
            <a:xfrm>
              <a:off x="5334000" y="2143779"/>
              <a:ext cx="83517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Agile measurement &amp; growth platform</a:t>
              </a:r>
              <a:endParaRPr/>
            </a:p>
          </p:txBody>
        </p:sp>
      </p:grpSp>
      <p:pic>
        <p:nvPicPr>
          <p:cNvPr id="364" name="Google Shape;364;p1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7800" y="2111981"/>
            <a:ext cx="1310291" cy="139322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149"/>
          <p:cNvSpPr txBox="1">
            <a:spLocks noGrp="1"/>
          </p:cNvSpPr>
          <p:nvPr>
            <p:ph type="body" idx="1"/>
          </p:nvPr>
        </p:nvSpPr>
        <p:spPr>
          <a:xfrm>
            <a:off x="457200" y="5478444"/>
            <a:ext cx="8686800" cy="921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67" name="Google Shape;367;p149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1EC92A8A-DB45-AE47-A837-A8F4CA9809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948" y="6169466"/>
            <a:ext cx="1947331" cy="548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 - Op 3">
  <p:cSld name="1_Title Slide - Op 3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150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0" y="0"/>
            <a:ext cx="12192000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150"/>
          <p:cNvSpPr txBox="1"/>
          <p:nvPr/>
        </p:nvSpPr>
        <p:spPr>
          <a:xfrm>
            <a:off x="2362201" y="1730655"/>
            <a:ext cx="835174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Accelerating Your Enterprise Business Agility Journey</a:t>
            </a:r>
            <a:endParaRPr/>
          </a:p>
        </p:txBody>
      </p:sp>
      <p:sp>
        <p:nvSpPr>
          <p:cNvPr id="371" name="Google Shape;371;p150"/>
          <p:cNvSpPr txBox="1"/>
          <p:nvPr/>
        </p:nvSpPr>
        <p:spPr>
          <a:xfrm>
            <a:off x="2895601" y="3300314"/>
            <a:ext cx="83517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through strategy and measuring what matters</a:t>
            </a:r>
            <a:endParaRPr/>
          </a:p>
        </p:txBody>
      </p:sp>
      <p:pic>
        <p:nvPicPr>
          <p:cNvPr id="372" name="Google Shape;372;p1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2397" y="1818875"/>
            <a:ext cx="1310291" cy="139322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150"/>
          <p:cNvSpPr txBox="1">
            <a:spLocks noGrp="1"/>
          </p:cNvSpPr>
          <p:nvPr>
            <p:ph type="body" idx="1"/>
          </p:nvPr>
        </p:nvSpPr>
        <p:spPr>
          <a:xfrm>
            <a:off x="457200" y="5478444"/>
            <a:ext cx="8686800" cy="921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75" name="Google Shape;375;p150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51A1B90-2946-D24F-A28A-D2429E4929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948" y="6169466"/>
            <a:ext cx="1947331" cy="548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51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151"/>
          <p:cNvSpPr txBox="1">
            <a:spLocks noGrp="1"/>
          </p:cNvSpPr>
          <p:nvPr>
            <p:ph type="body" idx="1"/>
          </p:nvPr>
        </p:nvSpPr>
        <p:spPr>
          <a:xfrm>
            <a:off x="472191" y="1408177"/>
            <a:ext cx="11235128" cy="478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">
  <p:cSld name="Two Colum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52"/>
          <p:cNvSpPr txBox="1">
            <a:spLocks noGrp="1"/>
          </p:cNvSpPr>
          <p:nvPr>
            <p:ph type="body" idx="1"/>
          </p:nvPr>
        </p:nvSpPr>
        <p:spPr>
          <a:xfrm>
            <a:off x="457200" y="1837440"/>
            <a:ext cx="54102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1" name="Google Shape;381;p152"/>
          <p:cNvSpPr txBox="1">
            <a:spLocks noGrp="1"/>
          </p:cNvSpPr>
          <p:nvPr>
            <p:ph type="body" idx="2"/>
          </p:nvPr>
        </p:nvSpPr>
        <p:spPr>
          <a:xfrm>
            <a:off x="6477000" y="1837440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2" name="Google Shape;382;p152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53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- Logo Top Right">
  <p:cSld name="Title - Logo Top Right">
    <p:bg>
      <p:bgPr>
        <a:solidFill>
          <a:schemeClr val="lt1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54"/>
          <p:cNvSpPr/>
          <p:nvPr/>
        </p:nvSpPr>
        <p:spPr>
          <a:xfrm>
            <a:off x="381000" y="6400800"/>
            <a:ext cx="7620000" cy="254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1" b="0" i="0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| Confidential &amp; Proprietary</a:t>
            </a:r>
            <a:endParaRPr/>
          </a:p>
        </p:txBody>
      </p:sp>
      <p:sp>
        <p:nvSpPr>
          <p:cNvPr id="387" name="Google Shape;387;p154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88" name="Google Shape;388;p154"/>
          <p:cNvCxnSpPr/>
          <p:nvPr/>
        </p:nvCxnSpPr>
        <p:spPr>
          <a:xfrm>
            <a:off x="472189" y="914400"/>
            <a:ext cx="11719811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0AB0358-9B28-064C-A532-A23B98EB45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929" y="226178"/>
            <a:ext cx="1947331" cy="548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let (4 Stats)">
  <p:cSld name="Caselet (4 Stats)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55"/>
          <p:cNvSpPr txBox="1">
            <a:spLocks noGrp="1"/>
          </p:cNvSpPr>
          <p:nvPr>
            <p:ph type="body" idx="1"/>
          </p:nvPr>
        </p:nvSpPr>
        <p:spPr>
          <a:xfrm>
            <a:off x="682337" y="1064830"/>
            <a:ext cx="10896168" cy="831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2" name="Google Shape;392;p155"/>
          <p:cNvSpPr>
            <a:spLocks noGrp="1"/>
          </p:cNvSpPr>
          <p:nvPr>
            <p:ph type="body" idx="2"/>
          </p:nvPr>
        </p:nvSpPr>
        <p:spPr>
          <a:xfrm>
            <a:off x="682337" y="3309726"/>
            <a:ext cx="5382491" cy="501612"/>
          </a:xfrm>
          <a:prstGeom prst="roundRect">
            <a:avLst>
              <a:gd name="adj" fmla="val 86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1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3" name="Google Shape;393;p155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128" cy="58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155"/>
          <p:cNvSpPr>
            <a:spLocks noGrp="1"/>
          </p:cNvSpPr>
          <p:nvPr>
            <p:ph type="body" idx="3"/>
          </p:nvPr>
        </p:nvSpPr>
        <p:spPr>
          <a:xfrm>
            <a:off x="6197411" y="3314203"/>
            <a:ext cx="5382491" cy="501612"/>
          </a:xfrm>
          <a:prstGeom prst="roundRect">
            <a:avLst>
              <a:gd name="adj" fmla="val 862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1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5" name="Google Shape;395;p155"/>
          <p:cNvSpPr txBox="1">
            <a:spLocks noGrp="1"/>
          </p:cNvSpPr>
          <p:nvPr>
            <p:ph type="body" idx="4"/>
          </p:nvPr>
        </p:nvSpPr>
        <p:spPr>
          <a:xfrm>
            <a:off x="1426011" y="2260079"/>
            <a:ext cx="1600200" cy="6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T Sans"/>
              <a:buNone/>
              <a:defRPr sz="2000" b="1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6" name="Google Shape;396;p155"/>
          <p:cNvSpPr txBox="1">
            <a:spLocks noGrp="1"/>
          </p:cNvSpPr>
          <p:nvPr>
            <p:ph type="body" idx="5"/>
          </p:nvPr>
        </p:nvSpPr>
        <p:spPr>
          <a:xfrm>
            <a:off x="4273383" y="2260079"/>
            <a:ext cx="1600200" cy="6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T Sans"/>
              <a:buNone/>
              <a:defRPr sz="2000" b="1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7" name="Google Shape;397;p155"/>
          <p:cNvSpPr txBox="1">
            <a:spLocks noGrp="1"/>
          </p:cNvSpPr>
          <p:nvPr>
            <p:ph type="body" idx="6"/>
          </p:nvPr>
        </p:nvSpPr>
        <p:spPr>
          <a:xfrm>
            <a:off x="7132331" y="2260079"/>
            <a:ext cx="1600200" cy="6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T Sans"/>
              <a:buNone/>
              <a:defRPr sz="2000" b="1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8" name="Google Shape;398;p155"/>
          <p:cNvSpPr txBox="1">
            <a:spLocks noGrp="1"/>
          </p:cNvSpPr>
          <p:nvPr>
            <p:ph type="body" idx="7"/>
          </p:nvPr>
        </p:nvSpPr>
        <p:spPr>
          <a:xfrm>
            <a:off x="9987417" y="2260079"/>
            <a:ext cx="1600200" cy="6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T Sans"/>
              <a:buNone/>
              <a:defRPr sz="2000" b="1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9" name="Google Shape;399;p155"/>
          <p:cNvSpPr txBox="1">
            <a:spLocks noGrp="1"/>
          </p:cNvSpPr>
          <p:nvPr>
            <p:ph type="body" idx="8"/>
          </p:nvPr>
        </p:nvSpPr>
        <p:spPr>
          <a:xfrm>
            <a:off x="682336" y="2258301"/>
            <a:ext cx="68580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cap="none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0" name="Google Shape;400;p155"/>
          <p:cNvSpPr txBox="1">
            <a:spLocks noGrp="1"/>
          </p:cNvSpPr>
          <p:nvPr>
            <p:ph type="body" idx="9"/>
          </p:nvPr>
        </p:nvSpPr>
        <p:spPr>
          <a:xfrm>
            <a:off x="3523921" y="2258301"/>
            <a:ext cx="68580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cap="none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1" name="Google Shape;401;p155"/>
          <p:cNvSpPr txBox="1">
            <a:spLocks noGrp="1"/>
          </p:cNvSpPr>
          <p:nvPr>
            <p:ph type="body" idx="13"/>
          </p:nvPr>
        </p:nvSpPr>
        <p:spPr>
          <a:xfrm>
            <a:off x="6394443" y="2258301"/>
            <a:ext cx="68580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cap="none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2" name="Google Shape;402;p155"/>
          <p:cNvSpPr txBox="1">
            <a:spLocks noGrp="1"/>
          </p:cNvSpPr>
          <p:nvPr>
            <p:ph type="body" idx="14"/>
          </p:nvPr>
        </p:nvSpPr>
        <p:spPr>
          <a:xfrm>
            <a:off x="9230241" y="2258301"/>
            <a:ext cx="68580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cap="none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3" name="Google Shape;403;p155"/>
          <p:cNvSpPr txBox="1">
            <a:spLocks noGrp="1"/>
          </p:cNvSpPr>
          <p:nvPr>
            <p:ph type="body" idx="15"/>
          </p:nvPr>
        </p:nvSpPr>
        <p:spPr>
          <a:xfrm>
            <a:off x="682337" y="3934623"/>
            <a:ext cx="5382491" cy="225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4" name="Google Shape;404;p155"/>
          <p:cNvSpPr txBox="1">
            <a:spLocks noGrp="1"/>
          </p:cNvSpPr>
          <p:nvPr>
            <p:ph type="body" idx="16"/>
          </p:nvPr>
        </p:nvSpPr>
        <p:spPr>
          <a:xfrm>
            <a:off x="6196014" y="3934623"/>
            <a:ext cx="5387521" cy="2255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 - Op 3">
  <p:cSld name="1_Title Slide - Op 3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166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0" y="0"/>
            <a:ext cx="12192000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66"/>
          <p:cNvSpPr txBox="1"/>
          <p:nvPr/>
        </p:nvSpPr>
        <p:spPr>
          <a:xfrm>
            <a:off x="2362201" y="1730655"/>
            <a:ext cx="835174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Accelerating Your Enterprise Business Agility Journey</a:t>
            </a:r>
            <a:endParaRPr/>
          </a:p>
        </p:txBody>
      </p:sp>
      <p:sp>
        <p:nvSpPr>
          <p:cNvPr id="49" name="Google Shape;49;p166"/>
          <p:cNvSpPr txBox="1"/>
          <p:nvPr/>
        </p:nvSpPr>
        <p:spPr>
          <a:xfrm>
            <a:off x="2895601" y="3300314"/>
            <a:ext cx="83517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through strategy and measuring what matters</a:t>
            </a:r>
            <a:endParaRPr/>
          </a:p>
        </p:txBody>
      </p:sp>
      <p:pic>
        <p:nvPicPr>
          <p:cNvPr id="50" name="Google Shape;50;p1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2397" y="1818875"/>
            <a:ext cx="1310291" cy="139322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66"/>
          <p:cNvSpPr txBox="1">
            <a:spLocks noGrp="1"/>
          </p:cNvSpPr>
          <p:nvPr>
            <p:ph type="body" idx="1"/>
          </p:nvPr>
        </p:nvSpPr>
        <p:spPr>
          <a:xfrm>
            <a:off x="457200" y="5478444"/>
            <a:ext cx="8686800" cy="921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3" name="Google Shape;53;p166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CEDFBC8-9965-7148-A306-F85A8169B9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948" y="6169466"/>
            <a:ext cx="1947331" cy="548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Section Slide" type="secHead">
  <p:cSld name="SECTION_HEADER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56"/>
          <p:cNvSpPr txBox="1">
            <a:spLocks noGrp="1"/>
          </p:cNvSpPr>
          <p:nvPr>
            <p:ph type="title"/>
          </p:nvPr>
        </p:nvSpPr>
        <p:spPr>
          <a:xfrm>
            <a:off x="457200" y="1709740"/>
            <a:ext cx="11277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156"/>
          <p:cNvSpPr txBox="1">
            <a:spLocks noGrp="1"/>
          </p:cNvSpPr>
          <p:nvPr>
            <p:ph type="body" idx="1"/>
          </p:nvPr>
        </p:nvSpPr>
        <p:spPr>
          <a:xfrm>
            <a:off x="457200" y="4589464"/>
            <a:ext cx="11277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8999A"/>
              </a:buClr>
              <a:buSzPts val="2400"/>
              <a:buNone/>
              <a:defRPr sz="2400">
                <a:solidFill>
                  <a:srgbClr val="98999A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2000"/>
              <a:buNone/>
              <a:defRPr sz="2000">
                <a:solidFill>
                  <a:srgbClr val="98999A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800"/>
              <a:buNone/>
              <a:defRPr sz="1800">
                <a:solidFill>
                  <a:srgbClr val="98999A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Light Grey Radar">
  <p:cSld name="1_Light Grey Radar">
    <p:bg>
      <p:bgPr>
        <a:solidFill>
          <a:schemeClr val="lt1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157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1" y="738028"/>
            <a:ext cx="12192001" cy="5099307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157"/>
          <p:cNvSpPr/>
          <p:nvPr/>
        </p:nvSpPr>
        <p:spPr>
          <a:xfrm>
            <a:off x="381000" y="6451684"/>
            <a:ext cx="7620000" cy="254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1" b="0" i="0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| Confidential &amp; Proprietary</a:t>
            </a:r>
            <a:endParaRPr/>
          </a:p>
        </p:txBody>
      </p:sp>
      <p:sp>
        <p:nvSpPr>
          <p:cNvPr id="412" name="Google Shape;412;p157"/>
          <p:cNvSpPr txBox="1">
            <a:spLocks noGrp="1"/>
          </p:cNvSpPr>
          <p:nvPr>
            <p:ph type="body" idx="1"/>
          </p:nvPr>
        </p:nvSpPr>
        <p:spPr>
          <a:xfrm>
            <a:off x="3160435" y="2827017"/>
            <a:ext cx="8686800" cy="921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13" name="Google Shape;413;p157"/>
          <p:cNvPicPr preferRelativeResize="0"/>
          <p:nvPr/>
        </p:nvPicPr>
        <p:blipFill rotWithShape="1">
          <a:blip r:embed="rId3">
            <a:alphaModFix/>
          </a:blip>
          <a:srcRect t="-1936" b="-4520"/>
          <a:stretch/>
        </p:blipFill>
        <p:spPr>
          <a:xfrm>
            <a:off x="0" y="255833"/>
            <a:ext cx="3160435" cy="636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A10BDF-5118-8E4E-B49B-1E0A5C0ACE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948" y="6169466"/>
            <a:ext cx="1947331" cy="548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Dark Grey Radar">
  <p:cSld name="1_Dark Grey Radar">
    <p:bg>
      <p:bgPr>
        <a:solidFill>
          <a:schemeClr val="lt1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58"/>
          <p:cNvSpPr/>
          <p:nvPr/>
        </p:nvSpPr>
        <p:spPr>
          <a:xfrm rot="-5400000">
            <a:off x="3546347" y="-2767587"/>
            <a:ext cx="5099304" cy="121920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spcFirstLastPara="1" wrap="square" lIns="121900" tIns="60950" rIns="121900" bIns="6095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158"/>
          <p:cNvSpPr/>
          <p:nvPr/>
        </p:nvSpPr>
        <p:spPr>
          <a:xfrm>
            <a:off x="381000" y="6451684"/>
            <a:ext cx="7620000" cy="254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1" b="0" i="0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| Confidential &amp; Proprietary</a:t>
            </a:r>
            <a:endParaRPr/>
          </a:p>
        </p:txBody>
      </p:sp>
      <p:sp>
        <p:nvSpPr>
          <p:cNvPr id="418" name="Google Shape;418;p158"/>
          <p:cNvSpPr txBox="1">
            <a:spLocks noGrp="1"/>
          </p:cNvSpPr>
          <p:nvPr>
            <p:ph type="body" idx="1"/>
          </p:nvPr>
        </p:nvSpPr>
        <p:spPr>
          <a:xfrm>
            <a:off x="1752599" y="3063318"/>
            <a:ext cx="8686800" cy="921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19" name="Google Shape;419;p158"/>
          <p:cNvPicPr preferRelativeResize="0"/>
          <p:nvPr/>
        </p:nvPicPr>
        <p:blipFill rotWithShape="1">
          <a:blip r:embed="rId2">
            <a:alphaModFix/>
          </a:blip>
          <a:srcRect t="-1936" b="-4520"/>
          <a:stretch/>
        </p:blipFill>
        <p:spPr>
          <a:xfrm>
            <a:off x="0" y="-2979643"/>
            <a:ext cx="3160435" cy="636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386205-F213-1843-98BE-3C9E9ACD87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948" y="6169466"/>
            <a:ext cx="1947331" cy="548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59"/>
          <p:cNvSpPr/>
          <p:nvPr/>
        </p:nvSpPr>
        <p:spPr>
          <a:xfrm>
            <a:off x="381000" y="6400800"/>
            <a:ext cx="7620000" cy="254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1" b="0" i="0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| Confidential &amp; Proprietary</a:t>
            </a: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680A70-B0EF-D54E-912B-E8E7FF0C15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948" y="6169466"/>
            <a:ext cx="1947331" cy="548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">
  <p:cSld name="1_Blank">
    <p:bg>
      <p:bgPr>
        <a:solidFill>
          <a:schemeClr val="lt1"/>
        </a:solid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chemeClr val="lt1"/>
        </a:solidFill>
        <a:effectLst/>
      </p:bgPr>
    </p:bg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61"/>
          <p:cNvSpPr txBox="1">
            <a:spLocks noGrp="1"/>
          </p:cNvSpPr>
          <p:nvPr>
            <p:ph type="title"/>
          </p:nvPr>
        </p:nvSpPr>
        <p:spPr>
          <a:xfrm>
            <a:off x="838200" y="323086"/>
            <a:ext cx="10515600" cy="580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161"/>
          <p:cNvSpPr txBox="1">
            <a:spLocks noGrp="1"/>
          </p:cNvSpPr>
          <p:nvPr>
            <p:ph type="body" idx="1"/>
          </p:nvPr>
        </p:nvSpPr>
        <p:spPr>
          <a:xfrm>
            <a:off x="2603673" y="1158264"/>
            <a:ext cx="2700339" cy="119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7" name="Google Shape;427;p161"/>
          <p:cNvSpPr txBox="1">
            <a:spLocks noGrp="1"/>
          </p:cNvSpPr>
          <p:nvPr>
            <p:ph type="body" idx="2"/>
          </p:nvPr>
        </p:nvSpPr>
        <p:spPr>
          <a:xfrm>
            <a:off x="6940193" y="1158264"/>
            <a:ext cx="2700339" cy="119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62"/>
          <p:cNvSpPr txBox="1">
            <a:spLocks noGrp="1"/>
          </p:cNvSpPr>
          <p:nvPr>
            <p:ph type="title"/>
          </p:nvPr>
        </p:nvSpPr>
        <p:spPr>
          <a:xfrm>
            <a:off x="472191" y="250251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63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 Light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163"/>
          <p:cNvSpPr txBox="1">
            <a:spLocks noGrp="1"/>
          </p:cNvSpPr>
          <p:nvPr>
            <p:ph type="body" idx="1"/>
          </p:nvPr>
        </p:nvSpPr>
        <p:spPr>
          <a:xfrm>
            <a:off x="472191" y="1408177"/>
            <a:ext cx="11235128" cy="478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PT Sans"/>
                <a:ea typeface="PT Sans"/>
                <a:cs typeface="PT Sans"/>
                <a:sym typeface="PT Sans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PT Sans"/>
                <a:ea typeface="PT Sans"/>
                <a:cs typeface="PT Sans"/>
                <a:sym typeface="PT Sans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PT Sans"/>
                <a:ea typeface="PT Sans"/>
                <a:cs typeface="PT Sans"/>
                <a:sym typeface="PT Sans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PT Sans"/>
                <a:ea typeface="PT Sans"/>
                <a:cs typeface="PT Sans"/>
                <a:sym typeface="PT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3" name="Google Shape;433;p163"/>
          <p:cNvSpPr txBox="1"/>
          <p:nvPr/>
        </p:nvSpPr>
        <p:spPr>
          <a:xfrm>
            <a:off x="4756255" y="6519448"/>
            <a:ext cx="2667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alibri"/>
              <a:buNone/>
            </a:pPr>
            <a:r>
              <a:rPr lang="en-US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www.agilityhealthradar.com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01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101"/>
          <p:cNvSpPr txBox="1">
            <a:spLocks noGrp="1"/>
          </p:cNvSpPr>
          <p:nvPr>
            <p:ph type="body" idx="1"/>
          </p:nvPr>
        </p:nvSpPr>
        <p:spPr>
          <a:xfrm>
            <a:off x="472190" y="1408175"/>
            <a:ext cx="11235128" cy="478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estion TItle">
  <p:cSld name="Question TItle">
    <p:bg>
      <p:bgPr>
        <a:solidFill>
          <a:schemeClr val="lt1"/>
        </a:solidFill>
        <a:effectLst/>
      </p:bgPr>
    </p:bg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76"/>
          <p:cNvSpPr txBox="1">
            <a:spLocks noGrp="1"/>
          </p:cNvSpPr>
          <p:nvPr>
            <p:ph type="title"/>
          </p:nvPr>
        </p:nvSpPr>
        <p:spPr>
          <a:xfrm>
            <a:off x="472190" y="22422"/>
            <a:ext cx="10957810" cy="891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2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46" name="Google Shape;446;p176"/>
          <p:cNvCxnSpPr/>
          <p:nvPr/>
        </p:nvCxnSpPr>
        <p:spPr>
          <a:xfrm>
            <a:off x="500470" y="914400"/>
            <a:ext cx="11719810" cy="0"/>
          </a:xfrm>
          <a:prstGeom prst="straightConnector1">
            <a:avLst/>
          </a:prstGeom>
          <a:noFill/>
          <a:ln w="25400" cap="flat" cmpd="sng">
            <a:solidFill>
              <a:srgbClr val="FDF1F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7" name="Google Shape;447;p176"/>
          <p:cNvSpPr txBox="1"/>
          <p:nvPr/>
        </p:nvSpPr>
        <p:spPr>
          <a:xfrm>
            <a:off x="228600" y="6512402"/>
            <a:ext cx="44450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00"/>
              <a:buFont typeface="Open Sans"/>
              <a:buNone/>
            </a:pPr>
            <a:r>
              <a:rPr lang="en-US" sz="1000" b="0" i="0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rPr>
              <a:t>Copyright© AgilityHealth®</a:t>
            </a:r>
            <a:endParaRPr/>
          </a:p>
        </p:txBody>
      </p:sp>
      <p:pic>
        <p:nvPicPr>
          <p:cNvPr id="448" name="Google Shape;448;p1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29812" y="6358293"/>
            <a:ext cx="682122" cy="3473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9" name="Google Shape;449;p176"/>
          <p:cNvCxnSpPr/>
          <p:nvPr/>
        </p:nvCxnSpPr>
        <p:spPr>
          <a:xfrm>
            <a:off x="10591800" y="6388055"/>
            <a:ext cx="0" cy="306334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6CADCC6-2559-1F40-9AFD-AB73B50BDE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124" y="6388055"/>
            <a:ext cx="1171155" cy="3298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">
  <p:cSld name="Two Colum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7"/>
          <p:cNvSpPr txBox="1">
            <a:spLocks noGrp="1"/>
          </p:cNvSpPr>
          <p:nvPr>
            <p:ph type="body" idx="1"/>
          </p:nvPr>
        </p:nvSpPr>
        <p:spPr>
          <a:xfrm>
            <a:off x="457200" y="1837440"/>
            <a:ext cx="54102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167"/>
          <p:cNvSpPr txBox="1">
            <a:spLocks noGrp="1"/>
          </p:cNvSpPr>
          <p:nvPr>
            <p:ph type="body" idx="2"/>
          </p:nvPr>
        </p:nvSpPr>
        <p:spPr>
          <a:xfrm>
            <a:off x="6477000" y="1837440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67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7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17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8999A"/>
              </a:buClr>
              <a:buSzPts val="2400"/>
              <a:buNone/>
              <a:defRPr sz="2400">
                <a:solidFill>
                  <a:srgbClr val="98999A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2000"/>
              <a:buNone/>
              <a:defRPr sz="2000">
                <a:solidFill>
                  <a:srgbClr val="98999A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800"/>
              <a:buNone/>
              <a:defRPr sz="1800">
                <a:solidFill>
                  <a:srgbClr val="98999A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7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5" name="Google Shape;455;p17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6" name="Google Shape;456;p178"/>
          <p:cNvSpPr txBox="1">
            <a:spLocks noGrp="1"/>
          </p:cNvSpPr>
          <p:nvPr>
            <p:ph type="title"/>
          </p:nvPr>
        </p:nvSpPr>
        <p:spPr>
          <a:xfrm>
            <a:off x="838200" y="135366"/>
            <a:ext cx="10515600" cy="1095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7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9" name="Google Shape;459;p17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0" name="Google Shape;460;p17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1" name="Google Shape;461;p17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2" name="Google Shape;462;p179"/>
          <p:cNvSpPr txBox="1">
            <a:spLocks noGrp="1"/>
          </p:cNvSpPr>
          <p:nvPr>
            <p:ph type="title"/>
          </p:nvPr>
        </p:nvSpPr>
        <p:spPr>
          <a:xfrm>
            <a:off x="838200" y="135366"/>
            <a:ext cx="10515600" cy="1095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80"/>
          <p:cNvSpPr txBox="1">
            <a:spLocks noGrp="1"/>
          </p:cNvSpPr>
          <p:nvPr>
            <p:ph type="title"/>
          </p:nvPr>
        </p:nvSpPr>
        <p:spPr>
          <a:xfrm>
            <a:off x="472190" y="250250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8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8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69" name="Google Shape;469;p18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8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18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3" name="Google Shape;473;p18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184"/>
          <p:cNvSpPr txBox="1">
            <a:spLocks noGrp="1"/>
          </p:cNvSpPr>
          <p:nvPr>
            <p:ph type="title"/>
          </p:nvPr>
        </p:nvSpPr>
        <p:spPr>
          <a:xfrm>
            <a:off x="472190" y="250250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184"/>
          <p:cNvSpPr txBox="1">
            <a:spLocks noGrp="1"/>
          </p:cNvSpPr>
          <p:nvPr>
            <p:ph type="body" idx="1"/>
          </p:nvPr>
        </p:nvSpPr>
        <p:spPr>
          <a:xfrm rot="5400000">
            <a:off x="3698598" y="-1818232"/>
            <a:ext cx="4782313" cy="1123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with Logo">
  <p:cSld name="1_Title and Content with Logo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85"/>
          <p:cNvSpPr txBox="1">
            <a:spLocks noGrp="1"/>
          </p:cNvSpPr>
          <p:nvPr>
            <p:ph type="body" idx="1"/>
          </p:nvPr>
        </p:nvSpPr>
        <p:spPr>
          <a:xfrm>
            <a:off x="381001" y="2018031"/>
            <a:ext cx="11430000" cy="4382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AC3"/>
              </a:buClr>
              <a:buSzPts val="24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AC3"/>
              </a:buClr>
              <a:buSzPts val="2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AC3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AC3"/>
              </a:buClr>
              <a:buSzPts val="1600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AC3"/>
              </a:buClr>
              <a:buSzPts val="1600"/>
              <a:buChar char="•"/>
              <a:defRPr sz="16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9" name="Google Shape;479;p185"/>
          <p:cNvSpPr txBox="1">
            <a:spLocks noGrp="1"/>
          </p:cNvSpPr>
          <p:nvPr>
            <p:ph type="title"/>
          </p:nvPr>
        </p:nvSpPr>
        <p:spPr>
          <a:xfrm>
            <a:off x="0" y="233426"/>
            <a:ext cx="12192000" cy="52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185"/>
          <p:cNvSpPr txBox="1">
            <a:spLocks noGrp="1"/>
          </p:cNvSpPr>
          <p:nvPr>
            <p:ph type="body" idx="2"/>
          </p:nvPr>
        </p:nvSpPr>
        <p:spPr>
          <a:xfrm>
            <a:off x="381001" y="1371600"/>
            <a:ext cx="11429999" cy="61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1" name="Google Shape;481;p185"/>
          <p:cNvSpPr txBox="1"/>
          <p:nvPr/>
        </p:nvSpPr>
        <p:spPr>
          <a:xfrm>
            <a:off x="11811000" y="6523354"/>
            <a:ext cx="199128" cy="187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275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2" name="Google Shape;482;p1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8400" y="126757"/>
            <a:ext cx="658368" cy="658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  <p15:guide id="2" orient="horz" pos="864">
          <p15:clr>
            <a:srgbClr val="FBAE40"/>
          </p15:clr>
        </p15:guide>
        <p15:guide id="3" pos="3840">
          <p15:clr>
            <a:srgbClr val="FBAE40"/>
          </p15:clr>
        </p15:guide>
        <p15:guide id="4" pos="240">
          <p15:clr>
            <a:srgbClr val="FBAE40"/>
          </p15:clr>
        </p15:guide>
        <p15:guide id="5" pos="7440">
          <p15:clr>
            <a:srgbClr val="FBAE40"/>
          </p15:clr>
        </p15:guide>
        <p15:guide id="6" orient="horz" pos="4032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8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5" name="Google Shape;485;p18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6" name="Google Shape;486;p18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7" name="Google Shape;487;p186"/>
          <p:cNvSpPr txBox="1">
            <a:spLocks noGrp="1"/>
          </p:cNvSpPr>
          <p:nvPr>
            <p:ph type="title"/>
          </p:nvPr>
        </p:nvSpPr>
        <p:spPr>
          <a:xfrm>
            <a:off x="685800" y="365127"/>
            <a:ext cx="10210800" cy="7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186"/>
          <p:cNvSpPr/>
          <p:nvPr/>
        </p:nvSpPr>
        <p:spPr>
          <a:xfrm>
            <a:off x="0" y="5733288"/>
            <a:ext cx="12192000" cy="112471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8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- Logo Top Right">
  <p:cSld name="Title - Logo Top Right">
    <p:bg>
      <p:bgPr>
        <a:solidFill>
          <a:schemeClr val="lt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68"/>
          <p:cNvSpPr/>
          <p:nvPr/>
        </p:nvSpPr>
        <p:spPr>
          <a:xfrm>
            <a:off x="381000" y="6400800"/>
            <a:ext cx="7620000" cy="254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1" b="0" i="0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| Confidential &amp; Proprietary</a:t>
            </a:r>
            <a:endParaRPr/>
          </a:p>
        </p:txBody>
      </p:sp>
      <p:sp>
        <p:nvSpPr>
          <p:cNvPr id="60" name="Google Shape;60;p168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61" name="Google Shape;61;p168"/>
          <p:cNvCxnSpPr/>
          <p:nvPr/>
        </p:nvCxnSpPr>
        <p:spPr>
          <a:xfrm>
            <a:off x="472189" y="914400"/>
            <a:ext cx="11719811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CA9AF1A-40B2-004E-B753-B593362E95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997" y="250249"/>
            <a:ext cx="1947331" cy="548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ustom Layout">
  <p:cSld name="22_Custom Layout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87"/>
          <p:cNvSpPr txBox="1">
            <a:spLocks noGrp="1"/>
          </p:cNvSpPr>
          <p:nvPr>
            <p:ph type="title"/>
          </p:nvPr>
        </p:nvSpPr>
        <p:spPr>
          <a:xfrm>
            <a:off x="609986" y="274638"/>
            <a:ext cx="10972030" cy="71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BABAC"/>
              </a:buClr>
              <a:buSzPts val="4400"/>
              <a:buFont typeface="Arial"/>
              <a:buNone/>
              <a:defRPr sz="4400" b="1">
                <a:solidFill>
                  <a:srgbClr val="ABABA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18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88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188"/>
          <p:cNvSpPr txBox="1">
            <a:spLocks noGrp="1"/>
          </p:cNvSpPr>
          <p:nvPr>
            <p:ph type="body" idx="1"/>
          </p:nvPr>
        </p:nvSpPr>
        <p:spPr>
          <a:xfrm>
            <a:off x="548640" y="1408177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1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3903" y="6352169"/>
            <a:ext cx="565331" cy="36475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189"/>
          <p:cNvSpPr txBox="1">
            <a:spLocks noGrp="1"/>
          </p:cNvSpPr>
          <p:nvPr>
            <p:ph type="sldNum" idx="12"/>
          </p:nvPr>
        </p:nvSpPr>
        <p:spPr>
          <a:xfrm>
            <a:off x="9306339" y="635216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98999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98999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98999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98999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98999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98999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98999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98999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98999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00" name="Google Shape;500;p189"/>
          <p:cNvCxnSpPr/>
          <p:nvPr/>
        </p:nvCxnSpPr>
        <p:spPr>
          <a:xfrm>
            <a:off x="500470" y="896471"/>
            <a:ext cx="11719810" cy="0"/>
          </a:xfrm>
          <a:prstGeom prst="straightConnector1">
            <a:avLst/>
          </a:prstGeom>
          <a:noFill/>
          <a:ln w="25400" cap="flat" cmpd="sng">
            <a:solidFill>
              <a:srgbClr val="FDF1F3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with Footer">
  <p:cSld name="Blank with Footer">
    <p:bg>
      <p:bgPr>
        <a:solidFill>
          <a:schemeClr val="lt1"/>
        </a:solidFill>
        <a:effectLst/>
      </p:bgPr>
    </p:bg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105"/>
          <p:cNvPicPr preferRelativeResize="0"/>
          <p:nvPr/>
        </p:nvPicPr>
        <p:blipFill rotWithShape="1">
          <a:blip r:embed="rId2">
            <a:alphaModFix/>
          </a:blip>
          <a:srcRect b="-1"/>
          <a:stretch/>
        </p:blipFill>
        <p:spPr>
          <a:xfrm>
            <a:off x="0" y="-76200"/>
            <a:ext cx="12268200" cy="7159979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105"/>
          <p:cNvSpPr/>
          <p:nvPr/>
        </p:nvSpPr>
        <p:spPr>
          <a:xfrm>
            <a:off x="0" y="4538135"/>
            <a:ext cx="12268199" cy="14264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11" name="Google Shape;511;p105"/>
          <p:cNvCxnSpPr/>
          <p:nvPr/>
        </p:nvCxnSpPr>
        <p:spPr>
          <a:xfrm>
            <a:off x="0" y="5257800"/>
            <a:ext cx="12268199" cy="0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8D0BFF4-5FE3-ED42-BDB3-FD07CCF328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948" y="6169466"/>
            <a:ext cx="1947331" cy="548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06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06"/>
          <p:cNvSpPr txBox="1">
            <a:spLocks noGrp="1"/>
          </p:cNvSpPr>
          <p:nvPr>
            <p:ph type="body" idx="1"/>
          </p:nvPr>
        </p:nvSpPr>
        <p:spPr>
          <a:xfrm>
            <a:off x="548640" y="1408177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07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07"/>
          <p:cNvSpPr txBox="1">
            <a:spLocks noGrp="1"/>
          </p:cNvSpPr>
          <p:nvPr>
            <p:ph type="body" idx="1"/>
          </p:nvPr>
        </p:nvSpPr>
        <p:spPr>
          <a:xfrm>
            <a:off x="472191" y="1408177"/>
            <a:ext cx="11235128" cy="478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08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108"/>
          <p:cNvSpPr txBox="1">
            <a:spLocks noGrp="1"/>
          </p:cNvSpPr>
          <p:nvPr>
            <p:ph type="body" idx="1"/>
          </p:nvPr>
        </p:nvSpPr>
        <p:spPr>
          <a:xfrm>
            <a:off x="472190" y="1408175"/>
            <a:ext cx="11235128" cy="478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09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109"/>
          <p:cNvSpPr txBox="1">
            <a:spLocks noGrp="1"/>
          </p:cNvSpPr>
          <p:nvPr>
            <p:ph type="body" idx="1"/>
          </p:nvPr>
        </p:nvSpPr>
        <p:spPr>
          <a:xfrm>
            <a:off x="472190" y="1408175"/>
            <a:ext cx="11235128" cy="478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1">
  <p:cSld name="Title Slide - Op 1"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190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190"/>
          <p:cNvSpPr/>
          <p:nvPr/>
        </p:nvSpPr>
        <p:spPr>
          <a:xfrm>
            <a:off x="1" y="4504554"/>
            <a:ext cx="12189001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8" name="Google Shape;528;p190"/>
          <p:cNvPicPr preferRelativeResize="0"/>
          <p:nvPr/>
        </p:nvPicPr>
        <p:blipFill rotWithShape="1">
          <a:blip r:embed="rId3">
            <a:alphaModFix/>
          </a:blip>
          <a:srcRect t="-1937" b="-4524"/>
          <a:stretch/>
        </p:blipFill>
        <p:spPr>
          <a:xfrm>
            <a:off x="0" y="1"/>
            <a:ext cx="3160436" cy="636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190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190"/>
          <p:cNvSpPr/>
          <p:nvPr/>
        </p:nvSpPr>
        <p:spPr>
          <a:xfrm>
            <a:off x="1" y="4504554"/>
            <a:ext cx="12189001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2" name="Google Shape;532;p190"/>
          <p:cNvPicPr preferRelativeResize="0"/>
          <p:nvPr/>
        </p:nvPicPr>
        <p:blipFill rotWithShape="1">
          <a:blip r:embed="rId3">
            <a:alphaModFix/>
          </a:blip>
          <a:srcRect t="-1937" b="-4524"/>
          <a:stretch/>
        </p:blipFill>
        <p:spPr>
          <a:xfrm>
            <a:off x="0" y="1"/>
            <a:ext cx="3160436" cy="6369577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190"/>
          <p:cNvSpPr txBox="1">
            <a:spLocks noGrp="1"/>
          </p:cNvSpPr>
          <p:nvPr>
            <p:ph type="title"/>
          </p:nvPr>
        </p:nvSpPr>
        <p:spPr>
          <a:xfrm>
            <a:off x="3008025" y="1552000"/>
            <a:ext cx="8164500" cy="8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5" name="Google Shape;535;p190"/>
          <p:cNvSpPr txBox="1">
            <a:spLocks noGrp="1"/>
          </p:cNvSpPr>
          <p:nvPr>
            <p:ph type="title" idx="2"/>
          </p:nvPr>
        </p:nvSpPr>
        <p:spPr>
          <a:xfrm>
            <a:off x="2069100" y="4908050"/>
            <a:ext cx="100461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2F5E7E-D26E-9F4B-A498-50B53F29B0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101" y="2799627"/>
            <a:ext cx="4249381" cy="11967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1 1">
  <p:cSld name="Title Slide - Op 1 1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Google Shape;537;p191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191"/>
          <p:cNvSpPr/>
          <p:nvPr/>
        </p:nvSpPr>
        <p:spPr>
          <a:xfrm>
            <a:off x="1" y="4504554"/>
            <a:ext cx="12189001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9" name="Google Shape;539;p191"/>
          <p:cNvPicPr preferRelativeResize="0"/>
          <p:nvPr/>
        </p:nvPicPr>
        <p:blipFill rotWithShape="1">
          <a:blip r:embed="rId3">
            <a:alphaModFix/>
          </a:blip>
          <a:srcRect t="-1937" b="-4524"/>
          <a:stretch/>
        </p:blipFill>
        <p:spPr>
          <a:xfrm>
            <a:off x="0" y="1"/>
            <a:ext cx="3160436" cy="636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191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191"/>
          <p:cNvSpPr/>
          <p:nvPr/>
        </p:nvSpPr>
        <p:spPr>
          <a:xfrm>
            <a:off x="1" y="4504554"/>
            <a:ext cx="12189001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3" name="Google Shape;543;p191"/>
          <p:cNvPicPr preferRelativeResize="0"/>
          <p:nvPr/>
        </p:nvPicPr>
        <p:blipFill rotWithShape="1">
          <a:blip r:embed="rId3">
            <a:alphaModFix/>
          </a:blip>
          <a:srcRect t="-1937" b="-4524"/>
          <a:stretch/>
        </p:blipFill>
        <p:spPr>
          <a:xfrm>
            <a:off x="0" y="1"/>
            <a:ext cx="3160436" cy="6369577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191"/>
          <p:cNvSpPr txBox="1">
            <a:spLocks noGrp="1"/>
          </p:cNvSpPr>
          <p:nvPr>
            <p:ph type="title"/>
          </p:nvPr>
        </p:nvSpPr>
        <p:spPr>
          <a:xfrm>
            <a:off x="2069100" y="4908050"/>
            <a:ext cx="100461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546" name="Google Shape;546;p191"/>
          <p:cNvGrpSpPr/>
          <p:nvPr/>
        </p:nvGrpSpPr>
        <p:grpSpPr>
          <a:xfrm>
            <a:off x="3505200" y="960975"/>
            <a:ext cx="8789300" cy="1461918"/>
            <a:chOff x="4896401" y="1205061"/>
            <a:chExt cx="8789300" cy="1461918"/>
          </a:xfrm>
        </p:grpSpPr>
        <p:sp>
          <p:nvSpPr>
            <p:cNvPr id="547" name="Google Shape;547;p191"/>
            <p:cNvSpPr txBox="1"/>
            <p:nvPr/>
          </p:nvSpPr>
          <p:spPr>
            <a:xfrm>
              <a:off x="4896401" y="1601161"/>
              <a:ext cx="9948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lang="en-US" sz="400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191"/>
            <p:cNvSpPr txBox="1"/>
            <p:nvPr/>
          </p:nvSpPr>
          <p:spPr>
            <a:xfrm>
              <a:off x="5779201" y="1205061"/>
              <a:ext cx="79065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lang="en-US" sz="75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world’s leading</a:t>
              </a:r>
              <a:endParaRPr sz="7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191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lang="en-US" sz="280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Agile measurement &amp; growth platform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265DF7E-40A5-2846-AEA2-518294ADE7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918" y="2897654"/>
            <a:ext cx="3757319" cy="10581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let (4 Stats)">
  <p:cSld name="Caselet (4 Stats)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9"/>
          <p:cNvSpPr txBox="1">
            <a:spLocks noGrp="1"/>
          </p:cNvSpPr>
          <p:nvPr>
            <p:ph type="body" idx="1"/>
          </p:nvPr>
        </p:nvSpPr>
        <p:spPr>
          <a:xfrm>
            <a:off x="682337" y="1064830"/>
            <a:ext cx="10896168" cy="831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69"/>
          <p:cNvSpPr>
            <a:spLocks noGrp="1"/>
          </p:cNvSpPr>
          <p:nvPr>
            <p:ph type="body" idx="2"/>
          </p:nvPr>
        </p:nvSpPr>
        <p:spPr>
          <a:xfrm>
            <a:off x="682337" y="3309726"/>
            <a:ext cx="5382491" cy="501612"/>
          </a:xfrm>
          <a:prstGeom prst="roundRect">
            <a:avLst>
              <a:gd name="adj" fmla="val 86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1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6" name="Google Shape;66;p169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128" cy="58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9"/>
          <p:cNvSpPr>
            <a:spLocks noGrp="1"/>
          </p:cNvSpPr>
          <p:nvPr>
            <p:ph type="body" idx="3"/>
          </p:nvPr>
        </p:nvSpPr>
        <p:spPr>
          <a:xfrm>
            <a:off x="6197411" y="3314203"/>
            <a:ext cx="5382491" cy="501612"/>
          </a:xfrm>
          <a:prstGeom prst="roundRect">
            <a:avLst>
              <a:gd name="adj" fmla="val 862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1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169"/>
          <p:cNvSpPr txBox="1">
            <a:spLocks noGrp="1"/>
          </p:cNvSpPr>
          <p:nvPr>
            <p:ph type="body" idx="4"/>
          </p:nvPr>
        </p:nvSpPr>
        <p:spPr>
          <a:xfrm>
            <a:off x="1426011" y="2260079"/>
            <a:ext cx="1600200" cy="6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T Sans"/>
              <a:buNone/>
              <a:defRPr sz="2000" b="1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69"/>
          <p:cNvSpPr txBox="1">
            <a:spLocks noGrp="1"/>
          </p:cNvSpPr>
          <p:nvPr>
            <p:ph type="body" idx="5"/>
          </p:nvPr>
        </p:nvSpPr>
        <p:spPr>
          <a:xfrm>
            <a:off x="4273383" y="2260079"/>
            <a:ext cx="1600200" cy="6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T Sans"/>
              <a:buNone/>
              <a:defRPr sz="2000" b="1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69"/>
          <p:cNvSpPr txBox="1">
            <a:spLocks noGrp="1"/>
          </p:cNvSpPr>
          <p:nvPr>
            <p:ph type="body" idx="6"/>
          </p:nvPr>
        </p:nvSpPr>
        <p:spPr>
          <a:xfrm>
            <a:off x="7132331" y="2260079"/>
            <a:ext cx="1600200" cy="6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T Sans"/>
              <a:buNone/>
              <a:defRPr sz="2000" b="1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69"/>
          <p:cNvSpPr txBox="1">
            <a:spLocks noGrp="1"/>
          </p:cNvSpPr>
          <p:nvPr>
            <p:ph type="body" idx="7"/>
          </p:nvPr>
        </p:nvSpPr>
        <p:spPr>
          <a:xfrm>
            <a:off x="9987417" y="2260079"/>
            <a:ext cx="1600200" cy="6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T Sans"/>
              <a:buNone/>
              <a:defRPr sz="2000" b="1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69"/>
          <p:cNvSpPr txBox="1">
            <a:spLocks noGrp="1"/>
          </p:cNvSpPr>
          <p:nvPr>
            <p:ph type="body" idx="8"/>
          </p:nvPr>
        </p:nvSpPr>
        <p:spPr>
          <a:xfrm>
            <a:off x="682336" y="2258301"/>
            <a:ext cx="68580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cap="none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69"/>
          <p:cNvSpPr txBox="1">
            <a:spLocks noGrp="1"/>
          </p:cNvSpPr>
          <p:nvPr>
            <p:ph type="body" idx="9"/>
          </p:nvPr>
        </p:nvSpPr>
        <p:spPr>
          <a:xfrm>
            <a:off x="3523921" y="2258301"/>
            <a:ext cx="68580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cap="none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69"/>
          <p:cNvSpPr txBox="1">
            <a:spLocks noGrp="1"/>
          </p:cNvSpPr>
          <p:nvPr>
            <p:ph type="body" idx="13"/>
          </p:nvPr>
        </p:nvSpPr>
        <p:spPr>
          <a:xfrm>
            <a:off x="6394443" y="2258301"/>
            <a:ext cx="68580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cap="none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69"/>
          <p:cNvSpPr txBox="1">
            <a:spLocks noGrp="1"/>
          </p:cNvSpPr>
          <p:nvPr>
            <p:ph type="body" idx="14"/>
          </p:nvPr>
        </p:nvSpPr>
        <p:spPr>
          <a:xfrm>
            <a:off x="9230241" y="2258301"/>
            <a:ext cx="68580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cap="none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69"/>
          <p:cNvSpPr txBox="1">
            <a:spLocks noGrp="1"/>
          </p:cNvSpPr>
          <p:nvPr>
            <p:ph type="body" idx="15"/>
          </p:nvPr>
        </p:nvSpPr>
        <p:spPr>
          <a:xfrm>
            <a:off x="682337" y="3934623"/>
            <a:ext cx="5382491" cy="225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69"/>
          <p:cNvSpPr txBox="1">
            <a:spLocks noGrp="1"/>
          </p:cNvSpPr>
          <p:nvPr>
            <p:ph type="body" idx="16"/>
          </p:nvPr>
        </p:nvSpPr>
        <p:spPr>
          <a:xfrm>
            <a:off x="6196014" y="3934623"/>
            <a:ext cx="5387521" cy="2255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192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Light Grey Radar">
  <p:cSld name="1_Light Grey Radar">
    <p:bg>
      <p:bgPr>
        <a:solidFill>
          <a:schemeClr val="lt1"/>
        </a:solidFill>
        <a:effectLst/>
      </p:bgPr>
    </p:bg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193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1" y="738028"/>
            <a:ext cx="12192001" cy="5099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193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1" y="738028"/>
            <a:ext cx="12192001" cy="5099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193"/>
          <p:cNvPicPr preferRelativeResize="0"/>
          <p:nvPr/>
        </p:nvPicPr>
        <p:blipFill rotWithShape="1">
          <a:blip r:embed="rId3">
            <a:alphaModFix/>
          </a:blip>
          <a:srcRect t="-1936" b="-4519"/>
          <a:stretch/>
        </p:blipFill>
        <p:spPr>
          <a:xfrm>
            <a:off x="0" y="255833"/>
            <a:ext cx="3160435" cy="636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193"/>
          <p:cNvPicPr preferRelativeResize="0"/>
          <p:nvPr/>
        </p:nvPicPr>
        <p:blipFill rotWithShape="1">
          <a:blip r:embed="rId3">
            <a:alphaModFix/>
          </a:blip>
          <a:srcRect t="-1936" b="-4519"/>
          <a:stretch/>
        </p:blipFill>
        <p:spPr>
          <a:xfrm>
            <a:off x="0" y="255833"/>
            <a:ext cx="3160435" cy="6369579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193"/>
          <p:cNvSpPr txBox="1">
            <a:spLocks noGrp="1"/>
          </p:cNvSpPr>
          <p:nvPr>
            <p:ph type="subTitle" idx="1"/>
          </p:nvPr>
        </p:nvSpPr>
        <p:spPr>
          <a:xfrm>
            <a:off x="3321600" y="2599000"/>
            <a:ext cx="8413200" cy="15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6000"/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6000"/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6000"/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9pPr>
          </a:lstStyle>
          <a:p>
            <a:endParaRPr/>
          </a:p>
        </p:txBody>
      </p:sp>
      <p:sp>
        <p:nvSpPr>
          <p:cNvPr id="560" name="Google Shape;560;p193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DEF231-14E2-7144-ABA3-170C2D5768E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948" y="6169466"/>
            <a:ext cx="1947331" cy="548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2">
  <p:cSld name="Title Slide - Op2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p194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194"/>
          <p:cNvSpPr/>
          <p:nvPr/>
        </p:nvSpPr>
        <p:spPr>
          <a:xfrm>
            <a:off x="-20290" y="3673456"/>
            <a:ext cx="12189052" cy="197111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4" name="Google Shape;564;p194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-43529" y="0"/>
            <a:ext cx="122355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194"/>
          <p:cNvSpPr/>
          <p:nvPr/>
        </p:nvSpPr>
        <p:spPr>
          <a:xfrm>
            <a:off x="-20290" y="3673456"/>
            <a:ext cx="12189052" cy="197111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6" name="Google Shape;566;p1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600" y="1888886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1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600" y="1888886"/>
            <a:ext cx="1310291" cy="13932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9" name="Google Shape;569;p194"/>
          <p:cNvGrpSpPr/>
          <p:nvPr/>
        </p:nvGrpSpPr>
        <p:grpSpPr>
          <a:xfrm>
            <a:off x="3200400" y="1646776"/>
            <a:ext cx="8789339" cy="1461939"/>
            <a:chOff x="4896401" y="1205061"/>
            <a:chExt cx="8789339" cy="1461938"/>
          </a:xfrm>
        </p:grpSpPr>
        <p:sp>
          <p:nvSpPr>
            <p:cNvPr id="570" name="Google Shape;570;p194"/>
            <p:cNvSpPr txBox="1"/>
            <p:nvPr/>
          </p:nvSpPr>
          <p:spPr>
            <a:xfrm>
              <a:off x="4896401" y="1601161"/>
              <a:ext cx="9948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lang="en-US" sz="400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194"/>
            <p:cNvSpPr txBox="1"/>
            <p:nvPr/>
          </p:nvSpPr>
          <p:spPr>
            <a:xfrm>
              <a:off x="5779201" y="1205061"/>
              <a:ext cx="79065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lang="en-US" sz="75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world’s leading</a:t>
              </a:r>
              <a:endParaRPr sz="7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194"/>
            <p:cNvSpPr txBox="1"/>
            <p:nvPr/>
          </p:nvSpPr>
          <p:spPr>
            <a:xfrm>
              <a:off x="5334000" y="2143779"/>
              <a:ext cx="83517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lang="en-US" sz="280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Agile measurement &amp; growth platform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4" name="Google Shape;574;p194"/>
          <p:cNvSpPr txBox="1">
            <a:spLocks noGrp="1"/>
          </p:cNvSpPr>
          <p:nvPr>
            <p:ph type="title"/>
          </p:nvPr>
        </p:nvSpPr>
        <p:spPr>
          <a:xfrm>
            <a:off x="-43525" y="4192475"/>
            <a:ext cx="12235499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C24B29-FB9F-0042-AAD8-EFEFD46E1F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948" y="6169466"/>
            <a:ext cx="1947331" cy="548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 3">
  <p:cSld name="Title Slide - Op 3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195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0" y="0"/>
            <a:ext cx="12192000" cy="5257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7" name="Google Shape;577;p195"/>
          <p:cNvGrpSpPr/>
          <p:nvPr/>
        </p:nvGrpSpPr>
        <p:grpSpPr>
          <a:xfrm>
            <a:off x="2895602" y="1869872"/>
            <a:ext cx="9108919" cy="1461939"/>
            <a:chOff x="4896403" y="1205061"/>
            <a:chExt cx="9108919" cy="1461938"/>
          </a:xfrm>
        </p:grpSpPr>
        <p:sp>
          <p:nvSpPr>
            <p:cNvPr id="578" name="Google Shape;578;p195"/>
            <p:cNvSpPr txBox="1"/>
            <p:nvPr/>
          </p:nvSpPr>
          <p:spPr>
            <a:xfrm>
              <a:off x="4896403" y="1601159"/>
              <a:ext cx="894412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0"/>
                <a:buFont typeface="Calibri"/>
                <a:buNone/>
              </a:pPr>
              <a:r>
                <a:rPr lang="en-US" sz="4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195"/>
            <p:cNvSpPr txBox="1"/>
            <p:nvPr/>
          </p:nvSpPr>
          <p:spPr>
            <a:xfrm>
              <a:off x="5653582" y="1205061"/>
              <a:ext cx="8351740" cy="1200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200"/>
                <a:buFont typeface="Arial"/>
                <a:buNone/>
              </a:pPr>
              <a:r>
                <a:rPr lang="en-US" sz="7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world’s leading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195"/>
            <p:cNvSpPr txBox="1"/>
            <p:nvPr/>
          </p:nvSpPr>
          <p:spPr>
            <a:xfrm>
              <a:off x="5334000" y="2143779"/>
              <a:ext cx="83517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Arial"/>
                <a:buNone/>
              </a:pPr>
              <a:r>
                <a:rPr lang="en-US"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Agile measurement &amp; growth platform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81" name="Google Shape;581;p1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7800" y="2111981"/>
            <a:ext cx="1310291" cy="13932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3" name="Google Shape;583;p195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84" name="Google Shape;584;p195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0" y="0"/>
            <a:ext cx="12191999" cy="5257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1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7800" y="2111981"/>
            <a:ext cx="1310291" cy="13932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7" name="Google Shape;587;p195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88" name="Google Shape;588;p195"/>
          <p:cNvGrpSpPr/>
          <p:nvPr/>
        </p:nvGrpSpPr>
        <p:grpSpPr>
          <a:xfrm>
            <a:off x="2895600" y="1875375"/>
            <a:ext cx="8789300" cy="1461918"/>
            <a:chOff x="4896401" y="1205061"/>
            <a:chExt cx="8789300" cy="1461918"/>
          </a:xfrm>
        </p:grpSpPr>
        <p:sp>
          <p:nvSpPr>
            <p:cNvPr id="589" name="Google Shape;589;p195"/>
            <p:cNvSpPr txBox="1"/>
            <p:nvPr/>
          </p:nvSpPr>
          <p:spPr>
            <a:xfrm>
              <a:off x="4896401" y="1601161"/>
              <a:ext cx="9948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lang="en-US" sz="400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195"/>
            <p:cNvSpPr txBox="1"/>
            <p:nvPr/>
          </p:nvSpPr>
          <p:spPr>
            <a:xfrm>
              <a:off x="5779201" y="1205061"/>
              <a:ext cx="79065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lang="en-US" sz="75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world’s leading</a:t>
              </a:r>
              <a:endParaRPr sz="7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195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lang="en-US" sz="280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Agile measurement &amp; growth platform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92" name="Google Shape;592;p1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7663" y="5229225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195"/>
          <p:cNvSpPr txBox="1">
            <a:spLocks noGrp="1"/>
          </p:cNvSpPr>
          <p:nvPr>
            <p:ph type="title"/>
          </p:nvPr>
        </p:nvSpPr>
        <p:spPr>
          <a:xfrm>
            <a:off x="537600" y="5424475"/>
            <a:ext cx="8789400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4" name="Google Shape;594;p195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42A0496-6365-F049-84BB-361A01D1A7B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948" y="6169466"/>
            <a:ext cx="1947331" cy="548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 - Op 3">
  <p:cSld name="1_Title Slide - Op 3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Google Shape;596;p196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0" y="0"/>
            <a:ext cx="12192000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196"/>
          <p:cNvSpPr txBox="1"/>
          <p:nvPr/>
        </p:nvSpPr>
        <p:spPr>
          <a:xfrm>
            <a:off x="2362201" y="1730655"/>
            <a:ext cx="835174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Accelerating Your Enterprise Business Agility Journey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196"/>
          <p:cNvSpPr txBox="1"/>
          <p:nvPr/>
        </p:nvSpPr>
        <p:spPr>
          <a:xfrm>
            <a:off x="2895601" y="3300314"/>
            <a:ext cx="83517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through strategy and measuring what matters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9" name="Google Shape;599;p1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2397" y="1818875"/>
            <a:ext cx="1310291" cy="13932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1" name="Google Shape;601;p196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02" name="Google Shape;602;p196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>
            <a:off x="0" y="0"/>
            <a:ext cx="12192000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196"/>
          <p:cNvSpPr txBox="1"/>
          <p:nvPr/>
        </p:nvSpPr>
        <p:spPr>
          <a:xfrm>
            <a:off x="2362201" y="1730655"/>
            <a:ext cx="835174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Accelerating Your Enterprise Business Agility Journey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196"/>
          <p:cNvSpPr txBox="1"/>
          <p:nvPr/>
        </p:nvSpPr>
        <p:spPr>
          <a:xfrm>
            <a:off x="3017600" y="3300325"/>
            <a:ext cx="7471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800"/>
              <a:buFont typeface="Arial"/>
              <a:buNone/>
            </a:pPr>
            <a:r>
              <a:rPr lang="en-US" sz="280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through strategy and measuring what matters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5" name="Google Shape;605;p1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2397" y="1818875"/>
            <a:ext cx="1310291" cy="13932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7" name="Google Shape;607;p196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08" name="Google Shape;608;p1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7663" y="5229225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196"/>
          <p:cNvSpPr txBox="1">
            <a:spLocks noGrp="1"/>
          </p:cNvSpPr>
          <p:nvPr>
            <p:ph type="title"/>
          </p:nvPr>
        </p:nvSpPr>
        <p:spPr>
          <a:xfrm>
            <a:off x="537600" y="5424475"/>
            <a:ext cx="8789400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0" name="Google Shape;610;p196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45ECD32-FC1E-FF48-B75C-EE18EAB260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948" y="6169466"/>
            <a:ext cx="1947331" cy="548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">
  <p:cSld name="Two Column"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197"/>
          <p:cNvSpPr txBox="1">
            <a:spLocks noGrp="1"/>
          </p:cNvSpPr>
          <p:nvPr>
            <p:ph type="body" idx="1"/>
          </p:nvPr>
        </p:nvSpPr>
        <p:spPr>
          <a:xfrm>
            <a:off x="457200" y="1837440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3" name="Google Shape;613;p197"/>
          <p:cNvSpPr txBox="1">
            <a:spLocks noGrp="1"/>
          </p:cNvSpPr>
          <p:nvPr>
            <p:ph type="body" idx="2"/>
          </p:nvPr>
        </p:nvSpPr>
        <p:spPr>
          <a:xfrm>
            <a:off x="6477000" y="1837440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4" name="Google Shape;614;p197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- Logo Top Right">
  <p:cSld name="Title - Logo Top Right">
    <p:bg>
      <p:bgPr>
        <a:solidFill>
          <a:schemeClr val="lt1"/>
        </a:solidFill>
        <a:effectLst/>
      </p:bgPr>
    </p:bg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198"/>
          <p:cNvSpPr txBox="1">
            <a:spLocks noGrp="1"/>
          </p:cNvSpPr>
          <p:nvPr>
            <p:ph type="title"/>
          </p:nvPr>
        </p:nvSpPr>
        <p:spPr>
          <a:xfrm>
            <a:off x="548648" y="250250"/>
            <a:ext cx="90129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19" name="Google Shape;619;p1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7663" y="914400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198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86ED95-B282-DB43-B06E-2034539395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958" y="111037"/>
            <a:ext cx="1947331" cy="548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let (4 Stats)">
  <p:cSld name="Caselet (4 Stats)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99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000" cy="5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3" name="Google Shape;623;p199"/>
          <p:cNvSpPr txBox="1">
            <a:spLocks noGrp="1"/>
          </p:cNvSpPr>
          <p:nvPr>
            <p:ph type="body" idx="1"/>
          </p:nvPr>
        </p:nvSpPr>
        <p:spPr>
          <a:xfrm>
            <a:off x="682337" y="3934623"/>
            <a:ext cx="5382600" cy="22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lvl="5" indent="-266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6pPr>
            <a:lvl7pPr marL="3200400" lvl="6" indent="-266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7pPr>
            <a:lvl8pPr marL="3657600" lvl="7" indent="-266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8pPr>
            <a:lvl9pPr marL="4114800" lvl="8" indent="-266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9pPr>
          </a:lstStyle>
          <a:p>
            <a:endParaRPr/>
          </a:p>
        </p:txBody>
      </p:sp>
      <p:sp>
        <p:nvSpPr>
          <p:cNvPr id="624" name="Google Shape;624;p199"/>
          <p:cNvSpPr txBox="1">
            <a:spLocks noGrp="1"/>
          </p:cNvSpPr>
          <p:nvPr>
            <p:ph type="subTitle" idx="2"/>
          </p:nvPr>
        </p:nvSpPr>
        <p:spPr>
          <a:xfrm>
            <a:off x="489600" y="1046400"/>
            <a:ext cx="11199900" cy="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199"/>
          <p:cNvSpPr txBox="1">
            <a:spLocks noGrp="1"/>
          </p:cNvSpPr>
          <p:nvPr>
            <p:ph type="subTitle" idx="3"/>
          </p:nvPr>
        </p:nvSpPr>
        <p:spPr>
          <a:xfrm>
            <a:off x="617600" y="192700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200"/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p199"/>
          <p:cNvSpPr txBox="1">
            <a:spLocks noGrp="1"/>
          </p:cNvSpPr>
          <p:nvPr>
            <p:ph type="subTitle" idx="4"/>
          </p:nvPr>
        </p:nvSpPr>
        <p:spPr>
          <a:xfrm>
            <a:off x="1449599" y="1927000"/>
            <a:ext cx="1600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1800"/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1800"/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27" name="Google Shape;627;p199"/>
          <p:cNvSpPr txBox="1">
            <a:spLocks noGrp="1"/>
          </p:cNvSpPr>
          <p:nvPr>
            <p:ph type="subTitle" idx="5"/>
          </p:nvPr>
        </p:nvSpPr>
        <p:spPr>
          <a:xfrm>
            <a:off x="3486933" y="192700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200"/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p199"/>
          <p:cNvSpPr txBox="1">
            <a:spLocks noGrp="1"/>
          </p:cNvSpPr>
          <p:nvPr>
            <p:ph type="subTitle" idx="6"/>
          </p:nvPr>
        </p:nvSpPr>
        <p:spPr>
          <a:xfrm>
            <a:off x="4318932" y="1927000"/>
            <a:ext cx="1600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1800"/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1800"/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29" name="Google Shape;629;p199"/>
          <p:cNvSpPr txBox="1">
            <a:spLocks noGrp="1"/>
          </p:cNvSpPr>
          <p:nvPr>
            <p:ph type="subTitle" idx="7"/>
          </p:nvPr>
        </p:nvSpPr>
        <p:spPr>
          <a:xfrm>
            <a:off x="6356267" y="192700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200"/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30" name="Google Shape;630;p199"/>
          <p:cNvSpPr txBox="1">
            <a:spLocks noGrp="1"/>
          </p:cNvSpPr>
          <p:nvPr>
            <p:ph type="subTitle" idx="8"/>
          </p:nvPr>
        </p:nvSpPr>
        <p:spPr>
          <a:xfrm>
            <a:off x="7188266" y="1927000"/>
            <a:ext cx="1600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1800"/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1800"/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31" name="Google Shape;631;p199"/>
          <p:cNvSpPr txBox="1">
            <a:spLocks noGrp="1"/>
          </p:cNvSpPr>
          <p:nvPr>
            <p:ph type="subTitle" idx="9"/>
          </p:nvPr>
        </p:nvSpPr>
        <p:spPr>
          <a:xfrm>
            <a:off x="9225600" y="192700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200"/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32" name="Google Shape;632;p199"/>
          <p:cNvSpPr txBox="1">
            <a:spLocks noGrp="1"/>
          </p:cNvSpPr>
          <p:nvPr>
            <p:ph type="subTitle" idx="13"/>
          </p:nvPr>
        </p:nvSpPr>
        <p:spPr>
          <a:xfrm>
            <a:off x="10057599" y="1927000"/>
            <a:ext cx="1600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1800"/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1800"/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33" name="Google Shape;633;p199"/>
          <p:cNvSpPr txBox="1">
            <a:spLocks noGrp="1"/>
          </p:cNvSpPr>
          <p:nvPr>
            <p:ph type="body" idx="14"/>
          </p:nvPr>
        </p:nvSpPr>
        <p:spPr>
          <a:xfrm>
            <a:off x="6314337" y="3934623"/>
            <a:ext cx="5382600" cy="22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lvl="5" indent="-266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6pPr>
            <a:lvl7pPr marL="3200400" lvl="6" indent="-266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7pPr>
            <a:lvl8pPr marL="3657600" lvl="7" indent="-266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8pPr>
            <a:lvl9pPr marL="4114800" lvl="8" indent="-2667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9pPr>
          </a:lstStyle>
          <a:p>
            <a:endParaRPr/>
          </a:p>
        </p:txBody>
      </p:sp>
      <p:sp>
        <p:nvSpPr>
          <p:cNvPr id="634" name="Google Shape;634;p199"/>
          <p:cNvSpPr txBox="1">
            <a:spLocks noGrp="1"/>
          </p:cNvSpPr>
          <p:nvPr>
            <p:ph type="subTitle" idx="15"/>
          </p:nvPr>
        </p:nvSpPr>
        <p:spPr>
          <a:xfrm>
            <a:off x="617600" y="3095000"/>
            <a:ext cx="5040000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2pPr>
            <a:lvl3pPr lvl="2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200">
                <a:solidFill>
                  <a:schemeClr val="lt1"/>
                </a:solidFill>
              </a:defRPr>
            </a:lvl3pPr>
            <a:lvl4pPr lvl="3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4pPr>
            <a:lvl5pPr lvl="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6pPr>
            <a:lvl7pPr lvl="6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7pPr>
            <a:lvl8pPr lvl="7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8pPr>
            <a:lvl9pPr lvl="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5" name="Google Shape;635;p199"/>
          <p:cNvSpPr txBox="1">
            <a:spLocks noGrp="1"/>
          </p:cNvSpPr>
          <p:nvPr>
            <p:ph type="subTitle" idx="16"/>
          </p:nvPr>
        </p:nvSpPr>
        <p:spPr>
          <a:xfrm>
            <a:off x="6356330" y="3095000"/>
            <a:ext cx="53016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2pPr>
            <a:lvl3pPr lvl="2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200">
                <a:solidFill>
                  <a:schemeClr val="lt1"/>
                </a:solidFill>
              </a:defRPr>
            </a:lvl3pPr>
            <a:lvl4pPr lvl="3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4pPr>
            <a:lvl5pPr lvl="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6pPr>
            <a:lvl7pPr lvl="6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7pPr>
            <a:lvl8pPr lvl="7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8pPr>
            <a:lvl9pPr lvl="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estion TItle">
  <p:cSld name="Question TItle">
    <p:bg>
      <p:bgPr>
        <a:solidFill>
          <a:schemeClr val="lt1"/>
        </a:solidFill>
        <a:effectLst/>
      </p:bgPr>
    </p:bg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200"/>
          <p:cNvSpPr txBox="1">
            <a:spLocks noGrp="1"/>
          </p:cNvSpPr>
          <p:nvPr>
            <p:ph type="title"/>
          </p:nvPr>
        </p:nvSpPr>
        <p:spPr>
          <a:xfrm>
            <a:off x="472191" y="1165423"/>
            <a:ext cx="11235128" cy="4527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8974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800"/>
              <a:buFont typeface="Calibri"/>
              <a:buNone/>
              <a:defRPr sz="7800" b="0" i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638" name="Google Shape;638;p200"/>
          <p:cNvCxnSpPr/>
          <p:nvPr/>
        </p:nvCxnSpPr>
        <p:spPr>
          <a:xfrm>
            <a:off x="472189" y="914400"/>
            <a:ext cx="11719811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40" name="Google Shape;640;p200"/>
          <p:cNvCxnSpPr/>
          <p:nvPr/>
        </p:nvCxnSpPr>
        <p:spPr>
          <a:xfrm>
            <a:off x="472189" y="914400"/>
            <a:ext cx="11719811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42" name="Google Shape;642;p200"/>
          <p:cNvSpPr/>
          <p:nvPr/>
        </p:nvSpPr>
        <p:spPr>
          <a:xfrm>
            <a:off x="403860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B158E5-6826-2946-84B8-A3FE182C35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948" y="217293"/>
            <a:ext cx="1947331" cy="548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Dark Grey Radar">
  <p:cSld name="1_Dark Grey Radar">
    <p:bg>
      <p:bgPr>
        <a:solidFill>
          <a:schemeClr val="lt1"/>
        </a:solidFill>
        <a:effectLst/>
      </p:bgPr>
    </p:bg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201"/>
          <p:cNvSpPr/>
          <p:nvPr/>
        </p:nvSpPr>
        <p:spPr>
          <a:xfrm rot="-5400000">
            <a:off x="3546347" y="-2767587"/>
            <a:ext cx="5099304" cy="121920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spcFirstLastPara="1" wrap="square" lIns="121900" tIns="60950" rIns="121900" bIns="60950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644C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" name="Google Shape;645;p201"/>
          <p:cNvSpPr/>
          <p:nvPr/>
        </p:nvSpPr>
        <p:spPr>
          <a:xfrm rot="-5400000">
            <a:off x="3546347" y="-2767587"/>
            <a:ext cx="5099304" cy="121920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spcFirstLastPara="1" wrap="square" lIns="121900" tIns="60950" rIns="121900" bIns="6095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7" name="Google Shape;647;p201"/>
          <p:cNvPicPr preferRelativeResize="0"/>
          <p:nvPr/>
        </p:nvPicPr>
        <p:blipFill rotWithShape="1">
          <a:blip r:embed="rId2">
            <a:alphaModFix/>
          </a:blip>
          <a:srcRect t="-1936" b="-4519"/>
          <a:stretch/>
        </p:blipFill>
        <p:spPr>
          <a:xfrm>
            <a:off x="0" y="-2979643"/>
            <a:ext cx="3160435" cy="636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201"/>
          <p:cNvPicPr preferRelativeResize="0"/>
          <p:nvPr/>
        </p:nvPicPr>
        <p:blipFill rotWithShape="1">
          <a:blip r:embed="rId2">
            <a:alphaModFix/>
          </a:blip>
          <a:srcRect t="-1936" b="-4519"/>
          <a:stretch/>
        </p:blipFill>
        <p:spPr>
          <a:xfrm>
            <a:off x="0" y="-2979643"/>
            <a:ext cx="3160435" cy="6369579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201"/>
          <p:cNvSpPr txBox="1">
            <a:spLocks noGrp="1"/>
          </p:cNvSpPr>
          <p:nvPr>
            <p:ph type="title"/>
          </p:nvPr>
        </p:nvSpPr>
        <p:spPr>
          <a:xfrm>
            <a:off x="2137600" y="2716800"/>
            <a:ext cx="9440100" cy="15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9pPr>
          </a:lstStyle>
          <a:p>
            <a:endParaRPr/>
          </a:p>
        </p:txBody>
      </p:sp>
      <p:sp>
        <p:nvSpPr>
          <p:cNvPr id="651" name="Google Shape;651;p201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4DDD55-A21F-5141-8D12-B23E295D4A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948" y="6169466"/>
            <a:ext cx="1947331" cy="548413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4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6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24" Type="http://schemas.openxmlformats.org/officeDocument/2006/relationships/image" Target="../media/image20.png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slideLayout" Target="../slideLayouts/slideLayout122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07.xml"/><Relationship Id="rId21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5" Type="http://schemas.openxmlformats.org/officeDocument/2006/relationships/image" Target="../media/image20.png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20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23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14.xml"/><Relationship Id="rId19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Relationship Id="rId22" Type="http://schemas.openxmlformats.org/officeDocument/2006/relationships/slideLayout" Target="../slideLayouts/slideLayout1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90"/>
          <p:cNvSpPr txBox="1">
            <a:spLocks noGrp="1"/>
          </p:cNvSpPr>
          <p:nvPr>
            <p:ph type="body" idx="1"/>
          </p:nvPr>
        </p:nvSpPr>
        <p:spPr>
          <a:xfrm>
            <a:off x="472191" y="1408177"/>
            <a:ext cx="11235128" cy="478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90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90"/>
          <p:cNvSpPr/>
          <p:nvPr/>
        </p:nvSpPr>
        <p:spPr>
          <a:xfrm>
            <a:off x="381000" y="6400801"/>
            <a:ext cx="4114800" cy="254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1" b="0" i="0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/>
          </a:p>
        </p:txBody>
      </p:sp>
      <p:cxnSp>
        <p:nvCxnSpPr>
          <p:cNvPr id="12" name="Google Shape;12;p90"/>
          <p:cNvCxnSpPr/>
          <p:nvPr/>
        </p:nvCxnSpPr>
        <p:spPr>
          <a:xfrm>
            <a:off x="472189" y="914400"/>
            <a:ext cx="11719811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4B6E0D8-344D-3E46-8FF0-ACF0D8D6336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948" y="6169466"/>
            <a:ext cx="1947331" cy="54841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92"/>
          <p:cNvSpPr txBox="1">
            <a:spLocks noGrp="1"/>
          </p:cNvSpPr>
          <p:nvPr>
            <p:ph type="body" idx="1"/>
          </p:nvPr>
        </p:nvSpPr>
        <p:spPr>
          <a:xfrm>
            <a:off x="472190" y="1408175"/>
            <a:ext cx="11235128" cy="478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92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cxnSp>
        <p:nvCxnSpPr>
          <p:cNvPr id="105" name="Google Shape;105;p92"/>
          <p:cNvCxnSpPr/>
          <p:nvPr/>
        </p:nvCxnSpPr>
        <p:spPr>
          <a:xfrm>
            <a:off x="472190" y="915729"/>
            <a:ext cx="11719810" cy="0"/>
          </a:xfrm>
          <a:prstGeom prst="straightConnector1">
            <a:avLst/>
          </a:prstGeom>
          <a:noFill/>
          <a:ln w="25400" cap="flat" cmpd="sng">
            <a:solidFill>
              <a:srgbClr val="FDF1F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6" name="Google Shape;106;p92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81CBC0-EB29-8047-BADC-5CFA66029DF1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948" y="6169466"/>
            <a:ext cx="1947331" cy="54841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98"/>
          <p:cNvSpPr txBox="1">
            <a:spLocks noGrp="1"/>
          </p:cNvSpPr>
          <p:nvPr>
            <p:ph type="body" idx="1"/>
          </p:nvPr>
        </p:nvSpPr>
        <p:spPr>
          <a:xfrm>
            <a:off x="472191" y="1408177"/>
            <a:ext cx="11235128" cy="478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9" name="Google Shape;329;p98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0" name="Google Shape;330;p98"/>
          <p:cNvSpPr/>
          <p:nvPr/>
        </p:nvSpPr>
        <p:spPr>
          <a:xfrm>
            <a:off x="381000" y="6400801"/>
            <a:ext cx="4114800" cy="254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1" b="0" i="0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/>
          </a:p>
        </p:txBody>
      </p:sp>
      <p:cxnSp>
        <p:nvCxnSpPr>
          <p:cNvPr id="331" name="Google Shape;331;p98"/>
          <p:cNvCxnSpPr/>
          <p:nvPr/>
        </p:nvCxnSpPr>
        <p:spPr>
          <a:xfrm>
            <a:off x="472189" y="914400"/>
            <a:ext cx="11719811" cy="0"/>
          </a:xfrm>
          <a:prstGeom prst="straightConnector1">
            <a:avLst/>
          </a:prstGeom>
          <a:noFill/>
          <a:ln w="25400" cap="flat" cmpd="sng">
            <a:solidFill>
              <a:srgbClr val="F3FCF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38CB406-517E-A442-89FB-47A3A73E3A3A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948" y="6169466"/>
            <a:ext cx="1947331" cy="54841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00"/>
          <p:cNvSpPr txBox="1">
            <a:spLocks noGrp="1"/>
          </p:cNvSpPr>
          <p:nvPr>
            <p:ph type="body" idx="1"/>
          </p:nvPr>
        </p:nvSpPr>
        <p:spPr>
          <a:xfrm>
            <a:off x="472190" y="1408175"/>
            <a:ext cx="11235128" cy="478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6" name="Google Shape;436;p100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cxnSp>
        <p:nvCxnSpPr>
          <p:cNvPr id="437" name="Google Shape;437;p100"/>
          <p:cNvCxnSpPr/>
          <p:nvPr/>
        </p:nvCxnSpPr>
        <p:spPr>
          <a:xfrm>
            <a:off x="472190" y="915729"/>
            <a:ext cx="11719810" cy="0"/>
          </a:xfrm>
          <a:prstGeom prst="straightConnector1">
            <a:avLst/>
          </a:prstGeom>
          <a:noFill/>
          <a:ln w="25400" cap="flat" cmpd="sng">
            <a:solidFill>
              <a:srgbClr val="FDF1F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8" name="Google Shape;438;p100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D73C50-3032-4D46-8A7B-E0C2962E90BB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948" y="6169466"/>
            <a:ext cx="1947331" cy="54841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04"/>
          <p:cNvSpPr txBox="1">
            <a:spLocks noGrp="1"/>
          </p:cNvSpPr>
          <p:nvPr>
            <p:ph type="body" idx="1"/>
          </p:nvPr>
        </p:nvSpPr>
        <p:spPr>
          <a:xfrm>
            <a:off x="548640" y="1408177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3" name="Google Shape;503;p104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4" name="Google Shape;504;p104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7" name="Google Shape;507;p104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447663" y="914400"/>
            <a:ext cx="11744325" cy="2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FA4C71-E472-004E-955A-11D0D0BEB491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948" y="6169466"/>
            <a:ext cx="1947331" cy="54841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  <p:sldLayoutId id="2147483753" r:id="rId19"/>
    <p:sldLayoutId id="2147483754" r:id="rId20"/>
    <p:sldLayoutId id="2147483755" r:id="rId21"/>
    <p:sldLayoutId id="2147483756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110"/>
          <p:cNvSpPr txBox="1">
            <a:spLocks noGrp="1"/>
          </p:cNvSpPr>
          <p:nvPr>
            <p:ph type="body" idx="1"/>
          </p:nvPr>
        </p:nvSpPr>
        <p:spPr>
          <a:xfrm>
            <a:off x="548640" y="1408177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4" name="Google Shape;674;p110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5" name="Google Shape;675;p110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lang="en-US" sz="1051" b="0" i="0" u="none" strike="noStrike" cap="non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8" name="Google Shape;678;p110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447663" y="914400"/>
            <a:ext cx="11744325" cy="2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75EBC0-DDBE-894A-B882-8A9FC3012EC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948" y="6169466"/>
            <a:ext cx="1947331" cy="54841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  <p:sldLayoutId id="2147483778" r:id="rId21"/>
    <p:sldLayoutId id="2147483779" r:id="rId22"/>
    <p:sldLayoutId id="2147483780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0.png"/><Relationship Id="rId4" Type="http://schemas.openxmlformats.org/officeDocument/2006/relationships/hyperlink" Target="http://www.agilityhealthradar.com/EBA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Sally@agilityhealthradar.com" TargetMode="External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jp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jp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hyperlink" Target="https://agilityhealthradar.com/business-agility-report-2020-results/" TargetMode="Externa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5.png"/><Relationship Id="rId11" Type="http://schemas.openxmlformats.org/officeDocument/2006/relationships/image" Target="../media/image120.jp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jp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1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5.jp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5" Type="http://schemas.openxmlformats.org/officeDocument/2006/relationships/image" Target="../media/image134.png"/><Relationship Id="rId10" Type="http://schemas.openxmlformats.org/officeDocument/2006/relationships/image" Target="../media/image129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Relationship Id="rId14" Type="http://schemas.openxmlformats.org/officeDocument/2006/relationships/image" Target="../media/image13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jpg"/><Relationship Id="rId7" Type="http://schemas.openxmlformats.org/officeDocument/2006/relationships/image" Target="../media/image129.png"/><Relationship Id="rId12" Type="http://schemas.openxmlformats.org/officeDocument/2006/relationships/image" Target="../media/image13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8.png"/><Relationship Id="rId11" Type="http://schemas.openxmlformats.org/officeDocument/2006/relationships/image" Target="../media/image138.png"/><Relationship Id="rId5" Type="http://schemas.openxmlformats.org/officeDocument/2006/relationships/image" Target="../media/image127.png"/><Relationship Id="rId10" Type="http://schemas.openxmlformats.org/officeDocument/2006/relationships/image" Target="../media/image137.png"/><Relationship Id="rId4" Type="http://schemas.openxmlformats.org/officeDocument/2006/relationships/image" Target="../media/image136.png"/><Relationship Id="rId9" Type="http://schemas.openxmlformats.org/officeDocument/2006/relationships/image" Target="../media/image13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3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84.xml"/><Relationship Id="rId6" Type="http://schemas.openxmlformats.org/officeDocument/2006/relationships/hyperlink" Target="http://www.agilityhealthradar.com/" TargetMode="Externa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1.png"/><Relationship Id="rId11" Type="http://schemas.openxmlformats.org/officeDocument/2006/relationships/image" Target="../media/image166.png"/><Relationship Id="rId5" Type="http://schemas.openxmlformats.org/officeDocument/2006/relationships/image" Target="../media/image160.png"/><Relationship Id="rId10" Type="http://schemas.openxmlformats.org/officeDocument/2006/relationships/image" Target="../media/image165.png"/><Relationship Id="rId4" Type="http://schemas.openxmlformats.org/officeDocument/2006/relationships/image" Target="../media/image159.png"/><Relationship Id="rId9" Type="http://schemas.openxmlformats.org/officeDocument/2006/relationships/image" Target="../media/image16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agilityhealthradar.com/videos/agilityhealth-demo/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85.xml"/><Relationship Id="rId4" Type="http://schemas.openxmlformats.org/officeDocument/2006/relationships/hyperlink" Target="https://agilityhealthradar.com/safe-radar-assessments/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8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8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0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0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0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ilityhealthradar.co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agilityhealthradar.com/videos/business-agility/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0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0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0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17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1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0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0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1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0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1"/>
          <p:cNvSpPr txBox="1">
            <a:spLocks noGrp="1"/>
          </p:cNvSpPr>
          <p:nvPr>
            <p:ph type="body" idx="1"/>
          </p:nvPr>
        </p:nvSpPr>
        <p:spPr>
          <a:xfrm>
            <a:off x="2886074" y="4941152"/>
            <a:ext cx="9382125" cy="921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Enterprise Business Agility Overview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p10"/>
          <p:cNvSpPr/>
          <p:nvPr/>
        </p:nvSpPr>
        <p:spPr>
          <a:xfrm>
            <a:off x="38100" y="6107535"/>
            <a:ext cx="1752600" cy="7620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7" name="Google Shape;1057;p10"/>
          <p:cNvSpPr/>
          <p:nvPr/>
        </p:nvSpPr>
        <p:spPr>
          <a:xfrm>
            <a:off x="10443218" y="6073578"/>
            <a:ext cx="1752600" cy="7620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8" name="Google Shape;1058;p10"/>
          <p:cNvSpPr txBox="1">
            <a:spLocks noGrp="1"/>
          </p:cNvSpPr>
          <p:nvPr>
            <p:ph type="title"/>
          </p:nvPr>
        </p:nvSpPr>
        <p:spPr>
          <a:xfrm>
            <a:off x="472190" y="22422"/>
            <a:ext cx="10957810" cy="891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2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Enterprise Business Agility Strategy Model</a:t>
            </a:r>
            <a:endParaRPr/>
          </a:p>
        </p:txBody>
      </p:sp>
      <p:pic>
        <p:nvPicPr>
          <p:cNvPr id="1059" name="Google Shape;105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536" y="1113969"/>
            <a:ext cx="10405118" cy="5721609"/>
          </a:xfrm>
          <a:prstGeom prst="rect">
            <a:avLst/>
          </a:prstGeom>
          <a:noFill/>
          <a:ln>
            <a:noFill/>
          </a:ln>
        </p:spPr>
      </p:pic>
      <p:sp>
        <p:nvSpPr>
          <p:cNvPr id="1060" name="Google Shape;1060;p10"/>
          <p:cNvSpPr/>
          <p:nvPr/>
        </p:nvSpPr>
        <p:spPr>
          <a:xfrm>
            <a:off x="7505638" y="404624"/>
            <a:ext cx="397974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Calibri"/>
              <a:buNone/>
            </a:pPr>
            <a:r>
              <a:rPr lang="en-US" sz="1800" b="0" i="0" u="sng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http://www.agilityhealthradar.com/EBA</a:t>
            </a:r>
            <a:endParaRPr sz="1800" b="0" i="0" u="none" strike="noStrike" cap="none">
              <a:solidFill>
                <a:srgbClr val="58595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1061" name="Google Shape;1061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90589" y="6156063"/>
            <a:ext cx="2118090" cy="540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11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400"/>
              <a:t>What is EBA Model?</a:t>
            </a:r>
            <a:endParaRPr/>
          </a:p>
        </p:txBody>
      </p:sp>
      <p:sp>
        <p:nvSpPr>
          <p:cNvPr id="1069" name="Google Shape;1069;p11"/>
          <p:cNvSpPr/>
          <p:nvPr/>
        </p:nvSpPr>
        <p:spPr>
          <a:xfrm>
            <a:off x="6629400" y="385623"/>
            <a:ext cx="391087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http://www.agilityhealthradar.com/EBA</a:t>
            </a:r>
            <a:endParaRPr/>
          </a:p>
        </p:txBody>
      </p:sp>
      <p:sp>
        <p:nvSpPr>
          <p:cNvPr id="1070" name="Google Shape;1070;p11"/>
          <p:cNvSpPr/>
          <p:nvPr/>
        </p:nvSpPr>
        <p:spPr>
          <a:xfrm>
            <a:off x="1306262" y="1828800"/>
            <a:ext cx="9566983" cy="1648178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pen Sans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The Enterprise Business Agility model </a:t>
            </a:r>
            <a:r>
              <a:rPr lang="en-US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provides senior leaders with an integrated strategy for where to invest in order to accelerate and achieve their Enterprise Business Agility vision.</a:t>
            </a:r>
            <a:endParaRPr sz="2400" b="0" i="0" u="none" strike="noStrike" cap="none">
              <a:solidFill>
                <a:srgbClr val="D4F2D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71" name="Google Shape;1071;p11"/>
          <p:cNvSpPr/>
          <p:nvPr/>
        </p:nvSpPr>
        <p:spPr>
          <a:xfrm>
            <a:off x="2635352" y="3769118"/>
            <a:ext cx="661024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400"/>
              <a:buFont typeface="Open Sans"/>
              <a:buNone/>
            </a:pPr>
            <a:r>
              <a:rPr lang="en-US" sz="2400" b="0" i="0" u="none" strike="noStrike" cap="none">
                <a:solidFill>
                  <a:srgbClr val="58595B"/>
                </a:solidFill>
                <a:latin typeface="Open Sans"/>
                <a:ea typeface="Open Sans"/>
                <a:cs typeface="Open Sans"/>
                <a:sym typeface="Open Sans"/>
              </a:rPr>
              <a:t>It is a non-prescriptive, pull-based model that provides proven patterns and integrates with Agile, Scrum, Kanban, &amp; SAFe®. </a:t>
            </a:r>
            <a:endParaRPr sz="2400" b="0" i="0" u="none" strike="noStrike" cap="none">
              <a:solidFill>
                <a:srgbClr val="5859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12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10 EBA Guiding Principles</a:t>
            </a:r>
            <a:endParaRPr/>
          </a:p>
        </p:txBody>
      </p:sp>
      <p:pic>
        <p:nvPicPr>
          <p:cNvPr id="1079" name="Google Shape;107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2759" y="2291406"/>
            <a:ext cx="2326482" cy="2326482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Google Shape;1080;p12"/>
          <p:cNvSpPr/>
          <p:nvPr/>
        </p:nvSpPr>
        <p:spPr>
          <a:xfrm>
            <a:off x="656691" y="1566952"/>
            <a:ext cx="4119563" cy="372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200"/>
              <a:buFont typeface="Calibri"/>
              <a:buAutoNum type="arabicPeriod"/>
            </a:pPr>
            <a:r>
              <a:rPr lang="en-US" sz="2200" b="1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Discover before we deliver</a:t>
            </a:r>
            <a:endParaRPr/>
          </a:p>
          <a:p>
            <a:pPr marL="457200" marR="0" lvl="0" indent="-457200" algn="l" rtl="0">
              <a:spcBef>
                <a:spcPts val="1800"/>
              </a:spcBef>
              <a:spcAft>
                <a:spcPts val="0"/>
              </a:spcAft>
              <a:buClr>
                <a:srgbClr val="58595B"/>
              </a:buClr>
              <a:buSzPts val="2200"/>
              <a:buFont typeface="Calibri"/>
              <a:buAutoNum type="arabicPeriod"/>
            </a:pPr>
            <a:r>
              <a:rPr lang="en-US" sz="2200" b="1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Design ‘virtual’ organizations that deliver outcomes </a:t>
            </a:r>
            <a:endParaRPr/>
          </a:p>
          <a:p>
            <a:pPr marL="457200" marR="0" lvl="0" indent="-457200" algn="l" rtl="0">
              <a:spcBef>
                <a:spcPts val="1800"/>
              </a:spcBef>
              <a:spcAft>
                <a:spcPts val="0"/>
              </a:spcAft>
              <a:buClr>
                <a:srgbClr val="58595B"/>
              </a:buClr>
              <a:buSzPts val="2200"/>
              <a:buFont typeface="Calibri"/>
              <a:buAutoNum type="arabicPeriod"/>
            </a:pPr>
            <a:r>
              <a:rPr lang="en-US" sz="2200" b="1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Align teams to measurable business outcomes </a:t>
            </a:r>
            <a:endParaRPr/>
          </a:p>
          <a:p>
            <a:pPr marL="457200" marR="0" lvl="0" indent="-457200" algn="l" rtl="0">
              <a:spcBef>
                <a:spcPts val="1800"/>
              </a:spcBef>
              <a:spcAft>
                <a:spcPts val="0"/>
              </a:spcAft>
              <a:buClr>
                <a:srgbClr val="58595B"/>
              </a:buClr>
              <a:buSzPts val="2200"/>
              <a:buFont typeface="Calibri"/>
              <a:buAutoNum type="arabicPeriod"/>
            </a:pPr>
            <a:r>
              <a:rPr lang="en-US" sz="2200" b="1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Align strategic Demand to Capacity</a:t>
            </a:r>
            <a:endParaRPr/>
          </a:p>
          <a:p>
            <a:pPr marL="457200" marR="0" lvl="0" indent="-457200" algn="l" rtl="0">
              <a:spcBef>
                <a:spcPts val="1800"/>
              </a:spcBef>
              <a:spcAft>
                <a:spcPts val="0"/>
              </a:spcAft>
              <a:buClr>
                <a:srgbClr val="58595B"/>
              </a:buClr>
              <a:buSzPts val="2200"/>
              <a:buFont typeface="Calibri"/>
              <a:buAutoNum type="arabicPeriod"/>
            </a:pPr>
            <a:r>
              <a:rPr lang="en-US" sz="2200" b="1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Enable role agility</a:t>
            </a:r>
            <a:endParaRPr/>
          </a:p>
        </p:txBody>
      </p:sp>
      <p:sp>
        <p:nvSpPr>
          <p:cNvPr id="1081" name="Google Shape;1081;p12"/>
          <p:cNvSpPr/>
          <p:nvPr/>
        </p:nvSpPr>
        <p:spPr>
          <a:xfrm>
            <a:off x="7415746" y="1402804"/>
            <a:ext cx="4119563" cy="4052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200"/>
              <a:buFont typeface="Calibri"/>
              <a:buAutoNum type="arabicPeriod" startAt="6"/>
            </a:pPr>
            <a:r>
              <a:rPr lang="en-US" sz="2200" b="1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Invest in Technology Agility</a:t>
            </a:r>
            <a:endParaRPr/>
          </a:p>
          <a:p>
            <a:pPr marL="457200" marR="0" lvl="0" indent="-457200" algn="l" rtl="0">
              <a:spcBef>
                <a:spcPts val="2500"/>
              </a:spcBef>
              <a:spcAft>
                <a:spcPts val="0"/>
              </a:spcAft>
              <a:buClr>
                <a:srgbClr val="58595B"/>
              </a:buClr>
              <a:buSzPts val="2200"/>
              <a:buFont typeface="Calibri"/>
              <a:buAutoNum type="arabicPeriod" startAt="6"/>
            </a:pPr>
            <a:r>
              <a:rPr lang="en-US" sz="2200" b="1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Transform leaders at all levels</a:t>
            </a:r>
            <a:endParaRPr/>
          </a:p>
          <a:p>
            <a:pPr marL="457200" marR="0" lvl="0" indent="-457200" algn="l" rtl="0">
              <a:spcBef>
                <a:spcPts val="2500"/>
              </a:spcBef>
              <a:spcAft>
                <a:spcPts val="0"/>
              </a:spcAft>
              <a:buClr>
                <a:srgbClr val="58595B"/>
              </a:buClr>
              <a:buSzPts val="2200"/>
              <a:buFont typeface="Calibri"/>
              <a:buAutoNum type="arabicPeriod" startAt="6"/>
            </a:pPr>
            <a:r>
              <a:rPr lang="en-US" sz="2200" b="1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Enable the Agile / Lean mindset across the enterprise </a:t>
            </a:r>
            <a:endParaRPr/>
          </a:p>
          <a:p>
            <a:pPr marL="457200" marR="0" lvl="0" indent="-457200" algn="l" rtl="0">
              <a:spcBef>
                <a:spcPts val="2500"/>
              </a:spcBef>
              <a:spcAft>
                <a:spcPts val="0"/>
              </a:spcAft>
              <a:buClr>
                <a:srgbClr val="58595B"/>
              </a:buClr>
              <a:buSzPts val="2200"/>
              <a:buFont typeface="Calibri"/>
              <a:buAutoNum type="arabicPeriod" startAt="6"/>
            </a:pPr>
            <a:r>
              <a:rPr lang="en-US" sz="2200" b="1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Enable organizations to ‘make-it-stick’ </a:t>
            </a:r>
            <a:endParaRPr/>
          </a:p>
          <a:p>
            <a:pPr marL="457200" marR="0" lvl="0" indent="-457200" algn="l" rtl="0">
              <a:spcBef>
                <a:spcPts val="2500"/>
              </a:spcBef>
              <a:spcAft>
                <a:spcPts val="0"/>
              </a:spcAft>
              <a:buClr>
                <a:srgbClr val="58595B"/>
              </a:buClr>
              <a:buSzPts val="2200"/>
              <a:buFont typeface="Calibri"/>
              <a:buAutoNum type="arabicPeriod" startAt="6"/>
            </a:pPr>
            <a:r>
              <a:rPr lang="en-US" sz="2200" b="1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Measure what matters </a:t>
            </a:r>
            <a:br>
              <a:rPr lang="en-US" sz="2200" b="1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(Flow, Value, Quality, Happiness)</a:t>
            </a:r>
            <a:endParaRPr sz="2200">
              <a:solidFill>
                <a:srgbClr val="5859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13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EBA Radar</a:t>
            </a:r>
            <a:endParaRPr/>
          </a:p>
        </p:txBody>
      </p:sp>
      <p:sp>
        <p:nvSpPr>
          <p:cNvPr id="1090" name="Google Shape;1090;p13"/>
          <p:cNvSpPr/>
          <p:nvPr/>
        </p:nvSpPr>
        <p:spPr>
          <a:xfrm>
            <a:off x="1262748" y="1502229"/>
            <a:ext cx="2765083" cy="431074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9F152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Assess your current Enterprise Business Agility Maturity across the 7 pillars.</a:t>
            </a:r>
            <a:endParaRPr/>
          </a:p>
        </p:txBody>
      </p:sp>
      <p:pic>
        <p:nvPicPr>
          <p:cNvPr id="1091" name="Google Shape;109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50645" y="-169333"/>
            <a:ext cx="6858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2" name="Google Shape;109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0645" y="-169333"/>
            <a:ext cx="6895176" cy="6941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14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How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 Accelerate the Journey</a:t>
            </a:r>
            <a:endParaRPr/>
          </a:p>
        </p:txBody>
      </p:sp>
      <p:pic>
        <p:nvPicPr>
          <p:cNvPr id="1100" name="Google Shape;110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839" y="1066800"/>
            <a:ext cx="10837829" cy="5018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7" name="Google Shape;110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1125" y="2486423"/>
            <a:ext cx="4191000" cy="2379852"/>
          </a:xfrm>
          <a:prstGeom prst="rect">
            <a:avLst/>
          </a:prstGeom>
          <a:noFill/>
          <a:ln>
            <a:noFill/>
          </a:ln>
          <a:effectLst>
            <a:outerShdw blurRad="12700" dist="50800" dir="5400000" algn="ctr" rotWithShape="0">
              <a:srgbClr val="BFBFBF">
                <a:alpha val="93725"/>
              </a:srgbClr>
            </a:outerShdw>
          </a:effectLst>
        </p:spPr>
      </p:pic>
      <p:sp>
        <p:nvSpPr>
          <p:cNvPr id="1108" name="Google Shape;1108;p15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b="0"/>
              <a:t>How we take the EBA journey matters</a:t>
            </a:r>
            <a:endParaRPr/>
          </a:p>
        </p:txBody>
      </p:sp>
      <p:sp>
        <p:nvSpPr>
          <p:cNvPr id="1109" name="Google Shape;1109;p15"/>
          <p:cNvSpPr/>
          <p:nvPr/>
        </p:nvSpPr>
        <p:spPr>
          <a:xfrm>
            <a:off x="1381125" y="1145385"/>
            <a:ext cx="9429750" cy="891978"/>
          </a:xfrm>
          <a:prstGeom prst="rect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0" name="Google Shape;1110;p15"/>
          <p:cNvSpPr txBox="1"/>
          <p:nvPr/>
        </p:nvSpPr>
        <p:spPr>
          <a:xfrm>
            <a:off x="1390651" y="1208400"/>
            <a:ext cx="9429749" cy="765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Line of Business Driven - Enterprise Enabled</a:t>
            </a:r>
            <a:endParaRPr/>
          </a:p>
        </p:txBody>
      </p:sp>
      <p:sp>
        <p:nvSpPr>
          <p:cNvPr id="1111" name="Google Shape;1111;p15"/>
          <p:cNvSpPr/>
          <p:nvPr/>
        </p:nvSpPr>
        <p:spPr>
          <a:xfrm>
            <a:off x="5791200" y="2268348"/>
            <a:ext cx="6248400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400"/>
              <a:buFont typeface="Noto Sans Symbols"/>
              <a:buChar char="❖"/>
            </a:pPr>
            <a:r>
              <a:rPr lang="en-US" sz="24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Lines of business leaders opt-in and decide how to bring Enterprise Business Agility into their organization.</a:t>
            </a:r>
            <a:endParaRPr/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b="0" i="0" u="none" strike="noStrike" cap="none">
              <a:solidFill>
                <a:srgbClr val="58595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400"/>
              <a:buFont typeface="Noto Sans Symbols"/>
              <a:buChar char="❖"/>
            </a:pPr>
            <a:r>
              <a:rPr lang="en-US" sz="24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Each leader commits to bring the necessary talent, time and resources to the journey. They commit to exhibiting Leadership </a:t>
            </a:r>
            <a:r>
              <a:rPr lang="en-US" sz="2400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4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gility. </a:t>
            </a:r>
            <a:endParaRPr/>
          </a:p>
        </p:txBody>
      </p:sp>
      <p:sp>
        <p:nvSpPr>
          <p:cNvPr id="1112" name="Google Shape;1112;p15"/>
          <p:cNvSpPr/>
          <p:nvPr/>
        </p:nvSpPr>
        <p:spPr>
          <a:xfrm>
            <a:off x="1381125" y="5315336"/>
            <a:ext cx="1050607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400"/>
              <a:buFont typeface="Noto Sans Symbols"/>
              <a:buChar char="❖"/>
            </a:pPr>
            <a:r>
              <a:rPr lang="en-US" sz="24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The enterprise provides the coaches, patterns and support needed to enable the lines of business to successfully implement EBA.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16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Our Approach: The EBA Enablement Model</a:t>
            </a:r>
            <a:endParaRPr>
              <a:solidFill>
                <a:srgbClr val="0070C0"/>
              </a:solidFill>
            </a:endParaRPr>
          </a:p>
        </p:txBody>
      </p:sp>
      <p:grpSp>
        <p:nvGrpSpPr>
          <p:cNvPr id="1120" name="Google Shape;1120;p16"/>
          <p:cNvGrpSpPr/>
          <p:nvPr/>
        </p:nvGrpSpPr>
        <p:grpSpPr>
          <a:xfrm>
            <a:off x="1004073" y="1371600"/>
            <a:ext cx="10183855" cy="4800599"/>
            <a:chOff x="511087" y="1447801"/>
            <a:chExt cx="9242511" cy="4800599"/>
          </a:xfrm>
        </p:grpSpPr>
        <p:sp>
          <p:nvSpPr>
            <p:cNvPr id="1121" name="Google Shape;1121;p16"/>
            <p:cNvSpPr/>
            <p:nvPr/>
          </p:nvSpPr>
          <p:spPr>
            <a:xfrm rot="5400000">
              <a:off x="-625643" y="2584531"/>
              <a:ext cx="4495799" cy="2222339"/>
            </a:xfrm>
            <a:prstGeom prst="roundRect">
              <a:avLst>
                <a:gd name="adj" fmla="val 16667"/>
              </a:avLst>
            </a:prstGeom>
            <a:noFill/>
            <a:ln w="127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6"/>
            <p:cNvSpPr txBox="1"/>
            <p:nvPr/>
          </p:nvSpPr>
          <p:spPr>
            <a:xfrm>
              <a:off x="619591" y="1556281"/>
              <a:ext cx="2005368" cy="42788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80150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24244"/>
                </a:buClr>
                <a:buSzPts val="1600"/>
                <a:buFont typeface="Open Sans"/>
                <a:buNone/>
              </a:pPr>
              <a:r>
                <a:rPr lang="en-US" sz="1600" b="1" i="0" u="none" strike="noStrike" cap="none">
                  <a:solidFill>
                    <a:srgbClr val="424244"/>
                  </a:solidFill>
                  <a:latin typeface="Open Sans"/>
                  <a:ea typeface="Open Sans"/>
                  <a:cs typeface="Open Sans"/>
                  <a:sym typeface="Open Sans"/>
                </a:rPr>
                <a:t>Education &amp; Awareness</a:t>
              </a:r>
              <a:endParaRPr/>
            </a:p>
            <a:p>
              <a:pPr marL="161925" marR="0" lvl="1" indent="-161925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424244"/>
                </a:buClr>
                <a:buSzPts val="1400"/>
                <a:buFont typeface="Arial"/>
                <a:buChar char="•"/>
              </a:pPr>
              <a:r>
                <a:rPr lang="en-US" sz="1400" b="0" i="0" u="none" strike="noStrike" cap="none">
                  <a:solidFill>
                    <a:srgbClr val="424244"/>
                  </a:solidFill>
                  <a:latin typeface="Open Sans"/>
                  <a:ea typeface="Open Sans"/>
                  <a:cs typeface="Open Sans"/>
                  <a:sym typeface="Open Sans"/>
                </a:rPr>
                <a:t>Educate leaders, change agents and stakeholders</a:t>
              </a:r>
              <a:endParaRPr/>
            </a:p>
            <a:p>
              <a:pPr marL="161925" marR="0" lvl="1" indent="-161925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424244"/>
                </a:buClr>
                <a:buSzPts val="1400"/>
                <a:buFont typeface="Arial"/>
                <a:buChar char="•"/>
              </a:pPr>
              <a:r>
                <a:rPr lang="en-US" sz="1400" b="0" i="0" u="none" strike="noStrike" cap="none">
                  <a:solidFill>
                    <a:srgbClr val="424244"/>
                  </a:solidFill>
                  <a:latin typeface="Open Sans"/>
                  <a:ea typeface="Open Sans"/>
                  <a:cs typeface="Open Sans"/>
                  <a:sym typeface="Open Sans"/>
                </a:rPr>
                <a:t>Gain buy-in and generate energy for the need for change</a:t>
              </a:r>
              <a:endParaRPr/>
            </a:p>
          </p:txBody>
        </p:sp>
        <p:sp>
          <p:nvSpPr>
            <p:cNvPr id="1123" name="Google Shape;1123;p16"/>
            <p:cNvSpPr/>
            <p:nvPr/>
          </p:nvSpPr>
          <p:spPr>
            <a:xfrm>
              <a:off x="1048220" y="1594906"/>
              <a:ext cx="1148080" cy="1148080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12700" cap="flat" cmpd="sng">
              <a:solidFill>
                <a:srgbClr val="009DD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p16"/>
            <p:cNvSpPr/>
            <p:nvPr/>
          </p:nvSpPr>
          <p:spPr>
            <a:xfrm rot="5400000">
              <a:off x="1682666" y="2584531"/>
              <a:ext cx="4495799" cy="2222339"/>
            </a:xfrm>
            <a:prstGeom prst="roundRect">
              <a:avLst>
                <a:gd name="adj" fmla="val 16667"/>
              </a:avLst>
            </a:prstGeom>
            <a:noFill/>
            <a:ln w="127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6"/>
            <p:cNvSpPr txBox="1"/>
            <p:nvPr/>
          </p:nvSpPr>
          <p:spPr>
            <a:xfrm>
              <a:off x="2927866" y="1556281"/>
              <a:ext cx="2005368" cy="42788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80150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24244"/>
                </a:buClr>
                <a:buSzPts val="1600"/>
                <a:buFont typeface="Open Sans"/>
                <a:buNone/>
              </a:pPr>
              <a:r>
                <a:rPr lang="en-US" sz="1600" b="1" i="0" u="none" strike="noStrike" cap="none">
                  <a:solidFill>
                    <a:srgbClr val="424244"/>
                  </a:solidFill>
                  <a:latin typeface="Open Sans"/>
                  <a:ea typeface="Open Sans"/>
                  <a:cs typeface="Open Sans"/>
                  <a:sym typeface="Open Sans"/>
                </a:rPr>
                <a:t>Strategy &amp; Measurement</a:t>
              </a:r>
              <a:endParaRPr/>
            </a:p>
            <a:p>
              <a:pPr marL="161925" marR="0" lvl="1" indent="-161925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424244"/>
                </a:buClr>
                <a:buSzPts val="1400"/>
                <a:buFont typeface="Arial"/>
                <a:buChar char="•"/>
              </a:pPr>
              <a:r>
                <a:rPr lang="en-US" sz="1400" b="0" i="0" u="none" strike="noStrike" cap="none">
                  <a:solidFill>
                    <a:srgbClr val="424244"/>
                  </a:solidFill>
                  <a:latin typeface="Open Sans"/>
                  <a:ea typeface="Open Sans"/>
                  <a:cs typeface="Open Sans"/>
                  <a:sym typeface="Open Sans"/>
                </a:rPr>
                <a:t>Measure baseline maturity for Enterprise Business Agility and Team Agility</a:t>
              </a:r>
              <a:endParaRPr/>
            </a:p>
            <a:p>
              <a:pPr marL="161925" marR="0" lvl="1" indent="-161925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424244"/>
                </a:buClr>
                <a:buSzPts val="1400"/>
                <a:buFont typeface="Arial"/>
                <a:buChar char="•"/>
              </a:pPr>
              <a:r>
                <a:rPr lang="en-US" sz="1400" b="0" i="0" u="none" strike="noStrike" cap="none">
                  <a:solidFill>
                    <a:srgbClr val="424244"/>
                  </a:solidFill>
                  <a:latin typeface="Open Sans"/>
                  <a:ea typeface="Open Sans"/>
                  <a:cs typeface="Open Sans"/>
                  <a:sym typeface="Open Sans"/>
                </a:rPr>
                <a:t>Define vision, outcomes and roadmaps. Define transformation team. </a:t>
              </a:r>
              <a:endParaRPr/>
            </a:p>
            <a:p>
              <a:pPr marL="161925" marR="0" lvl="1" indent="-161925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424244"/>
                </a:buClr>
                <a:buSzPts val="1400"/>
                <a:buFont typeface="Arial"/>
                <a:buChar char="•"/>
              </a:pPr>
              <a:r>
                <a:rPr lang="en-US" sz="1400" b="0" i="0" u="none" strike="noStrike" cap="none">
                  <a:solidFill>
                    <a:srgbClr val="424244"/>
                  </a:solidFill>
                  <a:latin typeface="Open Sans"/>
                  <a:ea typeface="Open Sans"/>
                  <a:cs typeface="Open Sans"/>
                  <a:sym typeface="Open Sans"/>
                </a:rPr>
                <a:t>Design a continuous Improvement strategy</a:t>
              </a:r>
              <a:endParaRPr/>
            </a:p>
          </p:txBody>
        </p:sp>
        <p:sp>
          <p:nvSpPr>
            <p:cNvPr id="1126" name="Google Shape;1126;p16"/>
            <p:cNvSpPr/>
            <p:nvPr/>
          </p:nvSpPr>
          <p:spPr>
            <a:xfrm>
              <a:off x="3356422" y="1594906"/>
              <a:ext cx="1148294" cy="1148294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 w="12700" cap="flat" cmpd="sng">
              <a:solidFill>
                <a:srgbClr val="009DD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6"/>
            <p:cNvSpPr/>
            <p:nvPr/>
          </p:nvSpPr>
          <p:spPr>
            <a:xfrm>
              <a:off x="5706083" y="1594906"/>
              <a:ext cx="1148294" cy="1148294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12700" cap="flat" cmpd="sng">
              <a:solidFill>
                <a:srgbClr val="009DD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6"/>
            <p:cNvSpPr/>
            <p:nvPr/>
          </p:nvSpPr>
          <p:spPr>
            <a:xfrm>
              <a:off x="8068283" y="1594906"/>
              <a:ext cx="1148294" cy="1148294"/>
            </a:xfrm>
            <a:prstGeom prst="ellipse">
              <a:avLst/>
            </a:prstGeom>
            <a:blipFill rotWithShape="1">
              <a:blip r:embed="rId6">
                <a:alphaModFix/>
              </a:blip>
              <a:stretch>
                <a:fillRect l="-5999" r="-5998"/>
              </a:stretch>
            </a:blipFill>
            <a:ln w="12700" cap="flat" cmpd="sng">
              <a:solidFill>
                <a:srgbClr val="009DD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6"/>
            <p:cNvSpPr/>
            <p:nvPr/>
          </p:nvSpPr>
          <p:spPr>
            <a:xfrm rot="5400000">
              <a:off x="4032327" y="2584532"/>
              <a:ext cx="4495799" cy="2222339"/>
            </a:xfrm>
            <a:prstGeom prst="roundRect">
              <a:avLst>
                <a:gd name="adj" fmla="val 16667"/>
              </a:avLst>
            </a:prstGeom>
            <a:noFill/>
            <a:ln w="127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6"/>
            <p:cNvSpPr txBox="1"/>
            <p:nvPr/>
          </p:nvSpPr>
          <p:spPr>
            <a:xfrm>
              <a:off x="5277541" y="1556281"/>
              <a:ext cx="2005368" cy="42788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80150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24244"/>
                </a:buClr>
                <a:buSzPts val="1600"/>
                <a:buFont typeface="Open Sans"/>
                <a:buNone/>
              </a:pPr>
              <a:r>
                <a:rPr lang="en-US" sz="1600" b="1" i="0" u="none" strike="noStrike" cap="none">
                  <a:solidFill>
                    <a:srgbClr val="424244"/>
                  </a:solidFill>
                  <a:latin typeface="Open Sans"/>
                  <a:ea typeface="Open Sans"/>
                  <a:cs typeface="Open Sans"/>
                  <a:sym typeface="Open Sans"/>
                </a:rPr>
                <a:t>Jump 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24244"/>
                </a:buClr>
                <a:buSzPts val="1600"/>
                <a:buFont typeface="Open Sans"/>
                <a:buNone/>
              </a:pPr>
              <a:r>
                <a:rPr lang="en-US" sz="1600" b="1" i="0" u="none" strike="noStrike" cap="none">
                  <a:solidFill>
                    <a:srgbClr val="424244"/>
                  </a:solidFill>
                  <a:latin typeface="Open Sans"/>
                  <a:ea typeface="Open Sans"/>
                  <a:cs typeface="Open Sans"/>
                  <a:sym typeface="Open Sans"/>
                </a:rPr>
                <a:t>Starts</a:t>
              </a:r>
              <a:endParaRPr/>
            </a:p>
            <a:p>
              <a:pPr marL="161925" marR="0" lvl="1" indent="-161925" algn="l" rtl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424244"/>
                </a:buClr>
                <a:buSzPts val="1400"/>
                <a:buFont typeface="Arial"/>
                <a:buChar char="•"/>
              </a:pPr>
              <a:r>
                <a:rPr lang="en-US" sz="1400" b="0" i="0" u="none" strike="noStrike" cap="none">
                  <a:solidFill>
                    <a:srgbClr val="424244"/>
                  </a:solidFill>
                  <a:latin typeface="Open Sans"/>
                  <a:ea typeface="Open Sans"/>
                  <a:cs typeface="Open Sans"/>
                  <a:sym typeface="Open Sans"/>
                </a:rPr>
                <a:t>Identify the right 12-week EBA jump starts that align to current transformation priorities</a:t>
              </a:r>
              <a:endParaRPr/>
            </a:p>
            <a:p>
              <a:pPr marL="161925" marR="0" lvl="1" indent="-161925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424244"/>
                </a:buClr>
                <a:buSzPts val="1400"/>
                <a:buFont typeface="Arial"/>
                <a:buChar char="•"/>
              </a:pPr>
              <a:r>
                <a:rPr lang="en-US" sz="1400" b="0" i="0" u="none" strike="noStrike" cap="none">
                  <a:solidFill>
                    <a:srgbClr val="424244"/>
                  </a:solidFill>
                  <a:latin typeface="Open Sans"/>
                  <a:ea typeface="Open Sans"/>
                  <a:cs typeface="Open Sans"/>
                  <a:sym typeface="Open Sans"/>
                </a:rPr>
                <a:t>Execute jump starts and mentor internal change agents</a:t>
              </a:r>
              <a:endParaRPr/>
            </a:p>
          </p:txBody>
        </p:sp>
        <p:sp>
          <p:nvSpPr>
            <p:cNvPr id="1131" name="Google Shape;1131;p16"/>
            <p:cNvSpPr/>
            <p:nvPr/>
          </p:nvSpPr>
          <p:spPr>
            <a:xfrm rot="5400000">
              <a:off x="6394529" y="2584533"/>
              <a:ext cx="4495798" cy="2222339"/>
            </a:xfrm>
            <a:prstGeom prst="roundRect">
              <a:avLst>
                <a:gd name="adj" fmla="val 16667"/>
              </a:avLst>
            </a:prstGeom>
            <a:noFill/>
            <a:ln w="127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6"/>
            <p:cNvSpPr txBox="1"/>
            <p:nvPr/>
          </p:nvSpPr>
          <p:spPr>
            <a:xfrm>
              <a:off x="7639740" y="1556281"/>
              <a:ext cx="2005368" cy="42788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80150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24244"/>
                </a:buClr>
                <a:buSzPts val="1600"/>
                <a:buFont typeface="Open Sans"/>
                <a:buNone/>
              </a:pPr>
              <a:r>
                <a:rPr lang="en-US" sz="1600" b="1" i="0" u="none" strike="noStrike" cap="none">
                  <a:solidFill>
                    <a:srgbClr val="424244"/>
                  </a:solidFill>
                  <a:latin typeface="Open Sans"/>
                  <a:ea typeface="Open Sans"/>
                  <a:cs typeface="Open Sans"/>
                  <a:sym typeface="Open Sans"/>
                </a:rPr>
                <a:t>Enable 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24244"/>
                </a:buClr>
                <a:buSzPts val="1600"/>
                <a:buFont typeface="Open Sans"/>
                <a:buNone/>
              </a:pPr>
              <a:r>
                <a:rPr lang="en-US" sz="1600" b="1" i="0" u="none" strike="noStrike" cap="none">
                  <a:solidFill>
                    <a:srgbClr val="424244"/>
                  </a:solidFill>
                  <a:latin typeface="Open Sans"/>
                  <a:ea typeface="Open Sans"/>
                  <a:cs typeface="Open Sans"/>
                  <a:sym typeface="Open Sans"/>
                </a:rPr>
                <a:t>and Scale</a:t>
              </a:r>
              <a:endParaRPr/>
            </a:p>
            <a:p>
              <a:pPr marL="161925" marR="0" lvl="1" indent="-161925" algn="l" rtl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424244"/>
                </a:buClr>
                <a:buSzPts val="1400"/>
                <a:buFont typeface="Arial"/>
                <a:buChar char="•"/>
              </a:pPr>
              <a:r>
                <a:rPr lang="en-US" sz="1400" b="0" i="0" u="none" strike="noStrike" cap="none">
                  <a:solidFill>
                    <a:srgbClr val="424244"/>
                  </a:solidFill>
                  <a:latin typeface="Open Sans"/>
                  <a:ea typeface="Open Sans"/>
                  <a:cs typeface="Open Sans"/>
                  <a:sym typeface="Open Sans"/>
                </a:rPr>
                <a:t>Build internal change leaders to help scale and sustain</a:t>
              </a:r>
              <a:endParaRPr/>
            </a:p>
            <a:p>
              <a:pPr marL="161925" marR="0" lvl="1" indent="-161925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424244"/>
                </a:buClr>
                <a:buSzPts val="1400"/>
                <a:buFont typeface="Arial"/>
                <a:buChar char="•"/>
              </a:pPr>
              <a:r>
                <a:rPr lang="en-US" sz="1400" b="0" i="0" u="none" strike="noStrike" cap="none">
                  <a:solidFill>
                    <a:srgbClr val="424244"/>
                  </a:solidFill>
                  <a:latin typeface="Open Sans"/>
                  <a:ea typeface="Open Sans"/>
                  <a:cs typeface="Open Sans"/>
                  <a:sym typeface="Open Sans"/>
                </a:rPr>
                <a:t>Train the trainer (T3) and license courseware</a:t>
              </a:r>
              <a:endParaRPr/>
            </a:p>
            <a:p>
              <a:pPr marL="161925" marR="0" lvl="1" indent="-161925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424244"/>
                </a:buClr>
                <a:buSzPts val="1400"/>
                <a:buFont typeface="Arial"/>
                <a:buChar char="•"/>
              </a:pPr>
              <a:r>
                <a:rPr lang="en-US" sz="1400" b="0" i="0" u="none" strike="noStrike" cap="none">
                  <a:solidFill>
                    <a:srgbClr val="424244"/>
                  </a:solidFill>
                  <a:latin typeface="Open Sans"/>
                  <a:ea typeface="Open Sans"/>
                  <a:cs typeface="Open Sans"/>
                  <a:sym typeface="Open Sans"/>
                </a:rPr>
                <a:t>Build re-usable assets and toolkits</a:t>
              </a:r>
              <a:endParaRPr/>
            </a:p>
            <a:p>
              <a:pPr marL="161925" marR="0" lvl="1" indent="-161925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424244"/>
                </a:buClr>
                <a:buSzPts val="1400"/>
                <a:buFont typeface="Arial"/>
                <a:buChar char="•"/>
              </a:pPr>
              <a:r>
                <a:rPr lang="en-US" sz="1400" b="0" i="0" u="none" strike="noStrike" cap="none">
                  <a:solidFill>
                    <a:srgbClr val="424244"/>
                  </a:solidFill>
                  <a:latin typeface="Open Sans"/>
                  <a:ea typeface="Open Sans"/>
                  <a:cs typeface="Open Sans"/>
                  <a:sym typeface="Open Sans"/>
                </a:rPr>
                <a:t>Scale learning across the enterprise</a:t>
              </a:r>
              <a:endParaRPr/>
            </a:p>
          </p:txBody>
        </p:sp>
        <p:sp>
          <p:nvSpPr>
            <p:cNvPr id="1133" name="Google Shape;1133;p16"/>
            <p:cNvSpPr/>
            <p:nvPr/>
          </p:nvSpPr>
          <p:spPr>
            <a:xfrm>
              <a:off x="511087" y="5638799"/>
              <a:ext cx="9242509" cy="609601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17"/>
          <p:cNvSpPr txBox="1">
            <a:spLocks noGrp="1"/>
          </p:cNvSpPr>
          <p:nvPr>
            <p:ph type="title"/>
          </p:nvPr>
        </p:nvSpPr>
        <p:spPr>
          <a:xfrm>
            <a:off x="472190" y="22422"/>
            <a:ext cx="6281035" cy="549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2125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Calibri"/>
              <a:buNone/>
            </a:pPr>
            <a:r>
              <a:rPr lang="en-US" sz="4000">
                <a:solidFill>
                  <a:schemeClr val="accent3"/>
                </a:solidFill>
              </a:rPr>
              <a:t>Customer Seat At The Table</a:t>
            </a:r>
            <a:endParaRPr/>
          </a:p>
        </p:txBody>
      </p:sp>
      <p:grpSp>
        <p:nvGrpSpPr>
          <p:cNvPr id="1141" name="Google Shape;1141;p17"/>
          <p:cNvGrpSpPr/>
          <p:nvPr/>
        </p:nvGrpSpPr>
        <p:grpSpPr>
          <a:xfrm>
            <a:off x="932688" y="1485900"/>
            <a:ext cx="10202407" cy="4953000"/>
            <a:chOff x="862271" y="1066800"/>
            <a:chExt cx="10202407" cy="4953000"/>
          </a:xfrm>
        </p:grpSpPr>
        <p:pic>
          <p:nvPicPr>
            <p:cNvPr id="1142" name="Google Shape;1142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62271" y="1066800"/>
              <a:ext cx="8381490" cy="4953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3" name="Google Shape;1143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243761" y="1066800"/>
              <a:ext cx="1820917" cy="4953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44" name="Google Shape;1144;p17"/>
          <p:cNvSpPr/>
          <p:nvPr/>
        </p:nvSpPr>
        <p:spPr>
          <a:xfrm>
            <a:off x="789244" y="857905"/>
            <a:ext cx="41528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Discover before you deliver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18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Customer Seat At The Table Is…</a:t>
            </a:r>
            <a:endParaRPr/>
          </a:p>
        </p:txBody>
      </p:sp>
      <p:sp>
        <p:nvSpPr>
          <p:cNvPr id="1152" name="Google Shape;1152;p18"/>
          <p:cNvSpPr txBox="1"/>
          <p:nvPr/>
        </p:nvSpPr>
        <p:spPr>
          <a:xfrm>
            <a:off x="1729582" y="1333374"/>
            <a:ext cx="8945565" cy="2771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Deeply understanding your customer and engaging them from start to finish. Creating a customer-focused culture where everyone sees their day to day jobs to be done from the lens of how it affects the customer.</a:t>
            </a:r>
            <a:endParaRPr/>
          </a:p>
        </p:txBody>
      </p:sp>
      <p:pic>
        <p:nvPicPr>
          <p:cNvPr id="1153" name="Google Shape;115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7670" y="4041238"/>
            <a:ext cx="2836659" cy="1995117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BFBFBF">
                <a:alpha val="93725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9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A Closer Look: </a:t>
            </a:r>
            <a:r>
              <a:rPr lang="en-US">
                <a:solidFill>
                  <a:srgbClr val="0070C0"/>
                </a:solidFill>
              </a:rPr>
              <a:t>Customer Seat at the Table</a:t>
            </a:r>
            <a:endParaRPr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1" name="Google Shape;1161;p19"/>
          <p:cNvSpPr/>
          <p:nvPr/>
        </p:nvSpPr>
        <p:spPr>
          <a:xfrm>
            <a:off x="495300" y="2103120"/>
            <a:ext cx="3675888" cy="2545080"/>
          </a:xfrm>
          <a:prstGeom prst="rect">
            <a:avLst/>
          </a:prstGeom>
          <a:solidFill>
            <a:srgbClr val="EA7929"/>
          </a:solidFill>
          <a:ln>
            <a:noFill/>
          </a:ln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Deeply understanding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your customer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 engaging them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from start to finish</a:t>
            </a:r>
            <a:endParaRPr/>
          </a:p>
        </p:txBody>
      </p:sp>
      <p:sp>
        <p:nvSpPr>
          <p:cNvPr id="1162" name="Google Shape;1162;p19"/>
          <p:cNvSpPr/>
          <p:nvPr/>
        </p:nvSpPr>
        <p:spPr>
          <a:xfrm>
            <a:off x="4258056" y="2103120"/>
            <a:ext cx="3675888" cy="2545080"/>
          </a:xfrm>
          <a:prstGeom prst="rect">
            <a:avLst/>
          </a:prstGeom>
          <a:solidFill>
            <a:srgbClr val="8F430F"/>
          </a:solidFill>
          <a:ln>
            <a:noFill/>
          </a:ln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Identifying the qualities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you need to deliver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 win per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customer segment</a:t>
            </a:r>
            <a:endParaRPr/>
          </a:p>
        </p:txBody>
      </p:sp>
      <p:sp>
        <p:nvSpPr>
          <p:cNvPr id="1163" name="Google Shape;1163;p19"/>
          <p:cNvSpPr/>
          <p:nvPr/>
        </p:nvSpPr>
        <p:spPr>
          <a:xfrm>
            <a:off x="8020812" y="2103120"/>
            <a:ext cx="3675888" cy="2545080"/>
          </a:xfrm>
          <a:prstGeom prst="rect">
            <a:avLst/>
          </a:prstGeom>
          <a:solidFill>
            <a:srgbClr val="EA7929"/>
          </a:solidFill>
          <a:ln>
            <a:noFill/>
          </a:ln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Leveraging Experiment-Driven Discovery and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Rapid Prototyping for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concept validation and accelerated delivery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2"/>
          <p:cNvSpPr txBox="1"/>
          <p:nvPr/>
        </p:nvSpPr>
        <p:spPr>
          <a:xfrm>
            <a:off x="5377455" y="2176619"/>
            <a:ext cx="5840700" cy="13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380989" marR="0" lvl="0" indent="-380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EE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Founder of AgilityHealth, AgileVideos.com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0989" marR="0" lvl="0" indent="-380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EE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Frequent industry keynote speaker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0989" marR="0" lvl="0" indent="-380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EE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2+ decades of experience in enterprise business agility transformation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0989" marR="0" lvl="0" indent="-380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EE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Mother, Entrepreneur </a:t>
            </a:r>
            <a:endParaRPr/>
          </a:p>
          <a:p>
            <a:pPr marL="380989" marR="0" lvl="0" indent="-380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EE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Activist, founder of Sudan NextGen </a:t>
            </a:r>
            <a:endParaRPr/>
          </a:p>
          <a:p>
            <a:pPr marL="380989" marR="0" lvl="0" indent="-3809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EE"/>
              </a:buClr>
              <a:buSzPts val="2400"/>
              <a:buFont typeface="Arial"/>
              <a:buChar char="•"/>
            </a:pPr>
            <a:r>
              <a:rPr lang="en-US" sz="2400" b="0" i="0" u="sng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Sally@agilityhealthradar.com</a:t>
            </a:r>
            <a:r>
              <a:rPr lang="en-US" sz="24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2"/>
          <p:cNvSpPr txBox="1"/>
          <p:nvPr/>
        </p:nvSpPr>
        <p:spPr>
          <a:xfrm>
            <a:off x="5377456" y="794137"/>
            <a:ext cx="6687000" cy="13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Arial"/>
              <a:buNone/>
            </a:pPr>
            <a:r>
              <a:rPr lang="en-US" sz="3733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Sally Elatta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Arial"/>
              <a:buNone/>
            </a:pPr>
            <a:r>
              <a:rPr lang="en-US" sz="3733" b="0" i="0" u="none" strike="noStrike" cap="none">
                <a:solidFill>
                  <a:srgbClr val="3AB64B"/>
                </a:solidFill>
                <a:latin typeface="Calibri"/>
                <a:ea typeface="Calibri"/>
                <a:cs typeface="Calibri"/>
                <a:sym typeface="Calibri"/>
              </a:rPr>
              <a:t>AgilityHealth® CEO, Founder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7" name="Google Shape;87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4179" y="1199467"/>
            <a:ext cx="3673650" cy="3673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8" name="Google Shape;878;p2"/>
          <p:cNvGrpSpPr/>
          <p:nvPr/>
        </p:nvGrpSpPr>
        <p:grpSpPr>
          <a:xfrm>
            <a:off x="1158893" y="4952034"/>
            <a:ext cx="10786387" cy="1471871"/>
            <a:chOff x="1158893" y="4952034"/>
            <a:chExt cx="10786387" cy="1471871"/>
          </a:xfrm>
        </p:grpSpPr>
        <p:pic>
          <p:nvPicPr>
            <p:cNvPr id="879" name="Google Shape;879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254321" y="5140276"/>
              <a:ext cx="3050982" cy="7025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0" name="Google Shape;880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079412" y="4952034"/>
              <a:ext cx="1849848" cy="10790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1" name="Google Shape;881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58893" y="5140285"/>
              <a:ext cx="3123961" cy="8776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2" name="Google Shape;882;p2"/>
            <p:cNvSpPr txBox="1"/>
            <p:nvPr/>
          </p:nvSpPr>
          <p:spPr>
            <a:xfrm>
              <a:off x="1293962" y="6116128"/>
              <a:ext cx="279495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MEASURE &amp; GROW PLATFORM</a:t>
              </a:r>
              <a:endParaRPr/>
            </a:p>
          </p:txBody>
        </p:sp>
        <p:sp>
          <p:nvSpPr>
            <p:cNvPr id="883" name="Google Shape;883;p2"/>
            <p:cNvSpPr txBox="1"/>
            <p:nvPr/>
          </p:nvSpPr>
          <p:spPr>
            <a:xfrm>
              <a:off x="5181599" y="6065617"/>
              <a:ext cx="279495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On-DEMAND LEARNING VIDEOS</a:t>
              </a:r>
              <a:endParaRPr/>
            </a:p>
          </p:txBody>
        </p:sp>
        <p:sp>
          <p:nvSpPr>
            <p:cNvPr id="884" name="Google Shape;884;p2"/>
            <p:cNvSpPr txBox="1"/>
            <p:nvPr/>
          </p:nvSpPr>
          <p:spPr>
            <a:xfrm>
              <a:off x="9150321" y="6031113"/>
              <a:ext cx="279495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STRATEGY &amp; ENABLEMENT</a:t>
              </a:r>
              <a:endParaRPr/>
            </a:p>
          </p:txBody>
        </p:sp>
      </p:grpSp>
      <p:sp>
        <p:nvSpPr>
          <p:cNvPr id="885" name="Google Shape;885;p2"/>
          <p:cNvSpPr txBox="1"/>
          <p:nvPr/>
        </p:nvSpPr>
        <p:spPr>
          <a:xfrm>
            <a:off x="1752600" y="161925"/>
            <a:ext cx="80105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&lt;REPLACE WITH YOUR SLIDE&gt;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20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Enable the Enterprise FLOW of Value</a:t>
            </a:r>
            <a:endParaRPr/>
          </a:p>
        </p:txBody>
      </p:sp>
      <p:grpSp>
        <p:nvGrpSpPr>
          <p:cNvPr id="1171" name="Google Shape;1171;p20"/>
          <p:cNvGrpSpPr/>
          <p:nvPr/>
        </p:nvGrpSpPr>
        <p:grpSpPr>
          <a:xfrm>
            <a:off x="1952406" y="930873"/>
            <a:ext cx="8287188" cy="5526435"/>
            <a:chOff x="2007012" y="934890"/>
            <a:chExt cx="8165483" cy="5627890"/>
          </a:xfrm>
        </p:grpSpPr>
        <p:sp>
          <p:nvSpPr>
            <p:cNvPr id="1172" name="Google Shape;1172;p20"/>
            <p:cNvSpPr/>
            <p:nvPr/>
          </p:nvSpPr>
          <p:spPr>
            <a:xfrm>
              <a:off x="6986170" y="3054319"/>
              <a:ext cx="3185975" cy="548640"/>
            </a:xfrm>
            <a:prstGeom prst="rect">
              <a:avLst/>
            </a:prstGeom>
            <a:solidFill>
              <a:schemeClr val="lt2"/>
            </a:solidFill>
            <a:ln w="1270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Agile Delivery</a:t>
              </a:r>
              <a:endParaRPr/>
            </a:p>
          </p:txBody>
        </p:sp>
        <p:sp>
          <p:nvSpPr>
            <p:cNvPr id="1173" name="Google Shape;1173;p20"/>
            <p:cNvSpPr/>
            <p:nvPr/>
          </p:nvSpPr>
          <p:spPr>
            <a:xfrm>
              <a:off x="6986520" y="2682411"/>
              <a:ext cx="3185975" cy="365760"/>
            </a:xfrm>
            <a:prstGeom prst="rect">
              <a:avLst/>
            </a:prstGeom>
            <a:solidFill>
              <a:schemeClr val="accent2"/>
            </a:solidFill>
            <a:ln w="1270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alibri"/>
                <a:buNone/>
              </a:pPr>
              <a:r>
                <a:rPr lang="en-US" sz="2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Delivery Management</a:t>
              </a:r>
              <a:endParaRPr/>
            </a:p>
          </p:txBody>
        </p:sp>
        <p:sp>
          <p:nvSpPr>
            <p:cNvPr id="1174" name="Google Shape;1174;p20"/>
            <p:cNvSpPr/>
            <p:nvPr/>
          </p:nvSpPr>
          <p:spPr>
            <a:xfrm>
              <a:off x="2013513" y="2682411"/>
              <a:ext cx="4966765" cy="365760"/>
            </a:xfrm>
            <a:prstGeom prst="rect">
              <a:avLst/>
            </a:prstGeom>
            <a:solidFill>
              <a:srgbClr val="0082B3"/>
            </a:solidFill>
            <a:ln w="1270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alibri"/>
                <a:buNone/>
              </a:pPr>
              <a:r>
                <a:rPr lang="en-US" sz="2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Demand Management</a:t>
              </a:r>
              <a:endParaRPr/>
            </a:p>
          </p:txBody>
        </p:sp>
        <p:sp>
          <p:nvSpPr>
            <p:cNvPr id="1175" name="Google Shape;1175;p20"/>
            <p:cNvSpPr/>
            <p:nvPr/>
          </p:nvSpPr>
          <p:spPr>
            <a:xfrm>
              <a:off x="2013513" y="3054319"/>
              <a:ext cx="2486098" cy="548640"/>
            </a:xfrm>
            <a:prstGeom prst="rect">
              <a:avLst/>
            </a:prstGeom>
            <a:solidFill>
              <a:schemeClr val="lt2"/>
            </a:solidFill>
            <a:ln w="1270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Opportunity Assessment</a:t>
              </a:r>
              <a:endParaRPr/>
            </a:p>
          </p:txBody>
        </p:sp>
        <p:sp>
          <p:nvSpPr>
            <p:cNvPr id="1176" name="Google Shape;1176;p20"/>
            <p:cNvSpPr/>
            <p:nvPr/>
          </p:nvSpPr>
          <p:spPr>
            <a:xfrm>
              <a:off x="4505270" y="3054319"/>
              <a:ext cx="2475008" cy="548640"/>
            </a:xfrm>
            <a:prstGeom prst="rect">
              <a:avLst/>
            </a:prstGeom>
            <a:solidFill>
              <a:schemeClr val="lt2"/>
            </a:solidFill>
            <a:ln w="1270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Solution Discovery</a:t>
              </a:r>
              <a:endParaRPr/>
            </a:p>
          </p:txBody>
        </p:sp>
        <p:sp>
          <p:nvSpPr>
            <p:cNvPr id="1177" name="Google Shape;1177;p20"/>
            <p:cNvSpPr/>
            <p:nvPr/>
          </p:nvSpPr>
          <p:spPr>
            <a:xfrm>
              <a:off x="2013513" y="3629208"/>
              <a:ext cx="8158982" cy="365760"/>
            </a:xfrm>
            <a:prstGeom prst="rect">
              <a:avLst/>
            </a:prstGeom>
            <a:solidFill>
              <a:schemeClr val="lt2"/>
            </a:solidFill>
            <a:ln w="1270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Customer Insights and Feedback</a:t>
              </a:r>
              <a:endParaRPr/>
            </a:p>
          </p:txBody>
        </p:sp>
        <p:pic>
          <p:nvPicPr>
            <p:cNvPr id="1178" name="Google Shape;1178;p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80653" y="3709281"/>
              <a:ext cx="253063" cy="20561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79" name="Google Shape;1179;p20"/>
            <p:cNvGrpSpPr/>
            <p:nvPr/>
          </p:nvGrpSpPr>
          <p:grpSpPr>
            <a:xfrm>
              <a:off x="6453935" y="934890"/>
              <a:ext cx="2269825" cy="1637414"/>
              <a:chOff x="4648200" y="914400"/>
              <a:chExt cx="2269825" cy="1637414"/>
            </a:xfrm>
          </p:grpSpPr>
          <p:sp>
            <p:nvSpPr>
              <p:cNvPr id="1180" name="Google Shape;1180;p20"/>
              <p:cNvSpPr txBox="1"/>
              <p:nvPr/>
            </p:nvSpPr>
            <p:spPr>
              <a:xfrm>
                <a:off x="4648200" y="914400"/>
                <a:ext cx="226982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00000"/>
                  </a:buClr>
                  <a:buSzPts val="1800"/>
                  <a:buFont typeface="Calibri"/>
                  <a:buNone/>
                </a:pPr>
                <a:r>
                  <a:rPr lang="en-US" sz="1800" b="1" i="0" u="none" strike="noStrike" cap="none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Operations &amp; Support</a:t>
                </a: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181" name="Google Shape;1181;p20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828127" y="1327180"/>
                <a:ext cx="473323" cy="3783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82" name="Google Shape;1182;p20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436267" y="1352580"/>
                <a:ext cx="355600" cy="3556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83" name="Google Shape;1183;p20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688488" y="1715754"/>
                <a:ext cx="341646" cy="3416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84" name="Google Shape;1184;p20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668672" y="2133600"/>
                <a:ext cx="348623" cy="321806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185" name="Google Shape;1185;p20"/>
              <p:cNvGrpSpPr/>
              <p:nvPr/>
            </p:nvGrpSpPr>
            <p:grpSpPr>
              <a:xfrm>
                <a:off x="4876800" y="1295400"/>
                <a:ext cx="1981200" cy="1256414"/>
                <a:chOff x="4876800" y="1295400"/>
                <a:chExt cx="1981200" cy="1256414"/>
              </a:xfrm>
            </p:grpSpPr>
            <p:sp>
              <p:nvSpPr>
                <p:cNvPr id="1186" name="Google Shape;1186;p20"/>
                <p:cNvSpPr/>
                <p:nvPr/>
              </p:nvSpPr>
              <p:spPr>
                <a:xfrm>
                  <a:off x="4876800" y="1297172"/>
                  <a:ext cx="703451" cy="1254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451" h="1254642" extrusionOk="0">
                      <a:moveTo>
                        <a:pt x="0" y="0"/>
                      </a:moveTo>
                      <a:cubicBezTo>
                        <a:pt x="257839" y="193158"/>
                        <a:pt x="515679" y="386316"/>
                        <a:pt x="627321" y="595423"/>
                      </a:cubicBezTo>
                      <a:cubicBezTo>
                        <a:pt x="738963" y="804530"/>
                        <a:pt x="704407" y="1029586"/>
                        <a:pt x="669851" y="1254642"/>
                      </a:cubicBezTo>
                    </a:path>
                  </a:pathLst>
                </a:custGeom>
                <a:noFill/>
                <a:ln w="12700" cap="flat" cmpd="sng">
                  <a:solidFill>
                    <a:schemeClr val="accent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7" name="Google Shape;1187;p20"/>
                <p:cNvSpPr/>
                <p:nvPr/>
              </p:nvSpPr>
              <p:spPr>
                <a:xfrm flipH="1">
                  <a:off x="6154549" y="1295400"/>
                  <a:ext cx="703451" cy="1254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451" h="1254642" extrusionOk="0">
                      <a:moveTo>
                        <a:pt x="0" y="0"/>
                      </a:moveTo>
                      <a:cubicBezTo>
                        <a:pt x="257839" y="193158"/>
                        <a:pt x="515679" y="386316"/>
                        <a:pt x="627321" y="595423"/>
                      </a:cubicBezTo>
                      <a:cubicBezTo>
                        <a:pt x="738963" y="804530"/>
                        <a:pt x="704407" y="1029586"/>
                        <a:pt x="669851" y="1254642"/>
                      </a:cubicBezTo>
                    </a:path>
                  </a:pathLst>
                </a:custGeom>
                <a:noFill/>
                <a:ln w="12700" cap="flat" cmpd="sng">
                  <a:solidFill>
                    <a:schemeClr val="accent2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188" name="Google Shape;1188;p20"/>
            <p:cNvGrpSpPr/>
            <p:nvPr/>
          </p:nvGrpSpPr>
          <p:grpSpPr>
            <a:xfrm>
              <a:off x="3177335" y="934890"/>
              <a:ext cx="2057400" cy="1622620"/>
              <a:chOff x="1524000" y="914400"/>
              <a:chExt cx="2057400" cy="1622620"/>
            </a:xfrm>
          </p:grpSpPr>
          <p:sp>
            <p:nvSpPr>
              <p:cNvPr id="1189" name="Google Shape;1189;p20"/>
              <p:cNvSpPr txBox="1"/>
              <p:nvPr/>
            </p:nvSpPr>
            <p:spPr>
              <a:xfrm>
                <a:off x="1524000" y="914400"/>
                <a:ext cx="205740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48135"/>
                  </a:buClr>
                  <a:buSzPts val="1800"/>
                  <a:buFont typeface="Calibri"/>
                  <a:buNone/>
                </a:pPr>
                <a:r>
                  <a:rPr lang="en-US" sz="1800" b="1" i="0" u="none" strike="noStrike" cap="none">
                    <a:solidFill>
                      <a:srgbClr val="548135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Strategic Outcomes </a:t>
                </a:r>
                <a:endParaRPr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190" name="Google Shape;1190;p20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2356932" y="1999979"/>
                <a:ext cx="462468" cy="46246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91" name="Google Shape;1191;p20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2753767" y="1295838"/>
                <a:ext cx="323174" cy="3231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92" name="Google Shape;1192;p20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 rot="799639">
                <a:off x="2315214" y="1516659"/>
                <a:ext cx="526765" cy="52676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93" name="Google Shape;1193;p20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2066996" y="1284378"/>
                <a:ext cx="355600" cy="35560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194" name="Google Shape;1194;p20"/>
              <p:cNvGrpSpPr/>
              <p:nvPr/>
            </p:nvGrpSpPr>
            <p:grpSpPr>
              <a:xfrm>
                <a:off x="1600200" y="1280606"/>
                <a:ext cx="1981200" cy="1256414"/>
                <a:chOff x="4876800" y="1295400"/>
                <a:chExt cx="1981200" cy="1256414"/>
              </a:xfrm>
            </p:grpSpPr>
            <p:sp>
              <p:nvSpPr>
                <p:cNvPr id="1195" name="Google Shape;1195;p20"/>
                <p:cNvSpPr/>
                <p:nvPr/>
              </p:nvSpPr>
              <p:spPr>
                <a:xfrm>
                  <a:off x="4876800" y="1297172"/>
                  <a:ext cx="703451" cy="1254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451" h="1254642" extrusionOk="0">
                      <a:moveTo>
                        <a:pt x="0" y="0"/>
                      </a:moveTo>
                      <a:cubicBezTo>
                        <a:pt x="257839" y="193158"/>
                        <a:pt x="515679" y="386316"/>
                        <a:pt x="627321" y="595423"/>
                      </a:cubicBezTo>
                      <a:cubicBezTo>
                        <a:pt x="738963" y="804530"/>
                        <a:pt x="704407" y="1029586"/>
                        <a:pt x="669851" y="1254642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027119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6" name="Google Shape;1196;p20"/>
                <p:cNvSpPr/>
                <p:nvPr/>
              </p:nvSpPr>
              <p:spPr>
                <a:xfrm flipH="1">
                  <a:off x="6154549" y="1295400"/>
                  <a:ext cx="703451" cy="1254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451" h="1254642" extrusionOk="0">
                      <a:moveTo>
                        <a:pt x="0" y="0"/>
                      </a:moveTo>
                      <a:cubicBezTo>
                        <a:pt x="257839" y="193158"/>
                        <a:pt x="515679" y="386316"/>
                        <a:pt x="627321" y="595423"/>
                      </a:cubicBezTo>
                      <a:cubicBezTo>
                        <a:pt x="738963" y="804530"/>
                        <a:pt x="704407" y="1029586"/>
                        <a:pt x="669851" y="1254642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027119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197" name="Google Shape;1197;p20"/>
            <p:cNvSpPr/>
            <p:nvPr/>
          </p:nvSpPr>
          <p:spPr>
            <a:xfrm>
              <a:off x="4426564" y="3649378"/>
              <a:ext cx="3376909" cy="346194"/>
            </a:xfrm>
            <a:prstGeom prst="bracketPair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8" name="Google Shape;1198;p20"/>
            <p:cNvSpPr/>
            <p:nvPr/>
          </p:nvSpPr>
          <p:spPr>
            <a:xfrm>
              <a:off x="2007012" y="4037270"/>
              <a:ext cx="2487168" cy="2116958"/>
            </a:xfrm>
            <a:prstGeom prst="rect">
              <a:avLst/>
            </a:prstGeom>
            <a:solidFill>
              <a:schemeClr val="lt2"/>
            </a:solidFill>
            <a:ln w="1270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Who are the customers?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Is this the right market/ opportunity?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What outcomes do we want to achieve? At what cost?</a:t>
              </a:r>
              <a:endParaRPr/>
            </a:p>
          </p:txBody>
        </p:sp>
        <p:sp>
          <p:nvSpPr>
            <p:cNvPr id="1199" name="Google Shape;1199;p20"/>
            <p:cNvSpPr/>
            <p:nvPr/>
          </p:nvSpPr>
          <p:spPr>
            <a:xfrm>
              <a:off x="4499611" y="4029054"/>
              <a:ext cx="2477114" cy="2068772"/>
            </a:xfrm>
            <a:prstGeom prst="rect">
              <a:avLst/>
            </a:prstGeom>
            <a:solidFill>
              <a:schemeClr val="lt2"/>
            </a:solidFill>
            <a:ln w="1270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What problem are we solving and for who?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How can we experiment and learn before scaling? Is our solution valuable, usable &amp; feasible? </a:t>
              </a:r>
              <a:endParaRPr sz="1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endParaRPr sz="1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0" name="Google Shape;1200;p20"/>
            <p:cNvSpPr/>
            <p:nvPr/>
          </p:nvSpPr>
          <p:spPr>
            <a:xfrm>
              <a:off x="6980278" y="4029054"/>
              <a:ext cx="3188314" cy="2240280"/>
            </a:xfrm>
            <a:prstGeom prst="rect">
              <a:avLst/>
            </a:prstGeom>
            <a:solidFill>
              <a:schemeClr val="lt2"/>
            </a:solidFill>
            <a:ln w="1270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What are the min features we need to build? Who should we engage for feedback? How can we build quickly and iterate with feedback?</a:t>
              </a:r>
              <a:b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How will we measure results?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endParaRPr sz="1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endParaRPr sz="1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1" name="Google Shape;1201;p20"/>
            <p:cNvSpPr/>
            <p:nvPr/>
          </p:nvSpPr>
          <p:spPr>
            <a:xfrm>
              <a:off x="2262935" y="5596260"/>
              <a:ext cx="1828800" cy="457200"/>
            </a:xfrm>
            <a:prstGeom prst="roundRect">
              <a:avLst>
                <a:gd name="adj" fmla="val 16667"/>
              </a:avLst>
            </a:prstGeom>
            <a:solidFill>
              <a:srgbClr val="0082B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Portfolio Team</a:t>
              </a:r>
              <a:endParaRPr/>
            </a:p>
          </p:txBody>
        </p:sp>
        <p:sp>
          <p:nvSpPr>
            <p:cNvPr id="1202" name="Google Shape;1202;p20"/>
            <p:cNvSpPr/>
            <p:nvPr/>
          </p:nvSpPr>
          <p:spPr>
            <a:xfrm>
              <a:off x="4716202" y="5598928"/>
              <a:ext cx="1828800" cy="457200"/>
            </a:xfrm>
            <a:prstGeom prst="roundRect">
              <a:avLst>
                <a:gd name="adj" fmla="val 16667"/>
              </a:avLst>
            </a:prstGeom>
            <a:solidFill>
              <a:srgbClr val="0082B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Discovery Team</a:t>
              </a:r>
              <a:endParaRPr/>
            </a:p>
          </p:txBody>
        </p:sp>
        <p:sp>
          <p:nvSpPr>
            <p:cNvPr id="1203" name="Google Shape;1203;p20"/>
            <p:cNvSpPr/>
            <p:nvPr/>
          </p:nvSpPr>
          <p:spPr>
            <a:xfrm>
              <a:off x="7397609" y="5598928"/>
              <a:ext cx="1828800" cy="4572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Delivery Teams</a:t>
              </a:r>
              <a:endParaRPr/>
            </a:p>
          </p:txBody>
        </p:sp>
        <p:sp>
          <p:nvSpPr>
            <p:cNvPr id="1204" name="Google Shape;1204;p20"/>
            <p:cNvSpPr/>
            <p:nvPr/>
          </p:nvSpPr>
          <p:spPr>
            <a:xfrm>
              <a:off x="2013513" y="5943882"/>
              <a:ext cx="8158632" cy="61889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flat" cmpd="sng">
              <a:solidFill>
                <a:srgbClr val="9F15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 L O W  o f  V A L U E</a:t>
              </a:r>
              <a:endParaRPr sz="18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05" name="Google Shape;1205;p20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623564" y="1647257"/>
              <a:ext cx="700216" cy="7198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6" name="Google Shape;1206;p20"/>
            <p:cNvSpPr txBox="1"/>
            <p:nvPr/>
          </p:nvSpPr>
          <p:spPr>
            <a:xfrm>
              <a:off x="5303813" y="1659238"/>
              <a:ext cx="1534989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000"/>
                <a:buFont typeface="Short Stack"/>
                <a:buNone/>
              </a:pPr>
              <a:r>
                <a:rPr lang="en-US" sz="2000" b="0" i="0" u="none" strike="noStrike" cap="none">
                  <a:solidFill>
                    <a:srgbClr val="58595B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Grow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000"/>
                <a:buFont typeface="Short Stack"/>
                <a:buNone/>
              </a:pPr>
              <a:r>
                <a:rPr lang="en-US" sz="2000" b="0" i="0" u="none" strike="noStrike" cap="none">
                  <a:solidFill>
                    <a:srgbClr val="58595B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Transform</a:t>
              </a:r>
              <a:endParaRPr/>
            </a:p>
          </p:txBody>
        </p:sp>
        <p:pic>
          <p:nvPicPr>
            <p:cNvPr id="1207" name="Google Shape;1207;p20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8103217" y="1651858"/>
              <a:ext cx="700216" cy="7198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8" name="Google Shape;1208;p20"/>
            <p:cNvSpPr txBox="1"/>
            <p:nvPr/>
          </p:nvSpPr>
          <p:spPr>
            <a:xfrm>
              <a:off x="8783466" y="1663839"/>
              <a:ext cx="1385126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000"/>
                <a:buFont typeface="Short Stack"/>
                <a:buNone/>
              </a:pPr>
              <a:r>
                <a:rPr lang="en-US" sz="2000" b="0" i="0" u="none" strike="noStrike" cap="none">
                  <a:solidFill>
                    <a:srgbClr val="58595B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Run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000"/>
                <a:buFont typeface="Short Stack"/>
                <a:buNone/>
              </a:pPr>
              <a:r>
                <a:rPr lang="en-US" sz="2000" b="0" i="0" u="none" strike="noStrike" cap="none">
                  <a:solidFill>
                    <a:srgbClr val="58595B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Transform</a:t>
              </a:r>
              <a:endParaRPr/>
            </a:p>
          </p:txBody>
        </p:sp>
      </p:grpSp>
      <p:sp>
        <p:nvSpPr>
          <p:cNvPr id="1209" name="Google Shape;1209;p20"/>
          <p:cNvSpPr/>
          <p:nvPr/>
        </p:nvSpPr>
        <p:spPr>
          <a:xfrm>
            <a:off x="4530669" y="3017364"/>
            <a:ext cx="2440739" cy="537468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9F152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Solution Discovery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21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From Insights to High Impact Solutions!</a:t>
            </a:r>
            <a:endParaRPr/>
          </a:p>
        </p:txBody>
      </p:sp>
      <p:grpSp>
        <p:nvGrpSpPr>
          <p:cNvPr id="1217" name="Google Shape;1217;p21"/>
          <p:cNvGrpSpPr/>
          <p:nvPr/>
        </p:nvGrpSpPr>
        <p:grpSpPr>
          <a:xfrm>
            <a:off x="532773" y="1362172"/>
            <a:ext cx="11118276" cy="1940654"/>
            <a:chOff x="532773" y="1362172"/>
            <a:chExt cx="11118276" cy="1940654"/>
          </a:xfrm>
        </p:grpSpPr>
        <p:cxnSp>
          <p:nvCxnSpPr>
            <p:cNvPr id="1218" name="Google Shape;1218;p21"/>
            <p:cNvCxnSpPr/>
            <p:nvPr/>
          </p:nvCxnSpPr>
          <p:spPr>
            <a:xfrm>
              <a:off x="2382073" y="2133600"/>
              <a:ext cx="0" cy="9144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19" name="Google Shape;1219;p21"/>
            <p:cNvCxnSpPr/>
            <p:nvPr/>
          </p:nvCxnSpPr>
          <p:spPr>
            <a:xfrm>
              <a:off x="4455575" y="2133600"/>
              <a:ext cx="0" cy="9144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20" name="Google Shape;1220;p21"/>
            <p:cNvCxnSpPr/>
            <p:nvPr/>
          </p:nvCxnSpPr>
          <p:spPr>
            <a:xfrm>
              <a:off x="6790749" y="2102451"/>
              <a:ext cx="0" cy="9144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1221" name="Google Shape;1221;p21"/>
            <p:cNvGrpSpPr/>
            <p:nvPr/>
          </p:nvGrpSpPr>
          <p:grpSpPr>
            <a:xfrm>
              <a:off x="532773" y="1362172"/>
              <a:ext cx="1600827" cy="1940654"/>
              <a:chOff x="440202" y="1457980"/>
              <a:chExt cx="1600827" cy="1940654"/>
            </a:xfrm>
          </p:grpSpPr>
          <p:grpSp>
            <p:nvGrpSpPr>
              <p:cNvPr id="1222" name="Google Shape;1222;p21"/>
              <p:cNvGrpSpPr/>
              <p:nvPr/>
            </p:nvGrpSpPr>
            <p:grpSpPr>
              <a:xfrm>
                <a:off x="440202" y="1986967"/>
                <a:ext cx="1600827" cy="1411667"/>
                <a:chOff x="1283596" y="1260212"/>
                <a:chExt cx="5622029" cy="4957707"/>
              </a:xfrm>
            </p:grpSpPr>
            <p:pic>
              <p:nvPicPr>
                <p:cNvPr id="1223" name="Google Shape;1223;p21" descr="A close up of a map&#10;&#10;Description automatically generated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1283596" y="1260212"/>
                  <a:ext cx="5622029" cy="495770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224" name="Google Shape;1224;p21"/>
                <p:cNvSpPr/>
                <p:nvPr/>
              </p:nvSpPr>
              <p:spPr>
                <a:xfrm>
                  <a:off x="5429250" y="5657850"/>
                  <a:ext cx="1476375" cy="560069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225" name="Google Shape;1225;p21"/>
              <p:cNvSpPr/>
              <p:nvPr/>
            </p:nvSpPr>
            <p:spPr>
              <a:xfrm>
                <a:off x="626793" y="1457980"/>
                <a:ext cx="122764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i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Strategic 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i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Segmentation</a:t>
                </a:r>
                <a:endParaRPr sz="14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26" name="Google Shape;1226;p21"/>
            <p:cNvGrpSpPr/>
            <p:nvPr/>
          </p:nvGrpSpPr>
          <p:grpSpPr>
            <a:xfrm>
              <a:off x="2630546" y="1416840"/>
              <a:ext cx="1576556" cy="1831319"/>
              <a:chOff x="2415036" y="1457980"/>
              <a:chExt cx="1576556" cy="1831319"/>
            </a:xfrm>
          </p:grpSpPr>
          <p:pic>
            <p:nvPicPr>
              <p:cNvPr id="1227" name="Google Shape;1227;p21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415036" y="2100579"/>
                <a:ext cx="1576556" cy="11887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</p:pic>
          <p:sp>
            <p:nvSpPr>
              <p:cNvPr id="1228" name="Google Shape;1228;p21"/>
              <p:cNvSpPr/>
              <p:nvPr/>
            </p:nvSpPr>
            <p:spPr>
              <a:xfrm>
                <a:off x="2737898" y="1457980"/>
                <a:ext cx="930832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i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Customer 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i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Personas</a:t>
                </a:r>
                <a:endParaRPr sz="14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29" name="Google Shape;1229;p21"/>
            <p:cNvGrpSpPr/>
            <p:nvPr/>
          </p:nvGrpSpPr>
          <p:grpSpPr>
            <a:xfrm>
              <a:off x="4704048" y="1458991"/>
              <a:ext cx="1838228" cy="1747017"/>
              <a:chOff x="4391235" y="1457980"/>
              <a:chExt cx="1838228" cy="1747017"/>
            </a:xfrm>
          </p:grpSpPr>
          <p:pic>
            <p:nvPicPr>
              <p:cNvPr id="1230" name="Google Shape;1230;p21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391235" y="2016277"/>
                <a:ext cx="1838228" cy="11887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</p:pic>
          <p:sp>
            <p:nvSpPr>
              <p:cNvPr id="1231" name="Google Shape;1231;p21"/>
              <p:cNvSpPr/>
              <p:nvPr/>
            </p:nvSpPr>
            <p:spPr>
              <a:xfrm>
                <a:off x="4848515" y="1457980"/>
                <a:ext cx="88466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i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Empathy 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i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Maps</a:t>
                </a:r>
                <a:endParaRPr sz="14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2" name="Google Shape;1232;p21"/>
            <p:cNvGrpSpPr/>
            <p:nvPr/>
          </p:nvGrpSpPr>
          <p:grpSpPr>
            <a:xfrm>
              <a:off x="7039222" y="1480508"/>
              <a:ext cx="2114964" cy="1703983"/>
              <a:chOff x="6728145" y="1457980"/>
              <a:chExt cx="2114964" cy="1703983"/>
            </a:xfrm>
          </p:grpSpPr>
          <p:pic>
            <p:nvPicPr>
              <p:cNvPr id="1233" name="Google Shape;1233;p21" descr="A screenshot of a cell phone&#10;&#10;Description automatically generated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6728145" y="1973243"/>
                <a:ext cx="2114964" cy="11887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</p:pic>
          <p:sp>
            <p:nvSpPr>
              <p:cNvPr id="1234" name="Google Shape;1234;p21"/>
              <p:cNvSpPr/>
              <p:nvPr/>
            </p:nvSpPr>
            <p:spPr>
              <a:xfrm>
                <a:off x="7320211" y="1457980"/>
                <a:ext cx="930832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i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Customer 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i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Journeys</a:t>
                </a:r>
                <a:endParaRPr sz="14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5" name="Google Shape;1235;p21"/>
            <p:cNvGrpSpPr/>
            <p:nvPr/>
          </p:nvGrpSpPr>
          <p:grpSpPr>
            <a:xfrm>
              <a:off x="9651129" y="1440924"/>
              <a:ext cx="1999920" cy="1783150"/>
              <a:chOff x="9651129" y="1457980"/>
              <a:chExt cx="1999920" cy="1783150"/>
            </a:xfrm>
          </p:grpSpPr>
          <p:pic>
            <p:nvPicPr>
              <p:cNvPr id="1236" name="Google Shape;1236;p21" descr="A close up of a logo&#10;&#10;Description automatically generated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9651129" y="2052410"/>
                <a:ext cx="1999920" cy="11887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</p:pic>
          <p:sp>
            <p:nvSpPr>
              <p:cNvPr id="1237" name="Google Shape;1237;p21"/>
              <p:cNvSpPr/>
              <p:nvPr/>
            </p:nvSpPr>
            <p:spPr>
              <a:xfrm>
                <a:off x="9789154" y="1457980"/>
                <a:ext cx="1723870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i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Differentiated 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i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Strategic Positioning</a:t>
                </a:r>
                <a:endParaRPr sz="14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238" name="Google Shape;1238;p21"/>
            <p:cNvCxnSpPr/>
            <p:nvPr/>
          </p:nvCxnSpPr>
          <p:spPr>
            <a:xfrm>
              <a:off x="9402659" y="2102451"/>
              <a:ext cx="0" cy="9144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239" name="Google Shape;1239;p21"/>
          <p:cNvGrpSpPr/>
          <p:nvPr/>
        </p:nvGrpSpPr>
        <p:grpSpPr>
          <a:xfrm>
            <a:off x="455050" y="3505200"/>
            <a:ext cx="11089113" cy="1981200"/>
            <a:chOff x="455050" y="3505200"/>
            <a:chExt cx="11089113" cy="1981200"/>
          </a:xfrm>
        </p:grpSpPr>
        <p:pic>
          <p:nvPicPr>
            <p:cNvPr id="1240" name="Google Shape;1240;p21" descr="Screen Shot 2014-01-28 at 6.10.05 AM.p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758015" y="3892248"/>
              <a:ext cx="1786148" cy="82296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241" name="Google Shape;1241;p2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51820" y="3738044"/>
              <a:ext cx="1629134" cy="109728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cxnSp>
          <p:nvCxnSpPr>
            <p:cNvPr id="1242" name="Google Shape;1242;p21"/>
            <p:cNvCxnSpPr/>
            <p:nvPr/>
          </p:nvCxnSpPr>
          <p:spPr>
            <a:xfrm>
              <a:off x="4455575" y="3825240"/>
              <a:ext cx="0" cy="9144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43" name="Google Shape;1243;p21"/>
            <p:cNvCxnSpPr/>
            <p:nvPr/>
          </p:nvCxnSpPr>
          <p:spPr>
            <a:xfrm>
              <a:off x="6790749" y="3825240"/>
              <a:ext cx="0" cy="9144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44" name="Google Shape;1244;p21"/>
            <p:cNvCxnSpPr/>
            <p:nvPr/>
          </p:nvCxnSpPr>
          <p:spPr>
            <a:xfrm>
              <a:off x="1310640" y="2727960"/>
              <a:ext cx="0" cy="155448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245" name="Google Shape;1245;p21"/>
            <p:cNvSpPr/>
            <p:nvPr/>
          </p:nvSpPr>
          <p:spPr>
            <a:xfrm>
              <a:off x="455050" y="4963180"/>
              <a:ext cx="18309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Discovery to Delivery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With the Mobius Loop</a:t>
              </a:r>
              <a:endParaRPr sz="1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21"/>
            <p:cNvSpPr/>
            <p:nvPr/>
          </p:nvSpPr>
          <p:spPr>
            <a:xfrm>
              <a:off x="10261318" y="4963180"/>
              <a:ext cx="101200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Dual Track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Agile</a:t>
              </a:r>
              <a:endParaRPr sz="1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47" name="Google Shape;1247;p2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844912" y="4166568"/>
              <a:ext cx="503584" cy="6400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8" name="Google Shape;1248;p2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641584" y="3742288"/>
              <a:ext cx="1554480" cy="1088792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  <a:effectLst>
              <a:outerShdw blurRad="50000" algn="tl" rotWithShape="0">
                <a:srgbClr val="000000">
                  <a:alpha val="40784"/>
                </a:srgbClr>
              </a:outerShdw>
            </a:effectLst>
          </p:spPr>
        </p:pic>
        <p:pic>
          <p:nvPicPr>
            <p:cNvPr id="1249" name="Google Shape;1249;p21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910042" y="3733800"/>
              <a:ext cx="1492123" cy="1097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0" name="Google Shape;1250;p21"/>
            <p:cNvSpPr/>
            <p:nvPr/>
          </p:nvSpPr>
          <p:spPr>
            <a:xfrm>
              <a:off x="2618309" y="4963180"/>
              <a:ext cx="157895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Rapid Prototyping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&amp; Testing Strategy</a:t>
              </a:r>
              <a:endParaRPr sz="1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5021987" y="4963180"/>
              <a:ext cx="1268232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Measurement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Plan</a:t>
              </a:r>
              <a:endParaRPr sz="1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7314729" y="4963180"/>
              <a:ext cx="1563954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Accelerating Your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Learning Process</a:t>
              </a:r>
              <a:endParaRPr sz="1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53" name="Google Shape;1253;p21"/>
            <p:cNvCxnSpPr/>
            <p:nvPr/>
          </p:nvCxnSpPr>
          <p:spPr>
            <a:xfrm>
              <a:off x="2382073" y="3825240"/>
              <a:ext cx="0" cy="9144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54" name="Google Shape;1254;p21"/>
            <p:cNvCxnSpPr/>
            <p:nvPr/>
          </p:nvCxnSpPr>
          <p:spPr>
            <a:xfrm>
              <a:off x="9402659" y="3825240"/>
              <a:ext cx="0" cy="9144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255" name="Google Shape;1255;p21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7327631" y="3742288"/>
              <a:ext cx="1538147" cy="37563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56" name="Google Shape;1256;p21"/>
            <p:cNvCxnSpPr/>
            <p:nvPr/>
          </p:nvCxnSpPr>
          <p:spPr>
            <a:xfrm>
              <a:off x="3418824" y="2727961"/>
              <a:ext cx="0" cy="155448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57" name="Google Shape;1257;p21"/>
            <p:cNvCxnSpPr/>
            <p:nvPr/>
          </p:nvCxnSpPr>
          <p:spPr>
            <a:xfrm>
              <a:off x="5623162" y="2727960"/>
              <a:ext cx="0" cy="155448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58" name="Google Shape;1258;p21"/>
            <p:cNvCxnSpPr/>
            <p:nvPr/>
          </p:nvCxnSpPr>
          <p:spPr>
            <a:xfrm>
              <a:off x="8096704" y="2727960"/>
              <a:ext cx="0" cy="155448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59" name="Google Shape;1259;p21"/>
            <p:cNvCxnSpPr/>
            <p:nvPr/>
          </p:nvCxnSpPr>
          <p:spPr>
            <a:xfrm>
              <a:off x="10651089" y="2727960"/>
              <a:ext cx="0" cy="155448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260" name="Google Shape;1260;p21"/>
          <p:cNvGrpSpPr/>
          <p:nvPr/>
        </p:nvGrpSpPr>
        <p:grpSpPr>
          <a:xfrm>
            <a:off x="532773" y="1362172"/>
            <a:ext cx="11118276" cy="1940654"/>
            <a:chOff x="532773" y="1362172"/>
            <a:chExt cx="11118276" cy="1940654"/>
          </a:xfrm>
        </p:grpSpPr>
        <p:cxnSp>
          <p:nvCxnSpPr>
            <p:cNvPr id="1261" name="Google Shape;1261;p21"/>
            <p:cNvCxnSpPr/>
            <p:nvPr/>
          </p:nvCxnSpPr>
          <p:spPr>
            <a:xfrm>
              <a:off x="2382073" y="2133600"/>
              <a:ext cx="0" cy="9144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62" name="Google Shape;1262;p21"/>
            <p:cNvCxnSpPr/>
            <p:nvPr/>
          </p:nvCxnSpPr>
          <p:spPr>
            <a:xfrm>
              <a:off x="4455575" y="2133600"/>
              <a:ext cx="0" cy="9144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63" name="Google Shape;1263;p21"/>
            <p:cNvCxnSpPr/>
            <p:nvPr/>
          </p:nvCxnSpPr>
          <p:spPr>
            <a:xfrm>
              <a:off x="6790749" y="2102451"/>
              <a:ext cx="0" cy="9144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1264" name="Google Shape;1264;p21"/>
            <p:cNvGrpSpPr/>
            <p:nvPr/>
          </p:nvGrpSpPr>
          <p:grpSpPr>
            <a:xfrm>
              <a:off x="532773" y="1362172"/>
              <a:ext cx="1600827" cy="1940654"/>
              <a:chOff x="440202" y="1457980"/>
              <a:chExt cx="1600827" cy="1940654"/>
            </a:xfrm>
          </p:grpSpPr>
          <p:grpSp>
            <p:nvGrpSpPr>
              <p:cNvPr id="1265" name="Google Shape;1265;p21"/>
              <p:cNvGrpSpPr/>
              <p:nvPr/>
            </p:nvGrpSpPr>
            <p:grpSpPr>
              <a:xfrm>
                <a:off x="440202" y="1986967"/>
                <a:ext cx="1600827" cy="1411667"/>
                <a:chOff x="1283596" y="1260212"/>
                <a:chExt cx="5622029" cy="4957707"/>
              </a:xfrm>
            </p:grpSpPr>
            <p:pic>
              <p:nvPicPr>
                <p:cNvPr id="1266" name="Google Shape;1266;p21" descr="A close up of a map&#10;&#10;Description automatically generated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1283596" y="1260212"/>
                  <a:ext cx="5622029" cy="495770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267" name="Google Shape;1267;p21"/>
                <p:cNvSpPr/>
                <p:nvPr/>
              </p:nvSpPr>
              <p:spPr>
                <a:xfrm>
                  <a:off x="5429250" y="5657850"/>
                  <a:ext cx="1476375" cy="560069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BFBFB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268" name="Google Shape;1268;p21"/>
              <p:cNvSpPr/>
              <p:nvPr/>
            </p:nvSpPr>
            <p:spPr>
              <a:xfrm>
                <a:off x="626793" y="1457980"/>
                <a:ext cx="122764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i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Strategic 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i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Segmentation</a:t>
                </a:r>
                <a:endParaRPr sz="14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69" name="Google Shape;1269;p21"/>
            <p:cNvGrpSpPr/>
            <p:nvPr/>
          </p:nvGrpSpPr>
          <p:grpSpPr>
            <a:xfrm>
              <a:off x="2630546" y="1416840"/>
              <a:ext cx="1576556" cy="1831319"/>
              <a:chOff x="2415036" y="1457980"/>
              <a:chExt cx="1576556" cy="1831319"/>
            </a:xfrm>
          </p:grpSpPr>
          <p:pic>
            <p:nvPicPr>
              <p:cNvPr id="1270" name="Google Shape;1270;p21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415036" y="2100579"/>
                <a:ext cx="1576556" cy="11887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</p:pic>
          <p:sp>
            <p:nvSpPr>
              <p:cNvPr id="1271" name="Google Shape;1271;p21"/>
              <p:cNvSpPr/>
              <p:nvPr/>
            </p:nvSpPr>
            <p:spPr>
              <a:xfrm>
                <a:off x="2737898" y="1457980"/>
                <a:ext cx="930832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i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Customer 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i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Personas</a:t>
                </a:r>
                <a:endParaRPr sz="14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72" name="Google Shape;1272;p21"/>
            <p:cNvGrpSpPr/>
            <p:nvPr/>
          </p:nvGrpSpPr>
          <p:grpSpPr>
            <a:xfrm>
              <a:off x="4704048" y="1458991"/>
              <a:ext cx="1838228" cy="1747017"/>
              <a:chOff x="4391235" y="1457980"/>
              <a:chExt cx="1838228" cy="1747017"/>
            </a:xfrm>
          </p:grpSpPr>
          <p:pic>
            <p:nvPicPr>
              <p:cNvPr id="1273" name="Google Shape;1273;p21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391235" y="2016277"/>
                <a:ext cx="1838228" cy="11887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</p:pic>
          <p:sp>
            <p:nvSpPr>
              <p:cNvPr id="1274" name="Google Shape;1274;p21"/>
              <p:cNvSpPr/>
              <p:nvPr/>
            </p:nvSpPr>
            <p:spPr>
              <a:xfrm>
                <a:off x="4848515" y="1457980"/>
                <a:ext cx="88466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i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Empathy 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i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Maps</a:t>
                </a:r>
                <a:endParaRPr sz="14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75" name="Google Shape;1275;p21"/>
            <p:cNvGrpSpPr/>
            <p:nvPr/>
          </p:nvGrpSpPr>
          <p:grpSpPr>
            <a:xfrm>
              <a:off x="7039222" y="1480508"/>
              <a:ext cx="2114964" cy="1703983"/>
              <a:chOff x="6728145" y="1457980"/>
              <a:chExt cx="2114964" cy="1703983"/>
            </a:xfrm>
          </p:grpSpPr>
          <p:pic>
            <p:nvPicPr>
              <p:cNvPr id="1276" name="Google Shape;1276;p21" descr="A screenshot of a cell phone&#10;&#10;Description automatically generated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6728145" y="1973243"/>
                <a:ext cx="2114964" cy="11887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</p:pic>
          <p:sp>
            <p:nvSpPr>
              <p:cNvPr id="1277" name="Google Shape;1277;p21"/>
              <p:cNvSpPr/>
              <p:nvPr/>
            </p:nvSpPr>
            <p:spPr>
              <a:xfrm>
                <a:off x="7320211" y="1457980"/>
                <a:ext cx="930832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i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Customer 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i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Journeys</a:t>
                </a:r>
                <a:endParaRPr sz="14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78" name="Google Shape;1278;p21"/>
            <p:cNvGrpSpPr/>
            <p:nvPr/>
          </p:nvGrpSpPr>
          <p:grpSpPr>
            <a:xfrm>
              <a:off x="9651129" y="1440924"/>
              <a:ext cx="1999920" cy="1783150"/>
              <a:chOff x="9651129" y="1457980"/>
              <a:chExt cx="1999920" cy="1783150"/>
            </a:xfrm>
          </p:grpSpPr>
          <p:pic>
            <p:nvPicPr>
              <p:cNvPr id="1279" name="Google Shape;1279;p21" descr="A close up of a logo&#10;&#10;Description automatically generated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9651129" y="2052410"/>
                <a:ext cx="1999920" cy="11887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</p:pic>
          <p:sp>
            <p:nvSpPr>
              <p:cNvPr id="1280" name="Google Shape;1280;p21"/>
              <p:cNvSpPr/>
              <p:nvPr/>
            </p:nvSpPr>
            <p:spPr>
              <a:xfrm>
                <a:off x="9789154" y="1457980"/>
                <a:ext cx="1723870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i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Differentiated 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i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Strategic Positioning</a:t>
                </a:r>
                <a:endParaRPr sz="14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281" name="Google Shape;1281;p21"/>
            <p:cNvCxnSpPr/>
            <p:nvPr/>
          </p:nvCxnSpPr>
          <p:spPr>
            <a:xfrm>
              <a:off x="9402659" y="2102451"/>
              <a:ext cx="0" cy="9144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p22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Activity</a:t>
            </a:r>
            <a:endParaRPr/>
          </a:p>
        </p:txBody>
      </p:sp>
      <p:sp>
        <p:nvSpPr>
          <p:cNvPr id="1290" name="Google Shape;1290;p22"/>
          <p:cNvSpPr/>
          <p:nvPr/>
        </p:nvSpPr>
        <p:spPr>
          <a:xfrm>
            <a:off x="1262748" y="1502229"/>
            <a:ext cx="2765083" cy="431074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2A84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Complete the Customer Seat assessment Questions</a:t>
            </a:r>
            <a:endParaRPr/>
          </a:p>
        </p:txBody>
      </p:sp>
      <p:pic>
        <p:nvPicPr>
          <p:cNvPr id="1291" name="Google Shape;129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50645" y="-169333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2" name="Google Shape;1292;p22"/>
          <p:cNvSpPr/>
          <p:nvPr/>
        </p:nvSpPr>
        <p:spPr>
          <a:xfrm rot="1805512">
            <a:off x="3921385" y="1185394"/>
            <a:ext cx="982319" cy="51937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12700" cap="flat" cmpd="sng">
            <a:solidFill>
              <a:srgbClr val="AC17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23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Product Health Radar</a:t>
            </a:r>
            <a:endParaRPr/>
          </a:p>
        </p:txBody>
      </p:sp>
      <p:sp>
        <p:nvSpPr>
          <p:cNvPr id="1301" name="Google Shape;1301;p23"/>
          <p:cNvSpPr/>
          <p:nvPr/>
        </p:nvSpPr>
        <p:spPr>
          <a:xfrm>
            <a:off x="1262748" y="1502229"/>
            <a:ext cx="2765083" cy="431074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9F152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You can perform a deeper assessment of your Product Development Maturity using this radar. </a:t>
            </a:r>
            <a:endParaRPr/>
          </a:p>
        </p:txBody>
      </p:sp>
      <p:pic>
        <p:nvPicPr>
          <p:cNvPr id="1302" name="Google Shape;130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8200" y="38100"/>
            <a:ext cx="680065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p24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Calibri"/>
              <a:buNone/>
            </a:pPr>
            <a:r>
              <a:rPr lang="en-US" sz="4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Lean Portfolio Management</a:t>
            </a:r>
            <a:endParaRPr/>
          </a:p>
        </p:txBody>
      </p:sp>
      <p:grpSp>
        <p:nvGrpSpPr>
          <p:cNvPr id="1310" name="Google Shape;1310;p24"/>
          <p:cNvGrpSpPr/>
          <p:nvPr/>
        </p:nvGrpSpPr>
        <p:grpSpPr>
          <a:xfrm>
            <a:off x="781050" y="1590675"/>
            <a:ext cx="9792020" cy="4813148"/>
            <a:chOff x="990600" y="998613"/>
            <a:chExt cx="10116189" cy="4860773"/>
          </a:xfrm>
        </p:grpSpPr>
        <p:pic>
          <p:nvPicPr>
            <p:cNvPr id="1311" name="Google Shape;1311;p2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90600" y="998613"/>
              <a:ext cx="8392556" cy="48607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2" name="Google Shape;1312;p2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383156" y="998613"/>
              <a:ext cx="1723633" cy="48607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13" name="Google Shape;1313;p24"/>
          <p:cNvSpPr/>
          <p:nvPr/>
        </p:nvSpPr>
        <p:spPr>
          <a:xfrm>
            <a:off x="472190" y="1021705"/>
            <a:ext cx="41268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 and align to outcomes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25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4000"/>
              <a:buFont typeface="Open Sans Light"/>
              <a:buNone/>
            </a:pPr>
            <a:r>
              <a:rPr lang="en-US" sz="4000" b="1">
                <a:solidFill>
                  <a:srgbClr val="58595B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Why Lean Portfolio Management?</a:t>
            </a:r>
            <a:endParaRPr/>
          </a:p>
        </p:txBody>
      </p:sp>
      <p:pic>
        <p:nvPicPr>
          <p:cNvPr id="1321" name="Google Shape;132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38400" y="1905000"/>
            <a:ext cx="8941254" cy="3796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8" name="Google Shape;1328;p26"/>
          <p:cNvGrpSpPr/>
          <p:nvPr/>
        </p:nvGrpSpPr>
        <p:grpSpPr>
          <a:xfrm>
            <a:off x="914400" y="1066800"/>
            <a:ext cx="4863753" cy="961047"/>
            <a:chOff x="729843" y="886701"/>
            <a:chExt cx="3647815" cy="720785"/>
          </a:xfrm>
        </p:grpSpPr>
        <p:grpSp>
          <p:nvGrpSpPr>
            <p:cNvPr id="1329" name="Google Shape;1329;p26"/>
            <p:cNvGrpSpPr/>
            <p:nvPr/>
          </p:nvGrpSpPr>
          <p:grpSpPr>
            <a:xfrm>
              <a:off x="729843" y="886701"/>
              <a:ext cx="3647815" cy="720785"/>
              <a:chOff x="729843" y="886701"/>
              <a:chExt cx="3647815" cy="720785"/>
            </a:xfrm>
          </p:grpSpPr>
          <p:sp>
            <p:nvSpPr>
              <p:cNvPr id="1330" name="Google Shape;1330;p26"/>
              <p:cNvSpPr/>
              <p:nvPr/>
            </p:nvSpPr>
            <p:spPr>
              <a:xfrm>
                <a:off x="729843" y="886701"/>
                <a:ext cx="2343607" cy="720785"/>
              </a:xfrm>
              <a:custGeom>
                <a:avLst/>
                <a:gdLst/>
                <a:ahLst/>
                <a:cxnLst/>
                <a:rect l="l" t="t" r="r" b="b"/>
                <a:pathLst>
                  <a:path w="3908633" h="1120462" extrusionOk="0">
                    <a:moveTo>
                      <a:pt x="0" y="0"/>
                    </a:moveTo>
                    <a:lnTo>
                      <a:pt x="3908633" y="0"/>
                    </a:lnTo>
                    <a:lnTo>
                      <a:pt x="3908633" y="1120462"/>
                    </a:lnTo>
                    <a:lnTo>
                      <a:pt x="771662" y="1120462"/>
                    </a:lnTo>
                    <a:lnTo>
                      <a:pt x="771662" y="129476"/>
                    </a:lnTo>
                    <a:lnTo>
                      <a:pt x="617203" y="129476"/>
                    </a:lnTo>
                    <a:cubicBezTo>
                      <a:pt x="595524" y="189995"/>
                      <a:pt x="555555" y="242949"/>
                      <a:pt x="497294" y="288338"/>
                    </a:cubicBezTo>
                    <a:cubicBezTo>
                      <a:pt x="439032" y="333728"/>
                      <a:pt x="385062" y="364552"/>
                      <a:pt x="335382" y="380811"/>
                    </a:cubicBezTo>
                    <a:lnTo>
                      <a:pt x="335382" y="553562"/>
                    </a:lnTo>
                    <a:cubicBezTo>
                      <a:pt x="429774" y="522399"/>
                      <a:pt x="511746" y="474299"/>
                      <a:pt x="581298" y="409264"/>
                    </a:cubicBezTo>
                    <a:lnTo>
                      <a:pt x="581298" y="1120462"/>
                    </a:lnTo>
                    <a:lnTo>
                      <a:pt x="0" y="11204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5E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Calibri"/>
                  <a:buNone/>
                </a:pPr>
                <a:endParaRPr sz="2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1" name="Google Shape;1331;p26"/>
              <p:cNvSpPr/>
              <p:nvPr/>
            </p:nvSpPr>
            <p:spPr>
              <a:xfrm>
                <a:off x="3066250" y="886701"/>
                <a:ext cx="1311408" cy="720785"/>
              </a:xfrm>
              <a:prstGeom prst="rect">
                <a:avLst/>
              </a:prstGeom>
              <a:solidFill>
                <a:srgbClr val="1B5E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Calibri"/>
                  <a:buNone/>
                </a:pPr>
                <a:endParaRPr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32" name="Google Shape;1332;p26"/>
            <p:cNvSpPr/>
            <p:nvPr/>
          </p:nvSpPr>
          <p:spPr>
            <a:xfrm>
              <a:off x="1360648" y="893589"/>
              <a:ext cx="3008316" cy="7138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lang="en-US"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Gaps in Strategic Clarity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lang="en-US"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&amp; Rigid Funding Models</a:t>
              </a:r>
              <a:endParaRPr/>
            </a:p>
          </p:txBody>
        </p:sp>
      </p:grpSp>
      <p:grpSp>
        <p:nvGrpSpPr>
          <p:cNvPr id="1333" name="Google Shape;1333;p26"/>
          <p:cNvGrpSpPr/>
          <p:nvPr/>
        </p:nvGrpSpPr>
        <p:grpSpPr>
          <a:xfrm>
            <a:off x="914400" y="2134450"/>
            <a:ext cx="4863753" cy="961047"/>
            <a:chOff x="729843" y="1687439"/>
            <a:chExt cx="3647815" cy="720785"/>
          </a:xfrm>
        </p:grpSpPr>
        <p:grpSp>
          <p:nvGrpSpPr>
            <p:cNvPr id="1334" name="Google Shape;1334;p26"/>
            <p:cNvGrpSpPr/>
            <p:nvPr/>
          </p:nvGrpSpPr>
          <p:grpSpPr>
            <a:xfrm>
              <a:off x="729843" y="1687439"/>
              <a:ext cx="3647815" cy="720785"/>
              <a:chOff x="729843" y="1687439"/>
              <a:chExt cx="3647815" cy="720785"/>
            </a:xfrm>
          </p:grpSpPr>
          <p:sp>
            <p:nvSpPr>
              <p:cNvPr id="1335" name="Google Shape;1335;p26"/>
              <p:cNvSpPr/>
              <p:nvPr/>
            </p:nvSpPr>
            <p:spPr>
              <a:xfrm>
                <a:off x="729843" y="1687439"/>
                <a:ext cx="2343607" cy="720785"/>
              </a:xfrm>
              <a:custGeom>
                <a:avLst/>
                <a:gdLst/>
                <a:ahLst/>
                <a:cxnLst/>
                <a:rect l="l" t="t" r="r" b="b"/>
                <a:pathLst>
                  <a:path w="3908633" h="1120462" extrusionOk="0">
                    <a:moveTo>
                      <a:pt x="0" y="0"/>
                    </a:moveTo>
                    <a:lnTo>
                      <a:pt x="3908633" y="0"/>
                    </a:lnTo>
                    <a:lnTo>
                      <a:pt x="3908633" y="1120462"/>
                    </a:lnTo>
                    <a:lnTo>
                      <a:pt x="887167" y="1120462"/>
                    </a:lnTo>
                    <a:lnTo>
                      <a:pt x="887167" y="954551"/>
                    </a:lnTo>
                    <a:lnTo>
                      <a:pt x="509149" y="954551"/>
                    </a:lnTo>
                    <a:cubicBezTo>
                      <a:pt x="519085" y="937389"/>
                      <a:pt x="532069" y="919775"/>
                      <a:pt x="548103" y="901709"/>
                    </a:cubicBezTo>
                    <a:cubicBezTo>
                      <a:pt x="564136" y="883644"/>
                      <a:pt x="602186" y="847062"/>
                      <a:pt x="662253" y="791962"/>
                    </a:cubicBezTo>
                    <a:cubicBezTo>
                      <a:pt x="722321" y="736863"/>
                      <a:pt x="763870" y="694635"/>
                      <a:pt x="786904" y="665279"/>
                    </a:cubicBezTo>
                    <a:cubicBezTo>
                      <a:pt x="821680" y="621019"/>
                      <a:pt x="847085" y="578678"/>
                      <a:pt x="863118" y="538257"/>
                    </a:cubicBezTo>
                    <a:cubicBezTo>
                      <a:pt x="879150" y="497835"/>
                      <a:pt x="887167" y="455269"/>
                      <a:pt x="887167" y="410557"/>
                    </a:cubicBezTo>
                    <a:cubicBezTo>
                      <a:pt x="887167" y="331973"/>
                      <a:pt x="859166" y="266260"/>
                      <a:pt x="803163" y="213419"/>
                    </a:cubicBezTo>
                    <a:cubicBezTo>
                      <a:pt x="747160" y="160578"/>
                      <a:pt x="670157" y="134157"/>
                      <a:pt x="572152" y="134157"/>
                    </a:cubicBezTo>
                    <a:cubicBezTo>
                      <a:pt x="482728" y="134157"/>
                      <a:pt x="408208" y="156964"/>
                      <a:pt x="348593" y="202580"/>
                    </a:cubicBezTo>
                    <a:cubicBezTo>
                      <a:pt x="288977" y="248194"/>
                      <a:pt x="253524" y="323392"/>
                      <a:pt x="242233" y="428171"/>
                    </a:cubicBezTo>
                    <a:lnTo>
                      <a:pt x="431919" y="447140"/>
                    </a:lnTo>
                    <a:cubicBezTo>
                      <a:pt x="435532" y="391589"/>
                      <a:pt x="449082" y="351845"/>
                      <a:pt x="472566" y="327908"/>
                    </a:cubicBezTo>
                    <a:cubicBezTo>
                      <a:pt x="496051" y="303971"/>
                      <a:pt x="527665" y="292003"/>
                      <a:pt x="567410" y="292003"/>
                    </a:cubicBezTo>
                    <a:cubicBezTo>
                      <a:pt x="607606" y="292003"/>
                      <a:pt x="639106" y="303407"/>
                      <a:pt x="661914" y="326214"/>
                    </a:cubicBezTo>
                    <a:cubicBezTo>
                      <a:pt x="684722" y="349022"/>
                      <a:pt x="696126" y="381652"/>
                      <a:pt x="696126" y="424106"/>
                    </a:cubicBezTo>
                    <a:cubicBezTo>
                      <a:pt x="696126" y="462495"/>
                      <a:pt x="683028" y="501336"/>
                      <a:pt x="656833" y="540628"/>
                    </a:cubicBezTo>
                    <a:cubicBezTo>
                      <a:pt x="637413" y="569081"/>
                      <a:pt x="584798" y="623277"/>
                      <a:pt x="498987" y="703216"/>
                    </a:cubicBezTo>
                    <a:cubicBezTo>
                      <a:pt x="392401" y="802124"/>
                      <a:pt x="321043" y="881499"/>
                      <a:pt x="284912" y="941340"/>
                    </a:cubicBezTo>
                    <a:cubicBezTo>
                      <a:pt x="266847" y="971261"/>
                      <a:pt x="252395" y="1002057"/>
                      <a:pt x="241555" y="1033727"/>
                    </a:cubicBezTo>
                    <a:lnTo>
                      <a:pt x="222298" y="1120462"/>
                    </a:lnTo>
                    <a:lnTo>
                      <a:pt x="0" y="11204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7E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Calibri"/>
                  <a:buNone/>
                </a:pPr>
                <a:endParaRPr sz="2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6" name="Google Shape;1336;p26"/>
              <p:cNvSpPr/>
              <p:nvPr/>
            </p:nvSpPr>
            <p:spPr>
              <a:xfrm>
                <a:off x="3066250" y="1687439"/>
                <a:ext cx="1311408" cy="720785"/>
              </a:xfrm>
              <a:prstGeom prst="rect">
                <a:avLst/>
              </a:prstGeom>
              <a:solidFill>
                <a:srgbClr val="107E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Calibri"/>
                  <a:buNone/>
                </a:pPr>
                <a:endParaRPr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37" name="Google Shape;1337;p26"/>
            <p:cNvSpPr/>
            <p:nvPr/>
          </p:nvSpPr>
          <p:spPr>
            <a:xfrm>
              <a:off x="1360648" y="1694327"/>
              <a:ext cx="3008316" cy="7138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lang="en-US"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Focus on Outputs, Rather than Outcomes</a:t>
              </a:r>
              <a:endParaRPr/>
            </a:p>
          </p:txBody>
        </p:sp>
      </p:grpSp>
      <p:grpSp>
        <p:nvGrpSpPr>
          <p:cNvPr id="1338" name="Google Shape;1338;p26"/>
          <p:cNvGrpSpPr/>
          <p:nvPr/>
        </p:nvGrpSpPr>
        <p:grpSpPr>
          <a:xfrm>
            <a:off x="914400" y="3202101"/>
            <a:ext cx="4863753" cy="961047"/>
            <a:chOff x="729843" y="2488177"/>
            <a:chExt cx="3647815" cy="720785"/>
          </a:xfrm>
        </p:grpSpPr>
        <p:grpSp>
          <p:nvGrpSpPr>
            <p:cNvPr id="1339" name="Google Shape;1339;p26"/>
            <p:cNvGrpSpPr/>
            <p:nvPr/>
          </p:nvGrpSpPr>
          <p:grpSpPr>
            <a:xfrm>
              <a:off x="729843" y="2488177"/>
              <a:ext cx="3647815" cy="720785"/>
              <a:chOff x="729843" y="2488177"/>
              <a:chExt cx="3647815" cy="720785"/>
            </a:xfrm>
          </p:grpSpPr>
          <p:sp>
            <p:nvSpPr>
              <p:cNvPr id="1340" name="Google Shape;1340;p26"/>
              <p:cNvSpPr/>
              <p:nvPr/>
            </p:nvSpPr>
            <p:spPr>
              <a:xfrm>
                <a:off x="729843" y="2488177"/>
                <a:ext cx="2343607" cy="720785"/>
              </a:xfrm>
              <a:custGeom>
                <a:avLst/>
                <a:gdLst/>
                <a:ahLst/>
                <a:cxnLst/>
                <a:rect l="l" t="t" r="r" b="b"/>
                <a:pathLst>
                  <a:path w="3908633" h="1120462" extrusionOk="0">
                    <a:moveTo>
                      <a:pt x="0" y="0"/>
                    </a:moveTo>
                    <a:lnTo>
                      <a:pt x="3908633" y="0"/>
                    </a:lnTo>
                    <a:lnTo>
                      <a:pt x="3908633" y="1120462"/>
                    </a:lnTo>
                    <a:lnTo>
                      <a:pt x="699334" y="1120462"/>
                    </a:lnTo>
                    <a:lnTo>
                      <a:pt x="737238" y="1101155"/>
                    </a:lnTo>
                    <a:cubicBezTo>
                      <a:pt x="755106" y="1089638"/>
                      <a:pt x="772000" y="1076202"/>
                      <a:pt x="787920" y="1060846"/>
                    </a:cubicBezTo>
                    <a:cubicBezTo>
                      <a:pt x="851600" y="999424"/>
                      <a:pt x="883441" y="925130"/>
                      <a:pt x="883441" y="837965"/>
                    </a:cubicBezTo>
                    <a:cubicBezTo>
                      <a:pt x="883441" y="777898"/>
                      <a:pt x="866391" y="726638"/>
                      <a:pt x="832293" y="684184"/>
                    </a:cubicBezTo>
                    <a:cubicBezTo>
                      <a:pt x="798195" y="641731"/>
                      <a:pt x="752693" y="614406"/>
                      <a:pt x="695787" y="602213"/>
                    </a:cubicBezTo>
                    <a:cubicBezTo>
                      <a:pt x="791082" y="550275"/>
                      <a:pt x="838729" y="480723"/>
                      <a:pt x="838729" y="393558"/>
                    </a:cubicBezTo>
                    <a:cubicBezTo>
                      <a:pt x="838729" y="332136"/>
                      <a:pt x="815470" y="277036"/>
                      <a:pt x="768951" y="228260"/>
                    </a:cubicBezTo>
                    <a:cubicBezTo>
                      <a:pt x="712497" y="168644"/>
                      <a:pt x="637526" y="138836"/>
                      <a:pt x="544037" y="138836"/>
                    </a:cubicBezTo>
                    <a:cubicBezTo>
                      <a:pt x="489390" y="138836"/>
                      <a:pt x="440049" y="149110"/>
                      <a:pt x="396014" y="169660"/>
                    </a:cubicBezTo>
                    <a:cubicBezTo>
                      <a:pt x="351980" y="190210"/>
                      <a:pt x="317655" y="218436"/>
                      <a:pt x="293041" y="254341"/>
                    </a:cubicBezTo>
                    <a:cubicBezTo>
                      <a:pt x="268428" y="290246"/>
                      <a:pt x="250023" y="338232"/>
                      <a:pt x="237829" y="398300"/>
                    </a:cubicBezTo>
                    <a:lnTo>
                      <a:pt x="413289" y="428107"/>
                    </a:lnTo>
                    <a:cubicBezTo>
                      <a:pt x="418257" y="384751"/>
                      <a:pt x="432258" y="351782"/>
                      <a:pt x="455291" y="329200"/>
                    </a:cubicBezTo>
                    <a:cubicBezTo>
                      <a:pt x="478324" y="306618"/>
                      <a:pt x="506100" y="295327"/>
                      <a:pt x="538617" y="295327"/>
                    </a:cubicBezTo>
                    <a:cubicBezTo>
                      <a:pt x="571587" y="295327"/>
                      <a:pt x="598007" y="305263"/>
                      <a:pt x="617880" y="325135"/>
                    </a:cubicBezTo>
                    <a:cubicBezTo>
                      <a:pt x="637752" y="345007"/>
                      <a:pt x="647687" y="371654"/>
                      <a:pt x="647687" y="405075"/>
                    </a:cubicBezTo>
                    <a:cubicBezTo>
                      <a:pt x="647687" y="444366"/>
                      <a:pt x="634139" y="475868"/>
                      <a:pt x="607040" y="499579"/>
                    </a:cubicBezTo>
                    <a:cubicBezTo>
                      <a:pt x="579942" y="523289"/>
                      <a:pt x="540650" y="534467"/>
                      <a:pt x="489164" y="533112"/>
                    </a:cubicBezTo>
                    <a:lnTo>
                      <a:pt x="468163" y="688249"/>
                    </a:lnTo>
                    <a:cubicBezTo>
                      <a:pt x="502036" y="678765"/>
                      <a:pt x="531166" y="674023"/>
                      <a:pt x="555554" y="674023"/>
                    </a:cubicBezTo>
                    <a:cubicBezTo>
                      <a:pt x="592588" y="674023"/>
                      <a:pt x="623977" y="688023"/>
                      <a:pt x="649720" y="716024"/>
                    </a:cubicBezTo>
                    <a:cubicBezTo>
                      <a:pt x="675463" y="744025"/>
                      <a:pt x="688334" y="781963"/>
                      <a:pt x="688334" y="829836"/>
                    </a:cubicBezTo>
                    <a:cubicBezTo>
                      <a:pt x="688334" y="880419"/>
                      <a:pt x="674898" y="920614"/>
                      <a:pt x="648026" y="950422"/>
                    </a:cubicBezTo>
                    <a:cubicBezTo>
                      <a:pt x="621154" y="980230"/>
                      <a:pt x="588072" y="995134"/>
                      <a:pt x="548779" y="995134"/>
                    </a:cubicBezTo>
                    <a:cubicBezTo>
                      <a:pt x="512198" y="995134"/>
                      <a:pt x="481035" y="982714"/>
                      <a:pt x="455291" y="957875"/>
                    </a:cubicBezTo>
                    <a:cubicBezTo>
                      <a:pt x="429548" y="933034"/>
                      <a:pt x="413740" y="897129"/>
                      <a:pt x="407870" y="850160"/>
                    </a:cubicBezTo>
                    <a:lnTo>
                      <a:pt x="223603" y="872515"/>
                    </a:lnTo>
                    <a:cubicBezTo>
                      <a:pt x="233087" y="956068"/>
                      <a:pt x="267411" y="1023700"/>
                      <a:pt x="326575" y="1075412"/>
                    </a:cubicBezTo>
                    <a:cubicBezTo>
                      <a:pt x="341366" y="1088340"/>
                      <a:pt x="357117" y="1099652"/>
                      <a:pt x="373827" y="1109348"/>
                    </a:cubicBezTo>
                    <a:lnTo>
                      <a:pt x="398132" y="1120462"/>
                    </a:lnTo>
                    <a:lnTo>
                      <a:pt x="0" y="11204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68F3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Calibri"/>
                  <a:buNone/>
                </a:pPr>
                <a:endParaRPr sz="2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1" name="Google Shape;1341;p26"/>
              <p:cNvSpPr/>
              <p:nvPr/>
            </p:nvSpPr>
            <p:spPr>
              <a:xfrm>
                <a:off x="3066250" y="2488177"/>
                <a:ext cx="1311408" cy="720785"/>
              </a:xfrm>
              <a:prstGeom prst="rect">
                <a:avLst/>
              </a:prstGeom>
              <a:solidFill>
                <a:srgbClr val="768F3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Calibri"/>
                  <a:buNone/>
                </a:pPr>
                <a:endParaRPr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42" name="Google Shape;1342;p26"/>
            <p:cNvSpPr/>
            <p:nvPr/>
          </p:nvSpPr>
          <p:spPr>
            <a:xfrm>
              <a:off x="1360648" y="2495065"/>
              <a:ext cx="3008316" cy="7138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lang="en-US"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Lack of Alignment, Causing Serious “Delivery Friction”</a:t>
              </a:r>
              <a:endParaRPr/>
            </a:p>
          </p:txBody>
        </p:sp>
      </p:grpSp>
      <p:grpSp>
        <p:nvGrpSpPr>
          <p:cNvPr id="1343" name="Google Shape;1343;p26"/>
          <p:cNvGrpSpPr/>
          <p:nvPr/>
        </p:nvGrpSpPr>
        <p:grpSpPr>
          <a:xfrm>
            <a:off x="914400" y="4269752"/>
            <a:ext cx="4863753" cy="961047"/>
            <a:chOff x="729843" y="3288915"/>
            <a:chExt cx="3647815" cy="720785"/>
          </a:xfrm>
        </p:grpSpPr>
        <p:sp>
          <p:nvSpPr>
            <p:cNvPr id="1344" name="Google Shape;1344;p26"/>
            <p:cNvSpPr/>
            <p:nvPr/>
          </p:nvSpPr>
          <p:spPr>
            <a:xfrm>
              <a:off x="954497" y="3579090"/>
              <a:ext cx="136889" cy="218335"/>
            </a:xfrm>
            <a:custGeom>
              <a:avLst/>
              <a:gdLst/>
              <a:ahLst/>
              <a:cxnLst/>
              <a:rect l="l" t="t" r="r" b="b"/>
              <a:pathLst>
                <a:path w="228301" h="339402" extrusionOk="0">
                  <a:moveTo>
                    <a:pt x="228301" y="0"/>
                  </a:moveTo>
                  <a:lnTo>
                    <a:pt x="228301" y="339402"/>
                  </a:lnTo>
                  <a:lnTo>
                    <a:pt x="0" y="339402"/>
                  </a:lnTo>
                  <a:lnTo>
                    <a:pt x="228301" y="0"/>
                  </a:lnTo>
                  <a:close/>
                </a:path>
              </a:pathLst>
            </a:custGeom>
            <a:solidFill>
              <a:srgbClr val="BA75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45" name="Google Shape;1345;p26"/>
            <p:cNvGrpSpPr/>
            <p:nvPr/>
          </p:nvGrpSpPr>
          <p:grpSpPr>
            <a:xfrm>
              <a:off x="729843" y="3288915"/>
              <a:ext cx="3647815" cy="720785"/>
              <a:chOff x="729843" y="3288915"/>
              <a:chExt cx="3647815" cy="720785"/>
            </a:xfrm>
          </p:grpSpPr>
          <p:grpSp>
            <p:nvGrpSpPr>
              <p:cNvPr id="1346" name="Google Shape;1346;p26"/>
              <p:cNvGrpSpPr/>
              <p:nvPr/>
            </p:nvGrpSpPr>
            <p:grpSpPr>
              <a:xfrm>
                <a:off x="729843" y="3288915"/>
                <a:ext cx="3647815" cy="720785"/>
                <a:chOff x="729843" y="3288915"/>
                <a:chExt cx="3647815" cy="720785"/>
              </a:xfrm>
            </p:grpSpPr>
            <p:sp>
              <p:nvSpPr>
                <p:cNvPr id="1347" name="Google Shape;1347;p26"/>
                <p:cNvSpPr/>
                <p:nvPr/>
              </p:nvSpPr>
              <p:spPr>
                <a:xfrm>
                  <a:off x="729843" y="3288915"/>
                  <a:ext cx="2343607" cy="720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8633" h="1120462" extrusionOk="0">
                      <a:moveTo>
                        <a:pt x="0" y="0"/>
                      </a:moveTo>
                      <a:lnTo>
                        <a:pt x="3908633" y="0"/>
                      </a:lnTo>
                      <a:lnTo>
                        <a:pt x="3908633" y="1120462"/>
                      </a:lnTo>
                      <a:lnTo>
                        <a:pt x="787243" y="1120462"/>
                      </a:lnTo>
                      <a:lnTo>
                        <a:pt x="787243" y="957811"/>
                      </a:lnTo>
                      <a:lnTo>
                        <a:pt x="910539" y="957811"/>
                      </a:lnTo>
                      <a:lnTo>
                        <a:pt x="910539" y="790480"/>
                      </a:lnTo>
                      <a:lnTo>
                        <a:pt x="787243" y="790480"/>
                      </a:lnTo>
                      <a:lnTo>
                        <a:pt x="787243" y="160451"/>
                      </a:lnTo>
                      <a:lnTo>
                        <a:pt x="627365" y="160451"/>
                      </a:lnTo>
                      <a:lnTo>
                        <a:pt x="196505" y="791158"/>
                      </a:lnTo>
                      <a:lnTo>
                        <a:pt x="196505" y="957811"/>
                      </a:lnTo>
                      <a:lnTo>
                        <a:pt x="602976" y="957811"/>
                      </a:lnTo>
                      <a:lnTo>
                        <a:pt x="602976" y="1120462"/>
                      </a:lnTo>
                      <a:lnTo>
                        <a:pt x="0" y="112046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A75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2400"/>
                    <a:buFont typeface="Calibri"/>
                    <a:buNone/>
                  </a:pPr>
                  <a:endParaRPr sz="2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8" name="Google Shape;1348;p26"/>
                <p:cNvSpPr/>
                <p:nvPr/>
              </p:nvSpPr>
              <p:spPr>
                <a:xfrm>
                  <a:off x="3066250" y="3288915"/>
                  <a:ext cx="1311408" cy="720785"/>
                </a:xfrm>
                <a:prstGeom prst="rect">
                  <a:avLst/>
                </a:prstGeom>
                <a:solidFill>
                  <a:srgbClr val="BA75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2400"/>
                    <a:buFont typeface="Calibri"/>
                    <a:buNone/>
                  </a:pPr>
                  <a:endParaRPr sz="24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349" name="Google Shape;1349;p26"/>
              <p:cNvSpPr/>
              <p:nvPr/>
            </p:nvSpPr>
            <p:spPr>
              <a:xfrm>
                <a:off x="1360648" y="3295803"/>
                <a:ext cx="3008316" cy="7138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libri"/>
                  <a:buNone/>
                </a:pPr>
                <a:r>
                  <a:rPr lang="en-US" sz="24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Constant People Shifting</a:t>
                </a:r>
                <a:endParaRPr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libri"/>
                  <a:buNone/>
                </a:pPr>
                <a:r>
                  <a:rPr lang="en-US" sz="24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and no Clear Understanding </a:t>
                </a:r>
                <a:endParaRPr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libri"/>
                  <a:buNone/>
                </a:pPr>
                <a:r>
                  <a:rPr lang="en-US" sz="24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of Capacity</a:t>
                </a:r>
                <a:endParaRPr/>
              </a:p>
            </p:txBody>
          </p:sp>
        </p:grpSp>
      </p:grpSp>
      <p:grpSp>
        <p:nvGrpSpPr>
          <p:cNvPr id="1350" name="Google Shape;1350;p26"/>
          <p:cNvGrpSpPr/>
          <p:nvPr/>
        </p:nvGrpSpPr>
        <p:grpSpPr>
          <a:xfrm>
            <a:off x="914400" y="5337402"/>
            <a:ext cx="4863753" cy="961047"/>
            <a:chOff x="729843" y="4089653"/>
            <a:chExt cx="3647815" cy="720785"/>
          </a:xfrm>
        </p:grpSpPr>
        <p:grpSp>
          <p:nvGrpSpPr>
            <p:cNvPr id="1351" name="Google Shape;1351;p26"/>
            <p:cNvGrpSpPr/>
            <p:nvPr/>
          </p:nvGrpSpPr>
          <p:grpSpPr>
            <a:xfrm>
              <a:off x="729843" y="4089653"/>
              <a:ext cx="3647815" cy="720785"/>
              <a:chOff x="729843" y="4089653"/>
              <a:chExt cx="3647815" cy="720785"/>
            </a:xfrm>
          </p:grpSpPr>
          <p:sp>
            <p:nvSpPr>
              <p:cNvPr id="1352" name="Google Shape;1352;p26"/>
              <p:cNvSpPr/>
              <p:nvPr/>
            </p:nvSpPr>
            <p:spPr>
              <a:xfrm>
                <a:off x="729843" y="4089653"/>
                <a:ext cx="2343607" cy="720785"/>
              </a:xfrm>
              <a:custGeom>
                <a:avLst/>
                <a:gdLst/>
                <a:ahLst/>
                <a:cxnLst/>
                <a:rect l="l" t="t" r="r" b="b"/>
                <a:pathLst>
                  <a:path w="3908633" h="1120462" extrusionOk="0">
                    <a:moveTo>
                      <a:pt x="0" y="0"/>
                    </a:moveTo>
                    <a:lnTo>
                      <a:pt x="3908633" y="0"/>
                    </a:lnTo>
                    <a:lnTo>
                      <a:pt x="3908633" y="1120462"/>
                    </a:lnTo>
                    <a:lnTo>
                      <a:pt x="713404" y="1120462"/>
                    </a:lnTo>
                    <a:lnTo>
                      <a:pt x="763236" y="1087736"/>
                    </a:lnTo>
                    <a:cubicBezTo>
                      <a:pt x="782515" y="1071308"/>
                      <a:pt x="800228" y="1052141"/>
                      <a:pt x="816374" y="1030237"/>
                    </a:cubicBezTo>
                    <a:cubicBezTo>
                      <a:pt x="863795" y="966105"/>
                      <a:pt x="887506" y="893166"/>
                      <a:pt x="887506" y="811421"/>
                    </a:cubicBezTo>
                    <a:cubicBezTo>
                      <a:pt x="887506" y="713416"/>
                      <a:pt x="858149" y="633702"/>
                      <a:pt x="799437" y="572280"/>
                    </a:cubicBezTo>
                    <a:cubicBezTo>
                      <a:pt x="740724" y="510857"/>
                      <a:pt x="669140" y="480147"/>
                      <a:pt x="584685" y="480147"/>
                    </a:cubicBezTo>
                    <a:cubicBezTo>
                      <a:pt x="540424" y="480147"/>
                      <a:pt x="497067" y="490760"/>
                      <a:pt x="454613" y="511986"/>
                    </a:cubicBezTo>
                    <a:lnTo>
                      <a:pt x="484422" y="343301"/>
                    </a:lnTo>
                    <a:lnTo>
                      <a:pt x="843472" y="343301"/>
                    </a:lnTo>
                    <a:lnTo>
                      <a:pt x="843472" y="165131"/>
                    </a:lnTo>
                    <a:lnTo>
                      <a:pt x="340125" y="165131"/>
                    </a:lnTo>
                    <a:lnTo>
                      <a:pt x="242572" y="682027"/>
                    </a:lnTo>
                    <a:lnTo>
                      <a:pt x="397030" y="704383"/>
                    </a:lnTo>
                    <a:cubicBezTo>
                      <a:pt x="440387" y="656058"/>
                      <a:pt x="489389" y="631896"/>
                      <a:pt x="544038" y="631896"/>
                    </a:cubicBezTo>
                    <a:cubicBezTo>
                      <a:pt x="587846" y="631896"/>
                      <a:pt x="623413" y="647138"/>
                      <a:pt x="650736" y="677624"/>
                    </a:cubicBezTo>
                    <a:cubicBezTo>
                      <a:pt x="678060" y="708109"/>
                      <a:pt x="691722" y="753837"/>
                      <a:pt x="691722" y="814808"/>
                    </a:cubicBezTo>
                    <a:cubicBezTo>
                      <a:pt x="691722" y="879843"/>
                      <a:pt x="677947" y="928507"/>
                      <a:pt x="650398" y="960799"/>
                    </a:cubicBezTo>
                    <a:cubicBezTo>
                      <a:pt x="622847" y="993091"/>
                      <a:pt x="589200" y="1009236"/>
                      <a:pt x="549458" y="1009236"/>
                    </a:cubicBezTo>
                    <a:cubicBezTo>
                      <a:pt x="514681" y="1009236"/>
                      <a:pt x="483970" y="996704"/>
                      <a:pt x="457324" y="971637"/>
                    </a:cubicBezTo>
                    <a:cubicBezTo>
                      <a:pt x="430677" y="946572"/>
                      <a:pt x="414644" y="912587"/>
                      <a:pt x="409224" y="869681"/>
                    </a:cubicBezTo>
                    <a:lnTo>
                      <a:pt x="219538" y="889328"/>
                    </a:lnTo>
                    <a:cubicBezTo>
                      <a:pt x="230828" y="972429"/>
                      <a:pt x="265378" y="1038593"/>
                      <a:pt x="323188" y="1087821"/>
                    </a:cubicBezTo>
                    <a:cubicBezTo>
                      <a:pt x="337640" y="1100128"/>
                      <a:pt x="353151" y="1110897"/>
                      <a:pt x="369720" y="1120127"/>
                    </a:cubicBezTo>
                    <a:lnTo>
                      <a:pt x="370488" y="1120462"/>
                    </a:lnTo>
                    <a:lnTo>
                      <a:pt x="0" y="11204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F2A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Calibri"/>
                  <a:buNone/>
                </a:pPr>
                <a:endParaRPr sz="2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3" name="Google Shape;1353;p26"/>
              <p:cNvSpPr/>
              <p:nvPr/>
            </p:nvSpPr>
            <p:spPr>
              <a:xfrm>
                <a:off x="3066250" y="4089653"/>
                <a:ext cx="1311408" cy="720785"/>
              </a:xfrm>
              <a:prstGeom prst="rect">
                <a:avLst/>
              </a:prstGeom>
              <a:solidFill>
                <a:srgbClr val="8F2A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Calibri"/>
                  <a:buNone/>
                </a:pPr>
                <a:endParaRPr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54" name="Google Shape;1354;p26"/>
            <p:cNvSpPr/>
            <p:nvPr/>
          </p:nvSpPr>
          <p:spPr>
            <a:xfrm>
              <a:off x="1360648" y="4096541"/>
              <a:ext cx="3008316" cy="7138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lang="en-US"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Informal, Ineffective Prioritization Practices </a:t>
              </a:r>
              <a:endParaRPr/>
            </a:p>
          </p:txBody>
        </p:sp>
      </p:grpSp>
      <p:grpSp>
        <p:nvGrpSpPr>
          <p:cNvPr id="1355" name="Google Shape;1355;p26"/>
          <p:cNvGrpSpPr/>
          <p:nvPr/>
        </p:nvGrpSpPr>
        <p:grpSpPr>
          <a:xfrm>
            <a:off x="6320466" y="1066800"/>
            <a:ext cx="4872874" cy="961047"/>
            <a:chOff x="4784393" y="886701"/>
            <a:chExt cx="3654656" cy="720785"/>
          </a:xfrm>
        </p:grpSpPr>
        <p:sp>
          <p:nvSpPr>
            <p:cNvPr id="1356" name="Google Shape;1356;p26"/>
            <p:cNvSpPr/>
            <p:nvPr/>
          </p:nvSpPr>
          <p:spPr>
            <a:xfrm>
              <a:off x="5078927" y="1306233"/>
              <a:ext cx="158012" cy="234025"/>
            </a:xfrm>
            <a:custGeom>
              <a:avLst/>
              <a:gdLst/>
              <a:ahLst/>
              <a:cxnLst/>
              <a:rect l="l" t="t" r="r" b="b"/>
              <a:pathLst>
                <a:path w="263530" h="363792" extrusionOk="0">
                  <a:moveTo>
                    <a:pt x="130749" y="0"/>
                  </a:moveTo>
                  <a:cubicBezTo>
                    <a:pt x="168687" y="0"/>
                    <a:pt x="200301" y="15016"/>
                    <a:pt x="225593" y="45050"/>
                  </a:cubicBezTo>
                  <a:cubicBezTo>
                    <a:pt x="250885" y="75084"/>
                    <a:pt x="263530" y="122392"/>
                    <a:pt x="263530" y="186976"/>
                  </a:cubicBezTo>
                  <a:cubicBezTo>
                    <a:pt x="263530" y="249754"/>
                    <a:pt x="251787" y="294917"/>
                    <a:pt x="228303" y="322467"/>
                  </a:cubicBezTo>
                  <a:cubicBezTo>
                    <a:pt x="204818" y="350017"/>
                    <a:pt x="175461" y="363792"/>
                    <a:pt x="140234" y="363792"/>
                  </a:cubicBezTo>
                  <a:cubicBezTo>
                    <a:pt x="103651" y="363792"/>
                    <a:pt x="71133" y="346969"/>
                    <a:pt x="42680" y="313322"/>
                  </a:cubicBezTo>
                  <a:cubicBezTo>
                    <a:pt x="14227" y="279675"/>
                    <a:pt x="0" y="231914"/>
                    <a:pt x="0" y="170040"/>
                  </a:cubicBezTo>
                  <a:cubicBezTo>
                    <a:pt x="0" y="114037"/>
                    <a:pt x="12646" y="71697"/>
                    <a:pt x="37938" y="43018"/>
                  </a:cubicBezTo>
                  <a:cubicBezTo>
                    <a:pt x="63230" y="14339"/>
                    <a:pt x="94166" y="0"/>
                    <a:pt x="130749" y="0"/>
                  </a:cubicBezTo>
                  <a:close/>
                </a:path>
              </a:pathLst>
            </a:custGeom>
            <a:solidFill>
              <a:srgbClr val="8F2A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57" name="Google Shape;1357;p26"/>
            <p:cNvGrpSpPr/>
            <p:nvPr/>
          </p:nvGrpSpPr>
          <p:grpSpPr>
            <a:xfrm>
              <a:off x="4784393" y="886701"/>
              <a:ext cx="3654656" cy="720785"/>
              <a:chOff x="4784393" y="886701"/>
              <a:chExt cx="3654656" cy="720785"/>
            </a:xfrm>
          </p:grpSpPr>
          <p:grpSp>
            <p:nvGrpSpPr>
              <p:cNvPr id="1358" name="Google Shape;1358;p26"/>
              <p:cNvGrpSpPr/>
              <p:nvPr/>
            </p:nvGrpSpPr>
            <p:grpSpPr>
              <a:xfrm>
                <a:off x="4784393" y="886701"/>
                <a:ext cx="3654656" cy="720785"/>
                <a:chOff x="4784393" y="886701"/>
                <a:chExt cx="3654656" cy="720785"/>
              </a:xfrm>
            </p:grpSpPr>
            <p:sp>
              <p:nvSpPr>
                <p:cNvPr id="1359" name="Google Shape;1359;p26"/>
                <p:cNvSpPr/>
                <p:nvPr/>
              </p:nvSpPr>
              <p:spPr>
                <a:xfrm>
                  <a:off x="4784393" y="886701"/>
                  <a:ext cx="2343607" cy="720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8633" h="1120462" extrusionOk="0">
                      <a:moveTo>
                        <a:pt x="0" y="0"/>
                      </a:moveTo>
                      <a:lnTo>
                        <a:pt x="3908633" y="0"/>
                      </a:lnTo>
                      <a:lnTo>
                        <a:pt x="3908633" y="1120462"/>
                      </a:lnTo>
                      <a:lnTo>
                        <a:pt x="805537" y="1120462"/>
                      </a:lnTo>
                      <a:lnTo>
                        <a:pt x="851626" y="1081668"/>
                      </a:lnTo>
                      <a:cubicBezTo>
                        <a:pt x="911242" y="1020246"/>
                        <a:pt x="941050" y="938726"/>
                        <a:pt x="941050" y="837108"/>
                      </a:cubicBezTo>
                      <a:cubicBezTo>
                        <a:pt x="941050" y="741362"/>
                        <a:pt x="912710" y="663228"/>
                        <a:pt x="856030" y="602710"/>
                      </a:cubicBezTo>
                      <a:cubicBezTo>
                        <a:pt x="799350" y="542191"/>
                        <a:pt x="731265" y="511931"/>
                        <a:pt x="651777" y="511931"/>
                      </a:cubicBezTo>
                      <a:cubicBezTo>
                        <a:pt x="581322" y="511931"/>
                        <a:pt x="522383" y="539933"/>
                        <a:pt x="474961" y="595935"/>
                      </a:cubicBezTo>
                      <a:cubicBezTo>
                        <a:pt x="482187" y="481672"/>
                        <a:pt x="499689" y="406475"/>
                        <a:pt x="527464" y="370344"/>
                      </a:cubicBezTo>
                      <a:cubicBezTo>
                        <a:pt x="555240" y="334212"/>
                        <a:pt x="589226" y="316147"/>
                        <a:pt x="629421" y="316147"/>
                      </a:cubicBezTo>
                      <a:cubicBezTo>
                        <a:pt x="659681" y="316147"/>
                        <a:pt x="684295" y="325180"/>
                        <a:pt x="703264" y="343245"/>
                      </a:cubicBezTo>
                      <a:cubicBezTo>
                        <a:pt x="722232" y="361311"/>
                        <a:pt x="733976" y="389312"/>
                        <a:pt x="738491" y="427250"/>
                      </a:cubicBezTo>
                      <a:lnTo>
                        <a:pt x="922759" y="406926"/>
                      </a:lnTo>
                      <a:cubicBezTo>
                        <a:pt x="909210" y="326535"/>
                        <a:pt x="877708" y="265225"/>
                        <a:pt x="828254" y="222998"/>
                      </a:cubicBezTo>
                      <a:cubicBezTo>
                        <a:pt x="778800" y="180770"/>
                        <a:pt x="716362" y="159656"/>
                        <a:pt x="640938" y="159656"/>
                      </a:cubicBezTo>
                      <a:cubicBezTo>
                        <a:pt x="533449" y="159656"/>
                        <a:pt x="446057" y="199851"/>
                        <a:pt x="378763" y="280242"/>
                      </a:cubicBezTo>
                      <a:cubicBezTo>
                        <a:pt x="311469" y="360633"/>
                        <a:pt x="277822" y="491833"/>
                        <a:pt x="277822" y="673842"/>
                      </a:cubicBezTo>
                      <a:cubicBezTo>
                        <a:pt x="277822" y="851335"/>
                        <a:pt x="310114" y="979034"/>
                        <a:pt x="374698" y="1056942"/>
                      </a:cubicBezTo>
                      <a:cubicBezTo>
                        <a:pt x="390844" y="1076419"/>
                        <a:pt x="408105" y="1093461"/>
                        <a:pt x="426481" y="1108068"/>
                      </a:cubicBezTo>
                      <a:lnTo>
                        <a:pt x="446326" y="1120462"/>
                      </a:lnTo>
                      <a:lnTo>
                        <a:pt x="0" y="112046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F2A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2400"/>
                    <a:buFont typeface="Calibri"/>
                    <a:buNone/>
                  </a:pPr>
                  <a:endParaRPr sz="2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0" name="Google Shape;1360;p26"/>
                <p:cNvSpPr/>
                <p:nvPr/>
              </p:nvSpPr>
              <p:spPr>
                <a:xfrm>
                  <a:off x="7127641" y="886701"/>
                  <a:ext cx="1311408" cy="720785"/>
                </a:xfrm>
                <a:prstGeom prst="rect">
                  <a:avLst/>
                </a:prstGeom>
                <a:solidFill>
                  <a:srgbClr val="8F2A22"/>
                </a:solidFill>
                <a:ln>
                  <a:noFill/>
                </a:ln>
              </p:spPr>
              <p:txBody>
                <a:bodyPr spcFirstLastPara="1" wrap="square" lIns="121900" tIns="60950" rIns="121900" bIns="6095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2400"/>
                    <a:buFont typeface="Calibri"/>
                    <a:buNone/>
                  </a:pPr>
                  <a:endParaRPr sz="24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361" name="Google Shape;1361;p26"/>
              <p:cNvSpPr/>
              <p:nvPr/>
            </p:nvSpPr>
            <p:spPr>
              <a:xfrm>
                <a:off x="5430733" y="886701"/>
                <a:ext cx="3008316" cy="7138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libri"/>
                  <a:buNone/>
                </a:pPr>
                <a:r>
                  <a:rPr lang="en-US" sz="24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No Single Point of Entry due to Lacking Qualification Process</a:t>
                </a:r>
                <a:endParaRPr/>
              </a:p>
            </p:txBody>
          </p:sp>
        </p:grpSp>
      </p:grpSp>
      <p:grpSp>
        <p:nvGrpSpPr>
          <p:cNvPr id="1362" name="Google Shape;1362;p26"/>
          <p:cNvGrpSpPr/>
          <p:nvPr/>
        </p:nvGrpSpPr>
        <p:grpSpPr>
          <a:xfrm>
            <a:off x="6320466" y="2134450"/>
            <a:ext cx="4872874" cy="961047"/>
            <a:chOff x="4784393" y="1687439"/>
            <a:chExt cx="3654656" cy="720785"/>
          </a:xfrm>
        </p:grpSpPr>
        <p:grpSp>
          <p:nvGrpSpPr>
            <p:cNvPr id="1363" name="Google Shape;1363;p26"/>
            <p:cNvGrpSpPr/>
            <p:nvPr/>
          </p:nvGrpSpPr>
          <p:grpSpPr>
            <a:xfrm>
              <a:off x="4784393" y="1687439"/>
              <a:ext cx="3654656" cy="720785"/>
              <a:chOff x="4784393" y="1687439"/>
              <a:chExt cx="3654656" cy="720785"/>
            </a:xfrm>
          </p:grpSpPr>
          <p:sp>
            <p:nvSpPr>
              <p:cNvPr id="1364" name="Google Shape;1364;p26"/>
              <p:cNvSpPr/>
              <p:nvPr/>
            </p:nvSpPr>
            <p:spPr>
              <a:xfrm>
                <a:off x="4784393" y="1687439"/>
                <a:ext cx="2343607" cy="720785"/>
              </a:xfrm>
              <a:custGeom>
                <a:avLst/>
                <a:gdLst/>
                <a:ahLst/>
                <a:cxnLst/>
                <a:rect l="l" t="t" r="r" b="b"/>
                <a:pathLst>
                  <a:path w="3908633" h="1120462" extrusionOk="0">
                    <a:moveTo>
                      <a:pt x="0" y="0"/>
                    </a:moveTo>
                    <a:lnTo>
                      <a:pt x="3908633" y="0"/>
                    </a:lnTo>
                    <a:lnTo>
                      <a:pt x="3908633" y="1120462"/>
                    </a:lnTo>
                    <a:lnTo>
                      <a:pt x="602937" y="1120462"/>
                    </a:lnTo>
                    <a:lnTo>
                      <a:pt x="611384" y="1006683"/>
                    </a:lnTo>
                    <a:cubicBezTo>
                      <a:pt x="618554" y="956947"/>
                      <a:pt x="629421" y="904247"/>
                      <a:pt x="643986" y="848583"/>
                    </a:cubicBezTo>
                    <a:cubicBezTo>
                      <a:pt x="673116" y="737255"/>
                      <a:pt x="715457" y="632138"/>
                      <a:pt x="771008" y="533230"/>
                    </a:cubicBezTo>
                    <a:cubicBezTo>
                      <a:pt x="826559" y="434322"/>
                      <a:pt x="881207" y="358447"/>
                      <a:pt x="934952" y="305606"/>
                    </a:cubicBezTo>
                    <a:lnTo>
                      <a:pt x="934952" y="167406"/>
                    </a:lnTo>
                    <a:lnTo>
                      <a:pt x="283920" y="167406"/>
                    </a:lnTo>
                    <a:lnTo>
                      <a:pt x="283920" y="344221"/>
                    </a:lnTo>
                    <a:lnTo>
                      <a:pt x="716812" y="344221"/>
                    </a:lnTo>
                    <a:cubicBezTo>
                      <a:pt x="627388" y="456678"/>
                      <a:pt x="555917" y="584265"/>
                      <a:pt x="502399" y="726981"/>
                    </a:cubicBezTo>
                    <a:cubicBezTo>
                      <a:pt x="462260" y="834018"/>
                      <a:pt x="436284" y="939531"/>
                      <a:pt x="424470" y="1043520"/>
                    </a:cubicBezTo>
                    <a:lnTo>
                      <a:pt x="419197" y="1120462"/>
                    </a:lnTo>
                    <a:lnTo>
                      <a:pt x="0" y="11204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75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Calibri"/>
                  <a:buNone/>
                </a:pPr>
                <a:endParaRPr sz="2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5" name="Google Shape;1365;p26"/>
              <p:cNvSpPr/>
              <p:nvPr/>
            </p:nvSpPr>
            <p:spPr>
              <a:xfrm>
                <a:off x="7127641" y="1687439"/>
                <a:ext cx="1311408" cy="720785"/>
              </a:xfrm>
              <a:prstGeom prst="rect">
                <a:avLst/>
              </a:prstGeom>
              <a:solidFill>
                <a:srgbClr val="BA750D"/>
              </a:solidFill>
              <a:ln>
                <a:noFill/>
              </a:ln>
            </p:spPr>
            <p:txBody>
              <a:bodyPr spcFirstLastPara="1" wrap="square" lIns="121900" tIns="60950" rIns="121900" bIns="609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Calibri"/>
                  <a:buNone/>
                </a:pPr>
                <a:endParaRPr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66" name="Google Shape;1366;p26"/>
            <p:cNvSpPr/>
            <p:nvPr/>
          </p:nvSpPr>
          <p:spPr>
            <a:xfrm>
              <a:off x="5430733" y="1694327"/>
              <a:ext cx="3008316" cy="7138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lang="en-US"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False illusion of Progress by Starting New Initiatives</a:t>
              </a:r>
              <a:endParaRPr/>
            </a:p>
          </p:txBody>
        </p:sp>
      </p:grpSp>
      <p:grpSp>
        <p:nvGrpSpPr>
          <p:cNvPr id="1367" name="Google Shape;1367;p26"/>
          <p:cNvGrpSpPr/>
          <p:nvPr/>
        </p:nvGrpSpPr>
        <p:grpSpPr>
          <a:xfrm>
            <a:off x="6320466" y="3202101"/>
            <a:ext cx="4957132" cy="961047"/>
            <a:chOff x="4784393" y="2488177"/>
            <a:chExt cx="3717849" cy="720785"/>
          </a:xfrm>
        </p:grpSpPr>
        <p:sp>
          <p:nvSpPr>
            <p:cNvPr id="1368" name="Google Shape;1368;p26"/>
            <p:cNvSpPr/>
            <p:nvPr/>
          </p:nvSpPr>
          <p:spPr>
            <a:xfrm>
              <a:off x="5077100" y="2675810"/>
              <a:ext cx="142169" cy="153837"/>
            </a:xfrm>
            <a:custGeom>
              <a:avLst/>
              <a:gdLst/>
              <a:ahLst/>
              <a:cxnLst/>
              <a:rect l="l" t="t" r="r" b="b"/>
              <a:pathLst>
                <a:path w="237108" h="239140" extrusionOk="0">
                  <a:moveTo>
                    <a:pt x="119909" y="0"/>
                  </a:moveTo>
                  <a:cubicBezTo>
                    <a:pt x="155136" y="0"/>
                    <a:pt x="183476" y="10726"/>
                    <a:pt x="204929" y="32178"/>
                  </a:cubicBezTo>
                  <a:cubicBezTo>
                    <a:pt x="226382" y="53631"/>
                    <a:pt x="237108" y="82197"/>
                    <a:pt x="237108" y="117876"/>
                  </a:cubicBezTo>
                  <a:cubicBezTo>
                    <a:pt x="237108" y="155814"/>
                    <a:pt x="226269" y="185509"/>
                    <a:pt x="204591" y="206961"/>
                  </a:cubicBezTo>
                  <a:cubicBezTo>
                    <a:pt x="182912" y="228414"/>
                    <a:pt x="154007" y="239140"/>
                    <a:pt x="117876" y="239140"/>
                  </a:cubicBezTo>
                  <a:cubicBezTo>
                    <a:pt x="82197" y="239140"/>
                    <a:pt x="53631" y="228526"/>
                    <a:pt x="32179" y="207300"/>
                  </a:cubicBezTo>
                  <a:cubicBezTo>
                    <a:pt x="10726" y="186073"/>
                    <a:pt x="0" y="156491"/>
                    <a:pt x="0" y="118553"/>
                  </a:cubicBezTo>
                  <a:cubicBezTo>
                    <a:pt x="0" y="82875"/>
                    <a:pt x="10839" y="54196"/>
                    <a:pt x="32518" y="32517"/>
                  </a:cubicBezTo>
                  <a:cubicBezTo>
                    <a:pt x="54196" y="10838"/>
                    <a:pt x="83327" y="0"/>
                    <a:pt x="119909" y="0"/>
                  </a:cubicBezTo>
                  <a:close/>
                </a:path>
              </a:pathLst>
            </a:custGeom>
            <a:solidFill>
              <a:srgbClr val="768F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5066538" y="2927703"/>
              <a:ext cx="166135" cy="205261"/>
            </a:xfrm>
            <a:custGeom>
              <a:avLst/>
              <a:gdLst/>
              <a:ahLst/>
              <a:cxnLst/>
              <a:rect l="l" t="t" r="r" b="b"/>
              <a:pathLst>
                <a:path w="277078" h="319079" extrusionOk="0">
                  <a:moveTo>
                    <a:pt x="138201" y="0"/>
                  </a:moveTo>
                  <a:cubicBezTo>
                    <a:pt x="178396" y="0"/>
                    <a:pt x="211590" y="14114"/>
                    <a:pt x="237786" y="42340"/>
                  </a:cubicBezTo>
                  <a:cubicBezTo>
                    <a:pt x="263981" y="70567"/>
                    <a:pt x="277078" y="107940"/>
                    <a:pt x="277078" y="154458"/>
                  </a:cubicBezTo>
                  <a:cubicBezTo>
                    <a:pt x="277078" y="207751"/>
                    <a:pt x="264206" y="248512"/>
                    <a:pt x="238463" y="276738"/>
                  </a:cubicBezTo>
                  <a:cubicBezTo>
                    <a:pt x="212720" y="304966"/>
                    <a:pt x="180203" y="319079"/>
                    <a:pt x="140910" y="319079"/>
                  </a:cubicBezTo>
                  <a:cubicBezTo>
                    <a:pt x="100715" y="319079"/>
                    <a:pt x="67181" y="304402"/>
                    <a:pt x="40309" y="275045"/>
                  </a:cubicBezTo>
                  <a:cubicBezTo>
                    <a:pt x="13436" y="245689"/>
                    <a:pt x="0" y="204816"/>
                    <a:pt x="0" y="152427"/>
                  </a:cubicBezTo>
                  <a:cubicBezTo>
                    <a:pt x="0" y="114941"/>
                    <a:pt x="11403" y="80165"/>
                    <a:pt x="34211" y="48099"/>
                  </a:cubicBezTo>
                  <a:cubicBezTo>
                    <a:pt x="57019" y="16033"/>
                    <a:pt x="91682" y="0"/>
                    <a:pt x="138201" y="0"/>
                  </a:cubicBezTo>
                  <a:close/>
                </a:path>
              </a:pathLst>
            </a:custGeom>
            <a:solidFill>
              <a:srgbClr val="768F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70" name="Google Shape;1370;p26"/>
            <p:cNvGrpSpPr/>
            <p:nvPr/>
          </p:nvGrpSpPr>
          <p:grpSpPr>
            <a:xfrm>
              <a:off x="4784393" y="2488177"/>
              <a:ext cx="3717849" cy="720785"/>
              <a:chOff x="4784393" y="2488177"/>
              <a:chExt cx="3717849" cy="720785"/>
            </a:xfrm>
          </p:grpSpPr>
          <p:grpSp>
            <p:nvGrpSpPr>
              <p:cNvPr id="1371" name="Google Shape;1371;p26"/>
              <p:cNvGrpSpPr/>
              <p:nvPr/>
            </p:nvGrpSpPr>
            <p:grpSpPr>
              <a:xfrm>
                <a:off x="4784393" y="2488177"/>
                <a:ext cx="3654656" cy="720785"/>
                <a:chOff x="4784393" y="2488177"/>
                <a:chExt cx="3654656" cy="720785"/>
              </a:xfrm>
            </p:grpSpPr>
            <p:sp>
              <p:nvSpPr>
                <p:cNvPr id="1372" name="Google Shape;1372;p26"/>
                <p:cNvSpPr/>
                <p:nvPr/>
              </p:nvSpPr>
              <p:spPr>
                <a:xfrm>
                  <a:off x="4784393" y="2488177"/>
                  <a:ext cx="2343607" cy="720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8633" h="1120462" extrusionOk="0">
                      <a:moveTo>
                        <a:pt x="0" y="0"/>
                      </a:moveTo>
                      <a:lnTo>
                        <a:pt x="3908633" y="0"/>
                      </a:lnTo>
                      <a:lnTo>
                        <a:pt x="3908633" y="1120462"/>
                      </a:lnTo>
                      <a:lnTo>
                        <a:pt x="773415" y="1120462"/>
                      </a:lnTo>
                      <a:lnTo>
                        <a:pt x="800753" y="1107031"/>
                      </a:lnTo>
                      <a:cubicBezTo>
                        <a:pt x="817788" y="1096277"/>
                        <a:pt x="833616" y="1083730"/>
                        <a:pt x="848238" y="1069390"/>
                      </a:cubicBezTo>
                      <a:cubicBezTo>
                        <a:pt x="906725" y="1012033"/>
                        <a:pt x="935968" y="937513"/>
                        <a:pt x="935968" y="845831"/>
                      </a:cubicBezTo>
                      <a:cubicBezTo>
                        <a:pt x="935968" y="790280"/>
                        <a:pt x="921629" y="741278"/>
                        <a:pt x="892950" y="698824"/>
                      </a:cubicBezTo>
                      <a:cubicBezTo>
                        <a:pt x="864271" y="656371"/>
                        <a:pt x="822381" y="624079"/>
                        <a:pt x="767282" y="601949"/>
                      </a:cubicBezTo>
                      <a:cubicBezTo>
                        <a:pt x="810640" y="582980"/>
                        <a:pt x="844286" y="555543"/>
                        <a:pt x="868223" y="519638"/>
                      </a:cubicBezTo>
                      <a:cubicBezTo>
                        <a:pt x="892159" y="483733"/>
                        <a:pt x="904127" y="442748"/>
                        <a:pt x="904127" y="396681"/>
                      </a:cubicBezTo>
                      <a:cubicBezTo>
                        <a:pt x="904127" y="322613"/>
                        <a:pt x="878046" y="261416"/>
                        <a:pt x="825882" y="213091"/>
                      </a:cubicBezTo>
                      <a:cubicBezTo>
                        <a:pt x="773718" y="164767"/>
                        <a:pt x="700440" y="140604"/>
                        <a:pt x="606048" y="140604"/>
                      </a:cubicBezTo>
                      <a:cubicBezTo>
                        <a:pt x="510754" y="140604"/>
                        <a:pt x="437250" y="164767"/>
                        <a:pt x="385538" y="213091"/>
                      </a:cubicBezTo>
                      <a:cubicBezTo>
                        <a:pt x="333826" y="261416"/>
                        <a:pt x="307969" y="322613"/>
                        <a:pt x="307969" y="396681"/>
                      </a:cubicBezTo>
                      <a:cubicBezTo>
                        <a:pt x="307969" y="440037"/>
                        <a:pt x="319147" y="479894"/>
                        <a:pt x="341504" y="516250"/>
                      </a:cubicBezTo>
                      <a:cubicBezTo>
                        <a:pt x="363860" y="552608"/>
                        <a:pt x="399651" y="581173"/>
                        <a:pt x="448880" y="601949"/>
                      </a:cubicBezTo>
                      <a:cubicBezTo>
                        <a:pt x="391522" y="626337"/>
                        <a:pt x="349520" y="660999"/>
                        <a:pt x="322873" y="705937"/>
                      </a:cubicBezTo>
                      <a:cubicBezTo>
                        <a:pt x="296227" y="750875"/>
                        <a:pt x="282904" y="800216"/>
                        <a:pt x="282904" y="853960"/>
                      </a:cubicBezTo>
                      <a:cubicBezTo>
                        <a:pt x="282904" y="951513"/>
                        <a:pt x="318357" y="1028292"/>
                        <a:pt x="389264" y="1084294"/>
                      </a:cubicBezTo>
                      <a:cubicBezTo>
                        <a:pt x="404281" y="1096150"/>
                        <a:pt x="420243" y="1106523"/>
                        <a:pt x="437151" y="1115415"/>
                      </a:cubicBezTo>
                      <a:lnTo>
                        <a:pt x="449313" y="1120462"/>
                      </a:lnTo>
                      <a:lnTo>
                        <a:pt x="0" y="112046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68F3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2400"/>
                    <a:buFont typeface="Calibri"/>
                    <a:buNone/>
                  </a:pPr>
                  <a:endParaRPr sz="2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3" name="Google Shape;1373;p26"/>
                <p:cNvSpPr/>
                <p:nvPr/>
              </p:nvSpPr>
              <p:spPr>
                <a:xfrm>
                  <a:off x="7127641" y="2488177"/>
                  <a:ext cx="1311408" cy="720785"/>
                </a:xfrm>
                <a:prstGeom prst="rect">
                  <a:avLst/>
                </a:prstGeom>
                <a:solidFill>
                  <a:srgbClr val="768F3B"/>
                </a:solidFill>
                <a:ln>
                  <a:noFill/>
                </a:ln>
              </p:spPr>
              <p:txBody>
                <a:bodyPr spcFirstLastPara="1" wrap="square" lIns="121900" tIns="60950" rIns="121900" bIns="6095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2400"/>
                    <a:buFont typeface="Calibri"/>
                    <a:buNone/>
                  </a:pPr>
                  <a:endParaRPr sz="24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374" name="Google Shape;1374;p26"/>
              <p:cNvSpPr/>
              <p:nvPr/>
            </p:nvSpPr>
            <p:spPr>
              <a:xfrm>
                <a:off x="5430732" y="2495065"/>
                <a:ext cx="3071510" cy="7138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Calibri"/>
                  <a:buNone/>
                </a:pPr>
                <a:r>
                  <a:rPr lang="en-US" sz="24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Consistently Taking on Too Much Work</a:t>
                </a:r>
                <a:endParaRPr/>
              </a:p>
            </p:txBody>
          </p:sp>
        </p:grpSp>
      </p:grpSp>
      <p:grpSp>
        <p:nvGrpSpPr>
          <p:cNvPr id="1375" name="Google Shape;1375;p26"/>
          <p:cNvGrpSpPr/>
          <p:nvPr/>
        </p:nvGrpSpPr>
        <p:grpSpPr>
          <a:xfrm>
            <a:off x="6320466" y="4269752"/>
            <a:ext cx="4872874" cy="961047"/>
            <a:chOff x="4784393" y="3288915"/>
            <a:chExt cx="3654656" cy="720785"/>
          </a:xfrm>
        </p:grpSpPr>
        <p:sp>
          <p:nvSpPr>
            <p:cNvPr id="1376" name="Google Shape;1376;p26"/>
            <p:cNvSpPr/>
            <p:nvPr/>
          </p:nvSpPr>
          <p:spPr>
            <a:xfrm>
              <a:off x="5063086" y="3486326"/>
              <a:ext cx="157605" cy="234460"/>
            </a:xfrm>
            <a:custGeom>
              <a:avLst/>
              <a:gdLst/>
              <a:ahLst/>
              <a:cxnLst/>
              <a:rect l="l" t="t" r="r" b="b"/>
              <a:pathLst>
                <a:path w="262851" h="364468" extrusionOk="0">
                  <a:moveTo>
                    <a:pt x="122619" y="0"/>
                  </a:moveTo>
                  <a:cubicBezTo>
                    <a:pt x="159652" y="0"/>
                    <a:pt x="192283" y="16937"/>
                    <a:pt x="220511" y="50809"/>
                  </a:cubicBezTo>
                  <a:cubicBezTo>
                    <a:pt x="248737" y="84681"/>
                    <a:pt x="262851" y="132328"/>
                    <a:pt x="262851" y="193751"/>
                  </a:cubicBezTo>
                  <a:cubicBezTo>
                    <a:pt x="262851" y="249753"/>
                    <a:pt x="250318" y="292207"/>
                    <a:pt x="225253" y="321111"/>
                  </a:cubicBezTo>
                  <a:cubicBezTo>
                    <a:pt x="200187" y="350016"/>
                    <a:pt x="169363" y="364468"/>
                    <a:pt x="132780" y="364468"/>
                  </a:cubicBezTo>
                  <a:cubicBezTo>
                    <a:pt x="94844" y="364468"/>
                    <a:pt x="63229" y="349451"/>
                    <a:pt x="37938" y="319418"/>
                  </a:cubicBezTo>
                  <a:cubicBezTo>
                    <a:pt x="12645" y="289384"/>
                    <a:pt x="0" y="242301"/>
                    <a:pt x="0" y="178170"/>
                  </a:cubicBezTo>
                  <a:cubicBezTo>
                    <a:pt x="0" y="114941"/>
                    <a:pt x="11629" y="69438"/>
                    <a:pt x="34889" y="41663"/>
                  </a:cubicBezTo>
                  <a:cubicBezTo>
                    <a:pt x="58148" y="13887"/>
                    <a:pt x="87391" y="0"/>
                    <a:pt x="122619" y="0"/>
                  </a:cubicBezTo>
                  <a:close/>
                </a:path>
              </a:pathLst>
            </a:custGeom>
            <a:solidFill>
              <a:srgbClr val="107E7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77" name="Google Shape;1377;p26"/>
            <p:cNvGrpSpPr/>
            <p:nvPr/>
          </p:nvGrpSpPr>
          <p:grpSpPr>
            <a:xfrm>
              <a:off x="4784393" y="3288915"/>
              <a:ext cx="3654656" cy="720785"/>
              <a:chOff x="4784393" y="3288915"/>
              <a:chExt cx="3654656" cy="720785"/>
            </a:xfrm>
          </p:grpSpPr>
          <p:grpSp>
            <p:nvGrpSpPr>
              <p:cNvPr id="1378" name="Google Shape;1378;p26"/>
              <p:cNvGrpSpPr/>
              <p:nvPr/>
            </p:nvGrpSpPr>
            <p:grpSpPr>
              <a:xfrm>
                <a:off x="4784393" y="3288915"/>
                <a:ext cx="3654656" cy="720785"/>
                <a:chOff x="4784393" y="3288915"/>
                <a:chExt cx="3654656" cy="720785"/>
              </a:xfrm>
            </p:grpSpPr>
            <p:sp>
              <p:nvSpPr>
                <p:cNvPr id="1379" name="Google Shape;1379;p26"/>
                <p:cNvSpPr/>
                <p:nvPr/>
              </p:nvSpPr>
              <p:spPr>
                <a:xfrm>
                  <a:off x="4784393" y="3288915"/>
                  <a:ext cx="2343608" cy="720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8633" h="1120462" extrusionOk="0">
                      <a:moveTo>
                        <a:pt x="0" y="0"/>
                      </a:moveTo>
                      <a:lnTo>
                        <a:pt x="3908633" y="0"/>
                      </a:lnTo>
                      <a:lnTo>
                        <a:pt x="3908633" y="1120462"/>
                      </a:lnTo>
                      <a:lnTo>
                        <a:pt x="745678" y="1120462"/>
                      </a:lnTo>
                      <a:lnTo>
                        <a:pt x="785827" y="1096021"/>
                      </a:lnTo>
                      <a:cubicBezTo>
                        <a:pt x="805191" y="1080947"/>
                        <a:pt x="823285" y="1063362"/>
                        <a:pt x="840108" y="1043264"/>
                      </a:cubicBezTo>
                      <a:cubicBezTo>
                        <a:pt x="907401" y="962874"/>
                        <a:pt x="941048" y="831900"/>
                        <a:pt x="941048" y="650343"/>
                      </a:cubicBezTo>
                      <a:cubicBezTo>
                        <a:pt x="941048" y="471948"/>
                        <a:pt x="908755" y="343797"/>
                        <a:pt x="844172" y="265890"/>
                      </a:cubicBezTo>
                      <a:cubicBezTo>
                        <a:pt x="779588" y="187984"/>
                        <a:pt x="696940" y="149030"/>
                        <a:pt x="596225" y="149030"/>
                      </a:cubicBezTo>
                      <a:cubicBezTo>
                        <a:pt x="503640" y="149030"/>
                        <a:pt x="427427" y="179854"/>
                        <a:pt x="367587" y="241502"/>
                      </a:cubicBezTo>
                      <a:cubicBezTo>
                        <a:pt x="307744" y="303150"/>
                        <a:pt x="277824" y="384331"/>
                        <a:pt x="277824" y="485046"/>
                      </a:cubicBezTo>
                      <a:cubicBezTo>
                        <a:pt x="277824" y="581695"/>
                        <a:pt x="306163" y="660166"/>
                        <a:pt x="362843" y="720459"/>
                      </a:cubicBezTo>
                      <a:cubicBezTo>
                        <a:pt x="419524" y="780752"/>
                        <a:pt x="486929" y="810899"/>
                        <a:pt x="565063" y="810899"/>
                      </a:cubicBezTo>
                      <a:cubicBezTo>
                        <a:pt x="636872" y="810899"/>
                        <a:pt x="696713" y="783124"/>
                        <a:pt x="744587" y="727573"/>
                      </a:cubicBezTo>
                      <a:cubicBezTo>
                        <a:pt x="736909" y="841384"/>
                        <a:pt x="719295" y="916356"/>
                        <a:pt x="691746" y="952486"/>
                      </a:cubicBezTo>
                      <a:cubicBezTo>
                        <a:pt x="664196" y="988617"/>
                        <a:pt x="630776" y="1006682"/>
                        <a:pt x="591483" y="1006682"/>
                      </a:cubicBezTo>
                      <a:cubicBezTo>
                        <a:pt x="560320" y="1006682"/>
                        <a:pt x="535255" y="997649"/>
                        <a:pt x="516286" y="979584"/>
                      </a:cubicBezTo>
                      <a:cubicBezTo>
                        <a:pt x="497318" y="961519"/>
                        <a:pt x="485575" y="933743"/>
                        <a:pt x="481059" y="896258"/>
                      </a:cubicBezTo>
                      <a:lnTo>
                        <a:pt x="296793" y="916581"/>
                      </a:lnTo>
                      <a:cubicBezTo>
                        <a:pt x="310342" y="998779"/>
                        <a:pt x="341052" y="1060540"/>
                        <a:pt x="388925" y="1101863"/>
                      </a:cubicBezTo>
                      <a:lnTo>
                        <a:pt x="415466" y="1120462"/>
                      </a:lnTo>
                      <a:lnTo>
                        <a:pt x="0" y="112046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07E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2400"/>
                    <a:buFont typeface="Calibri"/>
                    <a:buNone/>
                  </a:pPr>
                  <a:endParaRPr sz="2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0" name="Google Shape;1380;p26"/>
                <p:cNvSpPr/>
                <p:nvPr/>
              </p:nvSpPr>
              <p:spPr>
                <a:xfrm>
                  <a:off x="7127641" y="3288915"/>
                  <a:ext cx="1311408" cy="720785"/>
                </a:xfrm>
                <a:prstGeom prst="rect">
                  <a:avLst/>
                </a:prstGeom>
                <a:solidFill>
                  <a:srgbClr val="107E72"/>
                </a:solidFill>
                <a:ln>
                  <a:noFill/>
                </a:ln>
              </p:spPr>
              <p:txBody>
                <a:bodyPr spcFirstLastPara="1" wrap="square" lIns="121900" tIns="60950" rIns="121900" bIns="6095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2400"/>
                    <a:buFont typeface="Calibri"/>
                    <a:buNone/>
                  </a:pPr>
                  <a:endParaRPr sz="24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381" name="Google Shape;1381;p26"/>
              <p:cNvSpPr/>
              <p:nvPr/>
            </p:nvSpPr>
            <p:spPr>
              <a:xfrm>
                <a:off x="5430733" y="3295803"/>
                <a:ext cx="3008316" cy="7138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Calibri"/>
                  <a:buNone/>
                </a:pPr>
                <a:endParaRPr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382" name="Google Shape;1382;p26"/>
          <p:cNvGrpSpPr/>
          <p:nvPr/>
        </p:nvGrpSpPr>
        <p:grpSpPr>
          <a:xfrm>
            <a:off x="6320466" y="5337394"/>
            <a:ext cx="4872875" cy="961048"/>
            <a:chOff x="4784393" y="4089652"/>
            <a:chExt cx="3654656" cy="720787"/>
          </a:xfrm>
        </p:grpSpPr>
        <p:grpSp>
          <p:nvGrpSpPr>
            <p:cNvPr id="1383" name="Google Shape;1383;p26"/>
            <p:cNvGrpSpPr/>
            <p:nvPr/>
          </p:nvGrpSpPr>
          <p:grpSpPr>
            <a:xfrm>
              <a:off x="4784393" y="4089653"/>
              <a:ext cx="3654656" cy="720786"/>
              <a:chOff x="4784393" y="4089653"/>
              <a:chExt cx="3654656" cy="720786"/>
            </a:xfrm>
          </p:grpSpPr>
          <p:sp>
            <p:nvSpPr>
              <p:cNvPr id="1384" name="Google Shape;1384;p26"/>
              <p:cNvSpPr/>
              <p:nvPr/>
            </p:nvSpPr>
            <p:spPr>
              <a:xfrm>
                <a:off x="5075881" y="4292483"/>
                <a:ext cx="147857" cy="449310"/>
              </a:xfrm>
              <a:custGeom>
                <a:avLst/>
                <a:gdLst/>
                <a:ahLst/>
                <a:cxnLst/>
                <a:rect l="l" t="t" r="r" b="b"/>
                <a:pathLst>
                  <a:path w="246593" h="698454" extrusionOk="0">
                    <a:moveTo>
                      <a:pt x="123296" y="0"/>
                    </a:moveTo>
                    <a:cubicBezTo>
                      <a:pt x="146329" y="0"/>
                      <a:pt x="166766" y="7340"/>
                      <a:pt x="184606" y="22017"/>
                    </a:cubicBezTo>
                    <a:cubicBezTo>
                      <a:pt x="202445" y="36696"/>
                      <a:pt x="217237" y="65826"/>
                      <a:pt x="228979" y="109409"/>
                    </a:cubicBezTo>
                    <a:cubicBezTo>
                      <a:pt x="240722" y="152992"/>
                      <a:pt x="246593" y="233044"/>
                      <a:pt x="246593" y="349566"/>
                    </a:cubicBezTo>
                    <a:cubicBezTo>
                      <a:pt x="246593" y="466087"/>
                      <a:pt x="240044" y="548736"/>
                      <a:pt x="226947" y="597514"/>
                    </a:cubicBezTo>
                    <a:cubicBezTo>
                      <a:pt x="217010" y="635450"/>
                      <a:pt x="203010" y="661758"/>
                      <a:pt x="184945" y="676436"/>
                    </a:cubicBezTo>
                    <a:cubicBezTo>
                      <a:pt x="166879" y="691115"/>
                      <a:pt x="146329" y="698454"/>
                      <a:pt x="123296" y="698454"/>
                    </a:cubicBezTo>
                    <a:cubicBezTo>
                      <a:pt x="100263" y="698454"/>
                      <a:pt x="79826" y="691227"/>
                      <a:pt x="61987" y="676775"/>
                    </a:cubicBezTo>
                    <a:cubicBezTo>
                      <a:pt x="44147" y="662322"/>
                      <a:pt x="29356" y="633305"/>
                      <a:pt x="17613" y="589722"/>
                    </a:cubicBezTo>
                    <a:cubicBezTo>
                      <a:pt x="5871" y="546140"/>
                      <a:pt x="0" y="466087"/>
                      <a:pt x="0" y="349566"/>
                    </a:cubicBezTo>
                    <a:cubicBezTo>
                      <a:pt x="0" y="233044"/>
                      <a:pt x="6549" y="150169"/>
                      <a:pt x="19646" y="100941"/>
                    </a:cubicBezTo>
                    <a:cubicBezTo>
                      <a:pt x="29582" y="63003"/>
                      <a:pt x="43583" y="36696"/>
                      <a:pt x="61648" y="22017"/>
                    </a:cubicBezTo>
                    <a:cubicBezTo>
                      <a:pt x="79714" y="7340"/>
                      <a:pt x="100263" y="0"/>
                      <a:pt x="123296" y="0"/>
                    </a:cubicBezTo>
                    <a:close/>
                  </a:path>
                </a:pathLst>
              </a:custGeom>
              <a:solidFill>
                <a:srgbClr val="1B5E8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Calibri"/>
                  <a:buNone/>
                </a:pPr>
                <a:endParaRPr sz="2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385" name="Google Shape;1385;p26"/>
              <p:cNvGrpSpPr/>
              <p:nvPr/>
            </p:nvGrpSpPr>
            <p:grpSpPr>
              <a:xfrm>
                <a:off x="4784393" y="4089653"/>
                <a:ext cx="3654656" cy="720786"/>
                <a:chOff x="4784393" y="4089653"/>
                <a:chExt cx="3654656" cy="720786"/>
              </a:xfrm>
            </p:grpSpPr>
            <p:sp>
              <p:nvSpPr>
                <p:cNvPr id="1386" name="Google Shape;1386;p26"/>
                <p:cNvSpPr/>
                <p:nvPr/>
              </p:nvSpPr>
              <p:spPr>
                <a:xfrm>
                  <a:off x="4784393" y="4089654"/>
                  <a:ext cx="2343607" cy="720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8633" h="1120462" extrusionOk="0">
                      <a:moveTo>
                        <a:pt x="0" y="0"/>
                      </a:moveTo>
                      <a:lnTo>
                        <a:pt x="3908633" y="0"/>
                      </a:lnTo>
                      <a:lnTo>
                        <a:pt x="3908633" y="1120462"/>
                      </a:lnTo>
                      <a:lnTo>
                        <a:pt x="780154" y="1120462"/>
                      </a:lnTo>
                      <a:lnTo>
                        <a:pt x="790062" y="1114440"/>
                      </a:lnTo>
                      <a:cubicBezTo>
                        <a:pt x="806152" y="1101738"/>
                        <a:pt x="820915" y="1086919"/>
                        <a:pt x="834351" y="1069982"/>
                      </a:cubicBezTo>
                      <a:cubicBezTo>
                        <a:pt x="899387" y="987784"/>
                        <a:pt x="931904" y="852746"/>
                        <a:pt x="931904" y="664866"/>
                      </a:cubicBezTo>
                      <a:cubicBezTo>
                        <a:pt x="931904" y="476534"/>
                        <a:pt x="899611" y="341721"/>
                        <a:pt x="835028" y="260427"/>
                      </a:cubicBezTo>
                      <a:cubicBezTo>
                        <a:pt x="780832" y="191778"/>
                        <a:pt x="705634" y="157454"/>
                        <a:pt x="609436" y="157454"/>
                      </a:cubicBezTo>
                      <a:cubicBezTo>
                        <a:pt x="513237" y="157454"/>
                        <a:pt x="438267" y="191327"/>
                        <a:pt x="384521" y="259071"/>
                      </a:cubicBezTo>
                      <a:cubicBezTo>
                        <a:pt x="319486" y="341269"/>
                        <a:pt x="286968" y="475857"/>
                        <a:pt x="286968" y="662834"/>
                      </a:cubicBezTo>
                      <a:cubicBezTo>
                        <a:pt x="286968" y="853423"/>
                        <a:pt x="316551" y="985865"/>
                        <a:pt x="375715" y="1060159"/>
                      </a:cubicBezTo>
                      <a:cubicBezTo>
                        <a:pt x="390506" y="1078733"/>
                        <a:pt x="406469" y="1094985"/>
                        <a:pt x="423602" y="1108914"/>
                      </a:cubicBezTo>
                      <a:lnTo>
                        <a:pt x="441812" y="1120462"/>
                      </a:lnTo>
                      <a:lnTo>
                        <a:pt x="0" y="112046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B5E8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2400"/>
                    <a:buFont typeface="Calibri"/>
                    <a:buNone/>
                  </a:pPr>
                  <a:endParaRPr sz="2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7" name="Google Shape;1387;p26"/>
                <p:cNvSpPr/>
                <p:nvPr/>
              </p:nvSpPr>
              <p:spPr>
                <a:xfrm>
                  <a:off x="7127641" y="4089653"/>
                  <a:ext cx="1311408" cy="720785"/>
                </a:xfrm>
                <a:prstGeom prst="rect">
                  <a:avLst/>
                </a:prstGeom>
                <a:solidFill>
                  <a:srgbClr val="1B5E8B"/>
                </a:solidFill>
                <a:ln>
                  <a:noFill/>
                </a:ln>
              </p:spPr>
              <p:txBody>
                <a:bodyPr spcFirstLastPara="1" wrap="square" lIns="121900" tIns="60950" rIns="121900" bIns="6095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2400"/>
                    <a:buFont typeface="Calibri"/>
                    <a:buNone/>
                  </a:pPr>
                  <a:endParaRPr sz="24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388" name="Google Shape;1388;p26"/>
            <p:cNvGrpSpPr/>
            <p:nvPr/>
          </p:nvGrpSpPr>
          <p:grpSpPr>
            <a:xfrm>
              <a:off x="4802877" y="4089652"/>
              <a:ext cx="850035" cy="720786"/>
              <a:chOff x="-621398" y="3473887"/>
              <a:chExt cx="850035" cy="720786"/>
            </a:xfrm>
          </p:grpSpPr>
          <p:pic>
            <p:nvPicPr>
              <p:cNvPr id="1389" name="Google Shape;1389;p26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621398" y="3473887"/>
                <a:ext cx="427367" cy="72078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90" name="Google Shape;1390;p26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-198729" y="3473891"/>
                <a:ext cx="427366" cy="71940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391" name="Google Shape;1391;p26"/>
            <p:cNvSpPr/>
            <p:nvPr/>
          </p:nvSpPr>
          <p:spPr>
            <a:xfrm>
              <a:off x="5725551" y="4096541"/>
              <a:ext cx="2713498" cy="7138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lang="en-US"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Unclear what ”Done” or ”Good” looks like</a:t>
              </a:r>
              <a:endParaRPr/>
            </a:p>
          </p:txBody>
        </p:sp>
      </p:grpSp>
      <p:sp>
        <p:nvSpPr>
          <p:cNvPr id="1392" name="Google Shape;1392;p26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244"/>
              </a:buClr>
              <a:buSzPts val="3600"/>
              <a:buFont typeface="Calibri"/>
              <a:buNone/>
            </a:pPr>
            <a:r>
              <a:rPr lang="en-US">
                <a:solidFill>
                  <a:srgbClr val="424244"/>
                </a:solidFill>
              </a:rPr>
              <a:t>Problems we are trying to solve with LPM</a:t>
            </a:r>
            <a:endParaRPr/>
          </a:p>
        </p:txBody>
      </p:sp>
      <p:sp>
        <p:nvSpPr>
          <p:cNvPr id="1393" name="Google Shape;1393;p26"/>
          <p:cNvSpPr/>
          <p:nvPr/>
        </p:nvSpPr>
        <p:spPr>
          <a:xfrm>
            <a:off x="7134437" y="4259179"/>
            <a:ext cx="4095347" cy="951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Annual Planning is Painful &amp; Ineffective</a:t>
            </a:r>
            <a:endParaRPr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27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Lean Portfolio Management Is…</a:t>
            </a:r>
            <a:endParaRPr/>
          </a:p>
        </p:txBody>
      </p:sp>
      <p:sp>
        <p:nvSpPr>
          <p:cNvPr id="1401" name="Google Shape;1401;p27"/>
          <p:cNvSpPr txBox="1">
            <a:spLocks noGrp="1"/>
          </p:cNvSpPr>
          <p:nvPr>
            <p:ph type="body" idx="4294967295"/>
          </p:nvPr>
        </p:nvSpPr>
        <p:spPr>
          <a:xfrm>
            <a:off x="1525588" y="1408113"/>
            <a:ext cx="10666412" cy="184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/>
              <a:t>Providing clarity to strategy and alignment to outcomes at every level. Planning quarterly with a focus on delivering outcomes over outputs and matching demand to capacity</a:t>
            </a:r>
            <a:endParaRPr/>
          </a:p>
        </p:txBody>
      </p:sp>
      <p:grpSp>
        <p:nvGrpSpPr>
          <p:cNvPr id="1402" name="Google Shape;1402;p27"/>
          <p:cNvGrpSpPr/>
          <p:nvPr/>
        </p:nvGrpSpPr>
        <p:grpSpPr>
          <a:xfrm>
            <a:off x="3068767" y="3219000"/>
            <a:ext cx="6041973" cy="2940892"/>
            <a:chOff x="810179" y="2637670"/>
            <a:chExt cx="7992734" cy="4070664"/>
          </a:xfrm>
        </p:grpSpPr>
        <p:pic>
          <p:nvPicPr>
            <p:cNvPr id="1403" name="Google Shape;1403;p2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0179" y="3263373"/>
              <a:ext cx="4804117" cy="28192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4" name="Google Shape;1404;p2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627918" y="2637670"/>
              <a:ext cx="3174995" cy="407066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8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A Closer Look: </a:t>
            </a:r>
            <a:r>
              <a:rPr lang="en-US">
                <a:solidFill>
                  <a:srgbClr val="0070C0"/>
                </a:solidFill>
              </a:rPr>
              <a:t>Lean Portfolio Management</a:t>
            </a:r>
            <a:endParaRPr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2" name="Google Shape;1412;p28"/>
          <p:cNvSpPr/>
          <p:nvPr/>
        </p:nvSpPr>
        <p:spPr>
          <a:xfrm>
            <a:off x="495300" y="2103120"/>
            <a:ext cx="3675888" cy="2545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Ensure your Strategy is Clear, Pragmatic, and Aligned across your organization</a:t>
            </a:r>
            <a:endParaRPr/>
          </a:p>
        </p:txBody>
      </p:sp>
      <p:sp>
        <p:nvSpPr>
          <p:cNvPr id="1413" name="Google Shape;1413;p28"/>
          <p:cNvSpPr/>
          <p:nvPr/>
        </p:nvSpPr>
        <p:spPr>
          <a:xfrm>
            <a:off x="4258056" y="2103120"/>
            <a:ext cx="3675888" cy="2545080"/>
          </a:xfrm>
          <a:prstGeom prst="rect">
            <a:avLst/>
          </a:prstGeom>
          <a:solidFill>
            <a:srgbClr val="0082B2"/>
          </a:solidFill>
          <a:ln>
            <a:noFill/>
          </a:ln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Focus on what truly matters, the Business Outcomes you’re working to achieve</a:t>
            </a:r>
            <a:endParaRPr/>
          </a:p>
        </p:txBody>
      </p:sp>
      <p:sp>
        <p:nvSpPr>
          <p:cNvPr id="1414" name="Google Shape;1414;p28"/>
          <p:cNvSpPr/>
          <p:nvPr/>
        </p:nvSpPr>
        <p:spPr>
          <a:xfrm>
            <a:off x="8020812" y="2103120"/>
            <a:ext cx="3675888" cy="2545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Define clear priorities, with a pragmatic approach to Capacity &amp; Demand 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p29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Alignment to Strategy at Every Level</a:t>
            </a:r>
            <a:endParaRPr/>
          </a:p>
        </p:txBody>
      </p:sp>
      <p:sp>
        <p:nvSpPr>
          <p:cNvPr id="1422" name="Google Shape;1422;p29"/>
          <p:cNvSpPr/>
          <p:nvPr/>
        </p:nvSpPr>
        <p:spPr>
          <a:xfrm>
            <a:off x="2386889" y="5069218"/>
            <a:ext cx="9144000" cy="100584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3" name="Google Shape;1423;p29"/>
          <p:cNvSpPr txBox="1"/>
          <p:nvPr/>
        </p:nvSpPr>
        <p:spPr>
          <a:xfrm rot="-5400000">
            <a:off x="2445713" y="5431985"/>
            <a:ext cx="79519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Team</a:t>
            </a:r>
            <a:endParaRPr/>
          </a:p>
        </p:txBody>
      </p:sp>
      <p:grpSp>
        <p:nvGrpSpPr>
          <p:cNvPr id="1424" name="Google Shape;1424;p29"/>
          <p:cNvGrpSpPr/>
          <p:nvPr/>
        </p:nvGrpSpPr>
        <p:grpSpPr>
          <a:xfrm>
            <a:off x="3167818" y="5206378"/>
            <a:ext cx="1435418" cy="731520"/>
            <a:chOff x="1219200" y="5181600"/>
            <a:chExt cx="1435418" cy="731520"/>
          </a:xfrm>
        </p:grpSpPr>
        <p:sp>
          <p:nvSpPr>
            <p:cNvPr id="1425" name="Google Shape;1425;p29"/>
            <p:cNvSpPr/>
            <p:nvPr/>
          </p:nvSpPr>
          <p:spPr>
            <a:xfrm>
              <a:off x="1219200" y="5181600"/>
              <a:ext cx="1435418" cy="731520"/>
            </a:xfrm>
            <a:prstGeom prst="rect">
              <a:avLst/>
            </a:prstGeom>
            <a:solidFill>
              <a:srgbClr val="EAF1DD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endParaRPr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Outcomes </a:t>
              </a:r>
              <a:b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&amp; Goals</a:t>
              </a:r>
              <a:endParaRPr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6" name="Google Shape;1426;p29"/>
            <p:cNvSpPr txBox="1"/>
            <p:nvPr/>
          </p:nvSpPr>
          <p:spPr>
            <a:xfrm>
              <a:off x="1422727" y="5181600"/>
              <a:ext cx="1100136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&lt; 3 Months</a:t>
              </a:r>
              <a:endParaRPr/>
            </a:p>
          </p:txBody>
        </p:sp>
      </p:grpSp>
      <p:sp>
        <p:nvSpPr>
          <p:cNvPr id="1427" name="Google Shape;1427;p29"/>
          <p:cNvSpPr/>
          <p:nvPr/>
        </p:nvSpPr>
        <p:spPr>
          <a:xfrm>
            <a:off x="4798467" y="5206378"/>
            <a:ext cx="1435418" cy="731520"/>
          </a:xfrm>
          <a:prstGeom prst="rect">
            <a:avLst/>
          </a:prstGeom>
          <a:solidFill>
            <a:srgbClr val="EAF1DD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Team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Capacity</a:t>
            </a:r>
            <a:endParaRPr/>
          </a:p>
        </p:txBody>
      </p:sp>
      <p:grpSp>
        <p:nvGrpSpPr>
          <p:cNvPr id="1428" name="Google Shape;1428;p29"/>
          <p:cNvGrpSpPr/>
          <p:nvPr/>
        </p:nvGrpSpPr>
        <p:grpSpPr>
          <a:xfrm>
            <a:off x="6443834" y="5206378"/>
            <a:ext cx="1435418" cy="731520"/>
            <a:chOff x="5347397" y="5181600"/>
            <a:chExt cx="1435418" cy="731520"/>
          </a:xfrm>
        </p:grpSpPr>
        <p:sp>
          <p:nvSpPr>
            <p:cNvPr id="1429" name="Google Shape;1429;p29"/>
            <p:cNvSpPr/>
            <p:nvPr/>
          </p:nvSpPr>
          <p:spPr>
            <a:xfrm>
              <a:off x="5347397" y="5181600"/>
              <a:ext cx="1435418" cy="731520"/>
            </a:xfrm>
            <a:prstGeom prst="rect">
              <a:avLst/>
            </a:prstGeom>
            <a:solidFill>
              <a:srgbClr val="EAF1DD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User Stories</a:t>
              </a:r>
              <a:endParaRPr/>
            </a:p>
          </p:txBody>
        </p:sp>
        <p:sp>
          <p:nvSpPr>
            <p:cNvPr id="1430" name="Google Shape;1430;p29"/>
            <p:cNvSpPr txBox="1"/>
            <p:nvPr/>
          </p:nvSpPr>
          <p:spPr>
            <a:xfrm>
              <a:off x="5552098" y="5209401"/>
              <a:ext cx="1100136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&lt; Iteration</a:t>
              </a:r>
              <a:endParaRPr/>
            </a:p>
          </p:txBody>
        </p:sp>
      </p:grpSp>
      <p:sp>
        <p:nvSpPr>
          <p:cNvPr id="1431" name="Google Shape;1431;p29"/>
          <p:cNvSpPr/>
          <p:nvPr/>
        </p:nvSpPr>
        <p:spPr>
          <a:xfrm>
            <a:off x="8131753" y="5206378"/>
            <a:ext cx="1435418" cy="731520"/>
          </a:xfrm>
          <a:prstGeom prst="rect">
            <a:avLst/>
          </a:prstGeom>
          <a:solidFill>
            <a:srgbClr val="EAF1DD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Iteration Outcomes &amp;  Performance</a:t>
            </a:r>
            <a:endParaRPr/>
          </a:p>
        </p:txBody>
      </p:sp>
      <p:sp>
        <p:nvSpPr>
          <p:cNvPr id="1432" name="Google Shape;1432;p29"/>
          <p:cNvSpPr/>
          <p:nvPr/>
        </p:nvSpPr>
        <p:spPr>
          <a:xfrm>
            <a:off x="9778288" y="5218485"/>
            <a:ext cx="1435418" cy="731520"/>
          </a:xfrm>
          <a:prstGeom prst="rect">
            <a:avLst/>
          </a:prstGeom>
          <a:solidFill>
            <a:srgbClr val="EAF1DD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Team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Growth Items</a:t>
            </a:r>
            <a:endParaRPr/>
          </a:p>
        </p:txBody>
      </p:sp>
      <p:sp>
        <p:nvSpPr>
          <p:cNvPr id="1433" name="Google Shape;1433;p29"/>
          <p:cNvSpPr/>
          <p:nvPr/>
        </p:nvSpPr>
        <p:spPr>
          <a:xfrm>
            <a:off x="2386888" y="3941500"/>
            <a:ext cx="9144000" cy="100584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4" name="Google Shape;1434;p29"/>
          <p:cNvSpPr txBox="1"/>
          <p:nvPr/>
        </p:nvSpPr>
        <p:spPr>
          <a:xfrm rot="-5400000">
            <a:off x="2370730" y="4167091"/>
            <a:ext cx="94515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Team of Teams</a:t>
            </a:r>
            <a:endParaRPr/>
          </a:p>
        </p:txBody>
      </p:sp>
      <p:grpSp>
        <p:nvGrpSpPr>
          <p:cNvPr id="1435" name="Google Shape;1435;p29"/>
          <p:cNvGrpSpPr/>
          <p:nvPr/>
        </p:nvGrpSpPr>
        <p:grpSpPr>
          <a:xfrm>
            <a:off x="3167818" y="4077321"/>
            <a:ext cx="1435418" cy="734199"/>
            <a:chOff x="1257061" y="4066401"/>
            <a:chExt cx="1435418" cy="734199"/>
          </a:xfrm>
        </p:grpSpPr>
        <p:sp>
          <p:nvSpPr>
            <p:cNvPr id="1436" name="Google Shape;1436;p29"/>
            <p:cNvSpPr/>
            <p:nvPr/>
          </p:nvSpPr>
          <p:spPr>
            <a:xfrm>
              <a:off x="1257061" y="4069080"/>
              <a:ext cx="1435418" cy="731520"/>
            </a:xfrm>
            <a:prstGeom prst="rect">
              <a:avLst/>
            </a:prstGeom>
            <a:solidFill>
              <a:srgbClr val="EAF1DD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endParaRPr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Quarterly Outcomes</a:t>
              </a:r>
              <a:endParaRPr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7" name="Google Shape;1437;p29"/>
            <p:cNvSpPr txBox="1"/>
            <p:nvPr/>
          </p:nvSpPr>
          <p:spPr>
            <a:xfrm>
              <a:off x="1424702" y="4066401"/>
              <a:ext cx="1100136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3 Months</a:t>
              </a:r>
              <a:endParaRPr/>
            </a:p>
          </p:txBody>
        </p:sp>
      </p:grpSp>
      <p:sp>
        <p:nvSpPr>
          <p:cNvPr id="1438" name="Google Shape;1438;p29"/>
          <p:cNvSpPr/>
          <p:nvPr/>
        </p:nvSpPr>
        <p:spPr>
          <a:xfrm>
            <a:off x="4802733" y="4078660"/>
            <a:ext cx="1435418" cy="731520"/>
          </a:xfrm>
          <a:prstGeom prst="rect">
            <a:avLst/>
          </a:prstGeom>
          <a:solidFill>
            <a:srgbClr val="EAF1DD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Team of Teams Capacity</a:t>
            </a:r>
            <a:endParaRPr/>
          </a:p>
        </p:txBody>
      </p:sp>
      <p:grpSp>
        <p:nvGrpSpPr>
          <p:cNvPr id="1439" name="Google Shape;1439;p29"/>
          <p:cNvGrpSpPr/>
          <p:nvPr/>
        </p:nvGrpSpPr>
        <p:grpSpPr>
          <a:xfrm>
            <a:off x="6443834" y="4078660"/>
            <a:ext cx="1435418" cy="731520"/>
            <a:chOff x="5347397" y="4038600"/>
            <a:chExt cx="1435418" cy="731520"/>
          </a:xfrm>
        </p:grpSpPr>
        <p:sp>
          <p:nvSpPr>
            <p:cNvPr id="1440" name="Google Shape;1440;p29"/>
            <p:cNvSpPr/>
            <p:nvPr/>
          </p:nvSpPr>
          <p:spPr>
            <a:xfrm>
              <a:off x="5347397" y="4038600"/>
              <a:ext cx="1435418" cy="731520"/>
            </a:xfrm>
            <a:prstGeom prst="rect">
              <a:avLst/>
            </a:prstGeom>
            <a:solidFill>
              <a:srgbClr val="EAF1DD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Features</a:t>
              </a:r>
              <a:endParaRPr/>
            </a:p>
          </p:txBody>
        </p:sp>
        <p:sp>
          <p:nvSpPr>
            <p:cNvPr id="1441" name="Google Shape;1441;p29"/>
            <p:cNvSpPr txBox="1"/>
            <p:nvPr/>
          </p:nvSpPr>
          <p:spPr>
            <a:xfrm>
              <a:off x="5513063" y="4038600"/>
              <a:ext cx="1100136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1 - 3 Months</a:t>
              </a:r>
              <a:endParaRPr/>
            </a:p>
          </p:txBody>
        </p:sp>
      </p:grpSp>
      <p:sp>
        <p:nvSpPr>
          <p:cNvPr id="1442" name="Google Shape;1442;p29"/>
          <p:cNvSpPr/>
          <p:nvPr/>
        </p:nvSpPr>
        <p:spPr>
          <a:xfrm>
            <a:off x="8131753" y="4078660"/>
            <a:ext cx="1435418" cy="731520"/>
          </a:xfrm>
          <a:prstGeom prst="rect">
            <a:avLst/>
          </a:prstGeom>
          <a:solidFill>
            <a:srgbClr val="EAF1DD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Team of Teams Outcomes &amp; Performance</a:t>
            </a:r>
            <a:endParaRPr/>
          </a:p>
        </p:txBody>
      </p:sp>
      <p:sp>
        <p:nvSpPr>
          <p:cNvPr id="1443" name="Google Shape;1443;p29"/>
          <p:cNvSpPr/>
          <p:nvPr/>
        </p:nvSpPr>
        <p:spPr>
          <a:xfrm>
            <a:off x="9778288" y="4077321"/>
            <a:ext cx="1435418" cy="731520"/>
          </a:xfrm>
          <a:prstGeom prst="rect">
            <a:avLst/>
          </a:prstGeom>
          <a:solidFill>
            <a:srgbClr val="EAF1DD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Team of Teams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Growth Items</a:t>
            </a:r>
            <a:endParaRPr/>
          </a:p>
        </p:txBody>
      </p:sp>
      <p:sp>
        <p:nvSpPr>
          <p:cNvPr id="1444" name="Google Shape;1444;p29"/>
          <p:cNvSpPr/>
          <p:nvPr/>
        </p:nvSpPr>
        <p:spPr>
          <a:xfrm>
            <a:off x="2386888" y="2813781"/>
            <a:ext cx="9144000" cy="100584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5" name="Google Shape;1445;p29"/>
          <p:cNvSpPr txBox="1"/>
          <p:nvPr/>
        </p:nvSpPr>
        <p:spPr>
          <a:xfrm rot="-5400000">
            <a:off x="2358499" y="3190190"/>
            <a:ext cx="96961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Portfolio</a:t>
            </a:r>
            <a:endParaRPr/>
          </a:p>
        </p:txBody>
      </p:sp>
      <p:grpSp>
        <p:nvGrpSpPr>
          <p:cNvPr id="1446" name="Google Shape;1446;p29"/>
          <p:cNvGrpSpPr/>
          <p:nvPr/>
        </p:nvGrpSpPr>
        <p:grpSpPr>
          <a:xfrm>
            <a:off x="3166831" y="2930848"/>
            <a:ext cx="1437393" cy="771706"/>
            <a:chOff x="1255085" y="2788901"/>
            <a:chExt cx="1437393" cy="771706"/>
          </a:xfrm>
        </p:grpSpPr>
        <p:sp>
          <p:nvSpPr>
            <p:cNvPr id="1447" name="Google Shape;1447;p29"/>
            <p:cNvSpPr/>
            <p:nvPr/>
          </p:nvSpPr>
          <p:spPr>
            <a:xfrm>
              <a:off x="1255085" y="2829087"/>
              <a:ext cx="1437393" cy="731520"/>
            </a:xfrm>
            <a:prstGeom prst="rect">
              <a:avLst/>
            </a:prstGeom>
            <a:solidFill>
              <a:srgbClr val="EAF1DD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 Year Outcomes </a:t>
              </a:r>
              <a:endParaRPr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8" name="Google Shape;1448;p29"/>
            <p:cNvSpPr txBox="1"/>
            <p:nvPr/>
          </p:nvSpPr>
          <p:spPr>
            <a:xfrm>
              <a:off x="1422727" y="2788901"/>
              <a:ext cx="1100136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en-US" sz="1200" b="0" i="0" u="sng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&lt;</a:t>
              </a:r>
              <a:r>
                <a:rPr lang="en-US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1 Yr.</a:t>
              </a:r>
              <a:endParaRPr/>
            </a:p>
          </p:txBody>
        </p:sp>
      </p:grpSp>
      <p:sp>
        <p:nvSpPr>
          <p:cNvPr id="1449" name="Google Shape;1449;p29"/>
          <p:cNvSpPr/>
          <p:nvPr/>
        </p:nvSpPr>
        <p:spPr>
          <a:xfrm>
            <a:off x="4800600" y="2950941"/>
            <a:ext cx="1435418" cy="731520"/>
          </a:xfrm>
          <a:prstGeom prst="rect">
            <a:avLst/>
          </a:prstGeom>
          <a:solidFill>
            <a:srgbClr val="EAF1DD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Investment</a:t>
            </a:r>
            <a:endParaRPr/>
          </a:p>
        </p:txBody>
      </p:sp>
      <p:grpSp>
        <p:nvGrpSpPr>
          <p:cNvPr id="1450" name="Google Shape;1450;p29"/>
          <p:cNvGrpSpPr/>
          <p:nvPr/>
        </p:nvGrpSpPr>
        <p:grpSpPr>
          <a:xfrm>
            <a:off x="6443834" y="2947522"/>
            <a:ext cx="1435418" cy="738359"/>
            <a:chOff x="5357297" y="3212937"/>
            <a:chExt cx="1435418" cy="738359"/>
          </a:xfrm>
        </p:grpSpPr>
        <p:sp>
          <p:nvSpPr>
            <p:cNvPr id="1451" name="Google Shape;1451;p29"/>
            <p:cNvSpPr/>
            <p:nvPr/>
          </p:nvSpPr>
          <p:spPr>
            <a:xfrm>
              <a:off x="5357297" y="3219776"/>
              <a:ext cx="1435418" cy="731520"/>
            </a:xfrm>
            <a:prstGeom prst="rect">
              <a:avLst/>
            </a:prstGeom>
            <a:solidFill>
              <a:srgbClr val="EAF1DD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Epics and Capabilities</a:t>
              </a:r>
              <a:endParaRPr/>
            </a:p>
          </p:txBody>
        </p:sp>
        <p:sp>
          <p:nvSpPr>
            <p:cNvPr id="1452" name="Google Shape;1452;p29"/>
            <p:cNvSpPr txBox="1"/>
            <p:nvPr/>
          </p:nvSpPr>
          <p:spPr>
            <a:xfrm>
              <a:off x="5515038" y="3212937"/>
              <a:ext cx="1100136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3 – 12 Months</a:t>
              </a:r>
              <a:endParaRPr/>
            </a:p>
          </p:txBody>
        </p:sp>
      </p:grpSp>
      <p:sp>
        <p:nvSpPr>
          <p:cNvPr id="1453" name="Google Shape;1453;p29"/>
          <p:cNvSpPr/>
          <p:nvPr/>
        </p:nvSpPr>
        <p:spPr>
          <a:xfrm>
            <a:off x="8131753" y="2950941"/>
            <a:ext cx="1435418" cy="731520"/>
          </a:xfrm>
          <a:prstGeom prst="rect">
            <a:avLst/>
          </a:prstGeom>
          <a:solidFill>
            <a:srgbClr val="EAF1DD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Portfolio Outcomes &amp; Performance</a:t>
            </a:r>
            <a:endParaRPr/>
          </a:p>
        </p:txBody>
      </p:sp>
      <p:sp>
        <p:nvSpPr>
          <p:cNvPr id="1454" name="Google Shape;1454;p29"/>
          <p:cNvSpPr/>
          <p:nvPr/>
        </p:nvSpPr>
        <p:spPr>
          <a:xfrm>
            <a:off x="9778288" y="2935019"/>
            <a:ext cx="1435418" cy="731520"/>
          </a:xfrm>
          <a:prstGeom prst="rect">
            <a:avLst/>
          </a:prstGeom>
          <a:solidFill>
            <a:srgbClr val="EAF1DD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Portfolio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Growth Items</a:t>
            </a:r>
            <a:endParaRPr/>
          </a:p>
        </p:txBody>
      </p:sp>
      <p:sp>
        <p:nvSpPr>
          <p:cNvPr id="1455" name="Google Shape;1455;p29"/>
          <p:cNvSpPr/>
          <p:nvPr/>
        </p:nvSpPr>
        <p:spPr>
          <a:xfrm>
            <a:off x="2386888" y="1686062"/>
            <a:ext cx="9144000" cy="100584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6" name="Google Shape;1456;p29"/>
          <p:cNvSpPr txBox="1"/>
          <p:nvPr/>
        </p:nvSpPr>
        <p:spPr>
          <a:xfrm rot="-5400000">
            <a:off x="2295152" y="2034337"/>
            <a:ext cx="109631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Enterprise</a:t>
            </a:r>
            <a:endParaRPr/>
          </a:p>
        </p:txBody>
      </p:sp>
      <p:grpSp>
        <p:nvGrpSpPr>
          <p:cNvPr id="1457" name="Google Shape;1457;p29"/>
          <p:cNvGrpSpPr/>
          <p:nvPr/>
        </p:nvGrpSpPr>
        <p:grpSpPr>
          <a:xfrm>
            <a:off x="3167818" y="1823222"/>
            <a:ext cx="1435418" cy="731520"/>
            <a:chOff x="1257061" y="1856126"/>
            <a:chExt cx="1435418" cy="731520"/>
          </a:xfrm>
        </p:grpSpPr>
        <p:sp>
          <p:nvSpPr>
            <p:cNvPr id="1458" name="Google Shape;1458;p29"/>
            <p:cNvSpPr/>
            <p:nvPr/>
          </p:nvSpPr>
          <p:spPr>
            <a:xfrm>
              <a:off x="1257061" y="1856126"/>
              <a:ext cx="1435418" cy="731520"/>
            </a:xfrm>
            <a:prstGeom prst="rect">
              <a:avLst/>
            </a:prstGeom>
            <a:solidFill>
              <a:srgbClr val="EAF1DD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3 Year Outcomes</a:t>
              </a:r>
              <a:endParaRPr/>
            </a:p>
          </p:txBody>
        </p:sp>
        <p:sp>
          <p:nvSpPr>
            <p:cNvPr id="1459" name="Google Shape;1459;p29"/>
            <p:cNvSpPr txBox="1"/>
            <p:nvPr/>
          </p:nvSpPr>
          <p:spPr>
            <a:xfrm>
              <a:off x="1424702" y="1856601"/>
              <a:ext cx="1100136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3 Yrs.</a:t>
              </a:r>
              <a:endParaRPr/>
            </a:p>
          </p:txBody>
        </p:sp>
      </p:grpSp>
      <p:sp>
        <p:nvSpPr>
          <p:cNvPr id="1460" name="Google Shape;1460;p29"/>
          <p:cNvSpPr/>
          <p:nvPr/>
        </p:nvSpPr>
        <p:spPr>
          <a:xfrm>
            <a:off x="8131754" y="1823222"/>
            <a:ext cx="1435418" cy="731520"/>
          </a:xfrm>
          <a:prstGeom prst="rect">
            <a:avLst/>
          </a:prstGeom>
          <a:solidFill>
            <a:srgbClr val="EAF1DD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KPIs &amp; Enterprise Performance</a:t>
            </a:r>
            <a:endParaRPr/>
          </a:p>
        </p:txBody>
      </p:sp>
      <p:sp>
        <p:nvSpPr>
          <p:cNvPr id="1461" name="Google Shape;1461;p29"/>
          <p:cNvSpPr/>
          <p:nvPr/>
        </p:nvSpPr>
        <p:spPr>
          <a:xfrm>
            <a:off x="4798467" y="1823222"/>
            <a:ext cx="1435418" cy="731520"/>
          </a:xfrm>
          <a:prstGeom prst="rect">
            <a:avLst/>
          </a:prstGeom>
          <a:solidFill>
            <a:srgbClr val="EAF1DD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Budget</a:t>
            </a:r>
            <a:endParaRPr/>
          </a:p>
        </p:txBody>
      </p:sp>
      <p:grpSp>
        <p:nvGrpSpPr>
          <p:cNvPr id="1462" name="Google Shape;1462;p29"/>
          <p:cNvGrpSpPr/>
          <p:nvPr/>
        </p:nvGrpSpPr>
        <p:grpSpPr>
          <a:xfrm>
            <a:off x="6443834" y="1817062"/>
            <a:ext cx="1435418" cy="737680"/>
            <a:chOff x="5347397" y="1548444"/>
            <a:chExt cx="1435418" cy="737680"/>
          </a:xfrm>
        </p:grpSpPr>
        <p:sp>
          <p:nvSpPr>
            <p:cNvPr id="1463" name="Google Shape;1463;p29"/>
            <p:cNvSpPr/>
            <p:nvPr/>
          </p:nvSpPr>
          <p:spPr>
            <a:xfrm>
              <a:off x="5347397" y="1554604"/>
              <a:ext cx="1435418" cy="731520"/>
            </a:xfrm>
            <a:prstGeom prst="rect">
              <a:avLst/>
            </a:prstGeom>
            <a:solidFill>
              <a:srgbClr val="EAF1DD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b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Portfolio </a:t>
              </a:r>
              <a:b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Business Plan</a:t>
              </a:r>
              <a:endParaRPr/>
            </a:p>
          </p:txBody>
        </p:sp>
        <p:sp>
          <p:nvSpPr>
            <p:cNvPr id="1464" name="Google Shape;1464;p29"/>
            <p:cNvSpPr txBox="1"/>
            <p:nvPr/>
          </p:nvSpPr>
          <p:spPr>
            <a:xfrm>
              <a:off x="5505311" y="1548444"/>
              <a:ext cx="1100136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 Yr.</a:t>
              </a:r>
              <a:endParaRPr/>
            </a:p>
          </p:txBody>
        </p:sp>
      </p:grpSp>
      <p:sp>
        <p:nvSpPr>
          <p:cNvPr id="1465" name="Google Shape;1465;p29"/>
          <p:cNvSpPr/>
          <p:nvPr/>
        </p:nvSpPr>
        <p:spPr>
          <a:xfrm>
            <a:off x="9778288" y="1817062"/>
            <a:ext cx="1435418" cy="731520"/>
          </a:xfrm>
          <a:prstGeom prst="rect">
            <a:avLst/>
          </a:prstGeom>
          <a:solidFill>
            <a:srgbClr val="EAF1DD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Enterprise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Growth Items</a:t>
            </a:r>
            <a:endParaRPr/>
          </a:p>
        </p:txBody>
      </p:sp>
      <p:sp>
        <p:nvSpPr>
          <p:cNvPr id="1466" name="Google Shape;1466;p29"/>
          <p:cNvSpPr txBox="1"/>
          <p:nvPr/>
        </p:nvSpPr>
        <p:spPr>
          <a:xfrm>
            <a:off x="3135697" y="1313151"/>
            <a:ext cx="14459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Strategy</a:t>
            </a:r>
            <a:endParaRPr/>
          </a:p>
        </p:txBody>
      </p:sp>
      <p:sp>
        <p:nvSpPr>
          <p:cNvPr id="1467" name="Google Shape;1467;p29"/>
          <p:cNvSpPr txBox="1"/>
          <p:nvPr/>
        </p:nvSpPr>
        <p:spPr>
          <a:xfrm>
            <a:off x="4798466" y="1313151"/>
            <a:ext cx="144206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Funding</a:t>
            </a:r>
            <a:endParaRPr/>
          </a:p>
        </p:txBody>
      </p:sp>
      <p:sp>
        <p:nvSpPr>
          <p:cNvPr id="1468" name="Google Shape;1468;p29"/>
          <p:cNvSpPr txBox="1"/>
          <p:nvPr/>
        </p:nvSpPr>
        <p:spPr>
          <a:xfrm>
            <a:off x="6443834" y="1313151"/>
            <a:ext cx="143541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Work</a:t>
            </a:r>
            <a:endParaRPr/>
          </a:p>
        </p:txBody>
      </p:sp>
      <p:sp>
        <p:nvSpPr>
          <p:cNvPr id="1469" name="Google Shape;1469;p29"/>
          <p:cNvSpPr txBox="1"/>
          <p:nvPr/>
        </p:nvSpPr>
        <p:spPr>
          <a:xfrm>
            <a:off x="8131753" y="1313151"/>
            <a:ext cx="143541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Results</a:t>
            </a:r>
            <a:endParaRPr/>
          </a:p>
        </p:txBody>
      </p:sp>
      <p:sp>
        <p:nvSpPr>
          <p:cNvPr id="1470" name="Google Shape;1470;p29"/>
          <p:cNvSpPr/>
          <p:nvPr/>
        </p:nvSpPr>
        <p:spPr>
          <a:xfrm rot="10800000">
            <a:off x="11226088" y="1704749"/>
            <a:ext cx="674364" cy="437030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77007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1" name="Google Shape;1471;p29"/>
          <p:cNvSpPr txBox="1"/>
          <p:nvPr/>
        </p:nvSpPr>
        <p:spPr>
          <a:xfrm rot="-5400000">
            <a:off x="9378117" y="3705236"/>
            <a:ext cx="437030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Roll-up and Remove Obstacles</a:t>
            </a:r>
            <a:endParaRPr/>
          </a:p>
        </p:txBody>
      </p:sp>
      <p:sp>
        <p:nvSpPr>
          <p:cNvPr id="1472" name="Google Shape;1472;p29"/>
          <p:cNvSpPr/>
          <p:nvPr/>
        </p:nvSpPr>
        <p:spPr>
          <a:xfrm flipH="1">
            <a:off x="2005889" y="1704748"/>
            <a:ext cx="674364" cy="437030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77007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3" name="Google Shape;1473;p29"/>
          <p:cNvSpPr txBox="1"/>
          <p:nvPr/>
        </p:nvSpPr>
        <p:spPr>
          <a:xfrm rot="-5400000">
            <a:off x="157917" y="3705237"/>
            <a:ext cx="437031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Align and Achieve Outcomes</a:t>
            </a:r>
            <a:endParaRPr/>
          </a:p>
        </p:txBody>
      </p:sp>
      <p:sp>
        <p:nvSpPr>
          <p:cNvPr id="1474" name="Google Shape;1474;p29"/>
          <p:cNvSpPr txBox="1"/>
          <p:nvPr/>
        </p:nvSpPr>
        <p:spPr>
          <a:xfrm>
            <a:off x="9778288" y="1313151"/>
            <a:ext cx="143541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Growth</a:t>
            </a:r>
            <a:endParaRPr/>
          </a:p>
        </p:txBody>
      </p:sp>
      <p:sp>
        <p:nvSpPr>
          <p:cNvPr id="1475" name="Google Shape;1475;p29"/>
          <p:cNvSpPr/>
          <p:nvPr/>
        </p:nvSpPr>
        <p:spPr>
          <a:xfrm>
            <a:off x="219657" y="1181693"/>
            <a:ext cx="1676400" cy="4876800"/>
          </a:xfrm>
          <a:prstGeom prst="roundRect">
            <a:avLst>
              <a:gd name="adj" fmla="val 16667"/>
            </a:avLst>
          </a:prstGeom>
          <a:solidFill>
            <a:srgbClr val="FCF2D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Today we create 3 year strategy then focus all our effort on the ‘</a:t>
            </a:r>
            <a:r>
              <a:rPr lang="en-US" sz="1800" b="1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Work</a:t>
            </a:r>
            <a:r>
              <a:rPr lang="en-US" sz="18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’ alignment column. Tomorrow, we need to shift focus to ‘</a:t>
            </a:r>
            <a:r>
              <a:rPr lang="en-US" sz="1800" b="1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Strategy</a:t>
            </a:r>
            <a:r>
              <a:rPr lang="en-US" sz="18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’ alignment and </a:t>
            </a:r>
            <a:r>
              <a:rPr lang="en-US" sz="1800" b="1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outcome delivery over output</a:t>
            </a:r>
            <a:r>
              <a:rPr lang="en-US" sz="18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/>
          </a:p>
        </p:txBody>
      </p:sp>
      <p:sp>
        <p:nvSpPr>
          <p:cNvPr id="1476" name="Google Shape;1476;p29"/>
          <p:cNvSpPr/>
          <p:nvPr/>
        </p:nvSpPr>
        <p:spPr>
          <a:xfrm>
            <a:off x="3048000" y="1219200"/>
            <a:ext cx="1600200" cy="4876800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2A84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3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 Light"/>
              <a:buNone/>
            </a:pPr>
            <a:r>
              <a:rPr lang="en-US"/>
              <a:t>Business Agility Definition</a:t>
            </a:r>
            <a:endParaRPr/>
          </a:p>
        </p:txBody>
      </p:sp>
      <p:sp>
        <p:nvSpPr>
          <p:cNvPr id="893" name="Google Shape;893;p3"/>
          <p:cNvSpPr txBox="1"/>
          <p:nvPr/>
        </p:nvSpPr>
        <p:spPr>
          <a:xfrm>
            <a:off x="1441525" y="1371600"/>
            <a:ext cx="8318152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The ability to adapt to change, learn and pivot, deliver at speed, and thrive in a competitive market</a:t>
            </a:r>
            <a:endParaRPr sz="4000" b="0" i="0" u="none" strike="noStrike" cap="non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894" name="Google Shape;894;p3"/>
          <p:cNvSpPr/>
          <p:nvPr/>
        </p:nvSpPr>
        <p:spPr>
          <a:xfrm>
            <a:off x="1075764" y="3976567"/>
            <a:ext cx="9767944" cy="120028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 because, gone are the days when </a:t>
            </a:r>
            <a:r>
              <a:rPr lang="en-US" sz="24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big</a:t>
            </a: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eats </a:t>
            </a:r>
            <a:r>
              <a:rPr lang="en-US" sz="24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small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Today </a:t>
            </a:r>
            <a:r>
              <a:rPr lang="en-US" sz="24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fast</a:t>
            </a: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eating </a:t>
            </a:r>
            <a:r>
              <a:rPr lang="en-US" sz="24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slow</a:t>
            </a: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ability to </a:t>
            </a:r>
            <a:r>
              <a:rPr lang="en-US" sz="24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learn and deliver faster</a:t>
            </a: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 competitors may be the only </a:t>
            </a:r>
            <a:r>
              <a:rPr lang="en-US" sz="24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sustainable competitive advantage </a:t>
            </a:r>
            <a:endParaRPr sz="24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5" name="Google Shape;895;p3"/>
          <p:cNvSpPr txBox="1"/>
          <p:nvPr/>
        </p:nvSpPr>
        <p:spPr>
          <a:xfrm>
            <a:off x="6180568" y="3290935"/>
            <a:ext cx="3802500" cy="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67"/>
              <a:buFont typeface="Calibri"/>
              <a:buNone/>
            </a:pPr>
            <a:r>
              <a:rPr lang="en-US" sz="1467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Sally Elatta, Evan Leybourn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6" name="Google Shape;896;p3"/>
          <p:cNvSpPr/>
          <p:nvPr/>
        </p:nvSpPr>
        <p:spPr>
          <a:xfrm>
            <a:off x="811763" y="1147665"/>
            <a:ext cx="10235682" cy="44133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What Does Business Agility mean to YOU?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30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/>
              <a:t>A Snapshot of LPM Best Practices</a:t>
            </a:r>
            <a:endParaRPr/>
          </a:p>
        </p:txBody>
      </p:sp>
      <p:pic>
        <p:nvPicPr>
          <p:cNvPr id="1484" name="Google Shape;1484;p3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3284" y="1434737"/>
            <a:ext cx="1268449" cy="1384663"/>
          </a:xfrm>
          <a:prstGeom prst="rect">
            <a:avLst/>
          </a:prstGeom>
          <a:noFill/>
          <a:ln>
            <a:noFill/>
          </a:ln>
        </p:spPr>
      </p:pic>
      <p:sp>
        <p:nvSpPr>
          <p:cNvPr id="1485" name="Google Shape;1485;p30"/>
          <p:cNvSpPr/>
          <p:nvPr/>
        </p:nvSpPr>
        <p:spPr>
          <a:xfrm>
            <a:off x="938787" y="2800548"/>
            <a:ext cx="145745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Calibri"/>
              <a:buNone/>
            </a:pPr>
            <a:r>
              <a:rPr lang="en-US" sz="180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Strategy </a:t>
            </a:r>
            <a:br>
              <a:rPr lang="en-US" sz="180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Development</a:t>
            </a:r>
            <a:endParaRPr/>
          </a:p>
        </p:txBody>
      </p:sp>
      <p:sp>
        <p:nvSpPr>
          <p:cNvPr id="1486" name="Google Shape;1486;p30"/>
          <p:cNvSpPr/>
          <p:nvPr/>
        </p:nvSpPr>
        <p:spPr>
          <a:xfrm>
            <a:off x="718177" y="1295400"/>
            <a:ext cx="1972992" cy="2321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7" name="Google Shape;1487;p30"/>
          <p:cNvSpPr/>
          <p:nvPr/>
        </p:nvSpPr>
        <p:spPr>
          <a:xfrm>
            <a:off x="572503" y="3872256"/>
            <a:ext cx="1972992" cy="2321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8" name="Google Shape;1488;p30"/>
          <p:cNvSpPr/>
          <p:nvPr/>
        </p:nvSpPr>
        <p:spPr>
          <a:xfrm>
            <a:off x="5040042" y="3872256"/>
            <a:ext cx="1972992" cy="2321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9" name="Google Shape;1489;p30"/>
          <p:cNvSpPr/>
          <p:nvPr/>
        </p:nvSpPr>
        <p:spPr>
          <a:xfrm>
            <a:off x="7301348" y="3872256"/>
            <a:ext cx="1972992" cy="2321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0" name="Google Shape;1490;p30"/>
          <p:cNvSpPr/>
          <p:nvPr/>
        </p:nvSpPr>
        <p:spPr>
          <a:xfrm>
            <a:off x="2950510" y="1305206"/>
            <a:ext cx="1972992" cy="2321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1" name="Google Shape;1491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2167" y="4182415"/>
            <a:ext cx="1752558" cy="974651"/>
          </a:xfrm>
          <a:prstGeom prst="rect">
            <a:avLst/>
          </a:prstGeom>
          <a:noFill/>
          <a:ln>
            <a:noFill/>
          </a:ln>
        </p:spPr>
      </p:pic>
      <p:sp>
        <p:nvSpPr>
          <p:cNvPr id="1492" name="Google Shape;1492;p30"/>
          <p:cNvSpPr/>
          <p:nvPr/>
        </p:nvSpPr>
        <p:spPr>
          <a:xfrm>
            <a:off x="7652377" y="5309969"/>
            <a:ext cx="177644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Calibri"/>
              <a:buNone/>
            </a:pPr>
            <a:r>
              <a:rPr lang="en-US" sz="180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Measurement &amp;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Calibri"/>
              <a:buNone/>
            </a:pPr>
            <a:r>
              <a:rPr lang="en-US" sz="180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Governance</a:t>
            </a:r>
            <a:endParaRPr/>
          </a:p>
        </p:txBody>
      </p:sp>
      <p:grpSp>
        <p:nvGrpSpPr>
          <p:cNvPr id="1493" name="Google Shape;1493;p30"/>
          <p:cNvGrpSpPr/>
          <p:nvPr/>
        </p:nvGrpSpPr>
        <p:grpSpPr>
          <a:xfrm>
            <a:off x="5553060" y="1585055"/>
            <a:ext cx="1550424" cy="1920145"/>
            <a:chOff x="5413994" y="1526734"/>
            <a:chExt cx="1550424" cy="1920145"/>
          </a:xfrm>
        </p:grpSpPr>
        <p:sp>
          <p:nvSpPr>
            <p:cNvPr id="1494" name="Google Shape;1494;p30"/>
            <p:cNvSpPr/>
            <p:nvPr/>
          </p:nvSpPr>
          <p:spPr>
            <a:xfrm>
              <a:off x="5413994" y="2800548"/>
              <a:ext cx="1550424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Organizational</a:t>
              </a:r>
              <a:endParaRPr sz="180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800"/>
                <a:buFont typeface="Calibri"/>
                <a:buNone/>
              </a:pPr>
              <a:r>
                <a:rPr lang="en-US" sz="1800" i="0" u="none" strike="noStrike" cap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Alignment</a:t>
              </a:r>
              <a:endParaRPr/>
            </a:p>
          </p:txBody>
        </p:sp>
        <p:pic>
          <p:nvPicPr>
            <p:cNvPr id="1495" name="Google Shape;1495;p3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562103" y="1526734"/>
              <a:ext cx="1254198" cy="115717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96" name="Google Shape;1496;p30"/>
          <p:cNvSpPr/>
          <p:nvPr/>
        </p:nvSpPr>
        <p:spPr>
          <a:xfrm>
            <a:off x="5202707" y="1305206"/>
            <a:ext cx="1972992" cy="2321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97" name="Google Shape;1497;p30"/>
          <p:cNvCxnSpPr/>
          <p:nvPr/>
        </p:nvCxnSpPr>
        <p:spPr>
          <a:xfrm>
            <a:off x="5198780" y="1600320"/>
            <a:ext cx="0" cy="1595989"/>
          </a:xfrm>
          <a:prstGeom prst="straightConnector1">
            <a:avLst/>
          </a:prstGeom>
          <a:noFill/>
          <a:ln w="9525" cap="flat" cmpd="sng">
            <a:solidFill>
              <a:srgbClr val="DB1E3C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98" name="Google Shape;1498;p30" descr="A picture containing clock, objec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91381" y="3987200"/>
            <a:ext cx="1163959" cy="1270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99" name="Google Shape;1499;p30"/>
          <p:cNvCxnSpPr/>
          <p:nvPr/>
        </p:nvCxnSpPr>
        <p:spPr>
          <a:xfrm>
            <a:off x="5198780" y="4129941"/>
            <a:ext cx="0" cy="1496239"/>
          </a:xfrm>
          <a:prstGeom prst="straightConnector1">
            <a:avLst/>
          </a:prstGeom>
          <a:noFill/>
          <a:ln w="9525" cap="flat" cmpd="sng">
            <a:solidFill>
              <a:srgbClr val="DB1E3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00" name="Google Shape;1500;p30"/>
          <p:cNvCxnSpPr/>
          <p:nvPr/>
        </p:nvCxnSpPr>
        <p:spPr>
          <a:xfrm>
            <a:off x="6264849" y="2837923"/>
            <a:ext cx="0" cy="1736169"/>
          </a:xfrm>
          <a:prstGeom prst="straightConnector1">
            <a:avLst/>
          </a:prstGeom>
          <a:noFill/>
          <a:ln w="9525" cap="flat" cmpd="sng">
            <a:solidFill>
              <a:srgbClr val="DB1E3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01" name="Google Shape;1501;p30"/>
          <p:cNvSpPr/>
          <p:nvPr/>
        </p:nvSpPr>
        <p:spPr>
          <a:xfrm>
            <a:off x="563147" y="5287627"/>
            <a:ext cx="166103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Demand vs </a:t>
            </a:r>
            <a:br>
              <a:rPr lang="en-US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Capacity Mgmt.</a:t>
            </a:r>
            <a:endParaRPr sz="180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2" name="Google Shape;1502;p30"/>
          <p:cNvSpPr/>
          <p:nvPr/>
        </p:nvSpPr>
        <p:spPr>
          <a:xfrm>
            <a:off x="7416554" y="1305206"/>
            <a:ext cx="1972994" cy="2321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03" name="Google Shape;1503;p30"/>
          <p:cNvCxnSpPr/>
          <p:nvPr/>
        </p:nvCxnSpPr>
        <p:spPr>
          <a:xfrm>
            <a:off x="7543800" y="1600320"/>
            <a:ext cx="0" cy="1595989"/>
          </a:xfrm>
          <a:prstGeom prst="straightConnector1">
            <a:avLst/>
          </a:prstGeom>
          <a:noFill/>
          <a:ln w="9525" cap="flat" cmpd="sng">
            <a:solidFill>
              <a:srgbClr val="DB1E3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04" name="Google Shape;1504;p30"/>
          <p:cNvCxnSpPr/>
          <p:nvPr/>
        </p:nvCxnSpPr>
        <p:spPr>
          <a:xfrm>
            <a:off x="8532721" y="2837923"/>
            <a:ext cx="0" cy="1736169"/>
          </a:xfrm>
          <a:prstGeom prst="straightConnector1">
            <a:avLst/>
          </a:prstGeom>
          <a:noFill/>
          <a:ln w="9525" cap="flat" cmpd="sng">
            <a:solidFill>
              <a:srgbClr val="DB1E3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05" name="Google Shape;1505;p30"/>
          <p:cNvCxnSpPr/>
          <p:nvPr/>
        </p:nvCxnSpPr>
        <p:spPr>
          <a:xfrm>
            <a:off x="9677400" y="1626222"/>
            <a:ext cx="0" cy="1595989"/>
          </a:xfrm>
          <a:prstGeom prst="straightConnector1">
            <a:avLst/>
          </a:prstGeom>
          <a:noFill/>
          <a:ln w="9525" cap="flat" cmpd="sng">
            <a:solidFill>
              <a:srgbClr val="DB1E3C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06" name="Google Shape;1506;p30" descr="A close up of a logo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996387" y="1584789"/>
            <a:ext cx="1095496" cy="1195864"/>
          </a:xfrm>
          <a:prstGeom prst="rect">
            <a:avLst/>
          </a:prstGeom>
          <a:noFill/>
          <a:ln>
            <a:noFill/>
          </a:ln>
        </p:spPr>
      </p:pic>
      <p:sp>
        <p:nvSpPr>
          <p:cNvPr id="1507" name="Google Shape;1507;p30"/>
          <p:cNvSpPr/>
          <p:nvPr/>
        </p:nvSpPr>
        <p:spPr>
          <a:xfrm>
            <a:off x="9890178" y="2858869"/>
            <a:ext cx="139653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Calibri"/>
              <a:buNone/>
            </a:pPr>
            <a:r>
              <a:rPr lang="en-US" sz="180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Value Based </a:t>
            </a:r>
            <a:br>
              <a:rPr lang="en-US" sz="180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Prioritization</a:t>
            </a:r>
            <a:endParaRPr/>
          </a:p>
        </p:txBody>
      </p:sp>
      <p:sp>
        <p:nvSpPr>
          <p:cNvPr id="1508" name="Google Shape;1508;p30"/>
          <p:cNvSpPr/>
          <p:nvPr/>
        </p:nvSpPr>
        <p:spPr>
          <a:xfrm>
            <a:off x="9647508" y="1305206"/>
            <a:ext cx="1972992" cy="2321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9" name="Google Shape;1509;p30"/>
          <p:cNvSpPr/>
          <p:nvPr/>
        </p:nvSpPr>
        <p:spPr>
          <a:xfrm>
            <a:off x="9647508" y="3872256"/>
            <a:ext cx="1972992" cy="2321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10" name="Google Shape;1510;p30"/>
          <p:cNvCxnSpPr/>
          <p:nvPr/>
        </p:nvCxnSpPr>
        <p:spPr>
          <a:xfrm>
            <a:off x="9627122" y="4129940"/>
            <a:ext cx="0" cy="1496239"/>
          </a:xfrm>
          <a:prstGeom prst="straightConnector1">
            <a:avLst/>
          </a:prstGeom>
          <a:noFill/>
          <a:ln w="9525" cap="flat" cmpd="sng">
            <a:solidFill>
              <a:srgbClr val="DB1E3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11" name="Google Shape;1511;p30"/>
          <p:cNvCxnSpPr/>
          <p:nvPr/>
        </p:nvCxnSpPr>
        <p:spPr>
          <a:xfrm>
            <a:off x="10615866" y="2837923"/>
            <a:ext cx="0" cy="1736169"/>
          </a:xfrm>
          <a:prstGeom prst="straightConnector1">
            <a:avLst/>
          </a:prstGeom>
          <a:noFill/>
          <a:ln w="9525" cap="flat" cmpd="sng">
            <a:solidFill>
              <a:srgbClr val="DB1E3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12" name="Google Shape;1512;p30"/>
          <p:cNvSpPr/>
          <p:nvPr/>
        </p:nvSpPr>
        <p:spPr>
          <a:xfrm>
            <a:off x="571500" y="3945681"/>
            <a:ext cx="1972992" cy="2321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13" name="Google Shape;1513;p30"/>
          <p:cNvCxnSpPr/>
          <p:nvPr/>
        </p:nvCxnSpPr>
        <p:spPr>
          <a:xfrm>
            <a:off x="3970484" y="2837923"/>
            <a:ext cx="0" cy="1736169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14" name="Google Shape;1514;p30"/>
          <p:cNvCxnSpPr/>
          <p:nvPr/>
        </p:nvCxnSpPr>
        <p:spPr>
          <a:xfrm>
            <a:off x="2742187" y="4129941"/>
            <a:ext cx="0" cy="1496239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15" name="Google Shape;1515;p30"/>
          <p:cNvCxnSpPr/>
          <p:nvPr/>
        </p:nvCxnSpPr>
        <p:spPr>
          <a:xfrm>
            <a:off x="2742187" y="1600320"/>
            <a:ext cx="0" cy="1699862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16" name="Google Shape;1516;p30"/>
          <p:cNvSpPr/>
          <p:nvPr/>
        </p:nvSpPr>
        <p:spPr>
          <a:xfrm>
            <a:off x="2897552" y="2858869"/>
            <a:ext cx="187262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Calibri"/>
              <a:buNone/>
            </a:pPr>
            <a:r>
              <a:rPr lang="en-US" sz="180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Outcomes-Based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Calibri"/>
              <a:buNone/>
            </a:pPr>
            <a:r>
              <a:rPr lang="en-US" sz="180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Strategic Planning</a:t>
            </a:r>
            <a:endParaRPr sz="1800" i="0" u="none" strike="noStrike" cap="none">
              <a:solidFill>
                <a:srgbClr val="5859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7" name="Google Shape;1517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92336" y="1645493"/>
            <a:ext cx="1074998" cy="11082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18" name="Google Shape;1518;p30"/>
          <p:cNvGrpSpPr/>
          <p:nvPr/>
        </p:nvGrpSpPr>
        <p:grpSpPr>
          <a:xfrm>
            <a:off x="9737895" y="4064000"/>
            <a:ext cx="1701107" cy="1883070"/>
            <a:chOff x="11113675" y="4086577"/>
            <a:chExt cx="1701107" cy="1883070"/>
          </a:xfrm>
        </p:grpSpPr>
        <p:sp>
          <p:nvSpPr>
            <p:cNvPr id="1519" name="Google Shape;1519;p30"/>
            <p:cNvSpPr/>
            <p:nvPr/>
          </p:nvSpPr>
          <p:spPr>
            <a:xfrm>
              <a:off x="11113675" y="5323316"/>
              <a:ext cx="1701107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800"/>
                <a:buFont typeface="Calibri"/>
                <a:buNone/>
              </a:pPr>
              <a:r>
                <a:rPr lang="en-US" sz="1800" i="0" u="none" strike="noStrike" cap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LPM Team, </a:t>
              </a:r>
              <a:br>
                <a:rPr lang="en-US" sz="1800" i="0" u="none" strike="noStrike" cap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800" i="0" u="none" strike="noStrike" cap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Tools &amp; Funding</a:t>
              </a:r>
              <a:endParaRPr/>
            </a:p>
          </p:txBody>
        </p:sp>
        <p:pic>
          <p:nvPicPr>
            <p:cNvPr id="1520" name="Google Shape;1520;p30" descr="A picture containing drawing&#10;&#10;Description automatically generated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1454301" y="4086577"/>
              <a:ext cx="1019849" cy="111328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21" name="Google Shape;1521;p3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47815" y="4037815"/>
            <a:ext cx="1219985" cy="12199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22" name="Google Shape;1522;p30"/>
          <p:cNvGrpSpPr/>
          <p:nvPr/>
        </p:nvGrpSpPr>
        <p:grpSpPr>
          <a:xfrm>
            <a:off x="5428911" y="4216400"/>
            <a:ext cx="1800861" cy="1675977"/>
            <a:chOff x="7569348" y="4218104"/>
            <a:chExt cx="1800861" cy="1675977"/>
          </a:xfrm>
        </p:grpSpPr>
        <p:sp>
          <p:nvSpPr>
            <p:cNvPr id="1523" name="Google Shape;1523;p30"/>
            <p:cNvSpPr/>
            <p:nvPr/>
          </p:nvSpPr>
          <p:spPr>
            <a:xfrm>
              <a:off x="7569348" y="5323316"/>
              <a:ext cx="1800861" cy="5707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800"/>
                <a:buFont typeface="Calibri"/>
                <a:buNone/>
              </a:pPr>
              <a:r>
                <a:rPr lang="en-US" sz="1800" i="0" u="none" strike="noStrike" cap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Outcomes &amp; Obstacle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800"/>
                <a:buFont typeface="Calibri"/>
                <a:buNone/>
              </a:pPr>
              <a:r>
                <a:rPr lang="en-US" sz="1800" i="0" u="none" strike="noStrike" cap="non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Transparency</a:t>
              </a:r>
              <a:endParaRPr/>
            </a:p>
          </p:txBody>
        </p:sp>
        <p:pic>
          <p:nvPicPr>
            <p:cNvPr id="1524" name="Google Shape;1524;p30" descr="Water next to the ocean&#10;&#10;Description automatically generated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729530" y="4218104"/>
              <a:ext cx="1480494" cy="106155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525" name="Google Shape;1525;p30"/>
          <p:cNvCxnSpPr/>
          <p:nvPr/>
        </p:nvCxnSpPr>
        <p:spPr>
          <a:xfrm>
            <a:off x="7467600" y="4126498"/>
            <a:ext cx="0" cy="1496238"/>
          </a:xfrm>
          <a:prstGeom prst="straightConnector1">
            <a:avLst/>
          </a:prstGeom>
          <a:noFill/>
          <a:ln w="9525" cap="flat" cmpd="sng">
            <a:solidFill>
              <a:srgbClr val="DB1E3C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26" name="Google Shape;1526;p3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811405" y="1450004"/>
            <a:ext cx="1484995" cy="1420196"/>
          </a:xfrm>
          <a:prstGeom prst="rect">
            <a:avLst/>
          </a:prstGeom>
          <a:noFill/>
          <a:ln>
            <a:noFill/>
          </a:ln>
        </p:spPr>
      </p:pic>
      <p:sp>
        <p:nvSpPr>
          <p:cNvPr id="1527" name="Google Shape;1527;p30"/>
          <p:cNvSpPr/>
          <p:nvPr/>
        </p:nvSpPr>
        <p:spPr>
          <a:xfrm>
            <a:off x="7604759" y="2857500"/>
            <a:ext cx="199644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Calibri"/>
              <a:buNone/>
            </a:pPr>
            <a:r>
              <a:rPr lang="en-US" sz="180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Current vs Target Capacity Allocation </a:t>
            </a:r>
            <a:endParaRPr sz="1800" i="0" u="none" strike="noStrike" cap="none">
              <a:solidFill>
                <a:srgbClr val="5859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8" name="Google Shape;1528;p30"/>
          <p:cNvSpPr/>
          <p:nvPr/>
        </p:nvSpPr>
        <p:spPr>
          <a:xfrm>
            <a:off x="2766356" y="5336616"/>
            <a:ext cx="244169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Organizational &amp; Team </a:t>
            </a:r>
            <a:endParaRPr sz="18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Calibri"/>
              <a:buNone/>
            </a:pPr>
            <a:r>
              <a:rPr lang="en-US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Quarterly </a:t>
            </a:r>
            <a:r>
              <a:rPr lang="en-US" sz="180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Planning</a:t>
            </a:r>
            <a:endParaRPr sz="1800" i="0" u="none" strike="noStrike" cap="none">
              <a:solidFill>
                <a:srgbClr val="5859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9" name="Google Shape;1529;p3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6620" y="6279520"/>
            <a:ext cx="1742180" cy="533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30" name="Google Shape;1530;p30"/>
          <p:cNvCxnSpPr/>
          <p:nvPr/>
        </p:nvCxnSpPr>
        <p:spPr>
          <a:xfrm>
            <a:off x="1656535" y="2837923"/>
            <a:ext cx="0" cy="1736169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p31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Outcomes vs Output</a:t>
            </a:r>
            <a:endParaRPr/>
          </a:p>
        </p:txBody>
      </p:sp>
      <p:grpSp>
        <p:nvGrpSpPr>
          <p:cNvPr id="1538" name="Google Shape;1538;p31"/>
          <p:cNvGrpSpPr/>
          <p:nvPr/>
        </p:nvGrpSpPr>
        <p:grpSpPr>
          <a:xfrm>
            <a:off x="609600" y="1382286"/>
            <a:ext cx="10896600" cy="4093428"/>
            <a:chOff x="768323" y="1752600"/>
            <a:chExt cx="10896600" cy="4093428"/>
          </a:xfrm>
        </p:grpSpPr>
        <p:sp>
          <p:nvSpPr>
            <p:cNvPr id="1539" name="Google Shape;1539;p31"/>
            <p:cNvSpPr/>
            <p:nvPr/>
          </p:nvSpPr>
          <p:spPr>
            <a:xfrm>
              <a:off x="6518079" y="1752600"/>
              <a:ext cx="5146844" cy="4093428"/>
            </a:xfrm>
            <a:prstGeom prst="rect">
              <a:avLst/>
            </a:prstGeom>
            <a:solidFill>
              <a:srgbClr val="FCF2D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Objective</a:t>
              </a: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: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Create an Awesome Customer Experience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en-US" sz="2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2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Key Results: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• Improve Net Promoter Score from X to Y.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• Increase Repurchase Rate from X to Y.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• Maintain Customer Acquisition Cost under Y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• Improve page load times to less than 2 sec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Output:</a:t>
              </a: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• Launch capability XYZ to market.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• Redesign the customer journey.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• Complete top 5 features requested.</a:t>
              </a:r>
              <a:endParaRPr/>
            </a:p>
          </p:txBody>
        </p:sp>
        <p:pic>
          <p:nvPicPr>
            <p:cNvPr id="1540" name="Google Shape;1540;p3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68323" y="2224132"/>
              <a:ext cx="2622603" cy="24014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1" name="Google Shape;1541;p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90927" y="2224132"/>
              <a:ext cx="2401443" cy="24014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42" name="Google Shape;1542;p31"/>
            <p:cNvSpPr/>
            <p:nvPr/>
          </p:nvSpPr>
          <p:spPr>
            <a:xfrm>
              <a:off x="1094905" y="3188227"/>
              <a:ext cx="1928093" cy="6347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425" tIns="37700" rIns="75425" bIns="37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3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Outcome</a:t>
              </a:r>
              <a:endParaRPr/>
            </a:p>
          </p:txBody>
        </p:sp>
        <p:sp>
          <p:nvSpPr>
            <p:cNvPr id="1543" name="Google Shape;1543;p31"/>
            <p:cNvSpPr/>
            <p:nvPr/>
          </p:nvSpPr>
          <p:spPr>
            <a:xfrm>
              <a:off x="3758856" y="3188226"/>
              <a:ext cx="1665584" cy="6855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5425" tIns="37700" rIns="75425" bIns="37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959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Output</a:t>
              </a:r>
              <a:endParaRPr/>
            </a:p>
          </p:txBody>
        </p:sp>
      </p:grpSp>
      <p:sp>
        <p:nvSpPr>
          <p:cNvPr id="1544" name="Google Shape;1544;p31"/>
          <p:cNvSpPr/>
          <p:nvPr/>
        </p:nvSpPr>
        <p:spPr>
          <a:xfrm>
            <a:off x="476887" y="4326605"/>
            <a:ext cx="2418713" cy="13716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06A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150" tIns="10150" rIns="10150" bIns="10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Outcomes/OKRs you are trying to achieve</a:t>
            </a:r>
            <a:b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(Customer Value)</a:t>
            </a:r>
            <a:endParaRPr/>
          </a:p>
        </p:txBody>
      </p:sp>
      <p:sp>
        <p:nvSpPr>
          <p:cNvPr id="1545" name="Google Shape;1545;p31"/>
          <p:cNvSpPr/>
          <p:nvPr/>
        </p:nvSpPr>
        <p:spPr>
          <a:xfrm>
            <a:off x="3240562" y="4327101"/>
            <a:ext cx="2622603" cy="13716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06A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150" tIns="10150" rIns="10150" bIns="10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Things you are going to do to achieve your Outcomes (Deliverables, Activities, Features, Stories)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p32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b="1"/>
              <a:t>Sample: Annual Outcome</a:t>
            </a:r>
            <a:endParaRPr/>
          </a:p>
        </p:txBody>
      </p:sp>
      <p:sp>
        <p:nvSpPr>
          <p:cNvPr id="1553" name="Google Shape;1553;p32"/>
          <p:cNvSpPr txBox="1"/>
          <p:nvPr/>
        </p:nvSpPr>
        <p:spPr>
          <a:xfrm>
            <a:off x="469874" y="1350389"/>
            <a:ext cx="1358925" cy="358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175" tIns="40575" rIns="81175" bIns="405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Title:</a:t>
            </a:r>
            <a:endParaRPr/>
          </a:p>
        </p:txBody>
      </p:sp>
      <p:sp>
        <p:nvSpPr>
          <p:cNvPr id="1554" name="Google Shape;1554;p32"/>
          <p:cNvSpPr/>
          <p:nvPr/>
        </p:nvSpPr>
        <p:spPr>
          <a:xfrm>
            <a:off x="1874959" y="1237129"/>
            <a:ext cx="7573841" cy="520648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1175" tIns="40575" rIns="81175" bIns="40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endParaRPr sz="17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5" name="Google Shape;1555;p32"/>
          <p:cNvSpPr txBox="1"/>
          <p:nvPr/>
        </p:nvSpPr>
        <p:spPr>
          <a:xfrm>
            <a:off x="469876" y="1831641"/>
            <a:ext cx="1358924" cy="358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175" tIns="40575" rIns="81175" bIns="405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Hypothesis:</a:t>
            </a:r>
            <a:endParaRPr/>
          </a:p>
        </p:txBody>
      </p:sp>
      <p:sp>
        <p:nvSpPr>
          <p:cNvPr id="1556" name="Google Shape;1556;p32"/>
          <p:cNvSpPr/>
          <p:nvPr/>
        </p:nvSpPr>
        <p:spPr>
          <a:xfrm>
            <a:off x="1874959" y="1831641"/>
            <a:ext cx="7573841" cy="830696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1175" tIns="40575" rIns="81175" bIns="40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endParaRPr sz="17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7" name="Google Shape;1557;p32"/>
          <p:cNvSpPr txBox="1"/>
          <p:nvPr/>
        </p:nvSpPr>
        <p:spPr>
          <a:xfrm>
            <a:off x="1171820" y="2910380"/>
            <a:ext cx="3183643" cy="358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175" tIns="40575" rIns="81175" bIns="40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Key Results / Metrics:</a:t>
            </a:r>
            <a:endParaRPr/>
          </a:p>
        </p:txBody>
      </p:sp>
      <p:graphicFrame>
        <p:nvGraphicFramePr>
          <p:cNvPr id="1558" name="Google Shape;1558;p32"/>
          <p:cNvGraphicFramePr/>
          <p:nvPr/>
        </p:nvGraphicFramePr>
        <p:xfrm>
          <a:off x="612138" y="328174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{423E841E-94DB-4596-A919-023D73E60B39}</a:tableStyleId>
              </a:tblPr>
              <a:tblGrid>
                <a:gridCol w="3093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7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2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1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1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5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1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solidFill>
                            <a:srgbClr val="A5A5A5"/>
                          </a:solidFill>
                        </a:rPr>
                        <a:t>Title</a:t>
                      </a:r>
                      <a:endParaRPr/>
                    </a:p>
                  </a:txBody>
                  <a:tcPr marL="68575" marR="68575" marT="45725" marB="45725">
                    <a:lnL w="12700" cap="flat" cmpd="sng">
                      <a:solidFill>
                        <a:srgbClr val="00B0F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A5A5A5"/>
                          </a:solidFill>
                        </a:rPr>
                        <a:t>Progress</a:t>
                      </a:r>
                      <a:endParaRPr/>
                    </a:p>
                  </a:txBody>
                  <a:tcPr marL="68575" marR="6857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A5A5A5"/>
                          </a:solidFill>
                        </a:rPr>
                        <a:t>Metric</a:t>
                      </a:r>
                      <a:endParaRPr/>
                    </a:p>
                  </a:txBody>
                  <a:tcPr marL="68575" marR="6857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A5A5A5"/>
                          </a:solidFill>
                        </a:rPr>
                        <a:t>Now</a:t>
                      </a:r>
                      <a:endParaRPr/>
                    </a:p>
                  </a:txBody>
                  <a:tcPr marL="68575" marR="6857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A5A5A5"/>
                          </a:solidFill>
                        </a:rPr>
                        <a:t>Target</a:t>
                      </a:r>
                      <a:endParaRPr/>
                    </a:p>
                  </a:txBody>
                  <a:tcPr marL="68575" marR="6857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A5A5A5"/>
                          </a:solidFill>
                        </a:rPr>
                        <a:t>Team of Teams</a:t>
                      </a:r>
                      <a:endParaRPr/>
                    </a:p>
                  </a:txBody>
                  <a:tcPr marL="68575" marR="6857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0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5A5A5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A5A5A5"/>
                          </a:solidFill>
                        </a:rPr>
                        <a:t>TBD</a:t>
                      </a:r>
                      <a:endParaRPr/>
                    </a:p>
                  </a:txBody>
                  <a:tcPr marL="68575" marR="68575" marT="45725" marB="45725" anchor="ctr">
                    <a:lnL w="12700" cap="flat" cmpd="sng">
                      <a:solidFill>
                        <a:srgbClr val="00B0F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A5A5A5"/>
                        </a:solidFill>
                      </a:endParaRPr>
                    </a:p>
                  </a:txBody>
                  <a:tcPr marL="68575" marR="68575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A5A5A5"/>
                          </a:solidFill>
                        </a:rPr>
                        <a:t>TBD</a:t>
                      </a:r>
                      <a:endParaRPr sz="1600">
                        <a:solidFill>
                          <a:srgbClr val="A5A5A5"/>
                        </a:solidFill>
                      </a:endParaRPr>
                    </a:p>
                  </a:txBody>
                  <a:tcPr marL="68575" marR="68575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A5A5A5"/>
                          </a:solidFill>
                        </a:rPr>
                        <a:t>TBD</a:t>
                      </a:r>
                      <a:endParaRPr/>
                    </a:p>
                  </a:txBody>
                  <a:tcPr marL="68575" marR="68575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A5A5A5"/>
                          </a:solidFill>
                        </a:rPr>
                        <a:t>TBD</a:t>
                      </a:r>
                      <a:endParaRPr/>
                    </a:p>
                  </a:txBody>
                  <a:tcPr marL="68575" marR="68575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A5A5A5"/>
                          </a:solidFill>
                        </a:rPr>
                        <a:t>TBD</a:t>
                      </a:r>
                      <a:endParaRPr/>
                    </a:p>
                  </a:txBody>
                  <a:tcPr marL="68575" marR="68575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BACC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0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A5A5A5"/>
                          </a:solidFill>
                        </a:rPr>
                        <a:t>TBD</a:t>
                      </a:r>
                      <a:endParaRPr/>
                    </a:p>
                  </a:txBody>
                  <a:tcPr marL="68575" marR="68575" marT="45725" marB="45725" anchor="ctr">
                    <a:lnL w="12700" cap="flat" cmpd="sng">
                      <a:solidFill>
                        <a:srgbClr val="00B0F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8C92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A5A5A5"/>
                        </a:solidFill>
                      </a:endParaRPr>
                    </a:p>
                  </a:txBody>
                  <a:tcPr marL="68575" marR="68575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8C92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A5A5A5"/>
                          </a:solidFill>
                        </a:rPr>
                        <a:t>TBD</a:t>
                      </a:r>
                      <a:endParaRPr/>
                    </a:p>
                  </a:txBody>
                  <a:tcPr marL="68575" marR="68575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A5A5A5"/>
                          </a:solidFill>
                        </a:rPr>
                        <a:t>TBD</a:t>
                      </a:r>
                      <a:endParaRPr/>
                    </a:p>
                  </a:txBody>
                  <a:tcPr marL="68575" marR="68575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A5A5A5"/>
                          </a:solidFill>
                        </a:rPr>
                        <a:t>TBD</a:t>
                      </a:r>
                      <a:endParaRPr/>
                    </a:p>
                  </a:txBody>
                  <a:tcPr marL="68575" marR="68575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A5A5A5"/>
                          </a:solidFill>
                        </a:rPr>
                        <a:t>TBD</a:t>
                      </a:r>
                      <a:endParaRPr/>
                    </a:p>
                  </a:txBody>
                  <a:tcPr marL="68575" marR="68575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0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A5A5A5"/>
                          </a:solidFill>
                        </a:rPr>
                        <a:t>TBD</a:t>
                      </a:r>
                      <a:endParaRPr/>
                    </a:p>
                  </a:txBody>
                  <a:tcPr marL="68575" marR="68575" marT="45725" marB="45725" anchor="ctr">
                    <a:lnL w="12700" cap="flat" cmpd="sng">
                      <a:solidFill>
                        <a:srgbClr val="00B0F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8C92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A5A5A5"/>
                        </a:solidFill>
                      </a:endParaRPr>
                    </a:p>
                  </a:txBody>
                  <a:tcPr marL="68575" marR="68575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8C92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5A5A5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A5A5A5"/>
                          </a:solidFill>
                        </a:rPr>
                        <a:t>TBD</a:t>
                      </a:r>
                      <a:endParaRPr/>
                    </a:p>
                  </a:txBody>
                  <a:tcPr marL="68575" marR="68575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A5A5A5"/>
                          </a:solidFill>
                        </a:rPr>
                        <a:t>TBD</a:t>
                      </a:r>
                      <a:endParaRPr/>
                    </a:p>
                  </a:txBody>
                  <a:tcPr marL="68575" marR="68575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A5A5A5"/>
                          </a:solidFill>
                        </a:rPr>
                        <a:t>TBD</a:t>
                      </a:r>
                      <a:endParaRPr/>
                    </a:p>
                  </a:txBody>
                  <a:tcPr marL="68575" marR="68575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A5A5A5"/>
                          </a:solidFill>
                        </a:rPr>
                        <a:t>TBD</a:t>
                      </a:r>
                      <a:endParaRPr/>
                    </a:p>
                  </a:txBody>
                  <a:tcPr marL="68575" marR="68575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BACC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59" name="Google Shape;1559;p32"/>
          <p:cNvSpPr txBox="1"/>
          <p:nvPr/>
        </p:nvSpPr>
        <p:spPr>
          <a:xfrm>
            <a:off x="9680448" y="1600199"/>
            <a:ext cx="1673352" cy="34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175" tIns="40575" rIns="81175" bIns="40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1"/>
              <a:buFont typeface="Calibri"/>
              <a:buNone/>
            </a:pPr>
            <a:r>
              <a:rPr lang="en-US" sz="1601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Overall Progress:</a:t>
            </a:r>
            <a:endParaRPr/>
          </a:p>
        </p:txBody>
      </p:sp>
      <p:sp>
        <p:nvSpPr>
          <p:cNvPr id="1560" name="Google Shape;1560;p32"/>
          <p:cNvSpPr/>
          <p:nvPr/>
        </p:nvSpPr>
        <p:spPr>
          <a:xfrm>
            <a:off x="478436" y="1143000"/>
            <a:ext cx="11235128" cy="5175969"/>
          </a:xfrm>
          <a:prstGeom prst="rect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endParaRPr sz="17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1" name="Google Shape;1561;p32"/>
          <p:cNvSpPr txBox="1"/>
          <p:nvPr/>
        </p:nvSpPr>
        <p:spPr>
          <a:xfrm>
            <a:off x="2029844" y="1295399"/>
            <a:ext cx="741895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Auto-Form Data Fill Feature for Online Applications</a:t>
            </a:r>
            <a:endParaRPr/>
          </a:p>
        </p:txBody>
      </p:sp>
      <p:sp>
        <p:nvSpPr>
          <p:cNvPr id="1562" name="Google Shape;1562;p32"/>
          <p:cNvSpPr txBox="1"/>
          <p:nvPr/>
        </p:nvSpPr>
        <p:spPr>
          <a:xfrm>
            <a:off x="2029844" y="1803399"/>
            <a:ext cx="741895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believe that by implementing the ability to auto-populate applicant data we already possess, it will improve completion rates</a:t>
            </a: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drive higher applicant customer satisfaction levels.</a:t>
            </a:r>
            <a:endParaRPr/>
          </a:p>
        </p:txBody>
      </p:sp>
      <p:sp>
        <p:nvSpPr>
          <p:cNvPr id="1563" name="Google Shape;1563;p32"/>
          <p:cNvSpPr/>
          <p:nvPr/>
        </p:nvSpPr>
        <p:spPr>
          <a:xfrm>
            <a:off x="3886200" y="4470726"/>
            <a:ext cx="1669631" cy="457200"/>
          </a:xfrm>
          <a:prstGeom prst="rect">
            <a:avLst/>
          </a:prstGeom>
          <a:solidFill>
            <a:srgbClr val="EEECE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EEECE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4" name="Google Shape;1564;p32"/>
          <p:cNvSpPr/>
          <p:nvPr/>
        </p:nvSpPr>
        <p:spPr>
          <a:xfrm>
            <a:off x="3886200" y="3765483"/>
            <a:ext cx="1669631" cy="457200"/>
          </a:xfrm>
          <a:prstGeom prst="rect">
            <a:avLst/>
          </a:prstGeom>
          <a:solidFill>
            <a:srgbClr val="EEECE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endParaRPr sz="1700" b="0" i="0" u="none" strike="noStrike" cap="none">
              <a:solidFill>
                <a:srgbClr val="EEECE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5" name="Google Shape;1565;p32"/>
          <p:cNvSpPr/>
          <p:nvPr/>
        </p:nvSpPr>
        <p:spPr>
          <a:xfrm>
            <a:off x="9684169" y="1945231"/>
            <a:ext cx="1669631" cy="275267"/>
          </a:xfrm>
          <a:prstGeom prst="rect">
            <a:avLst/>
          </a:prstGeom>
          <a:solidFill>
            <a:srgbClr val="EEECE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EEECE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6" name="Google Shape;1566;p32"/>
          <p:cNvSpPr/>
          <p:nvPr/>
        </p:nvSpPr>
        <p:spPr>
          <a:xfrm>
            <a:off x="3886200" y="5175970"/>
            <a:ext cx="1669631" cy="457200"/>
          </a:xfrm>
          <a:prstGeom prst="rect">
            <a:avLst/>
          </a:prstGeom>
          <a:solidFill>
            <a:srgbClr val="EEECE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EEECE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p33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b="1"/>
              <a:t>Sample: Annual Outcome with Key Results</a:t>
            </a:r>
            <a:endParaRPr/>
          </a:p>
        </p:txBody>
      </p:sp>
      <p:sp>
        <p:nvSpPr>
          <p:cNvPr id="1574" name="Google Shape;1574;p33"/>
          <p:cNvSpPr txBox="1"/>
          <p:nvPr/>
        </p:nvSpPr>
        <p:spPr>
          <a:xfrm>
            <a:off x="469874" y="1350389"/>
            <a:ext cx="1358925" cy="358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175" tIns="40575" rIns="81175" bIns="405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Title:</a:t>
            </a:r>
            <a:endParaRPr/>
          </a:p>
        </p:txBody>
      </p:sp>
      <p:sp>
        <p:nvSpPr>
          <p:cNvPr id="1575" name="Google Shape;1575;p33"/>
          <p:cNvSpPr/>
          <p:nvPr/>
        </p:nvSpPr>
        <p:spPr>
          <a:xfrm>
            <a:off x="1874959" y="1237129"/>
            <a:ext cx="7573841" cy="520648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1175" tIns="40575" rIns="81175" bIns="40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endParaRPr sz="17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6" name="Google Shape;1576;p33"/>
          <p:cNvSpPr txBox="1"/>
          <p:nvPr/>
        </p:nvSpPr>
        <p:spPr>
          <a:xfrm>
            <a:off x="469876" y="1831641"/>
            <a:ext cx="1358924" cy="358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175" tIns="40575" rIns="81175" bIns="405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Hypothesis:</a:t>
            </a:r>
            <a:endParaRPr/>
          </a:p>
        </p:txBody>
      </p:sp>
      <p:sp>
        <p:nvSpPr>
          <p:cNvPr id="1577" name="Google Shape;1577;p33"/>
          <p:cNvSpPr/>
          <p:nvPr/>
        </p:nvSpPr>
        <p:spPr>
          <a:xfrm>
            <a:off x="1874959" y="1831641"/>
            <a:ext cx="7573841" cy="830696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1175" tIns="40575" rIns="81175" bIns="40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endParaRPr sz="17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8" name="Google Shape;1578;p33"/>
          <p:cNvSpPr txBox="1"/>
          <p:nvPr/>
        </p:nvSpPr>
        <p:spPr>
          <a:xfrm>
            <a:off x="610345" y="2867219"/>
            <a:ext cx="3183643" cy="358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175" tIns="40575" rIns="81175" bIns="40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Key Results / Metrics:</a:t>
            </a:r>
            <a:endParaRPr/>
          </a:p>
        </p:txBody>
      </p:sp>
      <p:graphicFrame>
        <p:nvGraphicFramePr>
          <p:cNvPr id="1579" name="Google Shape;1579;p33"/>
          <p:cNvGraphicFramePr/>
          <p:nvPr/>
        </p:nvGraphicFramePr>
        <p:xfrm>
          <a:off x="612138" y="328174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{423E841E-94DB-4596-A919-023D73E60B39}</a:tableStyleId>
              </a:tblPr>
              <a:tblGrid>
                <a:gridCol w="3093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7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7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1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A5A5A5"/>
                          </a:solidFill>
                        </a:rPr>
                        <a:t>Title</a:t>
                      </a:r>
                      <a:endParaRPr/>
                    </a:p>
                  </a:txBody>
                  <a:tcPr marL="68575" marR="68575" marT="45725" marB="45725">
                    <a:lnL w="12700" cap="flat" cmpd="sng">
                      <a:solidFill>
                        <a:srgbClr val="00B0F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A5A5A5"/>
                          </a:solidFill>
                        </a:rPr>
                        <a:t>Progress</a:t>
                      </a:r>
                      <a:endParaRPr/>
                    </a:p>
                  </a:txBody>
                  <a:tcPr marL="68575" marR="6857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A5A5A5"/>
                          </a:solidFill>
                        </a:rPr>
                        <a:t>Metric</a:t>
                      </a:r>
                      <a:endParaRPr/>
                    </a:p>
                  </a:txBody>
                  <a:tcPr marL="68575" marR="6857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A5A5A5"/>
                          </a:solidFill>
                        </a:rPr>
                        <a:t>Baseline</a:t>
                      </a:r>
                      <a:endParaRPr/>
                    </a:p>
                  </a:txBody>
                  <a:tcPr marL="68575" marR="6857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A5A5A5"/>
                          </a:solidFill>
                        </a:rPr>
                        <a:t>Current</a:t>
                      </a:r>
                      <a:endParaRPr/>
                    </a:p>
                  </a:txBody>
                  <a:tcPr marL="68575" marR="6857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A5A5A5"/>
                          </a:solidFill>
                        </a:rPr>
                        <a:t>Target</a:t>
                      </a:r>
                      <a:endParaRPr/>
                    </a:p>
                  </a:txBody>
                  <a:tcPr marL="68575" marR="6857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0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Streamline Application Process</a:t>
                      </a:r>
                      <a:endParaRPr/>
                    </a:p>
                  </a:txBody>
                  <a:tcPr marL="68575" marR="68575" marT="45725" marB="45725" anchor="ctr">
                    <a:lnL w="12700" cap="flat" cmpd="sng">
                      <a:solidFill>
                        <a:srgbClr val="00B0F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A5A5A5"/>
                        </a:solidFill>
                      </a:endParaRPr>
                    </a:p>
                  </a:txBody>
                  <a:tcPr marL="68575" marR="68575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Avg. Time to Complete App.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28 min.</a:t>
                      </a:r>
                      <a:endParaRPr/>
                    </a:p>
                  </a:txBody>
                  <a:tcPr marL="68575" marR="68575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27 min.</a:t>
                      </a:r>
                      <a:endParaRPr/>
                    </a:p>
                  </a:txBody>
                  <a:tcPr marL="68575" marR="68575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22 min.</a:t>
                      </a:r>
                      <a:endParaRPr/>
                    </a:p>
                  </a:txBody>
                  <a:tcPr marL="68575" marR="68575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BACC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0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Increase Application Completion Rate</a:t>
                      </a:r>
                      <a:endParaRPr/>
                    </a:p>
                  </a:txBody>
                  <a:tcPr marL="68575" marR="68575" marT="45725" marB="45725" anchor="ctr">
                    <a:lnL w="12700" cap="flat" cmpd="sng">
                      <a:solidFill>
                        <a:srgbClr val="00B0F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8C92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A5A5A5"/>
                        </a:solidFill>
                      </a:endParaRPr>
                    </a:p>
                  </a:txBody>
                  <a:tcPr marL="68575" marR="68575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8C92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% App. Completion Rate</a:t>
                      </a:r>
                      <a:endParaRPr/>
                    </a:p>
                  </a:txBody>
                  <a:tcPr marL="68575" marR="68575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64%</a:t>
                      </a:r>
                      <a:endParaRPr/>
                    </a:p>
                  </a:txBody>
                  <a:tcPr marL="68575" marR="68575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65%</a:t>
                      </a:r>
                      <a:endParaRPr/>
                    </a:p>
                  </a:txBody>
                  <a:tcPr marL="68575" marR="68575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75%</a:t>
                      </a:r>
                      <a:endParaRPr/>
                    </a:p>
                  </a:txBody>
                  <a:tcPr marL="68575" marR="68575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0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Increase Applicant Customer Satisfaction</a:t>
                      </a:r>
                      <a:endParaRPr/>
                    </a:p>
                  </a:txBody>
                  <a:tcPr marL="68575" marR="68575" marT="45725" marB="45725" anchor="ctr">
                    <a:lnL w="12700" cap="flat" cmpd="sng">
                      <a:solidFill>
                        <a:srgbClr val="00B0F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8C92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A5A5A5"/>
                        </a:solidFill>
                      </a:endParaRPr>
                    </a:p>
                  </a:txBody>
                  <a:tcPr marL="68575" marR="68575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8C92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% NPV 8+</a:t>
                      </a:r>
                      <a:endParaRPr/>
                    </a:p>
                  </a:txBody>
                  <a:tcPr marL="68575" marR="68575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72%</a:t>
                      </a:r>
                      <a:endParaRPr/>
                    </a:p>
                  </a:txBody>
                  <a:tcPr marL="68575" marR="68575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78%</a:t>
                      </a:r>
                      <a:endParaRPr/>
                    </a:p>
                  </a:txBody>
                  <a:tcPr marL="68575" marR="68575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85%</a:t>
                      </a:r>
                      <a:endParaRPr/>
                    </a:p>
                  </a:txBody>
                  <a:tcPr marL="68575" marR="68575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BACC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BACC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80" name="Google Shape;1580;p33"/>
          <p:cNvSpPr txBox="1"/>
          <p:nvPr/>
        </p:nvSpPr>
        <p:spPr>
          <a:xfrm>
            <a:off x="9680448" y="1600199"/>
            <a:ext cx="1673352" cy="34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175" tIns="40575" rIns="81175" bIns="40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1"/>
              <a:buFont typeface="Calibri"/>
              <a:buNone/>
            </a:pPr>
            <a:r>
              <a:rPr lang="en-US" sz="1601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Overall Progress:</a:t>
            </a:r>
            <a:endParaRPr/>
          </a:p>
        </p:txBody>
      </p:sp>
      <p:sp>
        <p:nvSpPr>
          <p:cNvPr id="1581" name="Google Shape;1581;p33"/>
          <p:cNvSpPr/>
          <p:nvPr/>
        </p:nvSpPr>
        <p:spPr>
          <a:xfrm>
            <a:off x="478436" y="1143000"/>
            <a:ext cx="11235128" cy="5175969"/>
          </a:xfrm>
          <a:prstGeom prst="rect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endParaRPr sz="17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2" name="Google Shape;1582;p33"/>
          <p:cNvSpPr txBox="1"/>
          <p:nvPr/>
        </p:nvSpPr>
        <p:spPr>
          <a:xfrm>
            <a:off x="2029844" y="1295399"/>
            <a:ext cx="741895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Auto-Form Data Fill Feature for Online Applications</a:t>
            </a:r>
            <a:endParaRPr/>
          </a:p>
        </p:txBody>
      </p:sp>
      <p:sp>
        <p:nvSpPr>
          <p:cNvPr id="1583" name="Google Shape;1583;p33"/>
          <p:cNvSpPr txBox="1"/>
          <p:nvPr/>
        </p:nvSpPr>
        <p:spPr>
          <a:xfrm>
            <a:off x="2029844" y="1803399"/>
            <a:ext cx="741895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believe that by implementing the ability to auto-populate applicant data we already possess, it will improve completion rates and drive higher applicant customer satisfaction levels.</a:t>
            </a:r>
            <a:endParaRPr/>
          </a:p>
        </p:txBody>
      </p:sp>
      <p:sp>
        <p:nvSpPr>
          <p:cNvPr id="1584" name="Google Shape;1584;p33"/>
          <p:cNvSpPr/>
          <p:nvPr/>
        </p:nvSpPr>
        <p:spPr>
          <a:xfrm>
            <a:off x="3892969" y="4470726"/>
            <a:ext cx="1669631" cy="457200"/>
          </a:xfrm>
          <a:prstGeom prst="rect">
            <a:avLst/>
          </a:prstGeom>
          <a:solidFill>
            <a:srgbClr val="EEECE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EEECE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5" name="Google Shape;1585;p33"/>
          <p:cNvSpPr/>
          <p:nvPr/>
        </p:nvSpPr>
        <p:spPr>
          <a:xfrm>
            <a:off x="3892969" y="3765483"/>
            <a:ext cx="1669631" cy="457200"/>
          </a:xfrm>
          <a:prstGeom prst="rect">
            <a:avLst/>
          </a:prstGeom>
          <a:solidFill>
            <a:srgbClr val="EEECE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EEECE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6" name="Google Shape;1586;p33"/>
          <p:cNvSpPr/>
          <p:nvPr/>
        </p:nvSpPr>
        <p:spPr>
          <a:xfrm>
            <a:off x="9684169" y="1945231"/>
            <a:ext cx="1669631" cy="275267"/>
          </a:xfrm>
          <a:prstGeom prst="rect">
            <a:avLst/>
          </a:prstGeom>
          <a:solidFill>
            <a:srgbClr val="EEECE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EEECE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7" name="Google Shape;1587;p33"/>
          <p:cNvSpPr/>
          <p:nvPr/>
        </p:nvSpPr>
        <p:spPr>
          <a:xfrm>
            <a:off x="3892969" y="5175970"/>
            <a:ext cx="1669631" cy="457200"/>
          </a:xfrm>
          <a:prstGeom prst="rect">
            <a:avLst/>
          </a:prstGeom>
          <a:solidFill>
            <a:srgbClr val="EEECE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EEECE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8" name="Google Shape;1588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5930477"/>
            <a:ext cx="256275" cy="281903"/>
          </a:xfrm>
          <a:prstGeom prst="rect">
            <a:avLst/>
          </a:prstGeom>
          <a:noFill/>
          <a:ln>
            <a:noFill/>
          </a:ln>
        </p:spPr>
      </p:pic>
      <p:sp>
        <p:nvSpPr>
          <p:cNvPr id="1589" name="Google Shape;1589;p33"/>
          <p:cNvSpPr txBox="1"/>
          <p:nvPr/>
        </p:nvSpPr>
        <p:spPr>
          <a:xfrm>
            <a:off x="913578" y="5894457"/>
            <a:ext cx="2710999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None/>
            </a:pPr>
            <a:r>
              <a:rPr lang="en-US" sz="1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Customer/org Impact metric</a:t>
            </a:r>
            <a:endParaRPr/>
          </a:p>
        </p:txBody>
      </p:sp>
      <p:sp>
        <p:nvSpPr>
          <p:cNvPr id="1590" name="Google Shape;1590;p33"/>
          <p:cNvSpPr/>
          <p:nvPr/>
        </p:nvSpPr>
        <p:spPr>
          <a:xfrm>
            <a:off x="3892970" y="3766143"/>
            <a:ext cx="462494" cy="457200"/>
          </a:xfrm>
          <a:prstGeom prst="rect">
            <a:avLst/>
          </a:prstGeom>
          <a:solidFill>
            <a:srgbClr val="0082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EEECE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1" name="Google Shape;1591;p33"/>
          <p:cNvSpPr/>
          <p:nvPr/>
        </p:nvSpPr>
        <p:spPr>
          <a:xfrm>
            <a:off x="3892970" y="4477818"/>
            <a:ext cx="907630" cy="457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EEECE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2" name="Google Shape;1592;p33"/>
          <p:cNvSpPr/>
          <p:nvPr/>
        </p:nvSpPr>
        <p:spPr>
          <a:xfrm>
            <a:off x="3892970" y="5175970"/>
            <a:ext cx="679030" cy="457200"/>
          </a:xfrm>
          <a:prstGeom prst="rect">
            <a:avLst/>
          </a:prstGeom>
          <a:solidFill>
            <a:srgbClr val="0082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EEECE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3" name="Google Shape;1593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1325" y="4392706"/>
            <a:ext cx="256275" cy="281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4" name="Google Shape;1594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1325" y="5089137"/>
            <a:ext cx="256275" cy="281903"/>
          </a:xfrm>
          <a:prstGeom prst="rect">
            <a:avLst/>
          </a:prstGeom>
          <a:noFill/>
          <a:ln>
            <a:noFill/>
          </a:ln>
        </p:spPr>
      </p:pic>
      <p:sp>
        <p:nvSpPr>
          <p:cNvPr id="1595" name="Google Shape;1595;p33"/>
          <p:cNvSpPr/>
          <p:nvPr/>
        </p:nvSpPr>
        <p:spPr>
          <a:xfrm>
            <a:off x="9684169" y="1940387"/>
            <a:ext cx="462494" cy="29248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EEECE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2" name="Google Shape;1602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190" y="1066800"/>
            <a:ext cx="10941050" cy="564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3" name="Google Shape;1603;p34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AgilityHealth | Outcome Alignment Dashboard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p35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Workshop: Your LPM Maturity</a:t>
            </a:r>
            <a:endParaRPr/>
          </a:p>
        </p:txBody>
      </p:sp>
      <p:pic>
        <p:nvPicPr>
          <p:cNvPr id="1611" name="Google Shape;1611;p35" descr="C:\Users\Owner\AppData\Local\Microsoft\Windows\Temporary Internet Files\Content.IE5\AN1P8A2K\MP900443258[1]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4888" y="3238500"/>
            <a:ext cx="4024312" cy="27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2" name="Google Shape;1612;p35" descr="C:\Users\Owner\AppData\Local\Microsoft\Windows\Temporary Internet Files\Content.IE5\7AE59Y4M\MC900434667[1].wm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6171" y="1219201"/>
            <a:ext cx="2514601" cy="20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3" name="Google Shape;1613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05400" y="988384"/>
            <a:ext cx="6238875" cy="5128067"/>
          </a:xfrm>
          <a:prstGeom prst="rect">
            <a:avLst/>
          </a:prstGeom>
          <a:noFill/>
          <a:ln>
            <a:noFill/>
          </a:ln>
        </p:spPr>
      </p:pic>
      <p:sp>
        <p:nvSpPr>
          <p:cNvPr id="1614" name="Google Shape;1614;p35"/>
          <p:cNvSpPr txBox="1"/>
          <p:nvPr/>
        </p:nvSpPr>
        <p:spPr>
          <a:xfrm rot="-362110">
            <a:off x="5497811" y="1676911"/>
            <a:ext cx="5351876" cy="276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mature is your current Strategy to execution alignment? Which LPM practices could be helpful to adopt?</a:t>
            </a:r>
            <a:endParaRPr/>
          </a:p>
        </p:txBody>
      </p:sp>
      <p:sp>
        <p:nvSpPr>
          <p:cNvPr id="1615" name="Google Shape;1615;p35"/>
          <p:cNvSpPr txBox="1"/>
          <p:nvPr/>
        </p:nvSpPr>
        <p:spPr>
          <a:xfrm>
            <a:off x="1798810" y="1741249"/>
            <a:ext cx="198119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to focus?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p36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Activity</a:t>
            </a:r>
            <a:endParaRPr/>
          </a:p>
        </p:txBody>
      </p:sp>
      <p:sp>
        <p:nvSpPr>
          <p:cNvPr id="1624" name="Google Shape;1624;p36"/>
          <p:cNvSpPr/>
          <p:nvPr/>
        </p:nvSpPr>
        <p:spPr>
          <a:xfrm>
            <a:off x="1262748" y="1502229"/>
            <a:ext cx="2765083" cy="431074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2A84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Complete the LPM assessment Questions</a:t>
            </a:r>
            <a:endParaRPr/>
          </a:p>
        </p:txBody>
      </p:sp>
      <p:pic>
        <p:nvPicPr>
          <p:cNvPr id="1625" name="Google Shape;1625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50645" y="-11430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6" name="Google Shape;1626;p36"/>
          <p:cNvSpPr/>
          <p:nvPr/>
        </p:nvSpPr>
        <p:spPr>
          <a:xfrm rot="2735734">
            <a:off x="5154588" y="188851"/>
            <a:ext cx="707656" cy="40644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37"/>
          <p:cNvSpPr txBox="1">
            <a:spLocks noGrp="1"/>
          </p:cNvSpPr>
          <p:nvPr>
            <p:ph type="title"/>
          </p:nvPr>
        </p:nvSpPr>
        <p:spPr>
          <a:xfrm>
            <a:off x="478436" y="228600"/>
            <a:ext cx="11235128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2125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Calibri"/>
              <a:buNone/>
            </a:pPr>
            <a:r>
              <a:rPr lang="en-US">
                <a:solidFill>
                  <a:schemeClr val="accent3"/>
                </a:solidFill>
              </a:rPr>
              <a:t>Org and Team Design for Agility</a:t>
            </a:r>
            <a:endParaRPr/>
          </a:p>
        </p:txBody>
      </p:sp>
      <p:grpSp>
        <p:nvGrpSpPr>
          <p:cNvPr id="1634" name="Google Shape;1634;p37"/>
          <p:cNvGrpSpPr/>
          <p:nvPr/>
        </p:nvGrpSpPr>
        <p:grpSpPr>
          <a:xfrm>
            <a:off x="478436" y="1924050"/>
            <a:ext cx="9750906" cy="4516361"/>
            <a:chOff x="499084" y="1143000"/>
            <a:chExt cx="10217904" cy="4936973"/>
          </a:xfrm>
        </p:grpSpPr>
        <p:pic>
          <p:nvPicPr>
            <p:cNvPr id="1635" name="Google Shape;1635;p3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9084" y="1143000"/>
              <a:ext cx="8290491" cy="49369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6" name="Google Shape;1636;p3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11987" y="1143000"/>
              <a:ext cx="1905001" cy="49369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37" name="Google Shape;1637;p37"/>
          <p:cNvSpPr/>
          <p:nvPr/>
        </p:nvSpPr>
        <p:spPr>
          <a:xfrm>
            <a:off x="561974" y="1153210"/>
            <a:ext cx="740092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Optimize for FLOW of Outcomes - Break Dependencies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p38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Organizational Structure &amp; Team Design Is…</a:t>
            </a:r>
            <a:endParaRPr/>
          </a:p>
        </p:txBody>
      </p:sp>
      <p:grpSp>
        <p:nvGrpSpPr>
          <p:cNvPr id="1646" name="Google Shape;1646;p38"/>
          <p:cNvGrpSpPr/>
          <p:nvPr/>
        </p:nvGrpSpPr>
        <p:grpSpPr>
          <a:xfrm>
            <a:off x="1377448" y="1168415"/>
            <a:ext cx="9356119" cy="4966572"/>
            <a:chOff x="1190020" y="991945"/>
            <a:chExt cx="9356119" cy="4966572"/>
          </a:xfrm>
        </p:grpSpPr>
        <p:pic>
          <p:nvPicPr>
            <p:cNvPr id="1647" name="Google Shape;1647;p3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562601" y="3160973"/>
              <a:ext cx="4983538" cy="27975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8" name="Google Shape;1648;p38"/>
            <p:cNvSpPr txBox="1"/>
            <p:nvPr/>
          </p:nvSpPr>
          <p:spPr>
            <a:xfrm>
              <a:off x="1452562" y="991945"/>
              <a:ext cx="8899527" cy="457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</a:pP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Intentionally designing the structure or your organization to maximize agility for </a:t>
              </a:r>
              <a:r>
                <a:rPr lang="en-US" sz="2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FLOW of VALUE.</a:t>
              </a: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Alignment of all teams (business &amp; technology) to accelerate the delivery of measurable outcomes.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</a:pP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This is a </a:t>
              </a:r>
              <a:r>
                <a:rPr lang="en-US" sz="2800" u="sng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virtual structure not physical re-org </a:t>
              </a: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change. We care more about how outcomes FLOW rather than who reports to who. 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9" name="Google Shape;1649;p38"/>
            <p:cNvSpPr/>
            <p:nvPr/>
          </p:nvSpPr>
          <p:spPr>
            <a:xfrm>
              <a:off x="1190020" y="4389631"/>
              <a:ext cx="3733800" cy="13716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86081C"/>
                </a:gs>
                <a:gs pos="50000">
                  <a:srgbClr val="C20D29"/>
                </a:gs>
                <a:gs pos="100000">
                  <a:srgbClr val="E90F32"/>
                </a:gs>
              </a:gsLst>
              <a:lin ang="2700000" scaled="0"/>
            </a:gradFill>
            <a:ln w="12700" cap="flat" cmpd="sng">
              <a:solidFill>
                <a:srgbClr val="9F15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0"/>
                <a:buFont typeface="Calibri"/>
                <a:buNone/>
              </a:pPr>
              <a:r>
                <a:rPr lang="en-US" sz="4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FLOW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Google Shape;1656;p39"/>
          <p:cNvSpPr txBox="1">
            <a:spLocks noGrp="1"/>
          </p:cNvSpPr>
          <p:nvPr>
            <p:ph type="title"/>
          </p:nvPr>
        </p:nvSpPr>
        <p:spPr>
          <a:xfrm>
            <a:off x="478436" y="228600"/>
            <a:ext cx="11235128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2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Current State:  The</a:t>
            </a:r>
            <a:r>
              <a:rPr lang="en-US" b="1"/>
              <a:t> </a:t>
            </a:r>
            <a:r>
              <a:rPr lang="en-US"/>
              <a:t>Delivery</a:t>
            </a:r>
            <a:r>
              <a:rPr lang="en-US" b="1"/>
              <a:t> </a:t>
            </a:r>
            <a:r>
              <a:rPr lang="en-US">
                <a:solidFill>
                  <a:srgbClr val="0070C0"/>
                </a:solidFill>
              </a:rPr>
              <a:t>“Spaghetti of Despair”</a:t>
            </a:r>
            <a:endParaRPr/>
          </a:p>
        </p:txBody>
      </p:sp>
      <p:grpSp>
        <p:nvGrpSpPr>
          <p:cNvPr id="1657" name="Google Shape;1657;p39"/>
          <p:cNvGrpSpPr/>
          <p:nvPr/>
        </p:nvGrpSpPr>
        <p:grpSpPr>
          <a:xfrm>
            <a:off x="564991" y="1371600"/>
            <a:ext cx="11062017" cy="4495800"/>
            <a:chOff x="1066800" y="1600200"/>
            <a:chExt cx="9963851" cy="4049486"/>
          </a:xfrm>
        </p:grpSpPr>
        <p:pic>
          <p:nvPicPr>
            <p:cNvPr id="1658" name="Google Shape;1658;p3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66800" y="2133600"/>
              <a:ext cx="9813263" cy="29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59" name="Google Shape;1659;p39"/>
            <p:cNvSpPr/>
            <p:nvPr/>
          </p:nvSpPr>
          <p:spPr>
            <a:xfrm>
              <a:off x="1066800" y="1600200"/>
              <a:ext cx="990600" cy="457200"/>
            </a:xfrm>
            <a:prstGeom prst="rect">
              <a:avLst/>
            </a:prstGeom>
            <a:solidFill>
              <a:srgbClr val="0082B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Demand Group 1</a:t>
              </a:r>
              <a:endParaRPr/>
            </a:p>
          </p:txBody>
        </p:sp>
        <p:sp>
          <p:nvSpPr>
            <p:cNvPr id="1660" name="Google Shape;1660;p39"/>
            <p:cNvSpPr/>
            <p:nvPr/>
          </p:nvSpPr>
          <p:spPr>
            <a:xfrm>
              <a:off x="2235200" y="1600200"/>
              <a:ext cx="990600" cy="457200"/>
            </a:xfrm>
            <a:prstGeom prst="rect">
              <a:avLst/>
            </a:prstGeom>
            <a:solidFill>
              <a:srgbClr val="0082B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Demand Group 2</a:t>
              </a:r>
              <a:endParaRPr/>
            </a:p>
          </p:txBody>
        </p:sp>
        <p:sp>
          <p:nvSpPr>
            <p:cNvPr id="1661" name="Google Shape;1661;p39"/>
            <p:cNvSpPr/>
            <p:nvPr/>
          </p:nvSpPr>
          <p:spPr>
            <a:xfrm>
              <a:off x="3403600" y="1600200"/>
              <a:ext cx="990600" cy="457200"/>
            </a:xfrm>
            <a:prstGeom prst="rect">
              <a:avLst/>
            </a:prstGeom>
            <a:solidFill>
              <a:srgbClr val="0082B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Demand Group 1</a:t>
              </a:r>
              <a:endParaRPr/>
            </a:p>
          </p:txBody>
        </p:sp>
        <p:sp>
          <p:nvSpPr>
            <p:cNvPr id="1662" name="Google Shape;1662;p39"/>
            <p:cNvSpPr/>
            <p:nvPr/>
          </p:nvSpPr>
          <p:spPr>
            <a:xfrm>
              <a:off x="4572000" y="1600200"/>
              <a:ext cx="990600" cy="457200"/>
            </a:xfrm>
            <a:prstGeom prst="rect">
              <a:avLst/>
            </a:prstGeom>
            <a:solidFill>
              <a:srgbClr val="0082B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Demand Group 2</a:t>
              </a:r>
              <a:endParaRPr/>
            </a:p>
          </p:txBody>
        </p:sp>
        <p:sp>
          <p:nvSpPr>
            <p:cNvPr id="1663" name="Google Shape;1663;p39"/>
            <p:cNvSpPr/>
            <p:nvPr/>
          </p:nvSpPr>
          <p:spPr>
            <a:xfrm>
              <a:off x="6384263" y="1600200"/>
              <a:ext cx="990600" cy="457200"/>
            </a:xfrm>
            <a:prstGeom prst="rect">
              <a:avLst/>
            </a:prstGeom>
            <a:solidFill>
              <a:srgbClr val="0082B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Demand Group 5</a:t>
              </a:r>
              <a:endParaRPr/>
            </a:p>
          </p:txBody>
        </p:sp>
        <p:sp>
          <p:nvSpPr>
            <p:cNvPr id="1664" name="Google Shape;1664;p39"/>
            <p:cNvSpPr/>
            <p:nvPr/>
          </p:nvSpPr>
          <p:spPr>
            <a:xfrm>
              <a:off x="7552663" y="1600200"/>
              <a:ext cx="990600" cy="457200"/>
            </a:xfrm>
            <a:prstGeom prst="rect">
              <a:avLst/>
            </a:prstGeom>
            <a:solidFill>
              <a:srgbClr val="0082B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Demand Group 6</a:t>
              </a:r>
              <a:endParaRPr/>
            </a:p>
          </p:txBody>
        </p:sp>
        <p:sp>
          <p:nvSpPr>
            <p:cNvPr id="1665" name="Google Shape;1665;p39"/>
            <p:cNvSpPr/>
            <p:nvPr/>
          </p:nvSpPr>
          <p:spPr>
            <a:xfrm>
              <a:off x="8721063" y="1600200"/>
              <a:ext cx="990600" cy="457200"/>
            </a:xfrm>
            <a:prstGeom prst="rect">
              <a:avLst/>
            </a:prstGeom>
            <a:solidFill>
              <a:srgbClr val="0082B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Demand Group 7</a:t>
              </a:r>
              <a:endParaRPr/>
            </a:p>
          </p:txBody>
        </p:sp>
        <p:sp>
          <p:nvSpPr>
            <p:cNvPr id="1666" name="Google Shape;1666;p39"/>
            <p:cNvSpPr/>
            <p:nvPr/>
          </p:nvSpPr>
          <p:spPr>
            <a:xfrm>
              <a:off x="9889463" y="1600200"/>
              <a:ext cx="990600" cy="457200"/>
            </a:xfrm>
            <a:prstGeom prst="rect">
              <a:avLst/>
            </a:prstGeom>
            <a:solidFill>
              <a:srgbClr val="0082B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Demand Group 8</a:t>
              </a:r>
              <a:endParaRPr/>
            </a:p>
          </p:txBody>
        </p:sp>
        <p:sp>
          <p:nvSpPr>
            <p:cNvPr id="1667" name="Google Shape;1667;p39"/>
            <p:cNvSpPr/>
            <p:nvPr/>
          </p:nvSpPr>
          <p:spPr>
            <a:xfrm>
              <a:off x="1066800" y="5192486"/>
              <a:ext cx="990600" cy="4572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Delivery Group 1</a:t>
              </a:r>
              <a:endParaRPr/>
            </a:p>
          </p:txBody>
        </p:sp>
        <p:sp>
          <p:nvSpPr>
            <p:cNvPr id="1668" name="Google Shape;1668;p39"/>
            <p:cNvSpPr/>
            <p:nvPr/>
          </p:nvSpPr>
          <p:spPr>
            <a:xfrm>
              <a:off x="2235200" y="5192486"/>
              <a:ext cx="990600" cy="4572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Delivery Group 2</a:t>
              </a:r>
              <a:endParaRPr/>
            </a:p>
          </p:txBody>
        </p:sp>
        <p:sp>
          <p:nvSpPr>
            <p:cNvPr id="1669" name="Google Shape;1669;p39"/>
            <p:cNvSpPr/>
            <p:nvPr/>
          </p:nvSpPr>
          <p:spPr>
            <a:xfrm>
              <a:off x="3403600" y="5192486"/>
              <a:ext cx="990600" cy="4572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Delivery Group 3</a:t>
              </a:r>
              <a:endParaRPr/>
            </a:p>
          </p:txBody>
        </p:sp>
        <p:sp>
          <p:nvSpPr>
            <p:cNvPr id="1670" name="Google Shape;1670;p39"/>
            <p:cNvSpPr/>
            <p:nvPr/>
          </p:nvSpPr>
          <p:spPr>
            <a:xfrm>
              <a:off x="4953000" y="5192486"/>
              <a:ext cx="990600" cy="4572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Delivery Group 4</a:t>
              </a:r>
              <a:endParaRPr/>
            </a:p>
          </p:txBody>
        </p:sp>
        <p:sp>
          <p:nvSpPr>
            <p:cNvPr id="1671" name="Google Shape;1671;p39"/>
            <p:cNvSpPr/>
            <p:nvPr/>
          </p:nvSpPr>
          <p:spPr>
            <a:xfrm>
              <a:off x="6172200" y="5192486"/>
              <a:ext cx="990600" cy="4572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Delivery Group 5</a:t>
              </a:r>
              <a:endParaRPr/>
            </a:p>
          </p:txBody>
        </p:sp>
        <p:sp>
          <p:nvSpPr>
            <p:cNvPr id="1672" name="Google Shape;1672;p39"/>
            <p:cNvSpPr/>
            <p:nvPr/>
          </p:nvSpPr>
          <p:spPr>
            <a:xfrm>
              <a:off x="7391400" y="5192486"/>
              <a:ext cx="990600" cy="4572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Delivery Group 6</a:t>
              </a:r>
              <a:endParaRPr/>
            </a:p>
          </p:txBody>
        </p:sp>
        <p:sp>
          <p:nvSpPr>
            <p:cNvPr id="1673" name="Google Shape;1673;p39"/>
            <p:cNvSpPr/>
            <p:nvPr/>
          </p:nvSpPr>
          <p:spPr>
            <a:xfrm>
              <a:off x="8915400" y="5192486"/>
              <a:ext cx="990600" cy="4572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Delivery Group 7</a:t>
              </a:r>
              <a:endParaRPr/>
            </a:p>
          </p:txBody>
        </p:sp>
        <p:sp>
          <p:nvSpPr>
            <p:cNvPr id="1674" name="Google Shape;1674;p39"/>
            <p:cNvSpPr/>
            <p:nvPr/>
          </p:nvSpPr>
          <p:spPr>
            <a:xfrm>
              <a:off x="10040051" y="5192486"/>
              <a:ext cx="990600" cy="4572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Delivery Group 8</a:t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4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/>
              <a:t>Why Business Agility?</a:t>
            </a:r>
            <a:endParaRPr sz="4000"/>
          </a:p>
        </p:txBody>
      </p:sp>
      <p:sp>
        <p:nvSpPr>
          <p:cNvPr id="904" name="Google Shape;904;p4"/>
          <p:cNvSpPr/>
          <p:nvPr/>
        </p:nvSpPr>
        <p:spPr>
          <a:xfrm>
            <a:off x="7328704" y="4821904"/>
            <a:ext cx="4844717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050"/>
              <a:buFont typeface="Arial"/>
              <a:buNone/>
            </a:pPr>
            <a:r>
              <a:rPr lang="en-US" sz="1050" b="0" i="0" u="sng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https://agilityhealthradar.com/business-agility-report-2020-results/</a:t>
            </a:r>
            <a:r>
              <a:rPr lang="en-US" sz="105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905" name="Google Shape;905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9941" y="1761486"/>
            <a:ext cx="3716738" cy="297913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906" name="Google Shape;906;p4" descr="A picture containing draw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31730" y="3643344"/>
            <a:ext cx="1110114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4" descr="A picture containing drawing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71288" y="1290203"/>
            <a:ext cx="1141171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p4" descr="A close up of a logo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41844" y="1383143"/>
            <a:ext cx="1090826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p4" descr="A close up of a devic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7432" y="1108823"/>
            <a:ext cx="1414463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910" name="Google Shape;910;p4"/>
          <p:cNvSpPr/>
          <p:nvPr/>
        </p:nvSpPr>
        <p:spPr>
          <a:xfrm>
            <a:off x="786507" y="2445841"/>
            <a:ext cx="103630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Arial"/>
              <a:buNone/>
            </a:pPr>
            <a:r>
              <a:rPr lang="en-US" sz="1200" b="1" i="1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Increased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Arial"/>
              <a:buNone/>
            </a:pPr>
            <a:r>
              <a:rPr lang="en-US" sz="1200" b="1" i="1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Operating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Arial"/>
              <a:buNone/>
            </a:pPr>
            <a:r>
              <a:rPr lang="en-US" sz="1200" b="1" i="1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Efficiencies</a:t>
            </a:r>
            <a:endParaRPr/>
          </a:p>
        </p:txBody>
      </p:sp>
      <p:pic>
        <p:nvPicPr>
          <p:cNvPr id="911" name="Google Shape;911;p4" descr="A picture containing drawing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61932" y="3643344"/>
            <a:ext cx="1349986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p4"/>
          <p:cNvSpPr/>
          <p:nvPr/>
        </p:nvSpPr>
        <p:spPr>
          <a:xfrm>
            <a:off x="1823247" y="4843202"/>
            <a:ext cx="162736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Arial"/>
              <a:buNone/>
            </a:pPr>
            <a:r>
              <a:rPr lang="en-US" sz="1200" b="1" i="1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Increased Revenue,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Arial"/>
              <a:buNone/>
            </a:pPr>
            <a:r>
              <a:rPr lang="en-US" sz="1200" b="1" i="1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Market Share, and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Arial"/>
              <a:buNone/>
            </a:pPr>
            <a:r>
              <a:rPr lang="en-US" sz="1200" b="1" i="1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Brand Recognition</a:t>
            </a:r>
            <a:endParaRPr/>
          </a:p>
        </p:txBody>
      </p:sp>
      <p:sp>
        <p:nvSpPr>
          <p:cNvPr id="913" name="Google Shape;913;p4"/>
          <p:cNvSpPr/>
          <p:nvPr/>
        </p:nvSpPr>
        <p:spPr>
          <a:xfrm>
            <a:off x="4289715" y="4843201"/>
            <a:ext cx="15941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Arial"/>
              <a:buNone/>
            </a:pPr>
            <a:r>
              <a:rPr lang="en-US" sz="1200" b="1" i="1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Faster Turnaround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Arial"/>
              <a:buNone/>
            </a:pPr>
            <a:r>
              <a:rPr lang="en-US" sz="1200" b="1" i="1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Times and Higher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Arial"/>
              <a:buNone/>
            </a:pPr>
            <a:r>
              <a:rPr lang="en-US" sz="1200" b="1" i="1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Quality Offerings</a:t>
            </a:r>
            <a:endParaRPr/>
          </a:p>
        </p:txBody>
      </p:sp>
      <p:sp>
        <p:nvSpPr>
          <p:cNvPr id="914" name="Google Shape;914;p4"/>
          <p:cNvSpPr/>
          <p:nvPr/>
        </p:nvSpPr>
        <p:spPr>
          <a:xfrm>
            <a:off x="3004602" y="2445841"/>
            <a:ext cx="136312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Arial"/>
              <a:buNone/>
            </a:pPr>
            <a:r>
              <a:rPr lang="en-US" sz="1200" b="1" i="1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Improved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Arial"/>
              <a:buNone/>
            </a:pPr>
            <a:r>
              <a:rPr lang="en-US" sz="1200" b="1" i="1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Relationships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Arial"/>
              <a:buNone/>
            </a:pPr>
            <a:r>
              <a:rPr lang="en-US" sz="1200" b="1" i="1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With Customers</a:t>
            </a:r>
            <a:endParaRPr/>
          </a:p>
        </p:txBody>
      </p:sp>
      <p:sp>
        <p:nvSpPr>
          <p:cNvPr id="915" name="Google Shape;915;p4"/>
          <p:cNvSpPr/>
          <p:nvPr/>
        </p:nvSpPr>
        <p:spPr>
          <a:xfrm>
            <a:off x="5295026" y="2538781"/>
            <a:ext cx="178446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Arial"/>
              <a:buNone/>
            </a:pPr>
            <a:r>
              <a:rPr lang="en-US" sz="1200" b="1" i="1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Greater Transparency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Arial"/>
              <a:buNone/>
            </a:pPr>
            <a:r>
              <a:rPr lang="en-US" sz="1200" b="1" i="1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And Higher Employee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Arial"/>
              <a:buNone/>
            </a:pPr>
            <a:r>
              <a:rPr lang="en-US" sz="1200" b="1" i="1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Engagement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40"/>
          <p:cNvSpPr txBox="1">
            <a:spLocks noGrp="1"/>
          </p:cNvSpPr>
          <p:nvPr>
            <p:ph type="title"/>
          </p:nvPr>
        </p:nvSpPr>
        <p:spPr>
          <a:xfrm>
            <a:off x="472190" y="22422"/>
            <a:ext cx="11338810" cy="891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2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Many Organization’s Are Structured Like This Today…</a:t>
            </a:r>
            <a:endParaRPr/>
          </a:p>
        </p:txBody>
      </p:sp>
      <p:grpSp>
        <p:nvGrpSpPr>
          <p:cNvPr id="1682" name="Google Shape;1682;p40"/>
          <p:cNvGrpSpPr/>
          <p:nvPr/>
        </p:nvGrpSpPr>
        <p:grpSpPr>
          <a:xfrm>
            <a:off x="5191125" y="1138472"/>
            <a:ext cx="228600" cy="304800"/>
            <a:chOff x="3024" y="1114"/>
            <a:chExt cx="96" cy="182"/>
          </a:xfrm>
        </p:grpSpPr>
        <p:cxnSp>
          <p:nvCxnSpPr>
            <p:cNvPr id="1683" name="Google Shape;1683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684" name="Google Shape;1684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685" name="Google Shape;1685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686" name="Google Shape;1686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687" name="Google Shape;1687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8" name="Google Shape;1688;p40"/>
          <p:cNvGrpSpPr/>
          <p:nvPr/>
        </p:nvGrpSpPr>
        <p:grpSpPr>
          <a:xfrm>
            <a:off x="4509185" y="1969455"/>
            <a:ext cx="228600" cy="304800"/>
            <a:chOff x="3024" y="1114"/>
            <a:chExt cx="96" cy="182"/>
          </a:xfrm>
        </p:grpSpPr>
        <p:cxnSp>
          <p:nvCxnSpPr>
            <p:cNvPr id="1689" name="Google Shape;1689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690" name="Google Shape;1690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691" name="Google Shape;1691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692" name="Google Shape;1692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693" name="Google Shape;1693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94" name="Google Shape;1694;p40"/>
          <p:cNvGrpSpPr/>
          <p:nvPr/>
        </p:nvGrpSpPr>
        <p:grpSpPr>
          <a:xfrm>
            <a:off x="6048375" y="1933420"/>
            <a:ext cx="228600" cy="304800"/>
            <a:chOff x="3024" y="1114"/>
            <a:chExt cx="96" cy="182"/>
          </a:xfrm>
        </p:grpSpPr>
        <p:cxnSp>
          <p:nvCxnSpPr>
            <p:cNvPr id="1695" name="Google Shape;1695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696" name="Google Shape;1696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697" name="Google Shape;1697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698" name="Google Shape;1698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699" name="Google Shape;1699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00" name="Google Shape;1700;p40"/>
          <p:cNvGrpSpPr/>
          <p:nvPr/>
        </p:nvGrpSpPr>
        <p:grpSpPr>
          <a:xfrm>
            <a:off x="3914775" y="4787611"/>
            <a:ext cx="228600" cy="304800"/>
            <a:chOff x="3024" y="1114"/>
            <a:chExt cx="96" cy="182"/>
          </a:xfrm>
        </p:grpSpPr>
        <p:cxnSp>
          <p:nvCxnSpPr>
            <p:cNvPr id="1701" name="Google Shape;1701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02" name="Google Shape;1702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03" name="Google Shape;1703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04" name="Google Shape;1704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705" name="Google Shape;1705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06" name="Google Shape;1706;p40"/>
          <p:cNvGrpSpPr/>
          <p:nvPr/>
        </p:nvGrpSpPr>
        <p:grpSpPr>
          <a:xfrm>
            <a:off x="3762375" y="5092411"/>
            <a:ext cx="228600" cy="304800"/>
            <a:chOff x="3024" y="1114"/>
            <a:chExt cx="96" cy="182"/>
          </a:xfrm>
        </p:grpSpPr>
        <p:cxnSp>
          <p:nvCxnSpPr>
            <p:cNvPr id="1707" name="Google Shape;1707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08" name="Google Shape;1708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09" name="Google Shape;1709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10" name="Google Shape;1710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711" name="Google Shape;1711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2" name="Google Shape;1712;p40"/>
          <p:cNvGrpSpPr/>
          <p:nvPr/>
        </p:nvGrpSpPr>
        <p:grpSpPr>
          <a:xfrm>
            <a:off x="4219575" y="5092411"/>
            <a:ext cx="228600" cy="304800"/>
            <a:chOff x="3024" y="1114"/>
            <a:chExt cx="96" cy="182"/>
          </a:xfrm>
        </p:grpSpPr>
        <p:cxnSp>
          <p:nvCxnSpPr>
            <p:cNvPr id="1713" name="Google Shape;1713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14" name="Google Shape;1714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15" name="Google Shape;1715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16" name="Google Shape;1716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717" name="Google Shape;1717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8" name="Google Shape;1718;p40"/>
          <p:cNvGrpSpPr/>
          <p:nvPr/>
        </p:nvGrpSpPr>
        <p:grpSpPr>
          <a:xfrm>
            <a:off x="4067175" y="5397211"/>
            <a:ext cx="228600" cy="304800"/>
            <a:chOff x="3024" y="1114"/>
            <a:chExt cx="96" cy="182"/>
          </a:xfrm>
        </p:grpSpPr>
        <p:cxnSp>
          <p:nvCxnSpPr>
            <p:cNvPr id="1719" name="Google Shape;1719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20" name="Google Shape;1720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21" name="Google Shape;1721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22" name="Google Shape;1722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723" name="Google Shape;1723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24" name="Google Shape;1724;p40"/>
          <p:cNvGrpSpPr/>
          <p:nvPr/>
        </p:nvGrpSpPr>
        <p:grpSpPr>
          <a:xfrm>
            <a:off x="8105775" y="4787611"/>
            <a:ext cx="228600" cy="304800"/>
            <a:chOff x="3024" y="1114"/>
            <a:chExt cx="96" cy="182"/>
          </a:xfrm>
        </p:grpSpPr>
        <p:cxnSp>
          <p:nvCxnSpPr>
            <p:cNvPr id="1725" name="Google Shape;1725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26" name="Google Shape;1726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27" name="Google Shape;1727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28" name="Google Shape;1728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729" name="Google Shape;1729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30" name="Google Shape;1730;p40"/>
          <p:cNvGrpSpPr/>
          <p:nvPr/>
        </p:nvGrpSpPr>
        <p:grpSpPr>
          <a:xfrm>
            <a:off x="7953375" y="5092411"/>
            <a:ext cx="228600" cy="304800"/>
            <a:chOff x="3024" y="1114"/>
            <a:chExt cx="96" cy="182"/>
          </a:xfrm>
        </p:grpSpPr>
        <p:cxnSp>
          <p:nvCxnSpPr>
            <p:cNvPr id="1731" name="Google Shape;1731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32" name="Google Shape;1732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33" name="Google Shape;1733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34" name="Google Shape;1734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735" name="Google Shape;1735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36" name="Google Shape;1736;p40"/>
          <p:cNvGrpSpPr/>
          <p:nvPr/>
        </p:nvGrpSpPr>
        <p:grpSpPr>
          <a:xfrm>
            <a:off x="8410575" y="5092411"/>
            <a:ext cx="228600" cy="304800"/>
            <a:chOff x="3024" y="1114"/>
            <a:chExt cx="96" cy="182"/>
          </a:xfrm>
        </p:grpSpPr>
        <p:cxnSp>
          <p:nvCxnSpPr>
            <p:cNvPr id="1737" name="Google Shape;1737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38" name="Google Shape;1738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39" name="Google Shape;1739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40" name="Google Shape;1740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741" name="Google Shape;1741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42" name="Google Shape;1742;p40"/>
          <p:cNvGrpSpPr/>
          <p:nvPr/>
        </p:nvGrpSpPr>
        <p:grpSpPr>
          <a:xfrm>
            <a:off x="8258175" y="5397211"/>
            <a:ext cx="228600" cy="304800"/>
            <a:chOff x="3024" y="1114"/>
            <a:chExt cx="96" cy="182"/>
          </a:xfrm>
        </p:grpSpPr>
        <p:cxnSp>
          <p:nvCxnSpPr>
            <p:cNvPr id="1743" name="Google Shape;1743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44" name="Google Shape;1744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45" name="Google Shape;1745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46" name="Google Shape;1746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747" name="Google Shape;1747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48" name="Google Shape;1748;p40"/>
          <p:cNvGrpSpPr/>
          <p:nvPr/>
        </p:nvGrpSpPr>
        <p:grpSpPr>
          <a:xfrm>
            <a:off x="6810375" y="4787611"/>
            <a:ext cx="228600" cy="304800"/>
            <a:chOff x="3024" y="1114"/>
            <a:chExt cx="96" cy="182"/>
          </a:xfrm>
        </p:grpSpPr>
        <p:cxnSp>
          <p:nvCxnSpPr>
            <p:cNvPr id="1749" name="Google Shape;1749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50" name="Google Shape;1750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51" name="Google Shape;1751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52" name="Google Shape;1752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753" name="Google Shape;1753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54" name="Google Shape;1754;p40"/>
          <p:cNvGrpSpPr/>
          <p:nvPr/>
        </p:nvGrpSpPr>
        <p:grpSpPr>
          <a:xfrm>
            <a:off x="6657975" y="5092411"/>
            <a:ext cx="228600" cy="304800"/>
            <a:chOff x="3024" y="1114"/>
            <a:chExt cx="96" cy="182"/>
          </a:xfrm>
        </p:grpSpPr>
        <p:cxnSp>
          <p:nvCxnSpPr>
            <p:cNvPr id="1755" name="Google Shape;1755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56" name="Google Shape;1756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57" name="Google Shape;1757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58" name="Google Shape;1758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759" name="Google Shape;1759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60" name="Google Shape;1760;p40"/>
          <p:cNvGrpSpPr/>
          <p:nvPr/>
        </p:nvGrpSpPr>
        <p:grpSpPr>
          <a:xfrm>
            <a:off x="7115175" y="5092411"/>
            <a:ext cx="228600" cy="304800"/>
            <a:chOff x="3024" y="1114"/>
            <a:chExt cx="96" cy="182"/>
          </a:xfrm>
        </p:grpSpPr>
        <p:cxnSp>
          <p:nvCxnSpPr>
            <p:cNvPr id="1761" name="Google Shape;1761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62" name="Google Shape;1762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63" name="Google Shape;1763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64" name="Google Shape;1764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765" name="Google Shape;1765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66" name="Google Shape;1766;p40"/>
          <p:cNvGrpSpPr/>
          <p:nvPr/>
        </p:nvGrpSpPr>
        <p:grpSpPr>
          <a:xfrm>
            <a:off x="6962775" y="5397211"/>
            <a:ext cx="228600" cy="304800"/>
            <a:chOff x="3024" y="1114"/>
            <a:chExt cx="96" cy="182"/>
          </a:xfrm>
        </p:grpSpPr>
        <p:cxnSp>
          <p:nvCxnSpPr>
            <p:cNvPr id="1767" name="Google Shape;1767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68" name="Google Shape;1768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69" name="Google Shape;1769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70" name="Google Shape;1770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771" name="Google Shape;1771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72" name="Google Shape;1772;p40"/>
          <p:cNvGrpSpPr/>
          <p:nvPr/>
        </p:nvGrpSpPr>
        <p:grpSpPr>
          <a:xfrm>
            <a:off x="5133975" y="4787611"/>
            <a:ext cx="228600" cy="304800"/>
            <a:chOff x="3024" y="1114"/>
            <a:chExt cx="96" cy="182"/>
          </a:xfrm>
        </p:grpSpPr>
        <p:cxnSp>
          <p:nvCxnSpPr>
            <p:cNvPr id="1773" name="Google Shape;1773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74" name="Google Shape;1774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75" name="Google Shape;1775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76" name="Google Shape;1776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777" name="Google Shape;1777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78" name="Google Shape;1778;p40"/>
          <p:cNvGrpSpPr/>
          <p:nvPr/>
        </p:nvGrpSpPr>
        <p:grpSpPr>
          <a:xfrm>
            <a:off x="4981575" y="5092411"/>
            <a:ext cx="228600" cy="304800"/>
            <a:chOff x="3024" y="1114"/>
            <a:chExt cx="96" cy="182"/>
          </a:xfrm>
        </p:grpSpPr>
        <p:cxnSp>
          <p:nvCxnSpPr>
            <p:cNvPr id="1779" name="Google Shape;1779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80" name="Google Shape;1780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81" name="Google Shape;1781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82" name="Google Shape;1782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783" name="Google Shape;1783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84" name="Google Shape;1784;p40"/>
          <p:cNvGrpSpPr/>
          <p:nvPr/>
        </p:nvGrpSpPr>
        <p:grpSpPr>
          <a:xfrm>
            <a:off x="5438775" y="5092411"/>
            <a:ext cx="228600" cy="304800"/>
            <a:chOff x="3024" y="1114"/>
            <a:chExt cx="96" cy="182"/>
          </a:xfrm>
        </p:grpSpPr>
        <p:cxnSp>
          <p:nvCxnSpPr>
            <p:cNvPr id="1785" name="Google Shape;1785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86" name="Google Shape;1786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87" name="Google Shape;1787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88" name="Google Shape;1788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789" name="Google Shape;1789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0" name="Google Shape;1790;p40"/>
          <p:cNvGrpSpPr/>
          <p:nvPr/>
        </p:nvGrpSpPr>
        <p:grpSpPr>
          <a:xfrm>
            <a:off x="5286375" y="5397211"/>
            <a:ext cx="228600" cy="304800"/>
            <a:chOff x="3024" y="1114"/>
            <a:chExt cx="96" cy="182"/>
          </a:xfrm>
        </p:grpSpPr>
        <p:cxnSp>
          <p:nvCxnSpPr>
            <p:cNvPr id="1791" name="Google Shape;1791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92" name="Google Shape;1792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93" name="Google Shape;1793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94" name="Google Shape;1794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795" name="Google Shape;1795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6" name="Google Shape;1796;p40"/>
          <p:cNvGrpSpPr/>
          <p:nvPr/>
        </p:nvGrpSpPr>
        <p:grpSpPr>
          <a:xfrm>
            <a:off x="5438775" y="4787611"/>
            <a:ext cx="228600" cy="304800"/>
            <a:chOff x="3024" y="1114"/>
            <a:chExt cx="96" cy="182"/>
          </a:xfrm>
        </p:grpSpPr>
        <p:cxnSp>
          <p:nvCxnSpPr>
            <p:cNvPr id="1797" name="Google Shape;1797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98" name="Google Shape;1798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799" name="Google Shape;1799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00" name="Google Shape;1800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801" name="Google Shape;1801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2" name="Google Shape;1802;p40"/>
          <p:cNvGrpSpPr/>
          <p:nvPr/>
        </p:nvGrpSpPr>
        <p:grpSpPr>
          <a:xfrm>
            <a:off x="5743575" y="5092411"/>
            <a:ext cx="228600" cy="304800"/>
            <a:chOff x="3024" y="1114"/>
            <a:chExt cx="96" cy="182"/>
          </a:xfrm>
        </p:grpSpPr>
        <p:cxnSp>
          <p:nvCxnSpPr>
            <p:cNvPr id="1803" name="Google Shape;1803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04" name="Google Shape;1804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05" name="Google Shape;1805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06" name="Google Shape;1806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807" name="Google Shape;1807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8" name="Google Shape;1808;p40"/>
          <p:cNvGrpSpPr/>
          <p:nvPr/>
        </p:nvGrpSpPr>
        <p:grpSpPr>
          <a:xfrm>
            <a:off x="3457575" y="4863811"/>
            <a:ext cx="228600" cy="304800"/>
            <a:chOff x="3024" y="1114"/>
            <a:chExt cx="96" cy="182"/>
          </a:xfrm>
        </p:grpSpPr>
        <p:cxnSp>
          <p:nvCxnSpPr>
            <p:cNvPr id="1809" name="Google Shape;1809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10" name="Google Shape;1810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11" name="Google Shape;1811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12" name="Google Shape;1812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813" name="Google Shape;1813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4" name="Google Shape;1814;p40"/>
          <p:cNvGrpSpPr/>
          <p:nvPr/>
        </p:nvGrpSpPr>
        <p:grpSpPr>
          <a:xfrm>
            <a:off x="3565224" y="5404113"/>
            <a:ext cx="228600" cy="304800"/>
            <a:chOff x="3024" y="1114"/>
            <a:chExt cx="96" cy="182"/>
          </a:xfrm>
        </p:grpSpPr>
        <p:cxnSp>
          <p:nvCxnSpPr>
            <p:cNvPr id="1815" name="Google Shape;1815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16" name="Google Shape;1816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17" name="Google Shape;1817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18" name="Google Shape;1818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819" name="Google Shape;1819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0" name="Google Shape;1820;p40"/>
          <p:cNvGrpSpPr/>
          <p:nvPr/>
        </p:nvGrpSpPr>
        <p:grpSpPr>
          <a:xfrm>
            <a:off x="8486775" y="4787611"/>
            <a:ext cx="228600" cy="304800"/>
            <a:chOff x="3024" y="1114"/>
            <a:chExt cx="96" cy="182"/>
          </a:xfrm>
        </p:grpSpPr>
        <p:cxnSp>
          <p:nvCxnSpPr>
            <p:cNvPr id="1821" name="Google Shape;1821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22" name="Google Shape;1822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23" name="Google Shape;1823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24" name="Google Shape;1824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825" name="Google Shape;1825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6" name="Google Shape;1826;p40"/>
          <p:cNvGrpSpPr/>
          <p:nvPr/>
        </p:nvGrpSpPr>
        <p:grpSpPr>
          <a:xfrm>
            <a:off x="8791575" y="5092411"/>
            <a:ext cx="228600" cy="304800"/>
            <a:chOff x="3024" y="1114"/>
            <a:chExt cx="96" cy="182"/>
          </a:xfrm>
        </p:grpSpPr>
        <p:cxnSp>
          <p:nvCxnSpPr>
            <p:cNvPr id="1827" name="Google Shape;1827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28" name="Google Shape;1828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29" name="Google Shape;1829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30" name="Google Shape;1830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831" name="Google Shape;1831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32" name="Google Shape;1832;p40"/>
          <p:cNvGrpSpPr/>
          <p:nvPr/>
        </p:nvGrpSpPr>
        <p:grpSpPr>
          <a:xfrm>
            <a:off x="2314575" y="5016211"/>
            <a:ext cx="228600" cy="304800"/>
            <a:chOff x="3024" y="1114"/>
            <a:chExt cx="96" cy="182"/>
          </a:xfrm>
        </p:grpSpPr>
        <p:cxnSp>
          <p:nvCxnSpPr>
            <p:cNvPr id="1833" name="Google Shape;1833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34" name="Google Shape;1834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35" name="Google Shape;1835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36" name="Google Shape;1836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837" name="Google Shape;1837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38" name="Google Shape;1838;p40"/>
          <p:cNvGrpSpPr/>
          <p:nvPr/>
        </p:nvGrpSpPr>
        <p:grpSpPr>
          <a:xfrm>
            <a:off x="2771775" y="5016211"/>
            <a:ext cx="228600" cy="304800"/>
            <a:chOff x="3024" y="1114"/>
            <a:chExt cx="96" cy="182"/>
          </a:xfrm>
        </p:grpSpPr>
        <p:cxnSp>
          <p:nvCxnSpPr>
            <p:cNvPr id="1839" name="Google Shape;1839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40" name="Google Shape;1840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41" name="Google Shape;1841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42" name="Google Shape;1842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843" name="Google Shape;1843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44" name="Google Shape;1844;p40"/>
          <p:cNvGrpSpPr/>
          <p:nvPr/>
        </p:nvGrpSpPr>
        <p:grpSpPr>
          <a:xfrm>
            <a:off x="2619375" y="5321011"/>
            <a:ext cx="228600" cy="304800"/>
            <a:chOff x="3024" y="1114"/>
            <a:chExt cx="96" cy="182"/>
          </a:xfrm>
        </p:grpSpPr>
        <p:cxnSp>
          <p:nvCxnSpPr>
            <p:cNvPr id="1845" name="Google Shape;1845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46" name="Google Shape;1846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47" name="Google Shape;1847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48" name="Google Shape;1848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849" name="Google Shape;1849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50" name="Google Shape;1850;p40"/>
          <p:cNvGrpSpPr/>
          <p:nvPr/>
        </p:nvGrpSpPr>
        <p:grpSpPr>
          <a:xfrm>
            <a:off x="2009775" y="4787611"/>
            <a:ext cx="228600" cy="304800"/>
            <a:chOff x="3024" y="1114"/>
            <a:chExt cx="96" cy="182"/>
          </a:xfrm>
        </p:grpSpPr>
        <p:cxnSp>
          <p:nvCxnSpPr>
            <p:cNvPr id="1851" name="Google Shape;1851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52" name="Google Shape;1852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53" name="Google Shape;1853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54" name="Google Shape;1854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855" name="Google Shape;1855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56" name="Google Shape;1856;p40"/>
          <p:cNvGrpSpPr/>
          <p:nvPr/>
        </p:nvGrpSpPr>
        <p:grpSpPr>
          <a:xfrm>
            <a:off x="2117424" y="5327913"/>
            <a:ext cx="228600" cy="304800"/>
            <a:chOff x="3024" y="1114"/>
            <a:chExt cx="96" cy="182"/>
          </a:xfrm>
        </p:grpSpPr>
        <p:cxnSp>
          <p:nvCxnSpPr>
            <p:cNvPr id="1857" name="Google Shape;1857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58" name="Google Shape;1858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59" name="Google Shape;1859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60" name="Google Shape;1860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861" name="Google Shape;1861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2" name="Google Shape;1862;p40"/>
          <p:cNvGrpSpPr/>
          <p:nvPr/>
        </p:nvGrpSpPr>
        <p:grpSpPr>
          <a:xfrm>
            <a:off x="9858375" y="4787611"/>
            <a:ext cx="228600" cy="304800"/>
            <a:chOff x="3024" y="1114"/>
            <a:chExt cx="96" cy="182"/>
          </a:xfrm>
        </p:grpSpPr>
        <p:cxnSp>
          <p:nvCxnSpPr>
            <p:cNvPr id="1863" name="Google Shape;1863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64" name="Google Shape;1864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65" name="Google Shape;1865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66" name="Google Shape;1866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867" name="Google Shape;1867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8" name="Google Shape;1868;p40"/>
          <p:cNvGrpSpPr/>
          <p:nvPr/>
        </p:nvGrpSpPr>
        <p:grpSpPr>
          <a:xfrm>
            <a:off x="9705975" y="5092411"/>
            <a:ext cx="228600" cy="304800"/>
            <a:chOff x="3024" y="1114"/>
            <a:chExt cx="96" cy="182"/>
          </a:xfrm>
        </p:grpSpPr>
        <p:cxnSp>
          <p:nvCxnSpPr>
            <p:cNvPr id="1869" name="Google Shape;1869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70" name="Google Shape;1870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71" name="Google Shape;1871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72" name="Google Shape;1872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873" name="Google Shape;1873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4" name="Google Shape;1874;p40"/>
          <p:cNvGrpSpPr/>
          <p:nvPr/>
        </p:nvGrpSpPr>
        <p:grpSpPr>
          <a:xfrm>
            <a:off x="10163175" y="5092411"/>
            <a:ext cx="228600" cy="304800"/>
            <a:chOff x="3024" y="1114"/>
            <a:chExt cx="96" cy="182"/>
          </a:xfrm>
        </p:grpSpPr>
        <p:cxnSp>
          <p:nvCxnSpPr>
            <p:cNvPr id="1875" name="Google Shape;1875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76" name="Google Shape;1876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77" name="Google Shape;1877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78" name="Google Shape;1878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879" name="Google Shape;1879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80" name="Google Shape;1880;p40"/>
          <p:cNvGrpSpPr/>
          <p:nvPr/>
        </p:nvGrpSpPr>
        <p:grpSpPr>
          <a:xfrm>
            <a:off x="10010775" y="5397211"/>
            <a:ext cx="228600" cy="304800"/>
            <a:chOff x="3024" y="1114"/>
            <a:chExt cx="96" cy="182"/>
          </a:xfrm>
        </p:grpSpPr>
        <p:cxnSp>
          <p:nvCxnSpPr>
            <p:cNvPr id="1881" name="Google Shape;1881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82" name="Google Shape;1882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83" name="Google Shape;1883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84" name="Google Shape;1884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885" name="Google Shape;1885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86" name="Google Shape;1886;p40"/>
          <p:cNvGrpSpPr/>
          <p:nvPr/>
        </p:nvGrpSpPr>
        <p:grpSpPr>
          <a:xfrm>
            <a:off x="9401175" y="4863811"/>
            <a:ext cx="228600" cy="304800"/>
            <a:chOff x="3024" y="1114"/>
            <a:chExt cx="96" cy="182"/>
          </a:xfrm>
        </p:grpSpPr>
        <p:cxnSp>
          <p:nvCxnSpPr>
            <p:cNvPr id="1887" name="Google Shape;1887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88" name="Google Shape;1888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89" name="Google Shape;1889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90" name="Google Shape;1890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891" name="Google Shape;1891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92" name="Google Shape;1892;p40"/>
          <p:cNvGrpSpPr/>
          <p:nvPr/>
        </p:nvGrpSpPr>
        <p:grpSpPr>
          <a:xfrm>
            <a:off x="9508824" y="5404113"/>
            <a:ext cx="228600" cy="304800"/>
            <a:chOff x="3024" y="1114"/>
            <a:chExt cx="96" cy="182"/>
          </a:xfrm>
        </p:grpSpPr>
        <p:cxnSp>
          <p:nvCxnSpPr>
            <p:cNvPr id="1893" name="Google Shape;1893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94" name="Google Shape;1894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95" name="Google Shape;1895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896" name="Google Shape;1896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897" name="Google Shape;1897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98" name="Google Shape;1898;p40"/>
          <p:cNvGrpSpPr/>
          <p:nvPr/>
        </p:nvGrpSpPr>
        <p:grpSpPr>
          <a:xfrm>
            <a:off x="3914775" y="2817500"/>
            <a:ext cx="228600" cy="304800"/>
            <a:chOff x="3024" y="1114"/>
            <a:chExt cx="96" cy="182"/>
          </a:xfrm>
        </p:grpSpPr>
        <p:cxnSp>
          <p:nvCxnSpPr>
            <p:cNvPr id="1899" name="Google Shape;1899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900" name="Google Shape;1900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901" name="Google Shape;1901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902" name="Google Shape;1902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903" name="Google Shape;1903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04" name="Google Shape;1904;p40"/>
          <p:cNvGrpSpPr/>
          <p:nvPr/>
        </p:nvGrpSpPr>
        <p:grpSpPr>
          <a:xfrm>
            <a:off x="8105775" y="2813313"/>
            <a:ext cx="228600" cy="304800"/>
            <a:chOff x="3024" y="1114"/>
            <a:chExt cx="96" cy="182"/>
          </a:xfrm>
        </p:grpSpPr>
        <p:cxnSp>
          <p:nvCxnSpPr>
            <p:cNvPr id="1905" name="Google Shape;1905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906" name="Google Shape;1906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907" name="Google Shape;1907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908" name="Google Shape;1908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909" name="Google Shape;1909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910" name="Google Shape;1910;p40"/>
          <p:cNvCxnSpPr>
            <a:stCxn id="1686" idx="1"/>
          </p:cNvCxnSpPr>
          <p:nvPr/>
        </p:nvCxnSpPr>
        <p:spPr>
          <a:xfrm flipH="1">
            <a:off x="4737825" y="1443272"/>
            <a:ext cx="453300" cy="490200"/>
          </a:xfrm>
          <a:prstGeom prst="straightConnector1">
            <a:avLst/>
          </a:prstGeom>
          <a:noFill/>
          <a:ln w="9525" cap="flat" cmpd="sng">
            <a:solidFill>
              <a:srgbClr val="3F2879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1911" name="Google Shape;1911;p40"/>
          <p:cNvCxnSpPr/>
          <p:nvPr/>
        </p:nvCxnSpPr>
        <p:spPr>
          <a:xfrm>
            <a:off x="5457825" y="1443273"/>
            <a:ext cx="514350" cy="526183"/>
          </a:xfrm>
          <a:prstGeom prst="straightConnector1">
            <a:avLst/>
          </a:prstGeom>
          <a:noFill/>
          <a:ln w="9525" cap="flat" cmpd="sng">
            <a:solidFill>
              <a:srgbClr val="3F2879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1912" name="Google Shape;1912;p40"/>
          <p:cNvCxnSpPr/>
          <p:nvPr/>
        </p:nvCxnSpPr>
        <p:spPr>
          <a:xfrm>
            <a:off x="6429375" y="2238221"/>
            <a:ext cx="1524000" cy="502115"/>
          </a:xfrm>
          <a:prstGeom prst="straightConnector1">
            <a:avLst/>
          </a:prstGeom>
          <a:noFill/>
          <a:ln w="9525" cap="flat" cmpd="sng">
            <a:solidFill>
              <a:srgbClr val="3F2879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1913" name="Google Shape;1913;p40"/>
          <p:cNvCxnSpPr/>
          <p:nvPr/>
        </p:nvCxnSpPr>
        <p:spPr>
          <a:xfrm flipH="1">
            <a:off x="4188619" y="2390621"/>
            <a:ext cx="259556" cy="349715"/>
          </a:xfrm>
          <a:prstGeom prst="straightConnector1">
            <a:avLst/>
          </a:prstGeom>
          <a:noFill/>
          <a:ln w="9525" cap="flat" cmpd="sng">
            <a:solidFill>
              <a:srgbClr val="3F2879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1914" name="Google Shape;1914;p40"/>
          <p:cNvCxnSpPr/>
          <p:nvPr/>
        </p:nvCxnSpPr>
        <p:spPr>
          <a:xfrm flipH="1">
            <a:off x="2588419" y="3122301"/>
            <a:ext cx="1098250" cy="516653"/>
          </a:xfrm>
          <a:prstGeom prst="straightConnector1">
            <a:avLst/>
          </a:prstGeom>
          <a:noFill/>
          <a:ln w="9525" cap="flat" cmpd="sng">
            <a:solidFill>
              <a:srgbClr val="3F2879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1915" name="Google Shape;1915;p40"/>
          <p:cNvCxnSpPr/>
          <p:nvPr/>
        </p:nvCxnSpPr>
        <p:spPr>
          <a:xfrm>
            <a:off x="4341019" y="3118113"/>
            <a:ext cx="754856" cy="520840"/>
          </a:xfrm>
          <a:prstGeom prst="straightConnector1">
            <a:avLst/>
          </a:prstGeom>
          <a:noFill/>
          <a:ln w="9525" cap="flat" cmpd="sng">
            <a:solidFill>
              <a:srgbClr val="3F2879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1916" name="Google Shape;1916;p40"/>
          <p:cNvCxnSpPr/>
          <p:nvPr/>
        </p:nvCxnSpPr>
        <p:spPr>
          <a:xfrm>
            <a:off x="8722520" y="3118113"/>
            <a:ext cx="957755" cy="457200"/>
          </a:xfrm>
          <a:prstGeom prst="straightConnector1">
            <a:avLst/>
          </a:prstGeom>
          <a:noFill/>
          <a:ln w="9525" cap="flat" cmpd="sng">
            <a:solidFill>
              <a:srgbClr val="3F2879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1917" name="Google Shape;1917;p40"/>
          <p:cNvCxnSpPr/>
          <p:nvPr/>
        </p:nvCxnSpPr>
        <p:spPr>
          <a:xfrm>
            <a:off x="8181975" y="3122301"/>
            <a:ext cx="228600" cy="453013"/>
          </a:xfrm>
          <a:prstGeom prst="straightConnector1">
            <a:avLst/>
          </a:prstGeom>
          <a:noFill/>
          <a:ln w="9525" cap="flat" cmpd="sng">
            <a:solidFill>
              <a:srgbClr val="3F2879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1918" name="Google Shape;1918;p40"/>
          <p:cNvCxnSpPr/>
          <p:nvPr/>
        </p:nvCxnSpPr>
        <p:spPr>
          <a:xfrm flipH="1">
            <a:off x="7191375" y="3122300"/>
            <a:ext cx="762000" cy="493206"/>
          </a:xfrm>
          <a:prstGeom prst="straightConnector1">
            <a:avLst/>
          </a:prstGeom>
          <a:noFill/>
          <a:ln w="9525" cap="flat" cmpd="sng">
            <a:solidFill>
              <a:srgbClr val="3F2879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1919" name="Google Shape;1919;p40"/>
          <p:cNvCxnSpPr/>
          <p:nvPr/>
        </p:nvCxnSpPr>
        <p:spPr>
          <a:xfrm>
            <a:off x="4029075" y="4123787"/>
            <a:ext cx="38100" cy="533615"/>
          </a:xfrm>
          <a:prstGeom prst="straightConnector1">
            <a:avLst/>
          </a:prstGeom>
          <a:noFill/>
          <a:ln w="9525" cap="flat" cmpd="sng">
            <a:solidFill>
              <a:srgbClr val="3F2879"/>
            </a:solidFill>
            <a:prstDash val="solid"/>
            <a:miter lim="800000"/>
            <a:headEnd type="none" w="sm" len="sm"/>
            <a:tailEnd type="stealth" w="med" len="med"/>
          </a:ln>
        </p:spPr>
      </p:cxnSp>
      <p:grpSp>
        <p:nvGrpSpPr>
          <p:cNvPr id="1920" name="Google Shape;1920;p40"/>
          <p:cNvGrpSpPr/>
          <p:nvPr/>
        </p:nvGrpSpPr>
        <p:grpSpPr>
          <a:xfrm>
            <a:off x="2346024" y="3803913"/>
            <a:ext cx="228600" cy="304800"/>
            <a:chOff x="3024" y="1114"/>
            <a:chExt cx="96" cy="182"/>
          </a:xfrm>
        </p:grpSpPr>
        <p:cxnSp>
          <p:nvCxnSpPr>
            <p:cNvPr id="1921" name="Google Shape;1921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922" name="Google Shape;1922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923" name="Google Shape;1923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924" name="Google Shape;1924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925" name="Google Shape;1925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26" name="Google Shape;1926;p40"/>
          <p:cNvGrpSpPr/>
          <p:nvPr/>
        </p:nvGrpSpPr>
        <p:grpSpPr>
          <a:xfrm>
            <a:off x="3937397" y="3763719"/>
            <a:ext cx="228600" cy="304800"/>
            <a:chOff x="3024" y="1114"/>
            <a:chExt cx="96" cy="182"/>
          </a:xfrm>
        </p:grpSpPr>
        <p:cxnSp>
          <p:nvCxnSpPr>
            <p:cNvPr id="1927" name="Google Shape;1927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928" name="Google Shape;1928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929" name="Google Shape;1929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930" name="Google Shape;1930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931" name="Google Shape;1931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32" name="Google Shape;1932;p40"/>
          <p:cNvGrpSpPr/>
          <p:nvPr/>
        </p:nvGrpSpPr>
        <p:grpSpPr>
          <a:xfrm>
            <a:off x="5101985" y="3795539"/>
            <a:ext cx="228600" cy="304800"/>
            <a:chOff x="3024" y="1114"/>
            <a:chExt cx="96" cy="182"/>
          </a:xfrm>
        </p:grpSpPr>
        <p:cxnSp>
          <p:nvCxnSpPr>
            <p:cNvPr id="1933" name="Google Shape;1933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934" name="Google Shape;1934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935" name="Google Shape;1935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936" name="Google Shape;1936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937" name="Google Shape;1937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38" name="Google Shape;1938;p40"/>
          <p:cNvGrpSpPr/>
          <p:nvPr/>
        </p:nvGrpSpPr>
        <p:grpSpPr>
          <a:xfrm>
            <a:off x="6753225" y="3755346"/>
            <a:ext cx="228600" cy="304800"/>
            <a:chOff x="3024" y="1114"/>
            <a:chExt cx="96" cy="182"/>
          </a:xfrm>
        </p:grpSpPr>
        <p:cxnSp>
          <p:nvCxnSpPr>
            <p:cNvPr id="1939" name="Google Shape;1939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940" name="Google Shape;1940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941" name="Google Shape;1941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942" name="Google Shape;1942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943" name="Google Shape;1943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44" name="Google Shape;1944;p40"/>
          <p:cNvGrpSpPr/>
          <p:nvPr/>
        </p:nvGrpSpPr>
        <p:grpSpPr>
          <a:xfrm>
            <a:off x="8410171" y="3787165"/>
            <a:ext cx="228600" cy="304800"/>
            <a:chOff x="3024" y="1114"/>
            <a:chExt cx="96" cy="182"/>
          </a:xfrm>
        </p:grpSpPr>
        <p:cxnSp>
          <p:nvCxnSpPr>
            <p:cNvPr id="1945" name="Google Shape;1945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946" name="Google Shape;1946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947" name="Google Shape;1947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948" name="Google Shape;1948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949" name="Google Shape;1949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50" name="Google Shape;1950;p40"/>
          <p:cNvGrpSpPr/>
          <p:nvPr/>
        </p:nvGrpSpPr>
        <p:grpSpPr>
          <a:xfrm>
            <a:off x="9692676" y="3818986"/>
            <a:ext cx="228600" cy="304800"/>
            <a:chOff x="3024" y="1114"/>
            <a:chExt cx="96" cy="182"/>
          </a:xfrm>
        </p:grpSpPr>
        <p:cxnSp>
          <p:nvCxnSpPr>
            <p:cNvPr id="1951" name="Google Shape;1951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952" name="Google Shape;1952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953" name="Google Shape;1953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954" name="Google Shape;1954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955" name="Google Shape;1955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956" name="Google Shape;1956;p40"/>
          <p:cNvCxnSpPr/>
          <p:nvPr/>
        </p:nvCxnSpPr>
        <p:spPr>
          <a:xfrm>
            <a:off x="2455069" y="4184913"/>
            <a:ext cx="38100" cy="472488"/>
          </a:xfrm>
          <a:prstGeom prst="straightConnector1">
            <a:avLst/>
          </a:prstGeom>
          <a:noFill/>
          <a:ln w="9525" cap="flat" cmpd="sng">
            <a:solidFill>
              <a:srgbClr val="3F2879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1957" name="Google Shape;1957;p40"/>
          <p:cNvCxnSpPr/>
          <p:nvPr/>
        </p:nvCxnSpPr>
        <p:spPr>
          <a:xfrm>
            <a:off x="5210175" y="4184913"/>
            <a:ext cx="13254" cy="472488"/>
          </a:xfrm>
          <a:prstGeom prst="straightConnector1">
            <a:avLst/>
          </a:prstGeom>
          <a:noFill/>
          <a:ln w="9525" cap="flat" cmpd="sng">
            <a:solidFill>
              <a:srgbClr val="3F2879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1958" name="Google Shape;1958;p40"/>
          <p:cNvCxnSpPr/>
          <p:nvPr/>
        </p:nvCxnSpPr>
        <p:spPr>
          <a:xfrm>
            <a:off x="6848475" y="4154350"/>
            <a:ext cx="38100" cy="533615"/>
          </a:xfrm>
          <a:prstGeom prst="straightConnector1">
            <a:avLst/>
          </a:prstGeom>
          <a:noFill/>
          <a:ln w="9525" cap="flat" cmpd="sng">
            <a:solidFill>
              <a:srgbClr val="3F2879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1959" name="Google Shape;1959;p40"/>
          <p:cNvCxnSpPr/>
          <p:nvPr/>
        </p:nvCxnSpPr>
        <p:spPr>
          <a:xfrm>
            <a:off x="8524875" y="4123787"/>
            <a:ext cx="38100" cy="533615"/>
          </a:xfrm>
          <a:prstGeom prst="straightConnector1">
            <a:avLst/>
          </a:prstGeom>
          <a:noFill/>
          <a:ln w="9525" cap="flat" cmpd="sng">
            <a:solidFill>
              <a:srgbClr val="3F2879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1960" name="Google Shape;1960;p40"/>
          <p:cNvCxnSpPr/>
          <p:nvPr/>
        </p:nvCxnSpPr>
        <p:spPr>
          <a:xfrm>
            <a:off x="9782175" y="4184914"/>
            <a:ext cx="38100" cy="533615"/>
          </a:xfrm>
          <a:prstGeom prst="straightConnector1">
            <a:avLst/>
          </a:prstGeom>
          <a:noFill/>
          <a:ln w="9525" cap="flat" cmpd="sng">
            <a:solidFill>
              <a:srgbClr val="3F2879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1961" name="Google Shape;1961;p40"/>
          <p:cNvCxnSpPr/>
          <p:nvPr/>
        </p:nvCxnSpPr>
        <p:spPr>
          <a:xfrm>
            <a:off x="4001691" y="3270513"/>
            <a:ext cx="27384" cy="304800"/>
          </a:xfrm>
          <a:prstGeom prst="straightConnector1">
            <a:avLst/>
          </a:prstGeom>
          <a:noFill/>
          <a:ln w="9525" cap="flat" cmpd="sng">
            <a:solidFill>
              <a:srgbClr val="3F2879"/>
            </a:solidFill>
            <a:prstDash val="solid"/>
            <a:miter lim="800000"/>
            <a:headEnd type="none" w="sm" len="sm"/>
            <a:tailEnd type="stealth" w="med" len="med"/>
          </a:ln>
        </p:spPr>
      </p:cxnSp>
      <p:grpSp>
        <p:nvGrpSpPr>
          <p:cNvPr id="1962" name="Google Shape;1962;p40"/>
          <p:cNvGrpSpPr/>
          <p:nvPr/>
        </p:nvGrpSpPr>
        <p:grpSpPr>
          <a:xfrm>
            <a:off x="2466975" y="4718313"/>
            <a:ext cx="228600" cy="304800"/>
            <a:chOff x="3024" y="1114"/>
            <a:chExt cx="96" cy="182"/>
          </a:xfrm>
        </p:grpSpPr>
        <p:cxnSp>
          <p:nvCxnSpPr>
            <p:cNvPr id="1963" name="Google Shape;1963;p40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964" name="Google Shape;1964;p40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965" name="Google Shape;1965;p40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966" name="Google Shape;1966;p40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967" name="Google Shape;1967;p40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68" name="Google Shape;1968;p40"/>
          <p:cNvSpPr txBox="1"/>
          <p:nvPr/>
        </p:nvSpPr>
        <p:spPr>
          <a:xfrm>
            <a:off x="1784994" y="5861314"/>
            <a:ext cx="1340151" cy="319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Sales</a:t>
            </a:r>
            <a:endParaRPr/>
          </a:p>
        </p:txBody>
      </p:sp>
      <p:sp>
        <p:nvSpPr>
          <p:cNvPr id="1969" name="Google Shape;1969;p40"/>
          <p:cNvSpPr txBox="1"/>
          <p:nvPr/>
        </p:nvSpPr>
        <p:spPr>
          <a:xfrm>
            <a:off x="4634781" y="5861120"/>
            <a:ext cx="1660375" cy="319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Product Mgmt.</a:t>
            </a:r>
            <a:endParaRPr/>
          </a:p>
        </p:txBody>
      </p:sp>
      <p:sp>
        <p:nvSpPr>
          <p:cNvPr id="1970" name="Google Shape;1970;p40"/>
          <p:cNvSpPr txBox="1"/>
          <p:nvPr/>
        </p:nvSpPr>
        <p:spPr>
          <a:xfrm>
            <a:off x="9085338" y="5861314"/>
            <a:ext cx="1660375" cy="319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Operations</a:t>
            </a:r>
            <a:endParaRPr/>
          </a:p>
        </p:txBody>
      </p:sp>
      <p:sp>
        <p:nvSpPr>
          <p:cNvPr id="1971" name="Google Shape;1971;p40"/>
          <p:cNvSpPr txBox="1"/>
          <p:nvPr/>
        </p:nvSpPr>
        <p:spPr>
          <a:xfrm>
            <a:off x="3276600" y="5861314"/>
            <a:ext cx="1340151" cy="319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Marketing </a:t>
            </a:r>
            <a:endParaRPr/>
          </a:p>
        </p:txBody>
      </p:sp>
      <p:sp>
        <p:nvSpPr>
          <p:cNvPr id="1972" name="Google Shape;1972;p40"/>
          <p:cNvSpPr txBox="1"/>
          <p:nvPr/>
        </p:nvSpPr>
        <p:spPr>
          <a:xfrm>
            <a:off x="6254031" y="5861120"/>
            <a:ext cx="1660375" cy="319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Delivery</a:t>
            </a:r>
            <a:endParaRPr/>
          </a:p>
        </p:txBody>
      </p:sp>
      <p:sp>
        <p:nvSpPr>
          <p:cNvPr id="1973" name="Google Shape;1973;p40"/>
          <p:cNvSpPr txBox="1"/>
          <p:nvPr/>
        </p:nvSpPr>
        <p:spPr>
          <a:xfrm>
            <a:off x="7579983" y="5861120"/>
            <a:ext cx="1660375" cy="319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Compliance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p41"/>
          <p:cNvSpPr txBox="1">
            <a:spLocks noGrp="1"/>
          </p:cNvSpPr>
          <p:nvPr>
            <p:ph type="title"/>
          </p:nvPr>
        </p:nvSpPr>
        <p:spPr>
          <a:xfrm>
            <a:off x="478436" y="228600"/>
            <a:ext cx="11235128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236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… But This is How We Actually Work!</a:t>
            </a:r>
            <a:endParaRPr/>
          </a:p>
        </p:txBody>
      </p:sp>
      <p:grpSp>
        <p:nvGrpSpPr>
          <p:cNvPr id="1981" name="Google Shape;1981;p41"/>
          <p:cNvGrpSpPr/>
          <p:nvPr/>
        </p:nvGrpSpPr>
        <p:grpSpPr>
          <a:xfrm>
            <a:off x="5191125" y="1138472"/>
            <a:ext cx="228600" cy="304800"/>
            <a:chOff x="3024" y="1114"/>
            <a:chExt cx="96" cy="182"/>
          </a:xfrm>
        </p:grpSpPr>
        <p:cxnSp>
          <p:nvCxnSpPr>
            <p:cNvPr id="1982" name="Google Shape;1982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983" name="Google Shape;1983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984" name="Google Shape;1984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985" name="Google Shape;1985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986" name="Google Shape;1986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87" name="Google Shape;1987;p41"/>
          <p:cNvGrpSpPr/>
          <p:nvPr/>
        </p:nvGrpSpPr>
        <p:grpSpPr>
          <a:xfrm>
            <a:off x="4509185" y="1969455"/>
            <a:ext cx="228600" cy="304800"/>
            <a:chOff x="3024" y="1114"/>
            <a:chExt cx="96" cy="182"/>
          </a:xfrm>
        </p:grpSpPr>
        <p:cxnSp>
          <p:nvCxnSpPr>
            <p:cNvPr id="1988" name="Google Shape;1988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989" name="Google Shape;1989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990" name="Google Shape;1990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991" name="Google Shape;1991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992" name="Google Shape;1992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93" name="Google Shape;1993;p41"/>
          <p:cNvGrpSpPr/>
          <p:nvPr/>
        </p:nvGrpSpPr>
        <p:grpSpPr>
          <a:xfrm>
            <a:off x="6048375" y="1933420"/>
            <a:ext cx="228600" cy="304800"/>
            <a:chOff x="3024" y="1114"/>
            <a:chExt cx="96" cy="182"/>
          </a:xfrm>
        </p:grpSpPr>
        <p:cxnSp>
          <p:nvCxnSpPr>
            <p:cNvPr id="1994" name="Google Shape;1994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995" name="Google Shape;1995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996" name="Google Shape;1996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997" name="Google Shape;1997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998" name="Google Shape;1998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99" name="Google Shape;1999;p41"/>
          <p:cNvGrpSpPr/>
          <p:nvPr/>
        </p:nvGrpSpPr>
        <p:grpSpPr>
          <a:xfrm>
            <a:off x="3914775" y="4787611"/>
            <a:ext cx="228600" cy="304800"/>
            <a:chOff x="3024" y="1114"/>
            <a:chExt cx="96" cy="182"/>
          </a:xfrm>
        </p:grpSpPr>
        <p:cxnSp>
          <p:nvCxnSpPr>
            <p:cNvPr id="2000" name="Google Shape;2000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01" name="Google Shape;2001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02" name="Google Shape;2002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03" name="Google Shape;2003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004" name="Google Shape;2004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05" name="Google Shape;2005;p41"/>
          <p:cNvGrpSpPr/>
          <p:nvPr/>
        </p:nvGrpSpPr>
        <p:grpSpPr>
          <a:xfrm>
            <a:off x="3762375" y="5092411"/>
            <a:ext cx="228600" cy="304800"/>
            <a:chOff x="3024" y="1114"/>
            <a:chExt cx="96" cy="182"/>
          </a:xfrm>
        </p:grpSpPr>
        <p:cxnSp>
          <p:nvCxnSpPr>
            <p:cNvPr id="2006" name="Google Shape;2006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07" name="Google Shape;2007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08" name="Google Shape;2008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09" name="Google Shape;2009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010" name="Google Shape;2010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11" name="Google Shape;2011;p41"/>
          <p:cNvGrpSpPr/>
          <p:nvPr/>
        </p:nvGrpSpPr>
        <p:grpSpPr>
          <a:xfrm>
            <a:off x="4219575" y="5092411"/>
            <a:ext cx="228600" cy="304800"/>
            <a:chOff x="3024" y="1114"/>
            <a:chExt cx="96" cy="182"/>
          </a:xfrm>
        </p:grpSpPr>
        <p:cxnSp>
          <p:nvCxnSpPr>
            <p:cNvPr id="2012" name="Google Shape;2012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13" name="Google Shape;2013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14" name="Google Shape;2014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15" name="Google Shape;2015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016" name="Google Shape;2016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17" name="Google Shape;2017;p41"/>
          <p:cNvGrpSpPr/>
          <p:nvPr/>
        </p:nvGrpSpPr>
        <p:grpSpPr>
          <a:xfrm>
            <a:off x="4067175" y="5397211"/>
            <a:ext cx="228600" cy="304800"/>
            <a:chOff x="3024" y="1114"/>
            <a:chExt cx="96" cy="182"/>
          </a:xfrm>
        </p:grpSpPr>
        <p:cxnSp>
          <p:nvCxnSpPr>
            <p:cNvPr id="2018" name="Google Shape;2018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19" name="Google Shape;2019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20" name="Google Shape;2020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21" name="Google Shape;2021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022" name="Google Shape;2022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23" name="Google Shape;2023;p41"/>
          <p:cNvGrpSpPr/>
          <p:nvPr/>
        </p:nvGrpSpPr>
        <p:grpSpPr>
          <a:xfrm>
            <a:off x="8105775" y="4787611"/>
            <a:ext cx="228600" cy="304800"/>
            <a:chOff x="3024" y="1114"/>
            <a:chExt cx="96" cy="182"/>
          </a:xfrm>
        </p:grpSpPr>
        <p:cxnSp>
          <p:nvCxnSpPr>
            <p:cNvPr id="2024" name="Google Shape;2024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25" name="Google Shape;2025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26" name="Google Shape;2026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27" name="Google Shape;2027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028" name="Google Shape;2028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29" name="Google Shape;2029;p41"/>
          <p:cNvGrpSpPr/>
          <p:nvPr/>
        </p:nvGrpSpPr>
        <p:grpSpPr>
          <a:xfrm>
            <a:off x="7953375" y="5092411"/>
            <a:ext cx="228600" cy="304800"/>
            <a:chOff x="3024" y="1114"/>
            <a:chExt cx="96" cy="182"/>
          </a:xfrm>
        </p:grpSpPr>
        <p:cxnSp>
          <p:nvCxnSpPr>
            <p:cNvPr id="2030" name="Google Shape;2030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31" name="Google Shape;2031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32" name="Google Shape;2032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33" name="Google Shape;2033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034" name="Google Shape;2034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35" name="Google Shape;2035;p41"/>
          <p:cNvGrpSpPr/>
          <p:nvPr/>
        </p:nvGrpSpPr>
        <p:grpSpPr>
          <a:xfrm>
            <a:off x="8410575" y="5092411"/>
            <a:ext cx="228600" cy="304800"/>
            <a:chOff x="3024" y="1114"/>
            <a:chExt cx="96" cy="182"/>
          </a:xfrm>
        </p:grpSpPr>
        <p:cxnSp>
          <p:nvCxnSpPr>
            <p:cNvPr id="2036" name="Google Shape;2036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37" name="Google Shape;2037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38" name="Google Shape;2038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39" name="Google Shape;2039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040" name="Google Shape;2040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41" name="Google Shape;2041;p41"/>
          <p:cNvGrpSpPr/>
          <p:nvPr/>
        </p:nvGrpSpPr>
        <p:grpSpPr>
          <a:xfrm>
            <a:off x="8258175" y="5397211"/>
            <a:ext cx="228600" cy="304800"/>
            <a:chOff x="3024" y="1114"/>
            <a:chExt cx="96" cy="182"/>
          </a:xfrm>
        </p:grpSpPr>
        <p:cxnSp>
          <p:nvCxnSpPr>
            <p:cNvPr id="2042" name="Google Shape;2042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43" name="Google Shape;2043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44" name="Google Shape;2044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45" name="Google Shape;2045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046" name="Google Shape;2046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47" name="Google Shape;2047;p41"/>
          <p:cNvGrpSpPr/>
          <p:nvPr/>
        </p:nvGrpSpPr>
        <p:grpSpPr>
          <a:xfrm>
            <a:off x="6810375" y="4787611"/>
            <a:ext cx="228600" cy="304800"/>
            <a:chOff x="3024" y="1114"/>
            <a:chExt cx="96" cy="182"/>
          </a:xfrm>
        </p:grpSpPr>
        <p:cxnSp>
          <p:nvCxnSpPr>
            <p:cNvPr id="2048" name="Google Shape;2048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49" name="Google Shape;2049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50" name="Google Shape;2050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51" name="Google Shape;2051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052" name="Google Shape;2052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53" name="Google Shape;2053;p41"/>
          <p:cNvGrpSpPr/>
          <p:nvPr/>
        </p:nvGrpSpPr>
        <p:grpSpPr>
          <a:xfrm>
            <a:off x="6657975" y="5092411"/>
            <a:ext cx="228600" cy="304800"/>
            <a:chOff x="3024" y="1114"/>
            <a:chExt cx="96" cy="182"/>
          </a:xfrm>
        </p:grpSpPr>
        <p:cxnSp>
          <p:nvCxnSpPr>
            <p:cNvPr id="2054" name="Google Shape;2054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55" name="Google Shape;2055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56" name="Google Shape;2056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57" name="Google Shape;2057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058" name="Google Shape;2058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59" name="Google Shape;2059;p41"/>
          <p:cNvGrpSpPr/>
          <p:nvPr/>
        </p:nvGrpSpPr>
        <p:grpSpPr>
          <a:xfrm>
            <a:off x="7115175" y="5092411"/>
            <a:ext cx="228600" cy="304800"/>
            <a:chOff x="3024" y="1114"/>
            <a:chExt cx="96" cy="182"/>
          </a:xfrm>
        </p:grpSpPr>
        <p:cxnSp>
          <p:nvCxnSpPr>
            <p:cNvPr id="2060" name="Google Shape;2060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61" name="Google Shape;2061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62" name="Google Shape;2062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63" name="Google Shape;2063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064" name="Google Shape;2064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65" name="Google Shape;2065;p41"/>
          <p:cNvGrpSpPr/>
          <p:nvPr/>
        </p:nvGrpSpPr>
        <p:grpSpPr>
          <a:xfrm>
            <a:off x="6962775" y="5397211"/>
            <a:ext cx="228600" cy="304800"/>
            <a:chOff x="3024" y="1114"/>
            <a:chExt cx="96" cy="182"/>
          </a:xfrm>
        </p:grpSpPr>
        <p:cxnSp>
          <p:nvCxnSpPr>
            <p:cNvPr id="2066" name="Google Shape;2066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67" name="Google Shape;2067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68" name="Google Shape;2068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69" name="Google Shape;2069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070" name="Google Shape;2070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71" name="Google Shape;2071;p41"/>
          <p:cNvGrpSpPr/>
          <p:nvPr/>
        </p:nvGrpSpPr>
        <p:grpSpPr>
          <a:xfrm>
            <a:off x="5133975" y="4787611"/>
            <a:ext cx="228600" cy="304800"/>
            <a:chOff x="3024" y="1114"/>
            <a:chExt cx="96" cy="182"/>
          </a:xfrm>
        </p:grpSpPr>
        <p:cxnSp>
          <p:nvCxnSpPr>
            <p:cNvPr id="2072" name="Google Shape;2072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73" name="Google Shape;2073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74" name="Google Shape;2074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75" name="Google Shape;2075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076" name="Google Shape;2076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77" name="Google Shape;2077;p41"/>
          <p:cNvGrpSpPr/>
          <p:nvPr/>
        </p:nvGrpSpPr>
        <p:grpSpPr>
          <a:xfrm>
            <a:off x="4981575" y="5092411"/>
            <a:ext cx="228600" cy="304800"/>
            <a:chOff x="3024" y="1114"/>
            <a:chExt cx="96" cy="182"/>
          </a:xfrm>
        </p:grpSpPr>
        <p:cxnSp>
          <p:nvCxnSpPr>
            <p:cNvPr id="2078" name="Google Shape;2078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79" name="Google Shape;2079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80" name="Google Shape;2080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81" name="Google Shape;2081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082" name="Google Shape;2082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83" name="Google Shape;2083;p41"/>
          <p:cNvGrpSpPr/>
          <p:nvPr/>
        </p:nvGrpSpPr>
        <p:grpSpPr>
          <a:xfrm>
            <a:off x="5438775" y="5092411"/>
            <a:ext cx="228600" cy="304800"/>
            <a:chOff x="3024" y="1114"/>
            <a:chExt cx="96" cy="182"/>
          </a:xfrm>
        </p:grpSpPr>
        <p:cxnSp>
          <p:nvCxnSpPr>
            <p:cNvPr id="2084" name="Google Shape;2084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85" name="Google Shape;2085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86" name="Google Shape;2086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87" name="Google Shape;2087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088" name="Google Shape;2088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89" name="Google Shape;2089;p41"/>
          <p:cNvGrpSpPr/>
          <p:nvPr/>
        </p:nvGrpSpPr>
        <p:grpSpPr>
          <a:xfrm>
            <a:off x="5286375" y="5397211"/>
            <a:ext cx="228600" cy="304800"/>
            <a:chOff x="3024" y="1114"/>
            <a:chExt cx="96" cy="182"/>
          </a:xfrm>
        </p:grpSpPr>
        <p:cxnSp>
          <p:nvCxnSpPr>
            <p:cNvPr id="2090" name="Google Shape;2090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91" name="Google Shape;2091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92" name="Google Shape;2092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93" name="Google Shape;2093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094" name="Google Shape;2094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5" name="Google Shape;2095;p41"/>
          <p:cNvGrpSpPr/>
          <p:nvPr/>
        </p:nvGrpSpPr>
        <p:grpSpPr>
          <a:xfrm>
            <a:off x="5438775" y="4787611"/>
            <a:ext cx="228600" cy="304800"/>
            <a:chOff x="3024" y="1114"/>
            <a:chExt cx="96" cy="182"/>
          </a:xfrm>
        </p:grpSpPr>
        <p:cxnSp>
          <p:nvCxnSpPr>
            <p:cNvPr id="2096" name="Google Shape;2096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97" name="Google Shape;2097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98" name="Google Shape;2098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099" name="Google Shape;2099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100" name="Google Shape;2100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01" name="Google Shape;2101;p41"/>
          <p:cNvGrpSpPr/>
          <p:nvPr/>
        </p:nvGrpSpPr>
        <p:grpSpPr>
          <a:xfrm>
            <a:off x="5743575" y="5092411"/>
            <a:ext cx="228600" cy="304800"/>
            <a:chOff x="3024" y="1114"/>
            <a:chExt cx="96" cy="182"/>
          </a:xfrm>
        </p:grpSpPr>
        <p:cxnSp>
          <p:nvCxnSpPr>
            <p:cNvPr id="2102" name="Google Shape;2102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03" name="Google Shape;2103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04" name="Google Shape;2104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05" name="Google Shape;2105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106" name="Google Shape;2106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07" name="Google Shape;2107;p41"/>
          <p:cNvGrpSpPr/>
          <p:nvPr/>
        </p:nvGrpSpPr>
        <p:grpSpPr>
          <a:xfrm>
            <a:off x="3457575" y="4863811"/>
            <a:ext cx="228600" cy="304800"/>
            <a:chOff x="3024" y="1114"/>
            <a:chExt cx="96" cy="182"/>
          </a:xfrm>
        </p:grpSpPr>
        <p:cxnSp>
          <p:nvCxnSpPr>
            <p:cNvPr id="2108" name="Google Shape;2108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09" name="Google Shape;2109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10" name="Google Shape;2110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11" name="Google Shape;2111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112" name="Google Shape;2112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13" name="Google Shape;2113;p41"/>
          <p:cNvGrpSpPr/>
          <p:nvPr/>
        </p:nvGrpSpPr>
        <p:grpSpPr>
          <a:xfrm>
            <a:off x="3565224" y="5404113"/>
            <a:ext cx="228600" cy="304800"/>
            <a:chOff x="3024" y="1114"/>
            <a:chExt cx="96" cy="182"/>
          </a:xfrm>
        </p:grpSpPr>
        <p:cxnSp>
          <p:nvCxnSpPr>
            <p:cNvPr id="2114" name="Google Shape;2114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15" name="Google Shape;2115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16" name="Google Shape;2116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17" name="Google Shape;2117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118" name="Google Shape;2118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19" name="Google Shape;2119;p41"/>
          <p:cNvGrpSpPr/>
          <p:nvPr/>
        </p:nvGrpSpPr>
        <p:grpSpPr>
          <a:xfrm>
            <a:off x="8486775" y="4787611"/>
            <a:ext cx="228600" cy="304800"/>
            <a:chOff x="3024" y="1114"/>
            <a:chExt cx="96" cy="182"/>
          </a:xfrm>
        </p:grpSpPr>
        <p:cxnSp>
          <p:nvCxnSpPr>
            <p:cNvPr id="2120" name="Google Shape;2120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21" name="Google Shape;2121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22" name="Google Shape;2122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23" name="Google Shape;2123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124" name="Google Shape;2124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25" name="Google Shape;2125;p41"/>
          <p:cNvGrpSpPr/>
          <p:nvPr/>
        </p:nvGrpSpPr>
        <p:grpSpPr>
          <a:xfrm>
            <a:off x="8791575" y="5092411"/>
            <a:ext cx="228600" cy="304800"/>
            <a:chOff x="3024" y="1114"/>
            <a:chExt cx="96" cy="182"/>
          </a:xfrm>
        </p:grpSpPr>
        <p:cxnSp>
          <p:nvCxnSpPr>
            <p:cNvPr id="2126" name="Google Shape;2126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27" name="Google Shape;2127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28" name="Google Shape;2128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29" name="Google Shape;2129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130" name="Google Shape;2130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31" name="Google Shape;2131;p41"/>
          <p:cNvGrpSpPr/>
          <p:nvPr/>
        </p:nvGrpSpPr>
        <p:grpSpPr>
          <a:xfrm>
            <a:off x="2314575" y="5016211"/>
            <a:ext cx="228600" cy="304800"/>
            <a:chOff x="3024" y="1114"/>
            <a:chExt cx="96" cy="182"/>
          </a:xfrm>
        </p:grpSpPr>
        <p:cxnSp>
          <p:nvCxnSpPr>
            <p:cNvPr id="2132" name="Google Shape;2132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33" name="Google Shape;2133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34" name="Google Shape;2134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35" name="Google Shape;2135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136" name="Google Shape;2136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37" name="Google Shape;2137;p41"/>
          <p:cNvGrpSpPr/>
          <p:nvPr/>
        </p:nvGrpSpPr>
        <p:grpSpPr>
          <a:xfrm>
            <a:off x="2771775" y="5016211"/>
            <a:ext cx="228600" cy="304800"/>
            <a:chOff x="3024" y="1114"/>
            <a:chExt cx="96" cy="182"/>
          </a:xfrm>
        </p:grpSpPr>
        <p:cxnSp>
          <p:nvCxnSpPr>
            <p:cNvPr id="2138" name="Google Shape;2138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39" name="Google Shape;2139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40" name="Google Shape;2140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41" name="Google Shape;2141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142" name="Google Shape;2142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43" name="Google Shape;2143;p41"/>
          <p:cNvGrpSpPr/>
          <p:nvPr/>
        </p:nvGrpSpPr>
        <p:grpSpPr>
          <a:xfrm>
            <a:off x="2619375" y="5321011"/>
            <a:ext cx="228600" cy="304800"/>
            <a:chOff x="3024" y="1114"/>
            <a:chExt cx="96" cy="182"/>
          </a:xfrm>
        </p:grpSpPr>
        <p:cxnSp>
          <p:nvCxnSpPr>
            <p:cNvPr id="2144" name="Google Shape;2144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45" name="Google Shape;2145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46" name="Google Shape;2146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47" name="Google Shape;2147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148" name="Google Shape;2148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49" name="Google Shape;2149;p41"/>
          <p:cNvGrpSpPr/>
          <p:nvPr/>
        </p:nvGrpSpPr>
        <p:grpSpPr>
          <a:xfrm>
            <a:off x="2009775" y="4787611"/>
            <a:ext cx="228600" cy="304800"/>
            <a:chOff x="3024" y="1114"/>
            <a:chExt cx="96" cy="182"/>
          </a:xfrm>
        </p:grpSpPr>
        <p:cxnSp>
          <p:nvCxnSpPr>
            <p:cNvPr id="2150" name="Google Shape;2150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51" name="Google Shape;2151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52" name="Google Shape;2152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53" name="Google Shape;2153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154" name="Google Shape;2154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55" name="Google Shape;2155;p41"/>
          <p:cNvGrpSpPr/>
          <p:nvPr/>
        </p:nvGrpSpPr>
        <p:grpSpPr>
          <a:xfrm>
            <a:off x="2117424" y="5327913"/>
            <a:ext cx="228600" cy="304800"/>
            <a:chOff x="3024" y="1114"/>
            <a:chExt cx="96" cy="182"/>
          </a:xfrm>
        </p:grpSpPr>
        <p:cxnSp>
          <p:nvCxnSpPr>
            <p:cNvPr id="2156" name="Google Shape;2156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57" name="Google Shape;2157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58" name="Google Shape;2158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59" name="Google Shape;2159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160" name="Google Shape;2160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61" name="Google Shape;2161;p41"/>
          <p:cNvGrpSpPr/>
          <p:nvPr/>
        </p:nvGrpSpPr>
        <p:grpSpPr>
          <a:xfrm>
            <a:off x="9858375" y="4787611"/>
            <a:ext cx="228600" cy="304800"/>
            <a:chOff x="3024" y="1114"/>
            <a:chExt cx="96" cy="182"/>
          </a:xfrm>
        </p:grpSpPr>
        <p:cxnSp>
          <p:nvCxnSpPr>
            <p:cNvPr id="2162" name="Google Shape;2162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63" name="Google Shape;2163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64" name="Google Shape;2164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65" name="Google Shape;2165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166" name="Google Shape;2166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67" name="Google Shape;2167;p41"/>
          <p:cNvGrpSpPr/>
          <p:nvPr/>
        </p:nvGrpSpPr>
        <p:grpSpPr>
          <a:xfrm>
            <a:off x="9705975" y="5092411"/>
            <a:ext cx="228600" cy="304800"/>
            <a:chOff x="3024" y="1114"/>
            <a:chExt cx="96" cy="182"/>
          </a:xfrm>
        </p:grpSpPr>
        <p:cxnSp>
          <p:nvCxnSpPr>
            <p:cNvPr id="2168" name="Google Shape;2168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69" name="Google Shape;2169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70" name="Google Shape;2170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71" name="Google Shape;2171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172" name="Google Shape;2172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73" name="Google Shape;2173;p41"/>
          <p:cNvGrpSpPr/>
          <p:nvPr/>
        </p:nvGrpSpPr>
        <p:grpSpPr>
          <a:xfrm>
            <a:off x="10163175" y="5092411"/>
            <a:ext cx="228600" cy="304800"/>
            <a:chOff x="3024" y="1114"/>
            <a:chExt cx="96" cy="182"/>
          </a:xfrm>
        </p:grpSpPr>
        <p:cxnSp>
          <p:nvCxnSpPr>
            <p:cNvPr id="2174" name="Google Shape;2174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75" name="Google Shape;2175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76" name="Google Shape;2176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77" name="Google Shape;2177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178" name="Google Shape;2178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79" name="Google Shape;2179;p41"/>
          <p:cNvGrpSpPr/>
          <p:nvPr/>
        </p:nvGrpSpPr>
        <p:grpSpPr>
          <a:xfrm>
            <a:off x="10010775" y="5397211"/>
            <a:ext cx="228600" cy="304800"/>
            <a:chOff x="3024" y="1114"/>
            <a:chExt cx="96" cy="182"/>
          </a:xfrm>
        </p:grpSpPr>
        <p:cxnSp>
          <p:nvCxnSpPr>
            <p:cNvPr id="2180" name="Google Shape;2180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81" name="Google Shape;2181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82" name="Google Shape;2182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83" name="Google Shape;2183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184" name="Google Shape;2184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85" name="Google Shape;2185;p41"/>
          <p:cNvGrpSpPr/>
          <p:nvPr/>
        </p:nvGrpSpPr>
        <p:grpSpPr>
          <a:xfrm>
            <a:off x="9401175" y="4863811"/>
            <a:ext cx="228600" cy="304800"/>
            <a:chOff x="3024" y="1114"/>
            <a:chExt cx="96" cy="182"/>
          </a:xfrm>
        </p:grpSpPr>
        <p:cxnSp>
          <p:nvCxnSpPr>
            <p:cNvPr id="2186" name="Google Shape;2186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87" name="Google Shape;2187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88" name="Google Shape;2188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89" name="Google Shape;2189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190" name="Google Shape;2190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91" name="Google Shape;2191;p41"/>
          <p:cNvGrpSpPr/>
          <p:nvPr/>
        </p:nvGrpSpPr>
        <p:grpSpPr>
          <a:xfrm>
            <a:off x="9508824" y="5404113"/>
            <a:ext cx="228600" cy="304800"/>
            <a:chOff x="3024" y="1114"/>
            <a:chExt cx="96" cy="182"/>
          </a:xfrm>
        </p:grpSpPr>
        <p:cxnSp>
          <p:nvCxnSpPr>
            <p:cNvPr id="2192" name="Google Shape;2192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93" name="Google Shape;2193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94" name="Google Shape;2194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95" name="Google Shape;2195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196" name="Google Shape;2196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97" name="Google Shape;2197;p41"/>
          <p:cNvGrpSpPr/>
          <p:nvPr/>
        </p:nvGrpSpPr>
        <p:grpSpPr>
          <a:xfrm>
            <a:off x="3914775" y="2817500"/>
            <a:ext cx="228600" cy="304800"/>
            <a:chOff x="3024" y="1114"/>
            <a:chExt cx="96" cy="182"/>
          </a:xfrm>
        </p:grpSpPr>
        <p:cxnSp>
          <p:nvCxnSpPr>
            <p:cNvPr id="2198" name="Google Shape;2198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199" name="Google Shape;2199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200" name="Google Shape;2200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201" name="Google Shape;2201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202" name="Google Shape;2202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00B0F0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03" name="Google Shape;2203;p41"/>
          <p:cNvGrpSpPr/>
          <p:nvPr/>
        </p:nvGrpSpPr>
        <p:grpSpPr>
          <a:xfrm>
            <a:off x="8105775" y="2813313"/>
            <a:ext cx="228600" cy="304800"/>
            <a:chOff x="3024" y="1114"/>
            <a:chExt cx="96" cy="182"/>
          </a:xfrm>
        </p:grpSpPr>
        <p:cxnSp>
          <p:nvCxnSpPr>
            <p:cNvPr id="2204" name="Google Shape;2204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205" name="Google Shape;2205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206" name="Google Shape;2206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207" name="Google Shape;2207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208" name="Google Shape;2208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209" name="Google Shape;2209;p41"/>
          <p:cNvCxnSpPr>
            <a:stCxn id="1985" idx="1"/>
          </p:cNvCxnSpPr>
          <p:nvPr/>
        </p:nvCxnSpPr>
        <p:spPr>
          <a:xfrm flipH="1">
            <a:off x="4737825" y="1443272"/>
            <a:ext cx="453300" cy="490200"/>
          </a:xfrm>
          <a:prstGeom prst="straightConnector1">
            <a:avLst/>
          </a:prstGeom>
          <a:noFill/>
          <a:ln w="9525" cap="flat" cmpd="sng">
            <a:solidFill>
              <a:srgbClr val="3F2879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210" name="Google Shape;2210;p41"/>
          <p:cNvCxnSpPr/>
          <p:nvPr/>
        </p:nvCxnSpPr>
        <p:spPr>
          <a:xfrm>
            <a:off x="5457825" y="1443273"/>
            <a:ext cx="514350" cy="526183"/>
          </a:xfrm>
          <a:prstGeom prst="straightConnector1">
            <a:avLst/>
          </a:prstGeom>
          <a:noFill/>
          <a:ln w="9525" cap="flat" cmpd="sng">
            <a:solidFill>
              <a:srgbClr val="3F2879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211" name="Google Shape;2211;p41"/>
          <p:cNvCxnSpPr/>
          <p:nvPr/>
        </p:nvCxnSpPr>
        <p:spPr>
          <a:xfrm>
            <a:off x="6429375" y="2238221"/>
            <a:ext cx="1524000" cy="502115"/>
          </a:xfrm>
          <a:prstGeom prst="straightConnector1">
            <a:avLst/>
          </a:prstGeom>
          <a:noFill/>
          <a:ln w="9525" cap="flat" cmpd="sng">
            <a:solidFill>
              <a:srgbClr val="3F2879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212" name="Google Shape;2212;p41"/>
          <p:cNvCxnSpPr/>
          <p:nvPr/>
        </p:nvCxnSpPr>
        <p:spPr>
          <a:xfrm flipH="1">
            <a:off x="4188619" y="2390621"/>
            <a:ext cx="259556" cy="349715"/>
          </a:xfrm>
          <a:prstGeom prst="straightConnector1">
            <a:avLst/>
          </a:prstGeom>
          <a:noFill/>
          <a:ln w="9525" cap="flat" cmpd="sng">
            <a:solidFill>
              <a:srgbClr val="3F2879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213" name="Google Shape;2213;p41"/>
          <p:cNvCxnSpPr/>
          <p:nvPr/>
        </p:nvCxnSpPr>
        <p:spPr>
          <a:xfrm flipH="1">
            <a:off x="2588419" y="3122301"/>
            <a:ext cx="1098250" cy="516653"/>
          </a:xfrm>
          <a:prstGeom prst="straightConnector1">
            <a:avLst/>
          </a:prstGeom>
          <a:noFill/>
          <a:ln w="9525" cap="flat" cmpd="sng">
            <a:solidFill>
              <a:srgbClr val="3F2879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214" name="Google Shape;2214;p41"/>
          <p:cNvCxnSpPr/>
          <p:nvPr/>
        </p:nvCxnSpPr>
        <p:spPr>
          <a:xfrm>
            <a:off x="4341019" y="3118113"/>
            <a:ext cx="754856" cy="520840"/>
          </a:xfrm>
          <a:prstGeom prst="straightConnector1">
            <a:avLst/>
          </a:prstGeom>
          <a:noFill/>
          <a:ln w="9525" cap="flat" cmpd="sng">
            <a:solidFill>
              <a:srgbClr val="3F2879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215" name="Google Shape;2215;p41"/>
          <p:cNvCxnSpPr/>
          <p:nvPr/>
        </p:nvCxnSpPr>
        <p:spPr>
          <a:xfrm>
            <a:off x="8722520" y="3118113"/>
            <a:ext cx="957755" cy="457200"/>
          </a:xfrm>
          <a:prstGeom prst="straightConnector1">
            <a:avLst/>
          </a:prstGeom>
          <a:noFill/>
          <a:ln w="9525" cap="flat" cmpd="sng">
            <a:solidFill>
              <a:srgbClr val="3F2879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216" name="Google Shape;2216;p41"/>
          <p:cNvCxnSpPr/>
          <p:nvPr/>
        </p:nvCxnSpPr>
        <p:spPr>
          <a:xfrm>
            <a:off x="8181975" y="3122301"/>
            <a:ext cx="228600" cy="453013"/>
          </a:xfrm>
          <a:prstGeom prst="straightConnector1">
            <a:avLst/>
          </a:prstGeom>
          <a:noFill/>
          <a:ln w="9525" cap="flat" cmpd="sng">
            <a:solidFill>
              <a:srgbClr val="3F2879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217" name="Google Shape;2217;p41"/>
          <p:cNvCxnSpPr/>
          <p:nvPr/>
        </p:nvCxnSpPr>
        <p:spPr>
          <a:xfrm flipH="1">
            <a:off x="7191375" y="3122300"/>
            <a:ext cx="762000" cy="493206"/>
          </a:xfrm>
          <a:prstGeom prst="straightConnector1">
            <a:avLst/>
          </a:prstGeom>
          <a:noFill/>
          <a:ln w="9525" cap="flat" cmpd="sng">
            <a:solidFill>
              <a:srgbClr val="3F2879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218" name="Google Shape;2218;p41"/>
          <p:cNvCxnSpPr/>
          <p:nvPr/>
        </p:nvCxnSpPr>
        <p:spPr>
          <a:xfrm>
            <a:off x="4029075" y="4123787"/>
            <a:ext cx="38100" cy="533615"/>
          </a:xfrm>
          <a:prstGeom prst="straightConnector1">
            <a:avLst/>
          </a:prstGeom>
          <a:noFill/>
          <a:ln w="9525" cap="flat" cmpd="sng">
            <a:solidFill>
              <a:srgbClr val="3F2879"/>
            </a:solidFill>
            <a:prstDash val="solid"/>
            <a:miter lim="800000"/>
            <a:headEnd type="none" w="sm" len="sm"/>
            <a:tailEnd type="stealth" w="med" len="med"/>
          </a:ln>
        </p:spPr>
      </p:cxnSp>
      <p:grpSp>
        <p:nvGrpSpPr>
          <p:cNvPr id="2219" name="Google Shape;2219;p41"/>
          <p:cNvGrpSpPr/>
          <p:nvPr/>
        </p:nvGrpSpPr>
        <p:grpSpPr>
          <a:xfrm>
            <a:off x="2346024" y="3803913"/>
            <a:ext cx="228600" cy="304800"/>
            <a:chOff x="3024" y="1114"/>
            <a:chExt cx="96" cy="182"/>
          </a:xfrm>
        </p:grpSpPr>
        <p:cxnSp>
          <p:nvCxnSpPr>
            <p:cNvPr id="2220" name="Google Shape;2220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221" name="Google Shape;2221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222" name="Google Shape;2222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223" name="Google Shape;2223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224" name="Google Shape;2224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00B0F0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25" name="Google Shape;2225;p41"/>
          <p:cNvGrpSpPr/>
          <p:nvPr/>
        </p:nvGrpSpPr>
        <p:grpSpPr>
          <a:xfrm>
            <a:off x="3937397" y="3763719"/>
            <a:ext cx="228600" cy="304800"/>
            <a:chOff x="3024" y="1114"/>
            <a:chExt cx="96" cy="182"/>
          </a:xfrm>
        </p:grpSpPr>
        <p:cxnSp>
          <p:nvCxnSpPr>
            <p:cNvPr id="2226" name="Google Shape;2226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227" name="Google Shape;2227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228" name="Google Shape;2228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229" name="Google Shape;2229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230" name="Google Shape;2230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31" name="Google Shape;2231;p41"/>
          <p:cNvGrpSpPr/>
          <p:nvPr/>
        </p:nvGrpSpPr>
        <p:grpSpPr>
          <a:xfrm>
            <a:off x="5101985" y="3795539"/>
            <a:ext cx="228600" cy="304800"/>
            <a:chOff x="3024" y="1114"/>
            <a:chExt cx="96" cy="182"/>
          </a:xfrm>
        </p:grpSpPr>
        <p:cxnSp>
          <p:nvCxnSpPr>
            <p:cNvPr id="2232" name="Google Shape;2232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233" name="Google Shape;2233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234" name="Google Shape;2234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235" name="Google Shape;2235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236" name="Google Shape;2236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37" name="Google Shape;2237;p41"/>
          <p:cNvGrpSpPr/>
          <p:nvPr/>
        </p:nvGrpSpPr>
        <p:grpSpPr>
          <a:xfrm>
            <a:off x="6753225" y="3755346"/>
            <a:ext cx="228600" cy="304800"/>
            <a:chOff x="3024" y="1114"/>
            <a:chExt cx="96" cy="182"/>
          </a:xfrm>
        </p:grpSpPr>
        <p:cxnSp>
          <p:nvCxnSpPr>
            <p:cNvPr id="2238" name="Google Shape;2238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239" name="Google Shape;2239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240" name="Google Shape;2240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241" name="Google Shape;2241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242" name="Google Shape;2242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3" name="Google Shape;2243;p41"/>
          <p:cNvGrpSpPr/>
          <p:nvPr/>
        </p:nvGrpSpPr>
        <p:grpSpPr>
          <a:xfrm>
            <a:off x="8410171" y="3787165"/>
            <a:ext cx="228600" cy="304800"/>
            <a:chOff x="3024" y="1114"/>
            <a:chExt cx="96" cy="182"/>
          </a:xfrm>
        </p:grpSpPr>
        <p:cxnSp>
          <p:nvCxnSpPr>
            <p:cNvPr id="2244" name="Google Shape;2244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245" name="Google Shape;2245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246" name="Google Shape;2246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247" name="Google Shape;2247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248" name="Google Shape;2248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9" name="Google Shape;2249;p41"/>
          <p:cNvGrpSpPr/>
          <p:nvPr/>
        </p:nvGrpSpPr>
        <p:grpSpPr>
          <a:xfrm>
            <a:off x="9692676" y="3818986"/>
            <a:ext cx="228600" cy="304800"/>
            <a:chOff x="3024" y="1114"/>
            <a:chExt cx="96" cy="182"/>
          </a:xfrm>
        </p:grpSpPr>
        <p:cxnSp>
          <p:nvCxnSpPr>
            <p:cNvPr id="2250" name="Google Shape;2250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251" name="Google Shape;2251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252" name="Google Shape;2252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253" name="Google Shape;2253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254" name="Google Shape;2254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3F2879"/>
            </a:solidFill>
            <a:ln w="9525" cap="flat" cmpd="sng">
              <a:solidFill>
                <a:srgbClr val="3F287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255" name="Google Shape;2255;p41"/>
          <p:cNvCxnSpPr/>
          <p:nvPr/>
        </p:nvCxnSpPr>
        <p:spPr>
          <a:xfrm>
            <a:off x="2455069" y="4184913"/>
            <a:ext cx="38100" cy="472488"/>
          </a:xfrm>
          <a:prstGeom prst="straightConnector1">
            <a:avLst/>
          </a:prstGeom>
          <a:noFill/>
          <a:ln w="9525" cap="flat" cmpd="sng">
            <a:solidFill>
              <a:srgbClr val="3F2879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256" name="Google Shape;2256;p41"/>
          <p:cNvCxnSpPr/>
          <p:nvPr/>
        </p:nvCxnSpPr>
        <p:spPr>
          <a:xfrm>
            <a:off x="5210175" y="4184913"/>
            <a:ext cx="13254" cy="472488"/>
          </a:xfrm>
          <a:prstGeom prst="straightConnector1">
            <a:avLst/>
          </a:prstGeom>
          <a:noFill/>
          <a:ln w="9525" cap="flat" cmpd="sng">
            <a:solidFill>
              <a:srgbClr val="3F2879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257" name="Google Shape;2257;p41"/>
          <p:cNvCxnSpPr/>
          <p:nvPr/>
        </p:nvCxnSpPr>
        <p:spPr>
          <a:xfrm>
            <a:off x="6848475" y="4154350"/>
            <a:ext cx="38100" cy="533615"/>
          </a:xfrm>
          <a:prstGeom prst="straightConnector1">
            <a:avLst/>
          </a:prstGeom>
          <a:noFill/>
          <a:ln w="9525" cap="flat" cmpd="sng">
            <a:solidFill>
              <a:srgbClr val="3F2879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258" name="Google Shape;2258;p41"/>
          <p:cNvCxnSpPr/>
          <p:nvPr/>
        </p:nvCxnSpPr>
        <p:spPr>
          <a:xfrm>
            <a:off x="8524875" y="4123787"/>
            <a:ext cx="38100" cy="533615"/>
          </a:xfrm>
          <a:prstGeom prst="straightConnector1">
            <a:avLst/>
          </a:prstGeom>
          <a:noFill/>
          <a:ln w="9525" cap="flat" cmpd="sng">
            <a:solidFill>
              <a:srgbClr val="3F2879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259" name="Google Shape;2259;p41"/>
          <p:cNvCxnSpPr/>
          <p:nvPr/>
        </p:nvCxnSpPr>
        <p:spPr>
          <a:xfrm>
            <a:off x="9782175" y="4184914"/>
            <a:ext cx="38100" cy="533615"/>
          </a:xfrm>
          <a:prstGeom prst="straightConnector1">
            <a:avLst/>
          </a:prstGeom>
          <a:noFill/>
          <a:ln w="9525" cap="flat" cmpd="sng">
            <a:solidFill>
              <a:srgbClr val="3F2879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260" name="Google Shape;2260;p41"/>
          <p:cNvCxnSpPr/>
          <p:nvPr/>
        </p:nvCxnSpPr>
        <p:spPr>
          <a:xfrm>
            <a:off x="4001691" y="3270513"/>
            <a:ext cx="27384" cy="304800"/>
          </a:xfrm>
          <a:prstGeom prst="straightConnector1">
            <a:avLst/>
          </a:prstGeom>
          <a:noFill/>
          <a:ln w="9525" cap="flat" cmpd="sng">
            <a:solidFill>
              <a:srgbClr val="3F2879"/>
            </a:solidFill>
            <a:prstDash val="solid"/>
            <a:miter lim="800000"/>
            <a:headEnd type="none" w="sm" len="sm"/>
            <a:tailEnd type="stealth" w="med" len="med"/>
          </a:ln>
        </p:spPr>
      </p:cxnSp>
      <p:grpSp>
        <p:nvGrpSpPr>
          <p:cNvPr id="2261" name="Google Shape;2261;p41"/>
          <p:cNvGrpSpPr/>
          <p:nvPr/>
        </p:nvGrpSpPr>
        <p:grpSpPr>
          <a:xfrm>
            <a:off x="2466975" y="4718313"/>
            <a:ext cx="228600" cy="304800"/>
            <a:chOff x="3024" y="1114"/>
            <a:chExt cx="96" cy="182"/>
          </a:xfrm>
        </p:grpSpPr>
        <p:cxnSp>
          <p:nvCxnSpPr>
            <p:cNvPr id="2262" name="Google Shape;2262;p41"/>
            <p:cNvCxnSpPr/>
            <p:nvPr/>
          </p:nvCxnSpPr>
          <p:spPr>
            <a:xfrm>
              <a:off x="3072" y="1152"/>
              <a:ext cx="0" cy="96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263" name="Google Shape;2263;p41"/>
            <p:cNvCxnSpPr/>
            <p:nvPr/>
          </p:nvCxnSpPr>
          <p:spPr>
            <a:xfrm>
              <a:off x="3072" y="1248"/>
              <a:ext cx="48" cy="48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264" name="Google Shape;2264;p41"/>
            <p:cNvCxnSpPr/>
            <p:nvPr/>
          </p:nvCxnSpPr>
          <p:spPr>
            <a:xfrm>
              <a:off x="3024" y="1200"/>
              <a:ext cx="96" cy="0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265" name="Google Shape;2265;p41"/>
            <p:cNvCxnSpPr/>
            <p:nvPr/>
          </p:nvCxnSpPr>
          <p:spPr>
            <a:xfrm flipH="1">
              <a:off x="3024" y="1248"/>
              <a:ext cx="48" cy="48"/>
            </a:xfrm>
            <a:prstGeom prst="straightConnector1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266" name="Google Shape;2266;p41"/>
            <p:cNvSpPr/>
            <p:nvPr/>
          </p:nvSpPr>
          <p:spPr>
            <a:xfrm>
              <a:off x="3051" y="1114"/>
              <a:ext cx="48" cy="48"/>
            </a:xfrm>
            <a:prstGeom prst="ellipse">
              <a:avLst/>
            </a:prstGeom>
            <a:solidFill>
              <a:srgbClr val="00B0F0"/>
            </a:solidFill>
            <a:ln w="9525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267" name="Google Shape;2267;p41"/>
          <p:cNvCxnSpPr/>
          <p:nvPr/>
        </p:nvCxnSpPr>
        <p:spPr>
          <a:xfrm>
            <a:off x="2874169" y="4826245"/>
            <a:ext cx="990600" cy="23447"/>
          </a:xfrm>
          <a:prstGeom prst="straightConnector1">
            <a:avLst/>
          </a:prstGeom>
          <a:noFill/>
          <a:ln w="34925" cap="flat" cmpd="sng">
            <a:solidFill>
              <a:srgbClr val="00B0F0"/>
            </a:solidFill>
            <a:prstDash val="solid"/>
            <a:miter lim="800000"/>
            <a:headEnd type="stealth" w="med" len="med"/>
            <a:tailEnd type="stealth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2268" name="Google Shape;2268;p41"/>
          <p:cNvCxnSpPr/>
          <p:nvPr/>
        </p:nvCxnSpPr>
        <p:spPr>
          <a:xfrm rot="10800000" flipH="1">
            <a:off x="4302920" y="4854666"/>
            <a:ext cx="1031011" cy="11772"/>
          </a:xfrm>
          <a:prstGeom prst="straightConnector1">
            <a:avLst/>
          </a:prstGeom>
          <a:noFill/>
          <a:ln w="34925" cap="flat" cmpd="sng">
            <a:solidFill>
              <a:srgbClr val="00B0F0"/>
            </a:solidFill>
            <a:prstDash val="solid"/>
            <a:miter lim="800000"/>
            <a:headEnd type="stealth" w="med" len="med"/>
            <a:tailEnd type="stealth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2269" name="Google Shape;2269;p41"/>
          <p:cNvCxnSpPr/>
          <p:nvPr/>
        </p:nvCxnSpPr>
        <p:spPr>
          <a:xfrm>
            <a:off x="5833887" y="4908331"/>
            <a:ext cx="1193183" cy="294727"/>
          </a:xfrm>
          <a:prstGeom prst="straightConnector1">
            <a:avLst/>
          </a:prstGeom>
          <a:noFill/>
          <a:ln w="34925" cap="flat" cmpd="sng">
            <a:solidFill>
              <a:srgbClr val="00B0F0"/>
            </a:solidFill>
            <a:prstDash val="solid"/>
            <a:miter lim="800000"/>
            <a:headEnd type="stealth" w="med" len="med"/>
            <a:tailEnd type="stealth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2270" name="Google Shape;2270;p41"/>
          <p:cNvCxnSpPr/>
          <p:nvPr/>
        </p:nvCxnSpPr>
        <p:spPr>
          <a:xfrm rot="10800000" flipH="1">
            <a:off x="7484093" y="4942639"/>
            <a:ext cx="659783" cy="228601"/>
          </a:xfrm>
          <a:prstGeom prst="straightConnector1">
            <a:avLst/>
          </a:prstGeom>
          <a:noFill/>
          <a:ln w="34925" cap="flat" cmpd="sng">
            <a:solidFill>
              <a:srgbClr val="00B0F0"/>
            </a:solidFill>
            <a:prstDash val="solid"/>
            <a:miter lim="800000"/>
            <a:headEnd type="stealth" w="med" len="med"/>
            <a:tailEnd type="stealth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2271" name="Google Shape;2271;p41"/>
          <p:cNvCxnSpPr/>
          <p:nvPr/>
        </p:nvCxnSpPr>
        <p:spPr>
          <a:xfrm>
            <a:off x="8448676" y="4942638"/>
            <a:ext cx="889485" cy="67826"/>
          </a:xfrm>
          <a:prstGeom prst="straightConnector1">
            <a:avLst/>
          </a:prstGeom>
          <a:noFill/>
          <a:ln w="34925" cap="flat" cmpd="sng">
            <a:solidFill>
              <a:srgbClr val="00B0F0"/>
            </a:solidFill>
            <a:prstDash val="solid"/>
            <a:miter lim="800000"/>
            <a:headEnd type="stealth" w="med" len="med"/>
            <a:tailEnd type="stealth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2272" name="Google Shape;2272;p41"/>
          <p:cNvCxnSpPr/>
          <p:nvPr/>
        </p:nvCxnSpPr>
        <p:spPr>
          <a:xfrm rot="10800000" flipH="1">
            <a:off x="2441275" y="4981360"/>
            <a:ext cx="1416351" cy="501581"/>
          </a:xfrm>
          <a:prstGeom prst="straightConnector1">
            <a:avLst/>
          </a:prstGeom>
          <a:noFill/>
          <a:ln w="34925" cap="flat" cmpd="sng">
            <a:solidFill>
              <a:srgbClr val="00B0F0"/>
            </a:solidFill>
            <a:prstDash val="solid"/>
            <a:miter lim="800000"/>
            <a:headEnd type="stealth" w="med" len="med"/>
            <a:tailEnd type="stealth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2273" name="Google Shape;2273;p41"/>
          <p:cNvCxnSpPr/>
          <p:nvPr/>
        </p:nvCxnSpPr>
        <p:spPr>
          <a:xfrm>
            <a:off x="4257676" y="5054845"/>
            <a:ext cx="714375" cy="148213"/>
          </a:xfrm>
          <a:prstGeom prst="straightConnector1">
            <a:avLst/>
          </a:prstGeom>
          <a:noFill/>
          <a:ln w="34925" cap="flat" cmpd="sng">
            <a:solidFill>
              <a:srgbClr val="00B0F0"/>
            </a:solidFill>
            <a:prstDash val="solid"/>
            <a:miter lim="800000"/>
            <a:headEnd type="stealth" w="med" len="med"/>
            <a:tailEnd type="stealth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2274" name="Google Shape;2274;p41"/>
          <p:cNvCxnSpPr/>
          <p:nvPr/>
        </p:nvCxnSpPr>
        <p:spPr>
          <a:xfrm>
            <a:off x="5211277" y="5246843"/>
            <a:ext cx="1713398" cy="303925"/>
          </a:xfrm>
          <a:prstGeom prst="straightConnector1">
            <a:avLst/>
          </a:prstGeom>
          <a:noFill/>
          <a:ln w="34925" cap="flat" cmpd="sng">
            <a:solidFill>
              <a:srgbClr val="00B0F0"/>
            </a:solidFill>
            <a:prstDash val="solid"/>
            <a:miter lim="800000"/>
            <a:headEnd type="stealth" w="med" len="med"/>
            <a:tailEnd type="stealth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2275" name="Google Shape;2275;p41"/>
          <p:cNvCxnSpPr/>
          <p:nvPr/>
        </p:nvCxnSpPr>
        <p:spPr>
          <a:xfrm rot="10800000" flipH="1">
            <a:off x="7274719" y="5131046"/>
            <a:ext cx="1238250" cy="351895"/>
          </a:xfrm>
          <a:prstGeom prst="straightConnector1">
            <a:avLst/>
          </a:prstGeom>
          <a:noFill/>
          <a:ln w="34925" cap="flat" cmpd="sng">
            <a:solidFill>
              <a:srgbClr val="00B0F0"/>
            </a:solidFill>
            <a:prstDash val="solid"/>
            <a:miter lim="800000"/>
            <a:headEnd type="stealth" w="med" len="med"/>
            <a:tailEnd type="stealth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2276" name="Google Shape;2276;p41"/>
          <p:cNvCxnSpPr/>
          <p:nvPr/>
        </p:nvCxnSpPr>
        <p:spPr>
          <a:xfrm>
            <a:off x="8760619" y="5279258"/>
            <a:ext cx="742950" cy="203683"/>
          </a:xfrm>
          <a:prstGeom prst="straightConnector1">
            <a:avLst/>
          </a:prstGeom>
          <a:noFill/>
          <a:ln w="34925" cap="flat" cmpd="sng">
            <a:solidFill>
              <a:srgbClr val="00B0F0"/>
            </a:solidFill>
            <a:prstDash val="solid"/>
            <a:miter lim="800000"/>
            <a:headEnd type="stealth" w="med" len="med"/>
            <a:tailEnd type="stealth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2277" name="Google Shape;2277;p41"/>
          <p:cNvCxnSpPr/>
          <p:nvPr/>
        </p:nvCxnSpPr>
        <p:spPr>
          <a:xfrm>
            <a:off x="1590675" y="3450749"/>
            <a:ext cx="978694" cy="1306199"/>
          </a:xfrm>
          <a:prstGeom prst="straightConnector1">
            <a:avLst/>
          </a:prstGeom>
          <a:noFill/>
          <a:ln w="34925" cap="flat" cmpd="sng">
            <a:solidFill>
              <a:srgbClr val="00B0F0"/>
            </a:solidFill>
            <a:prstDash val="solid"/>
            <a:miter lim="800000"/>
            <a:headEnd type="none" w="sm" len="sm"/>
            <a:tailEnd type="stealth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2278" name="Google Shape;2278;p41"/>
          <p:cNvCxnSpPr/>
          <p:nvPr/>
        </p:nvCxnSpPr>
        <p:spPr>
          <a:xfrm>
            <a:off x="1221581" y="4020155"/>
            <a:ext cx="978694" cy="1306199"/>
          </a:xfrm>
          <a:prstGeom prst="straightConnector1">
            <a:avLst/>
          </a:prstGeom>
          <a:noFill/>
          <a:ln w="34925" cap="flat" cmpd="sng">
            <a:solidFill>
              <a:srgbClr val="00B0F0"/>
            </a:solidFill>
            <a:prstDash val="solid"/>
            <a:miter lim="800000"/>
            <a:headEnd type="none" w="sm" len="sm"/>
            <a:tailEnd type="stealth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2279" name="Google Shape;2279;p41"/>
          <p:cNvCxnSpPr/>
          <p:nvPr/>
        </p:nvCxnSpPr>
        <p:spPr>
          <a:xfrm rot="10800000" flipH="1">
            <a:off x="9694069" y="4488154"/>
            <a:ext cx="1116806" cy="425381"/>
          </a:xfrm>
          <a:prstGeom prst="straightConnector1">
            <a:avLst/>
          </a:prstGeom>
          <a:noFill/>
          <a:ln w="34925" cap="flat" cmpd="sng">
            <a:solidFill>
              <a:srgbClr val="00B0F0"/>
            </a:solidFill>
            <a:prstDash val="solid"/>
            <a:miter lim="800000"/>
            <a:headEnd type="none" w="sm" len="sm"/>
            <a:tailEnd type="stealth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2280" name="Google Shape;2280;p41"/>
          <p:cNvCxnSpPr/>
          <p:nvPr/>
        </p:nvCxnSpPr>
        <p:spPr>
          <a:xfrm rot="10800000" flipH="1">
            <a:off x="9775524" y="5218336"/>
            <a:ext cx="1044876" cy="264605"/>
          </a:xfrm>
          <a:prstGeom prst="straightConnector1">
            <a:avLst/>
          </a:prstGeom>
          <a:noFill/>
          <a:ln w="34925" cap="flat" cmpd="sng">
            <a:solidFill>
              <a:srgbClr val="00B0F0"/>
            </a:solidFill>
            <a:prstDash val="solid"/>
            <a:miter lim="800000"/>
            <a:headEnd type="none" w="sm" len="sm"/>
            <a:tailEnd type="stealth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sp>
        <p:nvSpPr>
          <p:cNvPr id="2281" name="Google Shape;2281;p41"/>
          <p:cNvSpPr/>
          <p:nvPr/>
        </p:nvSpPr>
        <p:spPr>
          <a:xfrm rot="-5914814">
            <a:off x="2459995" y="3414237"/>
            <a:ext cx="2960345" cy="2223060"/>
          </a:xfrm>
          <a:prstGeom prst="arc">
            <a:avLst>
              <a:gd name="adj1" fmla="val 16200000"/>
              <a:gd name="adj2" fmla="val 0"/>
            </a:avLst>
          </a:prstGeom>
          <a:noFill/>
          <a:ln w="34925" cap="flat" cmpd="sng">
            <a:solidFill>
              <a:srgbClr val="00B0F0"/>
            </a:solidFill>
            <a:prstDash val="dash"/>
            <a:miter lim="800000"/>
            <a:headEnd type="stealth" w="med" len="med"/>
            <a:tailEnd type="stealth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82" name="Google Shape;2282;p41"/>
          <p:cNvCxnSpPr/>
          <p:nvPr/>
        </p:nvCxnSpPr>
        <p:spPr>
          <a:xfrm flipH="1">
            <a:off x="3038475" y="3268954"/>
            <a:ext cx="819150" cy="1487993"/>
          </a:xfrm>
          <a:prstGeom prst="straightConnector1">
            <a:avLst/>
          </a:prstGeom>
          <a:noFill/>
          <a:ln w="34925" cap="flat" cmpd="sng">
            <a:solidFill>
              <a:srgbClr val="00B0F0"/>
            </a:solidFill>
            <a:prstDash val="dash"/>
            <a:miter lim="800000"/>
            <a:headEnd type="stealth" w="med" len="med"/>
            <a:tailEnd type="stealth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sp>
        <p:nvSpPr>
          <p:cNvPr id="2283" name="Google Shape;2283;p41"/>
          <p:cNvSpPr/>
          <p:nvPr/>
        </p:nvSpPr>
        <p:spPr>
          <a:xfrm rot="1587360">
            <a:off x="5803453" y="3849134"/>
            <a:ext cx="1635821" cy="1752693"/>
          </a:xfrm>
          <a:prstGeom prst="arc">
            <a:avLst>
              <a:gd name="adj1" fmla="val 16200000"/>
              <a:gd name="adj2" fmla="val 0"/>
            </a:avLst>
          </a:prstGeom>
          <a:noFill/>
          <a:ln w="34925" cap="flat" cmpd="sng">
            <a:solidFill>
              <a:srgbClr val="00B0F0"/>
            </a:solidFill>
            <a:prstDash val="dash"/>
            <a:miter lim="800000"/>
            <a:headEnd type="stealth" w="med" len="med"/>
            <a:tailEnd type="stealth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84" name="Google Shape;2284;p41"/>
          <p:cNvCxnSpPr/>
          <p:nvPr/>
        </p:nvCxnSpPr>
        <p:spPr>
          <a:xfrm rot="10800000">
            <a:off x="6969919" y="4066960"/>
            <a:ext cx="217128" cy="1006547"/>
          </a:xfrm>
          <a:prstGeom prst="straightConnector1">
            <a:avLst/>
          </a:prstGeom>
          <a:noFill/>
          <a:ln w="34925" cap="flat" cmpd="sng">
            <a:solidFill>
              <a:srgbClr val="00B0F0"/>
            </a:solidFill>
            <a:prstDash val="dash"/>
            <a:miter lim="800000"/>
            <a:headEnd type="stealth" w="med" len="med"/>
            <a:tailEnd type="stealth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sp>
        <p:nvSpPr>
          <p:cNvPr id="2285" name="Google Shape;2285;p41"/>
          <p:cNvSpPr txBox="1"/>
          <p:nvPr/>
        </p:nvSpPr>
        <p:spPr>
          <a:xfrm>
            <a:off x="1784994" y="5861314"/>
            <a:ext cx="1340151" cy="319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Sales</a:t>
            </a:r>
            <a:endParaRPr/>
          </a:p>
        </p:txBody>
      </p:sp>
      <p:sp>
        <p:nvSpPr>
          <p:cNvPr id="2286" name="Google Shape;2286;p41"/>
          <p:cNvSpPr txBox="1"/>
          <p:nvPr/>
        </p:nvSpPr>
        <p:spPr>
          <a:xfrm>
            <a:off x="4634781" y="5861120"/>
            <a:ext cx="1660375" cy="319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Product Mgmt.</a:t>
            </a:r>
            <a:endParaRPr/>
          </a:p>
        </p:txBody>
      </p:sp>
      <p:sp>
        <p:nvSpPr>
          <p:cNvPr id="2287" name="Google Shape;2287;p41"/>
          <p:cNvSpPr txBox="1"/>
          <p:nvPr/>
        </p:nvSpPr>
        <p:spPr>
          <a:xfrm>
            <a:off x="9085338" y="5861314"/>
            <a:ext cx="1660375" cy="319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Operations</a:t>
            </a:r>
            <a:endParaRPr/>
          </a:p>
        </p:txBody>
      </p:sp>
      <p:sp>
        <p:nvSpPr>
          <p:cNvPr id="2288" name="Google Shape;2288;p41"/>
          <p:cNvSpPr txBox="1"/>
          <p:nvPr/>
        </p:nvSpPr>
        <p:spPr>
          <a:xfrm>
            <a:off x="3276600" y="5861314"/>
            <a:ext cx="1340151" cy="319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Marketing </a:t>
            </a:r>
            <a:endParaRPr/>
          </a:p>
        </p:txBody>
      </p:sp>
      <p:sp>
        <p:nvSpPr>
          <p:cNvPr id="2289" name="Google Shape;2289;p41"/>
          <p:cNvSpPr txBox="1"/>
          <p:nvPr/>
        </p:nvSpPr>
        <p:spPr>
          <a:xfrm>
            <a:off x="6254031" y="5861120"/>
            <a:ext cx="1660375" cy="319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Delivery</a:t>
            </a:r>
            <a:endParaRPr/>
          </a:p>
        </p:txBody>
      </p:sp>
      <p:sp>
        <p:nvSpPr>
          <p:cNvPr id="2290" name="Google Shape;2290;p41"/>
          <p:cNvSpPr txBox="1"/>
          <p:nvPr/>
        </p:nvSpPr>
        <p:spPr>
          <a:xfrm>
            <a:off x="7579983" y="5861120"/>
            <a:ext cx="1660375" cy="319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Compliance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7" name="Google Shape;2297;p42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How Might We…</a:t>
            </a:r>
            <a:endParaRPr/>
          </a:p>
        </p:txBody>
      </p:sp>
      <p:pic>
        <p:nvPicPr>
          <p:cNvPr id="2298" name="Google Shape;2298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20900" y="1066800"/>
            <a:ext cx="7874000" cy="5041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9" name="Google Shape;2299;p42"/>
          <p:cNvGrpSpPr/>
          <p:nvPr/>
        </p:nvGrpSpPr>
        <p:grpSpPr>
          <a:xfrm>
            <a:off x="1257300" y="2222500"/>
            <a:ext cx="3124200" cy="2895600"/>
            <a:chOff x="76200" y="1905000"/>
            <a:chExt cx="3124200" cy="2895600"/>
          </a:xfrm>
        </p:grpSpPr>
        <p:sp>
          <p:nvSpPr>
            <p:cNvPr id="2300" name="Google Shape;2300;p42"/>
            <p:cNvSpPr/>
            <p:nvPr/>
          </p:nvSpPr>
          <p:spPr>
            <a:xfrm>
              <a:off x="76200" y="1905000"/>
              <a:ext cx="3124200" cy="2895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1" name="Google Shape;2301;p42"/>
            <p:cNvSpPr txBox="1"/>
            <p:nvPr/>
          </p:nvSpPr>
          <p:spPr>
            <a:xfrm>
              <a:off x="228600" y="2480608"/>
              <a:ext cx="2743200" cy="19389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Design true end to end cross-functional teams?</a:t>
              </a:r>
              <a:endParaRPr/>
            </a:p>
          </p:txBody>
        </p:sp>
      </p:grpSp>
      <p:grpSp>
        <p:nvGrpSpPr>
          <p:cNvPr id="2302" name="Google Shape;2302;p42"/>
          <p:cNvGrpSpPr/>
          <p:nvPr/>
        </p:nvGrpSpPr>
        <p:grpSpPr>
          <a:xfrm>
            <a:off x="4533900" y="2298700"/>
            <a:ext cx="3124200" cy="2895600"/>
            <a:chOff x="3352800" y="1981200"/>
            <a:chExt cx="3124200" cy="2895600"/>
          </a:xfrm>
        </p:grpSpPr>
        <p:sp>
          <p:nvSpPr>
            <p:cNvPr id="2303" name="Google Shape;2303;p42"/>
            <p:cNvSpPr/>
            <p:nvPr/>
          </p:nvSpPr>
          <p:spPr>
            <a:xfrm>
              <a:off x="3352800" y="1981200"/>
              <a:ext cx="3124200" cy="2895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4" name="Google Shape;2304;p42"/>
            <p:cNvSpPr txBox="1"/>
            <p:nvPr/>
          </p:nvSpPr>
          <p:spPr>
            <a:xfrm>
              <a:off x="3505200" y="2133600"/>
              <a:ext cx="2743200" cy="24006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Align teams around business outcomes and enable FLOW?</a:t>
              </a:r>
              <a:endParaRPr/>
            </a:p>
          </p:txBody>
        </p:sp>
      </p:grpSp>
      <p:grpSp>
        <p:nvGrpSpPr>
          <p:cNvPr id="2305" name="Google Shape;2305;p42"/>
          <p:cNvGrpSpPr/>
          <p:nvPr/>
        </p:nvGrpSpPr>
        <p:grpSpPr>
          <a:xfrm>
            <a:off x="7810500" y="2298700"/>
            <a:ext cx="3124200" cy="2895600"/>
            <a:chOff x="6629400" y="1981200"/>
            <a:chExt cx="3124200" cy="2895600"/>
          </a:xfrm>
        </p:grpSpPr>
        <p:sp>
          <p:nvSpPr>
            <p:cNvPr id="2306" name="Google Shape;2306;p42"/>
            <p:cNvSpPr/>
            <p:nvPr/>
          </p:nvSpPr>
          <p:spPr>
            <a:xfrm>
              <a:off x="6629400" y="1981200"/>
              <a:ext cx="3124200" cy="2895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7" name="Google Shape;2307;p42"/>
            <p:cNvSpPr txBox="1"/>
            <p:nvPr/>
          </p:nvSpPr>
          <p:spPr>
            <a:xfrm>
              <a:off x="6858000" y="2133600"/>
              <a:ext cx="2743200" cy="24006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Give them stability and focus with the right allocation?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" name="Google Shape;2314;p43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Basic Team Structure</a:t>
            </a:r>
            <a:endParaRPr/>
          </a:p>
        </p:txBody>
      </p:sp>
      <p:pic>
        <p:nvPicPr>
          <p:cNvPr id="2315" name="Google Shape;2315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9168" y="4708358"/>
            <a:ext cx="1064164" cy="1612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6" name="Google Shape;2316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79508" y="3636704"/>
            <a:ext cx="686091" cy="1020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7" name="Google Shape;2317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69395" y="5863261"/>
            <a:ext cx="1553159" cy="744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8" name="Google Shape;2318;p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53195" y="4708344"/>
            <a:ext cx="695616" cy="102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9" name="Google Shape;2319;p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21585" y="3666668"/>
            <a:ext cx="695617" cy="1018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0" name="Google Shape;2320;p4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49934" y="2967660"/>
            <a:ext cx="721702" cy="1033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1" name="Google Shape;2321;p4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29003" y="4685198"/>
            <a:ext cx="765178" cy="1049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2" name="Google Shape;2322;p4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367601" y="1138861"/>
            <a:ext cx="1277951" cy="1406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3" name="Google Shape;2323;p4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145592" y="4708358"/>
            <a:ext cx="1310781" cy="1612103"/>
          </a:xfrm>
          <a:prstGeom prst="rect">
            <a:avLst/>
          </a:prstGeom>
          <a:noFill/>
          <a:ln>
            <a:noFill/>
          </a:ln>
        </p:spPr>
      </p:pic>
      <p:sp>
        <p:nvSpPr>
          <p:cNvPr id="2324" name="Google Shape;2324;p43"/>
          <p:cNvSpPr/>
          <p:nvPr/>
        </p:nvSpPr>
        <p:spPr>
          <a:xfrm>
            <a:off x="3278078" y="2510450"/>
            <a:ext cx="5465407" cy="3216907"/>
          </a:xfrm>
          <a:prstGeom prst="triangle">
            <a:avLst>
              <a:gd name="adj" fmla="val 50000"/>
            </a:avLst>
          </a:prstGeom>
          <a:noFill/>
          <a:ln w="381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25" name="Google Shape;2325;p4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967795" y="4633741"/>
            <a:ext cx="729447" cy="1045058"/>
          </a:xfrm>
          <a:prstGeom prst="rect">
            <a:avLst/>
          </a:prstGeom>
          <a:noFill/>
          <a:ln>
            <a:noFill/>
          </a:ln>
        </p:spPr>
      </p:pic>
      <p:sp>
        <p:nvSpPr>
          <p:cNvPr id="2326" name="Google Shape;2326;p43"/>
          <p:cNvSpPr txBox="1"/>
          <p:nvPr/>
        </p:nvSpPr>
        <p:spPr>
          <a:xfrm>
            <a:off x="6525639" y="1422000"/>
            <a:ext cx="227095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Business Vision</a:t>
            </a:r>
            <a:br>
              <a:rPr lang="en-US" sz="2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What? Why?</a:t>
            </a:r>
            <a:endParaRPr/>
          </a:p>
        </p:txBody>
      </p:sp>
      <p:sp>
        <p:nvSpPr>
          <p:cNvPr id="2327" name="Google Shape;2327;p43"/>
          <p:cNvSpPr txBox="1"/>
          <p:nvPr/>
        </p:nvSpPr>
        <p:spPr>
          <a:xfrm>
            <a:off x="9456365" y="5232216"/>
            <a:ext cx="155003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Process</a:t>
            </a:r>
            <a:br>
              <a:rPr lang="en-US" sz="2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Facilitator</a:t>
            </a:r>
            <a:endParaRPr/>
          </a:p>
        </p:txBody>
      </p:sp>
      <p:sp>
        <p:nvSpPr>
          <p:cNvPr id="2328" name="Google Shape;2328;p43"/>
          <p:cNvSpPr txBox="1"/>
          <p:nvPr/>
        </p:nvSpPr>
        <p:spPr>
          <a:xfrm>
            <a:off x="1173113" y="5406047"/>
            <a:ext cx="14037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Solution Vision</a:t>
            </a:r>
            <a:endParaRPr/>
          </a:p>
        </p:txBody>
      </p:sp>
      <p:sp>
        <p:nvSpPr>
          <p:cNvPr id="2329" name="Google Shape;2329;p43"/>
          <p:cNvSpPr/>
          <p:nvPr/>
        </p:nvSpPr>
        <p:spPr>
          <a:xfrm>
            <a:off x="6525639" y="1367460"/>
            <a:ext cx="2347156" cy="856877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0" name="Google Shape;2330;p43"/>
          <p:cNvSpPr/>
          <p:nvPr/>
        </p:nvSpPr>
        <p:spPr>
          <a:xfrm>
            <a:off x="1173113" y="5378933"/>
            <a:ext cx="1392086" cy="707886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1" name="Google Shape;2331;p43"/>
          <p:cNvSpPr/>
          <p:nvPr/>
        </p:nvSpPr>
        <p:spPr>
          <a:xfrm>
            <a:off x="9456365" y="5234917"/>
            <a:ext cx="1550030" cy="707886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2" name="Google Shape;2332;p43"/>
          <p:cNvSpPr txBox="1"/>
          <p:nvPr/>
        </p:nvSpPr>
        <p:spPr>
          <a:xfrm>
            <a:off x="5124034" y="4034447"/>
            <a:ext cx="191996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How?</a:t>
            </a:r>
            <a:endParaRPr sz="11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3" name="Google Shape;2333;p43"/>
          <p:cNvSpPr/>
          <p:nvPr/>
        </p:nvSpPr>
        <p:spPr>
          <a:xfrm>
            <a:off x="5554212" y="4094624"/>
            <a:ext cx="983412" cy="444085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1" name="Google Shape;2341;p44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Team of Teams Level</a:t>
            </a:r>
            <a:endParaRPr/>
          </a:p>
        </p:txBody>
      </p:sp>
      <p:pic>
        <p:nvPicPr>
          <p:cNvPr id="2342" name="Google Shape;2342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3444" y="4602029"/>
            <a:ext cx="2218915" cy="1922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3" name="Google Shape;2343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51980" y="4602030"/>
            <a:ext cx="2251894" cy="1951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4" name="Google Shape;2344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58906" y="4602030"/>
            <a:ext cx="2251894" cy="1951171"/>
          </a:xfrm>
          <a:prstGeom prst="rect">
            <a:avLst/>
          </a:prstGeom>
          <a:noFill/>
          <a:ln>
            <a:noFill/>
          </a:ln>
        </p:spPr>
      </p:pic>
      <p:sp>
        <p:nvSpPr>
          <p:cNvPr id="2345" name="Google Shape;2345;p44"/>
          <p:cNvSpPr/>
          <p:nvPr/>
        </p:nvSpPr>
        <p:spPr>
          <a:xfrm>
            <a:off x="3652183" y="2543885"/>
            <a:ext cx="4831737" cy="136815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6" name="Google Shape;2346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84042" y="1585277"/>
            <a:ext cx="1002959" cy="287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7" name="Google Shape;2347;p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12596" y="3071210"/>
            <a:ext cx="829728" cy="143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8" name="Google Shape;2348;p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64937" y="1344107"/>
            <a:ext cx="719840" cy="1090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9" name="Google Shape;2349;p4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54378" y="2930041"/>
            <a:ext cx="550465" cy="812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0" name="Google Shape;2350;p4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31995" y="2903925"/>
            <a:ext cx="540966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1" name="Google Shape;2351;p4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544903" y="2900288"/>
            <a:ext cx="605677" cy="867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2" name="Google Shape;2352;p4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786259" y="2831925"/>
            <a:ext cx="661375" cy="9070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53" name="Google Shape;2353;p44"/>
          <p:cNvCxnSpPr/>
          <p:nvPr/>
        </p:nvCxnSpPr>
        <p:spPr>
          <a:xfrm>
            <a:off x="3893822" y="4502256"/>
            <a:ext cx="5867843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54" name="Google Shape;2354;p44"/>
          <p:cNvCxnSpPr/>
          <p:nvPr/>
        </p:nvCxnSpPr>
        <p:spPr>
          <a:xfrm>
            <a:off x="3893821" y="4502295"/>
            <a:ext cx="0" cy="234573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55" name="Google Shape;2355;p44"/>
          <p:cNvCxnSpPr/>
          <p:nvPr/>
        </p:nvCxnSpPr>
        <p:spPr>
          <a:xfrm>
            <a:off x="6795027" y="4506780"/>
            <a:ext cx="0" cy="234573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56" name="Google Shape;2356;p44"/>
          <p:cNvCxnSpPr/>
          <p:nvPr/>
        </p:nvCxnSpPr>
        <p:spPr>
          <a:xfrm>
            <a:off x="9914064" y="4507190"/>
            <a:ext cx="0" cy="234573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57" name="Google Shape;2357;p44"/>
          <p:cNvSpPr txBox="1"/>
          <p:nvPr/>
        </p:nvSpPr>
        <p:spPr>
          <a:xfrm rot="-5400000">
            <a:off x="9330003" y="2781334"/>
            <a:ext cx="236673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19195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919195"/>
                </a:solidFill>
                <a:latin typeface="Calibri"/>
                <a:ea typeface="Calibri"/>
                <a:cs typeface="Calibri"/>
                <a:sym typeface="Calibri"/>
              </a:rPr>
              <a:t>PULL</a:t>
            </a:r>
            <a:r>
              <a:rPr lang="en-US" sz="1800">
                <a:solidFill>
                  <a:srgbClr val="919195"/>
                </a:solidFill>
                <a:latin typeface="Calibri"/>
                <a:ea typeface="Calibri"/>
                <a:cs typeface="Calibri"/>
                <a:sym typeface="Calibri"/>
              </a:rPr>
              <a:t> from the Backlog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8" name="Google Shape;2358;p44"/>
          <p:cNvSpPr txBox="1"/>
          <p:nvPr/>
        </p:nvSpPr>
        <p:spPr>
          <a:xfrm>
            <a:off x="4652086" y="2187685"/>
            <a:ext cx="2588335" cy="338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 Manager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9" name="Google Shape;2359;p44"/>
          <p:cNvSpPr txBox="1"/>
          <p:nvPr/>
        </p:nvSpPr>
        <p:spPr>
          <a:xfrm>
            <a:off x="7503849" y="4144594"/>
            <a:ext cx="1774525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 Mgr. / RTE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0" name="Google Shape;2360;p44"/>
          <p:cNvSpPr txBox="1"/>
          <p:nvPr/>
        </p:nvSpPr>
        <p:spPr>
          <a:xfrm>
            <a:off x="8842325" y="1316220"/>
            <a:ext cx="246462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 of Teams Backlog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1" name="Google Shape;2361;p4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216617" y="2969690"/>
            <a:ext cx="809720" cy="1449911"/>
          </a:xfrm>
          <a:prstGeom prst="rect">
            <a:avLst/>
          </a:prstGeom>
          <a:noFill/>
          <a:ln>
            <a:noFill/>
          </a:ln>
        </p:spPr>
      </p:pic>
      <p:sp>
        <p:nvSpPr>
          <p:cNvPr id="2362" name="Google Shape;2362;p44"/>
          <p:cNvSpPr txBox="1"/>
          <p:nvPr/>
        </p:nvSpPr>
        <p:spPr>
          <a:xfrm>
            <a:off x="2723233" y="4050269"/>
            <a:ext cx="1799934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System / Solution Architect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3" name="Google Shape;2363;p44"/>
          <p:cNvSpPr txBox="1"/>
          <p:nvPr/>
        </p:nvSpPr>
        <p:spPr>
          <a:xfrm>
            <a:off x="7222480" y="2194294"/>
            <a:ext cx="126530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Stakeholders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4" name="Google Shape;2364;p4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62182" y="1293916"/>
            <a:ext cx="2280571" cy="1924110"/>
          </a:xfrm>
          <a:prstGeom prst="rect">
            <a:avLst/>
          </a:prstGeom>
          <a:noFill/>
          <a:ln>
            <a:noFill/>
          </a:ln>
        </p:spPr>
      </p:pic>
      <p:sp>
        <p:nvSpPr>
          <p:cNvPr id="2365" name="Google Shape;2365;p44"/>
          <p:cNvSpPr txBox="1"/>
          <p:nvPr/>
        </p:nvSpPr>
        <p:spPr>
          <a:xfrm rot="-256772">
            <a:off x="1095511" y="1382995"/>
            <a:ext cx="191942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 the Jobs to be Done for each role?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6" name="Google Shape;2366;p4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637442" y="1028594"/>
            <a:ext cx="372088" cy="548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7" name="Google Shape;2367;p4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864268" y="1498818"/>
            <a:ext cx="409297" cy="56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8" name="Google Shape;2368;p4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497758" y="1523833"/>
            <a:ext cx="335977" cy="491941"/>
          </a:xfrm>
          <a:prstGeom prst="rect">
            <a:avLst/>
          </a:prstGeom>
          <a:noFill/>
          <a:ln>
            <a:noFill/>
          </a:ln>
        </p:spPr>
      </p:pic>
      <p:sp>
        <p:nvSpPr>
          <p:cNvPr id="2369" name="Google Shape;2369;p44"/>
          <p:cNvSpPr/>
          <p:nvPr/>
        </p:nvSpPr>
        <p:spPr>
          <a:xfrm>
            <a:off x="7240421" y="969145"/>
            <a:ext cx="1243499" cy="1198271"/>
          </a:xfrm>
          <a:prstGeom prst="ellipse">
            <a:avLst/>
          </a:prstGeom>
          <a:noFill/>
          <a:ln w="12700" cap="flat" cmpd="sng">
            <a:solidFill>
              <a:srgbClr val="9F152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7" name="Google Shape;2377;p45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Portfolio – LPM Team</a:t>
            </a:r>
            <a:endParaRPr/>
          </a:p>
        </p:txBody>
      </p:sp>
      <p:sp>
        <p:nvSpPr>
          <p:cNvPr id="2378" name="Google Shape;2378;p45"/>
          <p:cNvSpPr txBox="1"/>
          <p:nvPr/>
        </p:nvSpPr>
        <p:spPr>
          <a:xfrm>
            <a:off x="1993954" y="4358638"/>
            <a:ext cx="1828800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 of Teams 1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9" name="Google Shape;2379;p45"/>
          <p:cNvSpPr txBox="1"/>
          <p:nvPr/>
        </p:nvSpPr>
        <p:spPr>
          <a:xfrm>
            <a:off x="5181599" y="4358638"/>
            <a:ext cx="1828800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 of Teams 2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0" name="Google Shape;2380;p45"/>
          <p:cNvSpPr txBox="1"/>
          <p:nvPr/>
        </p:nvSpPr>
        <p:spPr>
          <a:xfrm>
            <a:off x="8369244" y="4358638"/>
            <a:ext cx="1828800" cy="38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 of Teams 3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1" name="Google Shape;2381;p45"/>
          <p:cNvSpPr/>
          <p:nvPr/>
        </p:nvSpPr>
        <p:spPr>
          <a:xfrm>
            <a:off x="3652183" y="2156425"/>
            <a:ext cx="4831737" cy="136815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2" name="Google Shape;2382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12596" y="2683750"/>
            <a:ext cx="829728" cy="143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3" name="Google Shape;2383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1297" y="964193"/>
            <a:ext cx="686161" cy="1039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4" name="Google Shape;2384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54378" y="2542581"/>
            <a:ext cx="550465" cy="812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5" name="Google Shape;2385;p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31995" y="2516465"/>
            <a:ext cx="540966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6" name="Google Shape;2386;p4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44903" y="2512828"/>
            <a:ext cx="605677" cy="867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7" name="Google Shape;2387;p4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86259" y="2444465"/>
            <a:ext cx="661375" cy="907034"/>
          </a:xfrm>
          <a:prstGeom prst="rect">
            <a:avLst/>
          </a:prstGeom>
          <a:noFill/>
          <a:ln>
            <a:noFill/>
          </a:ln>
        </p:spPr>
      </p:pic>
      <p:sp>
        <p:nvSpPr>
          <p:cNvPr id="2388" name="Google Shape;2388;p45"/>
          <p:cNvSpPr txBox="1"/>
          <p:nvPr/>
        </p:nvSpPr>
        <p:spPr>
          <a:xfrm>
            <a:off x="4733070" y="1746341"/>
            <a:ext cx="2636905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Portfolio Owner / Leader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9" name="Google Shape;2389;p45"/>
          <p:cNvSpPr txBox="1"/>
          <p:nvPr/>
        </p:nvSpPr>
        <p:spPr>
          <a:xfrm>
            <a:off x="7620000" y="3706975"/>
            <a:ext cx="1524000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Portfolio Mgr.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90" name="Google Shape;2390;p4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16617" y="2582230"/>
            <a:ext cx="809720" cy="1449911"/>
          </a:xfrm>
          <a:prstGeom prst="rect">
            <a:avLst/>
          </a:prstGeom>
          <a:noFill/>
          <a:ln>
            <a:noFill/>
          </a:ln>
        </p:spPr>
      </p:pic>
      <p:sp>
        <p:nvSpPr>
          <p:cNvPr id="2391" name="Google Shape;2391;p45"/>
          <p:cNvSpPr txBox="1"/>
          <p:nvPr/>
        </p:nvSpPr>
        <p:spPr>
          <a:xfrm>
            <a:off x="2481942" y="3630149"/>
            <a:ext cx="2286000" cy="6958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Enterprise Architect / Business Architect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2" name="Google Shape;2392;p45"/>
          <p:cNvSpPr txBox="1"/>
          <p:nvPr/>
        </p:nvSpPr>
        <p:spPr>
          <a:xfrm rot="-5400000">
            <a:off x="9342032" y="2678623"/>
            <a:ext cx="236673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19195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919195"/>
                </a:solidFill>
                <a:latin typeface="Calibri"/>
                <a:ea typeface="Calibri"/>
                <a:cs typeface="Calibri"/>
                <a:sym typeface="Calibri"/>
              </a:rPr>
              <a:t>PULL</a:t>
            </a:r>
            <a:r>
              <a:rPr lang="en-US" sz="1800">
                <a:solidFill>
                  <a:srgbClr val="919195"/>
                </a:solidFill>
                <a:latin typeface="Calibri"/>
                <a:ea typeface="Calibri"/>
                <a:cs typeface="Calibri"/>
                <a:sym typeface="Calibri"/>
              </a:rPr>
              <a:t> from the Backlog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3" name="Google Shape;2393;p45"/>
          <p:cNvSpPr txBox="1"/>
          <p:nvPr/>
        </p:nvSpPr>
        <p:spPr>
          <a:xfrm>
            <a:off x="8913098" y="1049438"/>
            <a:ext cx="190730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Portfolio Backlog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94" name="Google Shape;2394;p4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26649" y="1418770"/>
            <a:ext cx="788831" cy="2489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95" name="Google Shape;2395;p45"/>
          <p:cNvCxnSpPr/>
          <p:nvPr/>
        </p:nvCxnSpPr>
        <p:spPr>
          <a:xfrm>
            <a:off x="1905000" y="4191000"/>
            <a:ext cx="8293044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396" name="Google Shape;2396;p4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371601" y="4750642"/>
            <a:ext cx="3059867" cy="1512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7" name="Google Shape;2397;p4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724401" y="4750642"/>
            <a:ext cx="3059867" cy="1512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8" name="Google Shape;2398;p4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001001" y="4775978"/>
            <a:ext cx="3059867" cy="1512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9" name="Google Shape;2399;p4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25035" y="1274550"/>
            <a:ext cx="2280571" cy="1924110"/>
          </a:xfrm>
          <a:prstGeom prst="rect">
            <a:avLst/>
          </a:prstGeom>
          <a:noFill/>
          <a:ln>
            <a:noFill/>
          </a:ln>
        </p:spPr>
      </p:pic>
      <p:sp>
        <p:nvSpPr>
          <p:cNvPr id="2400" name="Google Shape;2400;p45"/>
          <p:cNvSpPr txBox="1"/>
          <p:nvPr/>
        </p:nvSpPr>
        <p:spPr>
          <a:xfrm rot="-263382">
            <a:off x="1074005" y="1372464"/>
            <a:ext cx="191942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 the Jobs to be Done for each role?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7" name="Google Shape;2407;p46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Role Agility | Enabling Success for New Roles</a:t>
            </a:r>
            <a:endParaRPr/>
          </a:p>
        </p:txBody>
      </p:sp>
      <p:grpSp>
        <p:nvGrpSpPr>
          <p:cNvPr id="2408" name="Google Shape;2408;p46"/>
          <p:cNvGrpSpPr/>
          <p:nvPr/>
        </p:nvGrpSpPr>
        <p:grpSpPr>
          <a:xfrm>
            <a:off x="1152727" y="1581155"/>
            <a:ext cx="9128729" cy="3396934"/>
            <a:chOff x="2854" y="1010866"/>
            <a:chExt cx="9128729" cy="3396934"/>
          </a:xfrm>
        </p:grpSpPr>
        <p:sp>
          <p:nvSpPr>
            <p:cNvPr id="2409" name="Google Shape;2409;p46"/>
            <p:cNvSpPr/>
            <p:nvPr/>
          </p:nvSpPr>
          <p:spPr>
            <a:xfrm>
              <a:off x="2854" y="1010866"/>
              <a:ext cx="2783149" cy="662400"/>
            </a:xfrm>
            <a:prstGeom prst="rect">
              <a:avLst/>
            </a:prstGeom>
            <a:solidFill>
              <a:srgbClr val="DB1B3A"/>
            </a:solidFill>
            <a:ln w="12700" cap="flat" cmpd="sng">
              <a:solidFill>
                <a:srgbClr val="DB1B3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46"/>
            <p:cNvSpPr txBox="1"/>
            <p:nvPr/>
          </p:nvSpPr>
          <p:spPr>
            <a:xfrm>
              <a:off x="2854" y="1010866"/>
              <a:ext cx="2783149" cy="66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3575" tIns="93450" rIns="163575" bIns="934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Calibri"/>
                <a:buNone/>
              </a:pPr>
              <a:r>
                <a:rPr lang="en-US" sz="2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Team Level</a:t>
              </a:r>
              <a:endParaRPr/>
            </a:p>
          </p:txBody>
        </p:sp>
        <p:sp>
          <p:nvSpPr>
            <p:cNvPr id="2411" name="Google Shape;2411;p46"/>
            <p:cNvSpPr/>
            <p:nvPr/>
          </p:nvSpPr>
          <p:spPr>
            <a:xfrm>
              <a:off x="2854" y="1673266"/>
              <a:ext cx="2783149" cy="2734534"/>
            </a:xfrm>
            <a:prstGeom prst="rect">
              <a:avLst/>
            </a:prstGeom>
            <a:solidFill>
              <a:srgbClr val="F1CBCD">
                <a:alpha val="89803"/>
              </a:srgbClr>
            </a:solidFill>
            <a:ln w="12700" cap="flat" cmpd="sng">
              <a:solidFill>
                <a:srgbClr val="F1CBCD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46"/>
            <p:cNvSpPr txBox="1"/>
            <p:nvPr/>
          </p:nvSpPr>
          <p:spPr>
            <a:xfrm>
              <a:off x="2854" y="1673266"/>
              <a:ext cx="2783149" cy="2734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122675" rIns="163575" bIns="18400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Char char="•"/>
              </a:pPr>
              <a:r>
                <a:rPr lang="en-US" sz="23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Scrum Masters</a:t>
              </a:r>
              <a:endParaRPr/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45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Char char="•"/>
              </a:pPr>
              <a:r>
                <a:rPr lang="en-US" sz="23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Product Owners</a:t>
              </a:r>
              <a:endParaRPr/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45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Char char="•"/>
              </a:pPr>
              <a:r>
                <a:rPr lang="en-US" sz="23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UX Designers</a:t>
              </a:r>
              <a:endParaRPr/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45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Char char="•"/>
              </a:pPr>
              <a:r>
                <a:rPr lang="en-US" sz="23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Agile Coaches</a:t>
              </a:r>
              <a:endParaRPr/>
            </a:p>
          </p:txBody>
        </p:sp>
        <p:sp>
          <p:nvSpPr>
            <p:cNvPr id="2413" name="Google Shape;2413;p46"/>
            <p:cNvSpPr/>
            <p:nvPr/>
          </p:nvSpPr>
          <p:spPr>
            <a:xfrm>
              <a:off x="3175644" y="1010866"/>
              <a:ext cx="2783149" cy="662400"/>
            </a:xfrm>
            <a:prstGeom prst="rect">
              <a:avLst/>
            </a:prstGeom>
            <a:solidFill>
              <a:srgbClr val="DB1B3A"/>
            </a:solidFill>
            <a:ln w="12700" cap="flat" cmpd="sng">
              <a:solidFill>
                <a:srgbClr val="DB1B3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46"/>
            <p:cNvSpPr txBox="1"/>
            <p:nvPr/>
          </p:nvSpPr>
          <p:spPr>
            <a:xfrm>
              <a:off x="3175644" y="1010866"/>
              <a:ext cx="2783149" cy="66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3575" tIns="93450" rIns="163575" bIns="934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Calibri"/>
                <a:buNone/>
              </a:pPr>
              <a:r>
                <a:rPr lang="en-US" sz="2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Team of Teams</a:t>
              </a:r>
              <a:endParaRPr/>
            </a:p>
          </p:txBody>
        </p:sp>
        <p:sp>
          <p:nvSpPr>
            <p:cNvPr id="2415" name="Google Shape;2415;p46"/>
            <p:cNvSpPr/>
            <p:nvPr/>
          </p:nvSpPr>
          <p:spPr>
            <a:xfrm>
              <a:off x="3175644" y="1673266"/>
              <a:ext cx="2783149" cy="2734534"/>
            </a:xfrm>
            <a:prstGeom prst="rect">
              <a:avLst/>
            </a:prstGeom>
            <a:solidFill>
              <a:srgbClr val="F1CBCD">
                <a:alpha val="89803"/>
              </a:srgbClr>
            </a:solidFill>
            <a:ln w="12700" cap="flat" cmpd="sng">
              <a:solidFill>
                <a:srgbClr val="F1CBCD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46"/>
            <p:cNvSpPr txBox="1"/>
            <p:nvPr/>
          </p:nvSpPr>
          <p:spPr>
            <a:xfrm>
              <a:off x="3175644" y="1673266"/>
              <a:ext cx="2783149" cy="2734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122675" rIns="163575" bIns="18400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Char char="•"/>
              </a:pPr>
              <a:r>
                <a:rPr lang="en-US" sz="23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Product Managers</a:t>
              </a:r>
              <a:endParaRPr/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45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Char char="•"/>
              </a:pPr>
              <a:r>
                <a:rPr lang="en-US" sz="23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Program Mgrs./RTEs</a:t>
              </a:r>
              <a:endParaRPr/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45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Char char="•"/>
              </a:pPr>
              <a:r>
                <a:rPr lang="en-US" sz="23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Agile Managers/Leaders</a:t>
              </a:r>
              <a:endParaRPr/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45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Char char="•"/>
              </a:pPr>
              <a:r>
                <a:rPr lang="en-US" sz="23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DevOps Coaches</a:t>
              </a:r>
              <a:endParaRPr/>
            </a:p>
          </p:txBody>
        </p:sp>
        <p:sp>
          <p:nvSpPr>
            <p:cNvPr id="2417" name="Google Shape;2417;p46"/>
            <p:cNvSpPr/>
            <p:nvPr/>
          </p:nvSpPr>
          <p:spPr>
            <a:xfrm>
              <a:off x="6348434" y="1010866"/>
              <a:ext cx="2783149" cy="662400"/>
            </a:xfrm>
            <a:prstGeom prst="rect">
              <a:avLst/>
            </a:prstGeom>
            <a:solidFill>
              <a:srgbClr val="DB1B3A"/>
            </a:solidFill>
            <a:ln w="12700" cap="flat" cmpd="sng">
              <a:solidFill>
                <a:srgbClr val="DB1B3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46"/>
            <p:cNvSpPr txBox="1"/>
            <p:nvPr/>
          </p:nvSpPr>
          <p:spPr>
            <a:xfrm>
              <a:off x="6348434" y="1010866"/>
              <a:ext cx="2783149" cy="66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3575" tIns="93450" rIns="163575" bIns="934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Calibri"/>
                <a:buNone/>
              </a:pPr>
              <a:r>
                <a:rPr lang="en-US" sz="2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Portfolio Level</a:t>
              </a:r>
              <a:endParaRPr/>
            </a:p>
          </p:txBody>
        </p:sp>
        <p:sp>
          <p:nvSpPr>
            <p:cNvPr id="2419" name="Google Shape;2419;p46"/>
            <p:cNvSpPr/>
            <p:nvPr/>
          </p:nvSpPr>
          <p:spPr>
            <a:xfrm>
              <a:off x="6348434" y="1673266"/>
              <a:ext cx="2783149" cy="2734534"/>
            </a:xfrm>
            <a:prstGeom prst="rect">
              <a:avLst/>
            </a:prstGeom>
            <a:solidFill>
              <a:srgbClr val="F1CBCD">
                <a:alpha val="89803"/>
              </a:srgbClr>
            </a:solidFill>
            <a:ln w="12700" cap="flat" cmpd="sng">
              <a:solidFill>
                <a:srgbClr val="F1CBCD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46"/>
            <p:cNvSpPr txBox="1"/>
            <p:nvPr/>
          </p:nvSpPr>
          <p:spPr>
            <a:xfrm>
              <a:off x="6348434" y="1673266"/>
              <a:ext cx="2783149" cy="27345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2675" tIns="122675" rIns="163575" bIns="18400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Char char="•"/>
              </a:pPr>
              <a:r>
                <a:rPr lang="en-US" sz="23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Portfolio Owners</a:t>
              </a:r>
              <a:endParaRPr/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45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Char char="•"/>
              </a:pPr>
              <a:r>
                <a:rPr lang="en-US" sz="23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Portfolio Mgrs.</a:t>
              </a:r>
              <a:endParaRPr/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45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Char char="•"/>
              </a:pPr>
              <a:r>
                <a:rPr lang="en-US" sz="23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Business and Tech Executives</a:t>
              </a:r>
              <a:endParaRPr/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45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Char char="•"/>
              </a:pPr>
              <a:r>
                <a:rPr lang="en-US" sz="23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Enterprise &amp; Business Agility Coaches</a:t>
              </a:r>
              <a:endParaRPr/>
            </a:p>
          </p:txBody>
        </p:sp>
      </p:grpSp>
      <p:sp>
        <p:nvSpPr>
          <p:cNvPr id="2421" name="Google Shape;2421;p46"/>
          <p:cNvSpPr/>
          <p:nvPr/>
        </p:nvSpPr>
        <p:spPr>
          <a:xfrm>
            <a:off x="2108718" y="5281127"/>
            <a:ext cx="7296539" cy="110101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Many of these roles are impacted. Need to invest in talent development and change mgmt. 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9" name="Google Shape;2429;p47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The Buckets of Work | RGT</a:t>
            </a:r>
            <a:endParaRPr/>
          </a:p>
        </p:txBody>
      </p:sp>
      <p:grpSp>
        <p:nvGrpSpPr>
          <p:cNvPr id="2430" name="Google Shape;2430;p47"/>
          <p:cNvGrpSpPr/>
          <p:nvPr/>
        </p:nvGrpSpPr>
        <p:grpSpPr>
          <a:xfrm>
            <a:off x="1403454" y="1219200"/>
            <a:ext cx="9372600" cy="4800600"/>
            <a:chOff x="0" y="0"/>
            <a:chExt cx="9372600" cy="4800600"/>
          </a:xfrm>
        </p:grpSpPr>
        <p:sp>
          <p:nvSpPr>
            <p:cNvPr id="2431" name="Google Shape;2431;p47"/>
            <p:cNvSpPr/>
            <p:nvPr/>
          </p:nvSpPr>
          <p:spPr>
            <a:xfrm>
              <a:off x="0" y="0"/>
              <a:ext cx="4800600" cy="4800600"/>
            </a:xfrm>
            <a:prstGeom prst="pie">
              <a:avLst>
                <a:gd name="adj1" fmla="val 5400000"/>
                <a:gd name="adj2" fmla="val 16200000"/>
              </a:avLst>
            </a:prstGeom>
            <a:gradFill>
              <a:gsLst>
                <a:gs pos="0">
                  <a:srgbClr val="982D2B"/>
                </a:gs>
                <a:gs pos="80000">
                  <a:srgbClr val="C83D39"/>
                </a:gs>
                <a:gs pos="100000">
                  <a:srgbClr val="CC3A36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2" name="Google Shape;2432;p47"/>
            <p:cNvSpPr/>
            <p:nvPr/>
          </p:nvSpPr>
          <p:spPr>
            <a:xfrm>
              <a:off x="2400300" y="0"/>
              <a:ext cx="6972300" cy="48006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BF504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3" name="Google Shape;2433;p47"/>
            <p:cNvSpPr txBox="1"/>
            <p:nvPr/>
          </p:nvSpPr>
          <p:spPr>
            <a:xfrm>
              <a:off x="2400300" y="0"/>
              <a:ext cx="3486150" cy="14401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7625" tIns="167625" rIns="167625" bIns="167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Calibri"/>
                <a:buNone/>
              </a:pPr>
              <a:r>
                <a:rPr lang="en-US" sz="4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Run</a:t>
              </a:r>
              <a:br>
                <a:rPr lang="en-US" sz="31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Operate &amp; sustain</a:t>
              </a:r>
              <a:endParaRPr sz="3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4" name="Google Shape;2434;p47"/>
            <p:cNvSpPr/>
            <p:nvPr/>
          </p:nvSpPr>
          <p:spPr>
            <a:xfrm>
              <a:off x="840106" y="1440183"/>
              <a:ext cx="3120386" cy="3120386"/>
            </a:xfrm>
            <a:prstGeom prst="pie">
              <a:avLst>
                <a:gd name="adj1" fmla="val 5400000"/>
                <a:gd name="adj2" fmla="val 16200000"/>
              </a:avLst>
            </a:prstGeom>
            <a:gradFill>
              <a:gsLst>
                <a:gs pos="0">
                  <a:srgbClr val="759336"/>
                </a:gs>
                <a:gs pos="80000">
                  <a:srgbClr val="99C247"/>
                </a:gs>
                <a:gs pos="100000">
                  <a:srgbClr val="9BC545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5" name="Google Shape;2435;p47"/>
            <p:cNvSpPr/>
            <p:nvPr/>
          </p:nvSpPr>
          <p:spPr>
            <a:xfrm>
              <a:off x="2400300" y="1440183"/>
              <a:ext cx="6972300" cy="312038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9BBB5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6" name="Google Shape;2436;p47"/>
            <p:cNvSpPr txBox="1"/>
            <p:nvPr/>
          </p:nvSpPr>
          <p:spPr>
            <a:xfrm>
              <a:off x="2400300" y="1440183"/>
              <a:ext cx="3486150" cy="1440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7625" tIns="167625" rIns="167625" bIns="167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Calibri"/>
                <a:buNone/>
              </a:pPr>
              <a:r>
                <a:rPr lang="en-US" sz="4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Grow</a:t>
              </a:r>
              <a:br>
                <a:rPr lang="en-US" sz="33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Enhance &amp; expand</a:t>
              </a:r>
              <a:endParaRPr sz="3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7" name="Google Shape;2437;p47"/>
            <p:cNvSpPr/>
            <p:nvPr/>
          </p:nvSpPr>
          <p:spPr>
            <a:xfrm>
              <a:off x="1680210" y="2880361"/>
              <a:ext cx="1440178" cy="1440178"/>
            </a:xfrm>
            <a:prstGeom prst="pie">
              <a:avLst>
                <a:gd name="adj1" fmla="val 5400000"/>
                <a:gd name="adj2" fmla="val 16200000"/>
              </a:avLst>
            </a:prstGeom>
            <a:gradFill>
              <a:gsLst>
                <a:gs pos="0">
                  <a:srgbClr val="5D427D"/>
                </a:gs>
                <a:gs pos="80000">
                  <a:srgbClr val="7A57A5"/>
                </a:gs>
                <a:gs pos="100000">
                  <a:srgbClr val="7A56A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8" name="Google Shape;2438;p47"/>
            <p:cNvSpPr/>
            <p:nvPr/>
          </p:nvSpPr>
          <p:spPr>
            <a:xfrm>
              <a:off x="2400300" y="2880361"/>
              <a:ext cx="6972300" cy="144017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8064A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9" name="Google Shape;2439;p47"/>
            <p:cNvSpPr txBox="1"/>
            <p:nvPr/>
          </p:nvSpPr>
          <p:spPr>
            <a:xfrm>
              <a:off x="2400300" y="2880361"/>
              <a:ext cx="3486150" cy="1440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400" tIns="152400" rIns="152400" bIns="152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Calibri"/>
                <a:buNone/>
              </a:pPr>
              <a:r>
                <a:rPr lang="en-US" sz="4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Transform</a:t>
              </a:r>
              <a:br>
                <a:rPr lang="en-US"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Innovate &amp; Disrupt</a:t>
              </a:r>
              <a:endPara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0" name="Google Shape;2440;p47"/>
            <p:cNvSpPr/>
            <p:nvPr/>
          </p:nvSpPr>
          <p:spPr>
            <a:xfrm>
              <a:off x="5886449" y="0"/>
              <a:ext cx="3486150" cy="14401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1" name="Google Shape;2441;p47"/>
            <p:cNvSpPr txBox="1"/>
            <p:nvPr/>
          </p:nvSpPr>
          <p:spPr>
            <a:xfrm>
              <a:off x="5886449" y="0"/>
              <a:ext cx="3486150" cy="14401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Calibri"/>
                <a:buChar char="•"/>
              </a:pPr>
              <a:r>
                <a:rPr lang="en-US" sz="1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Sustain, retain and renew existing business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55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Calibri"/>
                <a:buChar char="•"/>
              </a:pPr>
              <a:r>
                <a:rPr lang="en-US" sz="1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Run essential processes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55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Calibri"/>
                <a:buChar char="•"/>
              </a:pPr>
              <a:r>
                <a:rPr lang="en-US" sz="1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Keep the lights on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55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Calibri"/>
                <a:buChar char="•"/>
              </a:pPr>
              <a:r>
                <a:rPr lang="en-US" sz="1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Manage cost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2" name="Google Shape;2442;p47"/>
            <p:cNvSpPr/>
            <p:nvPr/>
          </p:nvSpPr>
          <p:spPr>
            <a:xfrm>
              <a:off x="5886449" y="1440183"/>
              <a:ext cx="3486150" cy="1440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3" name="Google Shape;2443;p47"/>
            <p:cNvSpPr txBox="1"/>
            <p:nvPr/>
          </p:nvSpPr>
          <p:spPr>
            <a:xfrm>
              <a:off x="5886449" y="1440183"/>
              <a:ext cx="3486150" cy="1440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Calibri"/>
                <a:buChar char="•"/>
              </a:pPr>
              <a:r>
                <a:rPr lang="en-US" sz="1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Extend current products/services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55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Calibri"/>
                <a:buChar char="•"/>
              </a:pPr>
              <a:r>
                <a:rPr lang="en-US" sz="1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Enter new markets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55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Calibri"/>
                <a:buChar char="•"/>
              </a:pPr>
              <a:r>
                <a:rPr lang="en-US" sz="1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Support sales and growth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55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Calibri"/>
                <a:buChar char="•"/>
              </a:pPr>
              <a:r>
                <a:rPr lang="en-US" sz="1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Execute on strategic themes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4" name="Google Shape;2444;p47"/>
            <p:cNvSpPr/>
            <p:nvPr/>
          </p:nvSpPr>
          <p:spPr>
            <a:xfrm>
              <a:off x="5886449" y="2880361"/>
              <a:ext cx="3486150" cy="1440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5" name="Google Shape;2445;p47"/>
            <p:cNvSpPr txBox="1"/>
            <p:nvPr/>
          </p:nvSpPr>
          <p:spPr>
            <a:xfrm>
              <a:off x="5886449" y="2880361"/>
              <a:ext cx="3486150" cy="1440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255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Calibri"/>
                <a:buChar char="•"/>
              </a:pPr>
              <a:r>
                <a:rPr lang="en-US" sz="1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Innovations &amp; experiments 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55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Calibri"/>
                <a:buChar char="•"/>
              </a:pPr>
              <a:r>
                <a:rPr lang="en-US" sz="1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New capabilities &amp; income streams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55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Calibri"/>
                <a:buChar char="•"/>
              </a:pPr>
              <a:r>
                <a:rPr lang="en-US" sz="1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Disrupt yourself before being disrupted 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55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Calibri"/>
                <a:buChar char="•"/>
              </a:pPr>
              <a:r>
                <a:rPr lang="en-US" sz="1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Modernize platforms (could be Run)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p48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Workshop: Your Org/Team Design</a:t>
            </a:r>
            <a:endParaRPr/>
          </a:p>
        </p:txBody>
      </p:sp>
      <p:pic>
        <p:nvPicPr>
          <p:cNvPr id="2453" name="Google Shape;2453;p48" descr="C:\Users\Owner\AppData\Local\Microsoft\Windows\Temporary Internet Files\Content.IE5\AN1P8A2K\MP900443258[1]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4888" y="3238500"/>
            <a:ext cx="4024312" cy="27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4" name="Google Shape;2454;p48" descr="C:\Users\Owner\AppData\Local\Microsoft\Windows\Temporary Internet Files\Content.IE5\7AE59Y4M\MC900434667[1].wm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6171" y="1219201"/>
            <a:ext cx="2514601" cy="20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5" name="Google Shape;2455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05400" y="988384"/>
            <a:ext cx="6238875" cy="5128067"/>
          </a:xfrm>
          <a:prstGeom prst="rect">
            <a:avLst/>
          </a:prstGeom>
          <a:noFill/>
          <a:ln>
            <a:noFill/>
          </a:ln>
        </p:spPr>
      </p:pic>
      <p:sp>
        <p:nvSpPr>
          <p:cNvPr id="2456" name="Google Shape;2456;p48"/>
          <p:cNvSpPr txBox="1"/>
          <p:nvPr/>
        </p:nvSpPr>
        <p:spPr>
          <a:xfrm rot="-362110">
            <a:off x="5497811" y="1676911"/>
            <a:ext cx="5351876" cy="276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mature is your current org/team design? Where are the gaps?</a:t>
            </a:r>
            <a:endParaRPr/>
          </a:p>
        </p:txBody>
      </p:sp>
      <p:sp>
        <p:nvSpPr>
          <p:cNvPr id="2457" name="Google Shape;2457;p48"/>
          <p:cNvSpPr txBox="1"/>
          <p:nvPr/>
        </p:nvSpPr>
        <p:spPr>
          <a:xfrm>
            <a:off x="1798810" y="1741249"/>
            <a:ext cx="198119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to focus?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5" name="Google Shape;2465;p49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Activity</a:t>
            </a:r>
            <a:endParaRPr/>
          </a:p>
        </p:txBody>
      </p:sp>
      <p:sp>
        <p:nvSpPr>
          <p:cNvPr id="2466" name="Google Shape;2466;p49"/>
          <p:cNvSpPr/>
          <p:nvPr/>
        </p:nvSpPr>
        <p:spPr>
          <a:xfrm>
            <a:off x="1262748" y="1502229"/>
            <a:ext cx="2765083" cy="431074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9F152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Complete the Org/Team Design assessment Questions</a:t>
            </a:r>
            <a:endParaRPr/>
          </a:p>
        </p:txBody>
      </p:sp>
      <p:pic>
        <p:nvPicPr>
          <p:cNvPr id="2467" name="Google Shape;2467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50645" y="-11430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8" name="Google Shape;2468;p49"/>
          <p:cNvSpPr/>
          <p:nvPr/>
        </p:nvSpPr>
        <p:spPr>
          <a:xfrm rot="8138480">
            <a:off x="9823693" y="47027"/>
            <a:ext cx="707656" cy="40644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2D6D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" name="Google Shape;92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38107" y="2010726"/>
            <a:ext cx="15468213" cy="2866074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Google Shape;923;p5"/>
          <p:cNvSpPr/>
          <p:nvPr/>
        </p:nvSpPr>
        <p:spPr>
          <a:xfrm>
            <a:off x="8857754" y="6061756"/>
            <a:ext cx="3334246" cy="7200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4" name="Google Shape;924;p5"/>
          <p:cNvSpPr txBox="1"/>
          <p:nvPr/>
        </p:nvSpPr>
        <p:spPr>
          <a:xfrm>
            <a:off x="5303520" y="7078532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5859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5" name="Google Shape;925;p5"/>
          <p:cNvSpPr/>
          <p:nvPr/>
        </p:nvSpPr>
        <p:spPr>
          <a:xfrm>
            <a:off x="547810" y="6113126"/>
            <a:ext cx="11154453" cy="441789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Measure What Matters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| </a:t>
            </a: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 Agility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(Outcomes, Maturity &amp; Performance) </a:t>
            </a: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| Enterprise Agility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(Flow, Value, Quality)</a:t>
            </a:r>
            <a:endParaRPr/>
          </a:p>
        </p:txBody>
      </p:sp>
      <p:sp>
        <p:nvSpPr>
          <p:cNvPr id="926" name="Google Shape;926;p5"/>
          <p:cNvSpPr txBox="1"/>
          <p:nvPr/>
        </p:nvSpPr>
        <p:spPr>
          <a:xfrm>
            <a:off x="472190" y="274320"/>
            <a:ext cx="11235128" cy="585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Enterprise Business Agility Journey</a:t>
            </a:r>
            <a:endParaRPr/>
          </a:p>
        </p:txBody>
      </p:sp>
      <p:grpSp>
        <p:nvGrpSpPr>
          <p:cNvPr id="927" name="Google Shape;927;p5"/>
          <p:cNvGrpSpPr/>
          <p:nvPr/>
        </p:nvGrpSpPr>
        <p:grpSpPr>
          <a:xfrm>
            <a:off x="8987368" y="1204912"/>
            <a:ext cx="3472353" cy="3432923"/>
            <a:chOff x="8987368" y="1204912"/>
            <a:chExt cx="3472353" cy="3432923"/>
          </a:xfrm>
        </p:grpSpPr>
        <p:sp>
          <p:nvSpPr>
            <p:cNvPr id="928" name="Google Shape;928;p5"/>
            <p:cNvSpPr txBox="1"/>
            <p:nvPr/>
          </p:nvSpPr>
          <p:spPr>
            <a:xfrm>
              <a:off x="8987368" y="1204912"/>
              <a:ext cx="3472353" cy="1190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C287C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rgbClr val="EC287C"/>
                  </a:solidFill>
                  <a:latin typeface="Open Sans"/>
                  <a:ea typeface="Open Sans"/>
                  <a:cs typeface="Open Sans"/>
                  <a:sym typeface="Open Sans"/>
                </a:rPr>
                <a:t>Enterprise Business Agility</a:t>
              </a:r>
              <a:br>
                <a:rPr lang="en-US" sz="1600" b="0" i="0" u="none" strike="noStrike" cap="non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lang="en-US" sz="1600" b="0" i="0" u="none" strike="noStrike" cap="non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- Anticipate Customer Needs</a:t>
              </a:r>
              <a:br>
                <a:rPr lang="en-US" sz="1600" b="0" i="0" u="none" strike="noStrike" cap="non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lang="en-US" sz="1600" b="0" i="0" u="none" strike="noStrike" cap="non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- </a:t>
              </a:r>
              <a:r>
                <a:rPr lang="en-US" sz="1600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Disrupt Before Being Disrupted</a:t>
              </a:r>
              <a:br>
                <a:rPr lang="en-US" sz="1600" b="0" i="0" u="none" strike="noStrike" cap="non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lang="en-US" sz="1600" b="0" i="0" u="none" strike="noStrike" cap="non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- </a:t>
              </a:r>
              <a:r>
                <a:rPr lang="en-US" sz="1600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Sustain a Learning Culture</a:t>
              </a:r>
              <a:endParaRPr sz="1600" b="0" i="0" u="none" strike="noStrike" cap="none">
                <a:solidFill>
                  <a:srgbClr val="58595B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929" name="Google Shape;929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067800" y="2176999"/>
              <a:ext cx="2460836" cy="246083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30" name="Google Shape;930;p5"/>
          <p:cNvGrpSpPr/>
          <p:nvPr/>
        </p:nvGrpSpPr>
        <p:grpSpPr>
          <a:xfrm>
            <a:off x="4854364" y="1204912"/>
            <a:ext cx="3421725" cy="3432923"/>
            <a:chOff x="4854364" y="1204912"/>
            <a:chExt cx="3421725" cy="3432923"/>
          </a:xfrm>
        </p:grpSpPr>
        <p:sp>
          <p:nvSpPr>
            <p:cNvPr id="931" name="Google Shape;931;p5"/>
            <p:cNvSpPr txBox="1"/>
            <p:nvPr/>
          </p:nvSpPr>
          <p:spPr>
            <a:xfrm>
              <a:off x="4994489" y="1204912"/>
              <a:ext cx="3281600" cy="1190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chemeClr val="accent6"/>
                  </a:solidFill>
                  <a:latin typeface="Open Sans"/>
                  <a:ea typeface="Open Sans"/>
                  <a:cs typeface="Open Sans"/>
                  <a:sym typeface="Open Sans"/>
                </a:rPr>
                <a:t>Org Agility</a:t>
              </a:r>
              <a:br>
                <a:rPr lang="en-US" sz="1600" b="0" i="0" u="none" strike="noStrike" cap="non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lang="en-US" sz="1600" b="0" i="0" u="none" strike="noStrike" cap="non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- Lean Product &amp; Portfolio Mgmt.</a:t>
              </a:r>
              <a:br>
                <a:rPr lang="en-US" sz="1600" b="0" i="0" u="none" strike="noStrike" cap="non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lang="en-US" sz="1600" b="0" i="0" u="none" strike="noStrike" cap="non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- Value Stream Structure</a:t>
              </a:r>
              <a:br>
                <a:rPr lang="en-US" sz="1600" b="0" i="0" u="none" strike="noStrike" cap="non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lang="en-US" sz="1600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- Digital Transformation</a:t>
              </a:r>
              <a:endParaRPr sz="1600" b="0" i="0" u="none" strike="noStrike" cap="none">
                <a:solidFill>
                  <a:srgbClr val="58595B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932" name="Google Shape;932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854364" y="2176999"/>
              <a:ext cx="2460836" cy="246083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33" name="Google Shape;933;p5"/>
          <p:cNvGrpSpPr/>
          <p:nvPr/>
        </p:nvGrpSpPr>
        <p:grpSpPr>
          <a:xfrm>
            <a:off x="685800" y="1204912"/>
            <a:ext cx="3762022" cy="3432923"/>
            <a:chOff x="685800" y="1204912"/>
            <a:chExt cx="3762022" cy="3432923"/>
          </a:xfrm>
        </p:grpSpPr>
        <p:sp>
          <p:nvSpPr>
            <p:cNvPr id="934" name="Google Shape;934;p5"/>
            <p:cNvSpPr txBox="1"/>
            <p:nvPr/>
          </p:nvSpPr>
          <p:spPr>
            <a:xfrm>
              <a:off x="685800" y="1204912"/>
              <a:ext cx="3762022" cy="1190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chemeClr val="accent3"/>
                  </a:solidFill>
                  <a:latin typeface="Open Sans"/>
                  <a:ea typeface="Open Sans"/>
                  <a:cs typeface="Open Sans"/>
                  <a:sym typeface="Open Sans"/>
                </a:rPr>
                <a:t>Team Agility</a:t>
              </a:r>
              <a:br>
                <a:rPr lang="en-US" sz="1600" b="0" i="0" u="none" strike="noStrike" cap="non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lang="en-US" sz="1600" b="0" i="0" u="none" strike="noStrike" cap="non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- Agile Adoption (Scrum, Kanban)</a:t>
              </a:r>
              <a:br>
                <a:rPr lang="en-US" sz="1600" b="0" i="0" u="none" strike="noStrike" cap="non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lang="en-US" sz="1600" b="0" i="0" u="none" strike="noStrike" cap="non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- Cross-Functional Teams</a:t>
              </a:r>
              <a:br>
                <a:rPr lang="en-US" sz="1600" b="0" i="0" u="none" strike="noStrike" cap="non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lang="en-US" sz="1600" b="0" i="0" u="none" strike="noStrike" cap="non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- Agile Tools and Workspace</a:t>
              </a:r>
              <a:endParaRPr/>
            </a:p>
          </p:txBody>
        </p:sp>
        <p:pic>
          <p:nvPicPr>
            <p:cNvPr id="935" name="Google Shape;935;p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85800" y="2176999"/>
              <a:ext cx="2460836" cy="246083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36" name="Google Shape;936;p5"/>
          <p:cNvGrpSpPr/>
          <p:nvPr/>
        </p:nvGrpSpPr>
        <p:grpSpPr>
          <a:xfrm>
            <a:off x="6705600" y="2216056"/>
            <a:ext cx="3810000" cy="3687765"/>
            <a:chOff x="6705600" y="2216056"/>
            <a:chExt cx="3810000" cy="3687765"/>
          </a:xfrm>
        </p:grpSpPr>
        <p:pic>
          <p:nvPicPr>
            <p:cNvPr id="937" name="Google Shape;937;p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998490" y="2216056"/>
              <a:ext cx="2374110" cy="23741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8" name="Google Shape;938;p5"/>
            <p:cNvSpPr txBox="1"/>
            <p:nvPr/>
          </p:nvSpPr>
          <p:spPr>
            <a:xfrm>
              <a:off x="6705600" y="4713196"/>
              <a:ext cx="3810000" cy="1190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600"/>
                <a:buFont typeface="Arial"/>
                <a:buNone/>
              </a:pPr>
              <a:r>
                <a:rPr lang="en-US" sz="1600" b="1">
                  <a:solidFill>
                    <a:schemeClr val="accent4"/>
                  </a:solidFill>
                  <a:latin typeface="Open Sans"/>
                  <a:ea typeface="Open Sans"/>
                  <a:cs typeface="Open Sans"/>
                  <a:sym typeface="Open Sans"/>
                </a:rPr>
                <a:t>Talent Development, Innovation, </a:t>
              </a:r>
              <a:br>
                <a:rPr lang="en-US" sz="1600" b="1">
                  <a:solidFill>
                    <a:schemeClr val="accent4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lang="en-US" sz="1600" b="1">
                  <a:solidFill>
                    <a:schemeClr val="accent4"/>
                  </a:solidFill>
                  <a:latin typeface="Open Sans"/>
                  <a:ea typeface="Open Sans"/>
                  <a:cs typeface="Open Sans"/>
                  <a:sym typeface="Open Sans"/>
                </a:rPr>
                <a:t>&amp; Operational Agility</a:t>
              </a:r>
              <a:br>
                <a:rPr lang="en-US" sz="1600">
                  <a:solidFill>
                    <a:schemeClr val="accent4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lang="en-US" sz="16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- Customer Seat at the Table</a:t>
              </a:r>
              <a:br>
                <a:rPr lang="en-US" sz="16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lang="en-US" sz="16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- Talent Development, HR Transformation</a:t>
              </a:r>
              <a:br>
                <a:rPr lang="en-US" sz="16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lang="en-US" sz="16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- Ops, Finance, Legal, Audit, Sales/Mktg</a:t>
              </a:r>
              <a:endParaRPr/>
            </a:p>
          </p:txBody>
        </p:sp>
      </p:grpSp>
      <p:grpSp>
        <p:nvGrpSpPr>
          <p:cNvPr id="939" name="Google Shape;939;p5"/>
          <p:cNvGrpSpPr/>
          <p:nvPr/>
        </p:nvGrpSpPr>
        <p:grpSpPr>
          <a:xfrm>
            <a:off x="2819400" y="2216056"/>
            <a:ext cx="2374110" cy="3687765"/>
            <a:chOff x="2819400" y="2216056"/>
            <a:chExt cx="2374110" cy="3687765"/>
          </a:xfrm>
        </p:grpSpPr>
        <p:pic>
          <p:nvPicPr>
            <p:cNvPr id="940" name="Google Shape;940;p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819400" y="2216056"/>
              <a:ext cx="2374110" cy="23741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1" name="Google Shape;941;p5"/>
            <p:cNvSpPr txBox="1"/>
            <p:nvPr/>
          </p:nvSpPr>
          <p:spPr>
            <a:xfrm>
              <a:off x="2905311" y="4713196"/>
              <a:ext cx="2288199" cy="1190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600"/>
                <a:buFont typeface="Arial"/>
                <a:buNone/>
              </a:pPr>
              <a:r>
                <a:rPr lang="en-US" sz="1600" b="1">
                  <a:solidFill>
                    <a:schemeClr val="accent2"/>
                  </a:solidFill>
                  <a:latin typeface="Open Sans"/>
                  <a:ea typeface="Open Sans"/>
                  <a:cs typeface="Open Sans"/>
                  <a:sym typeface="Open Sans"/>
                </a:rPr>
                <a:t>Team of Teams Agility</a:t>
              </a:r>
              <a:br>
                <a:rPr lang="en-US" sz="16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lang="en-US" sz="1600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- </a:t>
              </a:r>
              <a:r>
                <a:rPr lang="en-US" sz="16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Scaling Agile </a:t>
              </a:r>
              <a:br>
                <a:rPr lang="en-US" sz="16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lang="en-US" sz="1600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- </a:t>
              </a:r>
              <a:r>
                <a:rPr lang="en-US" sz="16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DevOps Maturity</a:t>
              </a:r>
              <a:br>
                <a:rPr lang="en-US" sz="16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lang="en-US" sz="1600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- Leadership &amp; Culture</a:t>
              </a:r>
              <a:endPara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942" name="Google Shape;942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893300" y="-43907"/>
            <a:ext cx="1917700" cy="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6" name="Google Shape;2476;p50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Activity</a:t>
            </a:r>
            <a:endParaRPr/>
          </a:p>
        </p:txBody>
      </p:sp>
      <p:sp>
        <p:nvSpPr>
          <p:cNvPr id="2477" name="Google Shape;2477;p50"/>
          <p:cNvSpPr/>
          <p:nvPr/>
        </p:nvSpPr>
        <p:spPr>
          <a:xfrm>
            <a:off x="1262748" y="1502229"/>
            <a:ext cx="2765083" cy="431074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9F152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Complete the Agile Framework assessment Questions</a:t>
            </a:r>
            <a:endParaRPr/>
          </a:p>
        </p:txBody>
      </p:sp>
      <p:pic>
        <p:nvPicPr>
          <p:cNvPr id="2478" name="Google Shape;247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50645" y="-11430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9" name="Google Shape;2479;p50"/>
          <p:cNvSpPr/>
          <p:nvPr/>
        </p:nvSpPr>
        <p:spPr>
          <a:xfrm rot="9578132">
            <a:off x="10975199" y="1612655"/>
            <a:ext cx="707656" cy="40644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p51"/>
          <p:cNvSpPr txBox="1">
            <a:spLocks noGrp="1"/>
          </p:cNvSpPr>
          <p:nvPr>
            <p:ph type="title"/>
          </p:nvPr>
        </p:nvSpPr>
        <p:spPr>
          <a:xfrm>
            <a:off x="478436" y="190500"/>
            <a:ext cx="11235128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93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/>
              <a:t>Leadership &amp; Culture</a:t>
            </a:r>
            <a:endParaRPr/>
          </a:p>
        </p:txBody>
      </p:sp>
      <p:grpSp>
        <p:nvGrpSpPr>
          <p:cNvPr id="2487" name="Google Shape;2487;p51"/>
          <p:cNvGrpSpPr/>
          <p:nvPr/>
        </p:nvGrpSpPr>
        <p:grpSpPr>
          <a:xfrm>
            <a:off x="1238250" y="1573470"/>
            <a:ext cx="9039225" cy="4560630"/>
            <a:chOff x="472190" y="1066800"/>
            <a:chExt cx="10064737" cy="4953000"/>
          </a:xfrm>
        </p:grpSpPr>
        <p:pic>
          <p:nvPicPr>
            <p:cNvPr id="2488" name="Google Shape;2488;p5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72190" y="1066800"/>
              <a:ext cx="8271565" cy="4953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9" name="Google Shape;2489;p5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743755" y="1066800"/>
              <a:ext cx="1793172" cy="4953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90" name="Google Shape;2490;p51"/>
          <p:cNvSpPr/>
          <p:nvPr/>
        </p:nvSpPr>
        <p:spPr>
          <a:xfrm>
            <a:off x="5893358" y="490835"/>
            <a:ext cx="39661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Leading New Ways of Working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7" name="Google Shape;2497;p52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What is Leadership Agility?</a:t>
            </a:r>
            <a:endParaRPr/>
          </a:p>
        </p:txBody>
      </p:sp>
      <p:sp>
        <p:nvSpPr>
          <p:cNvPr id="2498" name="Google Shape;2498;p52"/>
          <p:cNvSpPr txBox="1">
            <a:spLocks noGrp="1"/>
          </p:cNvSpPr>
          <p:nvPr>
            <p:ph type="body" idx="1"/>
          </p:nvPr>
        </p:nvSpPr>
        <p:spPr>
          <a:xfrm>
            <a:off x="472190" y="1408175"/>
            <a:ext cx="11235128" cy="4782313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2C2C2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Leadership Agility is the work of </a:t>
            </a:r>
            <a:r>
              <a:rPr lang="en-US" sz="3200" b="1" i="0" u="none" strike="noStrike" cap="none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energizing</a:t>
            </a: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200" b="1" i="0" u="none" strike="noStrike" cap="none">
                <a:solidFill>
                  <a:srgbClr val="00AEEF"/>
                </a:solidFill>
                <a:latin typeface="Calibri"/>
                <a:ea typeface="Calibri"/>
                <a:cs typeface="Calibri"/>
                <a:sym typeface="Calibri"/>
              </a:rPr>
              <a:t>empowering</a:t>
            </a:r>
            <a:r>
              <a:rPr lang="en-US" sz="3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3200" b="1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enabling</a:t>
            </a:r>
            <a:r>
              <a:rPr lang="en-US" sz="3200" b="0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teams to </a:t>
            </a:r>
            <a:r>
              <a:rPr lang="en-US" sz="3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rapidly</a:t>
            </a: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3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reliably</a:t>
            </a: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deliver business value by ...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engaging customer | continuously learning |adapting to an ever changing environment 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adapted from Jim Highsmith, Adaptive leadership</a:t>
            </a:r>
            <a:endParaRPr sz="36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5" name="Google Shape;2505;p53"/>
          <p:cNvSpPr txBox="1">
            <a:spLocks noGrp="1"/>
          </p:cNvSpPr>
          <p:nvPr>
            <p:ph type="title"/>
          </p:nvPr>
        </p:nvSpPr>
        <p:spPr>
          <a:xfrm>
            <a:off x="478436" y="228600"/>
            <a:ext cx="11235128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2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A Closer Look: </a:t>
            </a:r>
            <a:r>
              <a:rPr lang="en-US">
                <a:solidFill>
                  <a:srgbClr val="0070C0"/>
                </a:solidFill>
              </a:rPr>
              <a:t>Leadership and Culture</a:t>
            </a:r>
            <a:endParaRPr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6" name="Google Shape;2506;p53"/>
          <p:cNvSpPr/>
          <p:nvPr/>
        </p:nvSpPr>
        <p:spPr>
          <a:xfrm>
            <a:off x="495300" y="2103120"/>
            <a:ext cx="3675888" cy="25450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Evolve your Leadership mindset and behaviors to support the new modern ways of working </a:t>
            </a:r>
            <a:endParaRPr/>
          </a:p>
        </p:txBody>
      </p:sp>
      <p:sp>
        <p:nvSpPr>
          <p:cNvPr id="2507" name="Google Shape;2507;p53"/>
          <p:cNvSpPr/>
          <p:nvPr/>
        </p:nvSpPr>
        <p:spPr>
          <a:xfrm>
            <a:off x="4258056" y="2103120"/>
            <a:ext cx="3675888" cy="2545080"/>
          </a:xfrm>
          <a:prstGeom prst="rect">
            <a:avLst/>
          </a:prstGeom>
          <a:solidFill>
            <a:srgbClr val="A4162C"/>
          </a:solidFill>
          <a:ln>
            <a:noFill/>
          </a:ln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Provide strategic clarity and alignment, empower the teams and create a learning and experimentation culture</a:t>
            </a:r>
            <a:endParaRPr/>
          </a:p>
        </p:txBody>
      </p:sp>
      <p:sp>
        <p:nvSpPr>
          <p:cNvPr id="2508" name="Google Shape;2508;p53"/>
          <p:cNvSpPr/>
          <p:nvPr/>
        </p:nvSpPr>
        <p:spPr>
          <a:xfrm>
            <a:off x="8020812" y="2103120"/>
            <a:ext cx="3675888" cy="25450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Embed a culture of relentless Continuous Improvement into your core DNA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5" name="Google Shape;2515;p54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A High Performance Culture</a:t>
            </a:r>
            <a:endParaRPr/>
          </a:p>
        </p:txBody>
      </p:sp>
      <p:cxnSp>
        <p:nvCxnSpPr>
          <p:cNvPr id="2516" name="Google Shape;2516;p54"/>
          <p:cNvCxnSpPr/>
          <p:nvPr/>
        </p:nvCxnSpPr>
        <p:spPr>
          <a:xfrm rot="10800000" flipH="1">
            <a:off x="2848683" y="1835238"/>
            <a:ext cx="1652404" cy="143146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stealth" w="med" len="med"/>
          </a:ln>
        </p:spPr>
      </p:cxnSp>
      <p:pic>
        <p:nvPicPr>
          <p:cNvPr id="2517" name="Google Shape;2517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36721" y="2386720"/>
            <a:ext cx="3672408" cy="2436751"/>
          </a:xfrm>
          <a:prstGeom prst="ellipse">
            <a:avLst/>
          </a:prstGeom>
          <a:noFill/>
          <a:ln>
            <a:noFill/>
          </a:ln>
          <a:effectLst>
            <a:outerShdw dist="35921" dir="2700000" algn="ctr" rotWithShape="0">
              <a:srgbClr val="D8D8D8">
                <a:alpha val="93725"/>
              </a:srgbClr>
            </a:outerShdw>
          </a:effectLst>
        </p:spPr>
      </p:pic>
      <p:sp>
        <p:nvSpPr>
          <p:cNvPr id="2518" name="Google Shape;2518;p54"/>
          <p:cNvSpPr txBox="1"/>
          <p:nvPr/>
        </p:nvSpPr>
        <p:spPr>
          <a:xfrm>
            <a:off x="7096226" y="1428959"/>
            <a:ext cx="366934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Who are we and how do we behave?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What is important now? Why?</a:t>
            </a:r>
            <a:endParaRPr/>
          </a:p>
        </p:txBody>
      </p:sp>
      <p:sp>
        <p:nvSpPr>
          <p:cNvPr id="2519" name="Google Shape;2519;p54"/>
          <p:cNvSpPr txBox="1"/>
          <p:nvPr/>
        </p:nvSpPr>
        <p:spPr>
          <a:xfrm>
            <a:off x="7594477" y="5816600"/>
            <a:ext cx="233487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Can we stay focused till ‘Done’?</a:t>
            </a:r>
            <a:endParaRPr/>
          </a:p>
        </p:txBody>
      </p:sp>
      <p:sp>
        <p:nvSpPr>
          <p:cNvPr id="2520" name="Google Shape;2520;p54"/>
          <p:cNvSpPr txBox="1"/>
          <p:nvPr/>
        </p:nvSpPr>
        <p:spPr>
          <a:xfrm>
            <a:off x="1953078" y="5761950"/>
            <a:ext cx="252845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Can we deliver customer value predictably?</a:t>
            </a:r>
            <a:endParaRPr/>
          </a:p>
        </p:txBody>
      </p:sp>
      <p:sp>
        <p:nvSpPr>
          <p:cNvPr id="2521" name="Google Shape;2521;p54"/>
          <p:cNvSpPr txBox="1"/>
          <p:nvPr/>
        </p:nvSpPr>
        <p:spPr>
          <a:xfrm>
            <a:off x="4432658" y="3673323"/>
            <a:ext cx="3172110" cy="1200288"/>
          </a:xfrm>
          <a:prstGeom prst="rect">
            <a:avLst/>
          </a:prstGeom>
          <a:solidFill>
            <a:schemeClr val="lt1">
              <a:alpha val="34117"/>
            </a:schemeClr>
          </a:solidFill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Healthy Culture</a:t>
            </a:r>
            <a:endParaRPr/>
          </a:p>
        </p:txBody>
      </p:sp>
      <p:grpSp>
        <p:nvGrpSpPr>
          <p:cNvPr id="2522" name="Google Shape;2522;p54"/>
          <p:cNvGrpSpPr/>
          <p:nvPr/>
        </p:nvGrpSpPr>
        <p:grpSpPr>
          <a:xfrm>
            <a:off x="4870542" y="1172134"/>
            <a:ext cx="2131424" cy="1139393"/>
            <a:chOff x="3248821" y="153583"/>
            <a:chExt cx="2131424" cy="1139393"/>
          </a:xfrm>
        </p:grpSpPr>
        <p:sp>
          <p:nvSpPr>
            <p:cNvPr id="2523" name="Google Shape;2523;p54"/>
            <p:cNvSpPr/>
            <p:nvPr/>
          </p:nvSpPr>
          <p:spPr>
            <a:xfrm>
              <a:off x="3248821" y="153583"/>
              <a:ext cx="2131424" cy="1139393"/>
            </a:xfrm>
            <a:prstGeom prst="ellipse">
              <a:avLst/>
            </a:prstGeom>
            <a:gradFill>
              <a:gsLst>
                <a:gs pos="0">
                  <a:srgbClr val="55BE5F"/>
                </a:gs>
                <a:gs pos="50000">
                  <a:srgbClr val="2DBB40"/>
                </a:gs>
                <a:gs pos="100000">
                  <a:srgbClr val="22AA34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54"/>
            <p:cNvSpPr/>
            <p:nvPr/>
          </p:nvSpPr>
          <p:spPr>
            <a:xfrm>
              <a:off x="3560961" y="320443"/>
              <a:ext cx="1507144" cy="8056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0" tIns="95250" rIns="95250" bIns="95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Clarity</a:t>
              </a:r>
              <a:endParaRPr/>
            </a:p>
          </p:txBody>
        </p:sp>
      </p:grpSp>
      <p:grpSp>
        <p:nvGrpSpPr>
          <p:cNvPr id="2525" name="Google Shape;2525;p54"/>
          <p:cNvGrpSpPr/>
          <p:nvPr/>
        </p:nvGrpSpPr>
        <p:grpSpPr>
          <a:xfrm>
            <a:off x="7227636" y="2254523"/>
            <a:ext cx="1872876" cy="2097192"/>
            <a:chOff x="5761266" y="1126591"/>
            <a:chExt cx="1872876" cy="2097192"/>
          </a:xfrm>
        </p:grpSpPr>
        <p:sp>
          <p:nvSpPr>
            <p:cNvPr id="2526" name="Google Shape;2526;p54"/>
            <p:cNvSpPr/>
            <p:nvPr/>
          </p:nvSpPr>
          <p:spPr>
            <a:xfrm rot="2990692">
              <a:off x="5523864" y="1940363"/>
              <a:ext cx="2347680" cy="469648"/>
            </a:xfrm>
            <a:prstGeom prst="left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55BE5F"/>
                </a:gs>
                <a:gs pos="50000">
                  <a:srgbClr val="2DBB40"/>
                </a:gs>
                <a:gs pos="100000">
                  <a:srgbClr val="22AA34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54"/>
            <p:cNvSpPr/>
            <p:nvPr/>
          </p:nvSpPr>
          <p:spPr>
            <a:xfrm rot="2990692">
              <a:off x="5664758" y="2034293"/>
              <a:ext cx="2065892" cy="2817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28" name="Google Shape;2528;p54"/>
          <p:cNvGrpSpPr/>
          <p:nvPr/>
        </p:nvGrpSpPr>
        <p:grpSpPr>
          <a:xfrm>
            <a:off x="7696200" y="4648200"/>
            <a:ext cx="2131424" cy="1139393"/>
            <a:chOff x="6102835" y="3536222"/>
            <a:chExt cx="2131424" cy="1139393"/>
          </a:xfrm>
        </p:grpSpPr>
        <p:sp>
          <p:nvSpPr>
            <p:cNvPr id="2529" name="Google Shape;2529;p54"/>
            <p:cNvSpPr/>
            <p:nvPr/>
          </p:nvSpPr>
          <p:spPr>
            <a:xfrm>
              <a:off x="6102835" y="3536222"/>
              <a:ext cx="2131424" cy="1139393"/>
            </a:xfrm>
            <a:prstGeom prst="ellipse">
              <a:avLst/>
            </a:prstGeom>
            <a:gradFill>
              <a:gsLst>
                <a:gs pos="0">
                  <a:srgbClr val="47B8F7"/>
                </a:gs>
                <a:gs pos="50000">
                  <a:srgbClr val="00B3FA"/>
                </a:gs>
                <a:gs pos="100000">
                  <a:srgbClr val="00A2E3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54"/>
            <p:cNvSpPr/>
            <p:nvPr/>
          </p:nvSpPr>
          <p:spPr>
            <a:xfrm>
              <a:off x="6414975" y="3703082"/>
              <a:ext cx="1507144" cy="8056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0" tIns="95250" rIns="95250" bIns="95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Focus</a:t>
              </a:r>
              <a:endParaRPr/>
            </a:p>
          </p:txBody>
        </p:sp>
      </p:grpSp>
      <p:grpSp>
        <p:nvGrpSpPr>
          <p:cNvPr id="2531" name="Google Shape;2531;p54"/>
          <p:cNvGrpSpPr/>
          <p:nvPr/>
        </p:nvGrpSpPr>
        <p:grpSpPr>
          <a:xfrm>
            <a:off x="4781609" y="5162759"/>
            <a:ext cx="2347680" cy="466344"/>
            <a:chOff x="3267010" y="4046802"/>
            <a:chExt cx="2347680" cy="469648"/>
          </a:xfrm>
        </p:grpSpPr>
        <p:sp>
          <p:nvSpPr>
            <p:cNvPr id="2532" name="Google Shape;2532;p54"/>
            <p:cNvSpPr/>
            <p:nvPr/>
          </p:nvSpPr>
          <p:spPr>
            <a:xfrm rot="10800000">
              <a:off x="3267010" y="4046802"/>
              <a:ext cx="2347680" cy="469648"/>
            </a:xfrm>
            <a:prstGeom prst="left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47B8F7"/>
                </a:gs>
                <a:gs pos="50000">
                  <a:srgbClr val="00B3FA"/>
                </a:gs>
                <a:gs pos="100000">
                  <a:srgbClr val="00A2E3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54"/>
            <p:cNvSpPr/>
            <p:nvPr/>
          </p:nvSpPr>
          <p:spPr>
            <a:xfrm rot="-44640">
              <a:off x="3407904" y="4140732"/>
              <a:ext cx="2065892" cy="2817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34" name="Google Shape;2534;p54"/>
          <p:cNvGrpSpPr/>
          <p:nvPr/>
        </p:nvGrpSpPr>
        <p:grpSpPr>
          <a:xfrm>
            <a:off x="2151594" y="4629377"/>
            <a:ext cx="2131424" cy="1139393"/>
            <a:chOff x="558229" y="3608225"/>
            <a:chExt cx="2131424" cy="1139393"/>
          </a:xfrm>
        </p:grpSpPr>
        <p:sp>
          <p:nvSpPr>
            <p:cNvPr id="2535" name="Google Shape;2535;p54"/>
            <p:cNvSpPr/>
            <p:nvPr/>
          </p:nvSpPr>
          <p:spPr>
            <a:xfrm>
              <a:off x="558229" y="3608225"/>
              <a:ext cx="2131424" cy="1139393"/>
            </a:xfrm>
            <a:prstGeom prst="ellipse">
              <a:avLst/>
            </a:prstGeom>
            <a:gradFill>
              <a:gsLst>
                <a:gs pos="0">
                  <a:srgbClr val="FA9E4B"/>
                </a:gs>
                <a:gs pos="50000">
                  <a:srgbClr val="FF940F"/>
                </a:gs>
                <a:gs pos="100000">
                  <a:srgbClr val="E38300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54"/>
            <p:cNvSpPr/>
            <p:nvPr/>
          </p:nvSpPr>
          <p:spPr>
            <a:xfrm>
              <a:off x="870369" y="3775085"/>
              <a:ext cx="1655511" cy="8056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Predictable Execution</a:t>
              </a:r>
              <a:endParaRPr/>
            </a:p>
          </p:txBody>
        </p:sp>
      </p:grpSp>
      <p:grpSp>
        <p:nvGrpSpPr>
          <p:cNvPr id="2537" name="Google Shape;2537;p54"/>
          <p:cNvGrpSpPr/>
          <p:nvPr/>
        </p:nvGrpSpPr>
        <p:grpSpPr>
          <a:xfrm>
            <a:off x="2893347" y="2267986"/>
            <a:ext cx="1813083" cy="2140778"/>
            <a:chOff x="1137593" y="1188914"/>
            <a:chExt cx="1813083" cy="2140778"/>
          </a:xfrm>
        </p:grpSpPr>
        <p:sp>
          <p:nvSpPr>
            <p:cNvPr id="2538" name="Google Shape;2538;p54"/>
            <p:cNvSpPr/>
            <p:nvPr/>
          </p:nvSpPr>
          <p:spPr>
            <a:xfrm rot="-3125240">
              <a:off x="870294" y="2024479"/>
              <a:ext cx="2347680" cy="469648"/>
            </a:xfrm>
            <a:prstGeom prst="left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FA9E4B"/>
                </a:gs>
                <a:gs pos="50000">
                  <a:srgbClr val="FF940F"/>
                </a:gs>
                <a:gs pos="100000">
                  <a:srgbClr val="E38300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54"/>
            <p:cNvSpPr/>
            <p:nvPr/>
          </p:nvSpPr>
          <p:spPr>
            <a:xfrm rot="-3125240">
              <a:off x="1011188" y="2118409"/>
              <a:ext cx="2065892" cy="2817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40" name="Google Shape;2540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7161" y="1200361"/>
            <a:ext cx="1314450" cy="189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2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2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7" name="Google Shape;2547;p55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Top Unhealthy Leadership Behaviors</a:t>
            </a:r>
            <a:endParaRPr/>
          </a:p>
        </p:txBody>
      </p:sp>
      <p:grpSp>
        <p:nvGrpSpPr>
          <p:cNvPr id="2548" name="Google Shape;2548;p55"/>
          <p:cNvGrpSpPr/>
          <p:nvPr/>
        </p:nvGrpSpPr>
        <p:grpSpPr>
          <a:xfrm>
            <a:off x="1711062" y="1197892"/>
            <a:ext cx="8121596" cy="5099607"/>
            <a:chOff x="720594" y="2896"/>
            <a:chExt cx="8121596" cy="5099607"/>
          </a:xfrm>
        </p:grpSpPr>
        <p:sp>
          <p:nvSpPr>
            <p:cNvPr id="2549" name="Google Shape;2549;p55"/>
            <p:cNvSpPr/>
            <p:nvPr/>
          </p:nvSpPr>
          <p:spPr>
            <a:xfrm>
              <a:off x="720594" y="2896"/>
              <a:ext cx="1888743" cy="1133246"/>
            </a:xfrm>
            <a:prstGeom prst="rect">
              <a:avLst/>
            </a:prstGeom>
            <a:solidFill>
              <a:srgbClr val="35B54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55"/>
            <p:cNvSpPr txBox="1"/>
            <p:nvPr/>
          </p:nvSpPr>
          <p:spPr>
            <a:xfrm>
              <a:off x="720594" y="2896"/>
              <a:ext cx="1888743" cy="1133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Telling the team HOW to do the work – managing daily tasks</a:t>
              </a:r>
              <a:endParaRPr/>
            </a:p>
          </p:txBody>
        </p:sp>
        <p:sp>
          <p:nvSpPr>
            <p:cNvPr id="2551" name="Google Shape;2551;p55"/>
            <p:cNvSpPr/>
            <p:nvPr/>
          </p:nvSpPr>
          <p:spPr>
            <a:xfrm>
              <a:off x="2798211" y="2896"/>
              <a:ext cx="1888743" cy="1133246"/>
            </a:xfrm>
            <a:prstGeom prst="rect">
              <a:avLst/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55"/>
            <p:cNvSpPr txBox="1"/>
            <p:nvPr/>
          </p:nvSpPr>
          <p:spPr>
            <a:xfrm>
              <a:off x="2798211" y="2896"/>
              <a:ext cx="1888743" cy="1133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Top down decision making, no input from teams</a:t>
              </a:r>
              <a:endParaRPr/>
            </a:p>
          </p:txBody>
        </p:sp>
        <p:sp>
          <p:nvSpPr>
            <p:cNvPr id="2553" name="Google Shape;2553;p55"/>
            <p:cNvSpPr/>
            <p:nvPr/>
          </p:nvSpPr>
          <p:spPr>
            <a:xfrm>
              <a:off x="4875829" y="2896"/>
              <a:ext cx="1888743" cy="1133246"/>
            </a:xfrm>
            <a:prstGeom prst="rect">
              <a:avLst/>
            </a:prstGeom>
            <a:solidFill>
              <a:srgbClr val="F7931B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55"/>
            <p:cNvSpPr txBox="1"/>
            <p:nvPr/>
          </p:nvSpPr>
          <p:spPr>
            <a:xfrm>
              <a:off x="4875829" y="2896"/>
              <a:ext cx="1888743" cy="1133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No clarity on vision, direction or measurable goals</a:t>
              </a:r>
              <a:endParaRPr/>
            </a:p>
          </p:txBody>
        </p:sp>
        <p:sp>
          <p:nvSpPr>
            <p:cNvPr id="2555" name="Google Shape;2555;p55"/>
            <p:cNvSpPr/>
            <p:nvPr/>
          </p:nvSpPr>
          <p:spPr>
            <a:xfrm>
              <a:off x="6953447" y="2896"/>
              <a:ext cx="1888743" cy="1133246"/>
            </a:xfrm>
            <a:prstGeom prst="rect">
              <a:avLst/>
            </a:prstGeom>
            <a:solidFill>
              <a:srgbClr val="624AA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55"/>
            <p:cNvSpPr txBox="1"/>
            <p:nvPr/>
          </p:nvSpPr>
          <p:spPr>
            <a:xfrm>
              <a:off x="6953447" y="2896"/>
              <a:ext cx="1888743" cy="1133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Constantly shuffling people between priorities/teams</a:t>
              </a:r>
              <a:endParaRPr/>
            </a:p>
          </p:txBody>
        </p:sp>
        <p:sp>
          <p:nvSpPr>
            <p:cNvPr id="2557" name="Google Shape;2557;p55"/>
            <p:cNvSpPr/>
            <p:nvPr/>
          </p:nvSpPr>
          <p:spPr>
            <a:xfrm>
              <a:off x="720594" y="1325016"/>
              <a:ext cx="1888743" cy="1133246"/>
            </a:xfrm>
            <a:prstGeom prst="rect">
              <a:avLst/>
            </a:prstGeom>
            <a:solidFill>
              <a:schemeClr val="accent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55"/>
            <p:cNvSpPr txBox="1"/>
            <p:nvPr/>
          </p:nvSpPr>
          <p:spPr>
            <a:xfrm>
              <a:off x="720594" y="1325016"/>
              <a:ext cx="1888743" cy="1133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Command and Control style of leading</a:t>
              </a:r>
              <a:endParaRPr/>
            </a:p>
          </p:txBody>
        </p:sp>
        <p:sp>
          <p:nvSpPr>
            <p:cNvPr id="2559" name="Google Shape;2559;p55"/>
            <p:cNvSpPr/>
            <p:nvPr/>
          </p:nvSpPr>
          <p:spPr>
            <a:xfrm>
              <a:off x="2798211" y="1325016"/>
              <a:ext cx="1888743" cy="1133246"/>
            </a:xfrm>
            <a:prstGeom prst="rect">
              <a:avLst/>
            </a:prstGeom>
            <a:solidFill>
              <a:srgbClr val="35B54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55"/>
            <p:cNvSpPr txBox="1"/>
            <p:nvPr/>
          </p:nvSpPr>
          <p:spPr>
            <a:xfrm>
              <a:off x="2798211" y="1325016"/>
              <a:ext cx="1888743" cy="1133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Tactical focus, no strategic foresight</a:t>
              </a:r>
              <a:endParaRPr/>
            </a:p>
          </p:txBody>
        </p:sp>
        <p:sp>
          <p:nvSpPr>
            <p:cNvPr id="2561" name="Google Shape;2561;p55"/>
            <p:cNvSpPr/>
            <p:nvPr/>
          </p:nvSpPr>
          <p:spPr>
            <a:xfrm>
              <a:off x="4875829" y="1325016"/>
              <a:ext cx="1888743" cy="1133246"/>
            </a:xfrm>
            <a:prstGeom prst="rect">
              <a:avLst/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55"/>
            <p:cNvSpPr txBox="1"/>
            <p:nvPr/>
          </p:nvSpPr>
          <p:spPr>
            <a:xfrm>
              <a:off x="4875829" y="1325016"/>
              <a:ext cx="1888743" cy="1133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Status Quo – no effort to improve processes</a:t>
              </a:r>
              <a:endParaRPr/>
            </a:p>
          </p:txBody>
        </p:sp>
        <p:sp>
          <p:nvSpPr>
            <p:cNvPr id="2563" name="Google Shape;2563;p55"/>
            <p:cNvSpPr/>
            <p:nvPr/>
          </p:nvSpPr>
          <p:spPr>
            <a:xfrm>
              <a:off x="6953447" y="1325016"/>
              <a:ext cx="1888743" cy="1133246"/>
            </a:xfrm>
            <a:prstGeom prst="rect">
              <a:avLst/>
            </a:prstGeom>
            <a:solidFill>
              <a:srgbClr val="F7931B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55"/>
            <p:cNvSpPr txBox="1"/>
            <p:nvPr/>
          </p:nvSpPr>
          <p:spPr>
            <a:xfrm>
              <a:off x="6953447" y="1325016"/>
              <a:ext cx="1888743" cy="1133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Unrealistic deadlines and expectations</a:t>
              </a:r>
              <a:endParaRPr/>
            </a:p>
          </p:txBody>
        </p:sp>
        <p:sp>
          <p:nvSpPr>
            <p:cNvPr id="2565" name="Google Shape;2565;p55"/>
            <p:cNvSpPr/>
            <p:nvPr/>
          </p:nvSpPr>
          <p:spPr>
            <a:xfrm>
              <a:off x="720594" y="2647137"/>
              <a:ext cx="1888743" cy="1133246"/>
            </a:xfrm>
            <a:prstGeom prst="rect">
              <a:avLst/>
            </a:prstGeom>
            <a:solidFill>
              <a:srgbClr val="624AA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55"/>
            <p:cNvSpPr txBox="1"/>
            <p:nvPr/>
          </p:nvSpPr>
          <p:spPr>
            <a:xfrm>
              <a:off x="720594" y="2647137"/>
              <a:ext cx="1888743" cy="1133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Disengagement and lack of visibility into their backlog</a:t>
              </a:r>
              <a:endParaRPr/>
            </a:p>
          </p:txBody>
        </p:sp>
        <p:sp>
          <p:nvSpPr>
            <p:cNvPr id="2567" name="Google Shape;2567;p55"/>
            <p:cNvSpPr/>
            <p:nvPr/>
          </p:nvSpPr>
          <p:spPr>
            <a:xfrm>
              <a:off x="2798211" y="2647137"/>
              <a:ext cx="1888743" cy="1133246"/>
            </a:xfrm>
            <a:prstGeom prst="rect">
              <a:avLst/>
            </a:prstGeom>
            <a:solidFill>
              <a:schemeClr val="accent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55"/>
            <p:cNvSpPr txBox="1"/>
            <p:nvPr/>
          </p:nvSpPr>
          <p:spPr>
            <a:xfrm>
              <a:off x="2798211" y="2647137"/>
              <a:ext cx="1888743" cy="1133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Change resistance and no change management plan</a:t>
              </a:r>
              <a:endParaRPr/>
            </a:p>
          </p:txBody>
        </p:sp>
        <p:sp>
          <p:nvSpPr>
            <p:cNvPr id="2569" name="Google Shape;2569;p55"/>
            <p:cNvSpPr/>
            <p:nvPr/>
          </p:nvSpPr>
          <p:spPr>
            <a:xfrm>
              <a:off x="4875829" y="2647137"/>
              <a:ext cx="1888743" cy="1133246"/>
            </a:xfrm>
            <a:prstGeom prst="rect">
              <a:avLst/>
            </a:prstGeom>
            <a:solidFill>
              <a:srgbClr val="35B54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55"/>
            <p:cNvSpPr txBox="1"/>
            <p:nvPr/>
          </p:nvSpPr>
          <p:spPr>
            <a:xfrm>
              <a:off x="4875829" y="2647137"/>
              <a:ext cx="1888743" cy="1133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Not investing in learning</a:t>
              </a:r>
              <a:endParaRPr/>
            </a:p>
          </p:txBody>
        </p:sp>
        <p:sp>
          <p:nvSpPr>
            <p:cNvPr id="2571" name="Google Shape;2571;p55"/>
            <p:cNvSpPr/>
            <p:nvPr/>
          </p:nvSpPr>
          <p:spPr>
            <a:xfrm>
              <a:off x="6953447" y="2647137"/>
              <a:ext cx="1888743" cy="1133246"/>
            </a:xfrm>
            <a:prstGeom prst="rect">
              <a:avLst/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55"/>
            <p:cNvSpPr txBox="1"/>
            <p:nvPr/>
          </p:nvSpPr>
          <p:spPr>
            <a:xfrm>
              <a:off x="6953447" y="2647137"/>
              <a:ext cx="1888743" cy="1133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Chasing shining objects, no focus or alignment</a:t>
              </a:r>
              <a:endParaRPr/>
            </a:p>
          </p:txBody>
        </p:sp>
        <p:sp>
          <p:nvSpPr>
            <p:cNvPr id="2573" name="Google Shape;2573;p55"/>
            <p:cNvSpPr/>
            <p:nvPr/>
          </p:nvSpPr>
          <p:spPr>
            <a:xfrm>
              <a:off x="720594" y="3969257"/>
              <a:ext cx="1888743" cy="1133246"/>
            </a:xfrm>
            <a:prstGeom prst="rect">
              <a:avLst/>
            </a:prstGeom>
            <a:solidFill>
              <a:srgbClr val="F7931B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55"/>
            <p:cNvSpPr txBox="1"/>
            <p:nvPr/>
          </p:nvSpPr>
          <p:spPr>
            <a:xfrm>
              <a:off x="720594" y="3969257"/>
              <a:ext cx="1888743" cy="1133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Planting weeds, fostering a negative culture</a:t>
              </a:r>
              <a:endParaRPr/>
            </a:p>
          </p:txBody>
        </p:sp>
        <p:sp>
          <p:nvSpPr>
            <p:cNvPr id="2575" name="Google Shape;2575;p55"/>
            <p:cNvSpPr/>
            <p:nvPr/>
          </p:nvSpPr>
          <p:spPr>
            <a:xfrm>
              <a:off x="2798211" y="3969257"/>
              <a:ext cx="1888743" cy="1133246"/>
            </a:xfrm>
            <a:prstGeom prst="rect">
              <a:avLst/>
            </a:prstGeom>
            <a:solidFill>
              <a:srgbClr val="624AA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55"/>
            <p:cNvSpPr txBox="1"/>
            <p:nvPr/>
          </p:nvSpPr>
          <p:spPr>
            <a:xfrm>
              <a:off x="2798211" y="3969257"/>
              <a:ext cx="1888743" cy="1133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Adversary to the business instead of partner</a:t>
              </a:r>
              <a:endParaRPr/>
            </a:p>
          </p:txBody>
        </p:sp>
        <p:sp>
          <p:nvSpPr>
            <p:cNvPr id="2577" name="Google Shape;2577;p55"/>
            <p:cNvSpPr/>
            <p:nvPr/>
          </p:nvSpPr>
          <p:spPr>
            <a:xfrm>
              <a:off x="4875829" y="3969257"/>
              <a:ext cx="1888743" cy="1133246"/>
            </a:xfrm>
            <a:prstGeom prst="rect">
              <a:avLst/>
            </a:prstGeom>
            <a:solidFill>
              <a:schemeClr val="accent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55"/>
            <p:cNvSpPr txBox="1"/>
            <p:nvPr/>
          </p:nvSpPr>
          <p:spPr>
            <a:xfrm>
              <a:off x="4875829" y="3969257"/>
              <a:ext cx="1888743" cy="1133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Doesn’t seek or take input from others</a:t>
              </a:r>
              <a:endParaRPr/>
            </a:p>
          </p:txBody>
        </p:sp>
        <p:sp>
          <p:nvSpPr>
            <p:cNvPr id="2579" name="Google Shape;2579;p55"/>
            <p:cNvSpPr/>
            <p:nvPr/>
          </p:nvSpPr>
          <p:spPr>
            <a:xfrm>
              <a:off x="6953447" y="3969257"/>
              <a:ext cx="1888743" cy="1133246"/>
            </a:xfrm>
            <a:prstGeom prst="rect">
              <a:avLst/>
            </a:prstGeom>
            <a:solidFill>
              <a:srgbClr val="35B54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55"/>
            <p:cNvSpPr txBox="1"/>
            <p:nvPr/>
          </p:nvSpPr>
          <p:spPr>
            <a:xfrm>
              <a:off x="6953447" y="3969257"/>
              <a:ext cx="1888743" cy="1133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Not transparent or authentic, leads through fear</a:t>
              </a:r>
              <a:endParaRPr/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7" name="Google Shape;2587;p56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Top Healthy Leadership Behaviors</a:t>
            </a:r>
            <a:endParaRPr/>
          </a:p>
        </p:txBody>
      </p:sp>
      <p:grpSp>
        <p:nvGrpSpPr>
          <p:cNvPr id="2588" name="Google Shape;2588;p56"/>
          <p:cNvGrpSpPr/>
          <p:nvPr/>
        </p:nvGrpSpPr>
        <p:grpSpPr>
          <a:xfrm>
            <a:off x="1690508" y="1240860"/>
            <a:ext cx="8000438" cy="5023531"/>
            <a:chOff x="590673" y="2834"/>
            <a:chExt cx="8000438" cy="5023531"/>
          </a:xfrm>
        </p:grpSpPr>
        <p:sp>
          <p:nvSpPr>
            <p:cNvPr id="2589" name="Google Shape;2589;p56"/>
            <p:cNvSpPr/>
            <p:nvPr/>
          </p:nvSpPr>
          <p:spPr>
            <a:xfrm>
              <a:off x="590673" y="2834"/>
              <a:ext cx="1860566" cy="1116340"/>
            </a:xfrm>
            <a:prstGeom prst="rect">
              <a:avLst/>
            </a:prstGeom>
            <a:solidFill>
              <a:srgbClr val="35B54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56"/>
            <p:cNvSpPr txBox="1"/>
            <p:nvPr/>
          </p:nvSpPr>
          <p:spPr>
            <a:xfrm>
              <a:off x="590673" y="2834"/>
              <a:ext cx="1860566" cy="1116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Empowers and grows others</a:t>
              </a:r>
              <a:endParaRPr/>
            </a:p>
          </p:txBody>
        </p:sp>
        <p:sp>
          <p:nvSpPr>
            <p:cNvPr id="2591" name="Google Shape;2591;p56"/>
            <p:cNvSpPr/>
            <p:nvPr/>
          </p:nvSpPr>
          <p:spPr>
            <a:xfrm>
              <a:off x="2637297" y="2834"/>
              <a:ext cx="1860566" cy="1116340"/>
            </a:xfrm>
            <a:prstGeom prst="rect">
              <a:avLst/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56"/>
            <p:cNvSpPr txBox="1"/>
            <p:nvPr/>
          </p:nvSpPr>
          <p:spPr>
            <a:xfrm>
              <a:off x="2637297" y="2834"/>
              <a:ext cx="1860566" cy="1116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Collaborates on decision making </a:t>
              </a:r>
              <a:endParaRPr/>
            </a:p>
          </p:txBody>
        </p:sp>
        <p:sp>
          <p:nvSpPr>
            <p:cNvPr id="2593" name="Google Shape;2593;p56"/>
            <p:cNvSpPr/>
            <p:nvPr/>
          </p:nvSpPr>
          <p:spPr>
            <a:xfrm>
              <a:off x="4683921" y="2834"/>
              <a:ext cx="1860566" cy="1116340"/>
            </a:xfrm>
            <a:prstGeom prst="rect">
              <a:avLst/>
            </a:prstGeom>
            <a:solidFill>
              <a:srgbClr val="F7931B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56"/>
            <p:cNvSpPr txBox="1"/>
            <p:nvPr/>
          </p:nvSpPr>
          <p:spPr>
            <a:xfrm>
              <a:off x="4683921" y="2834"/>
              <a:ext cx="1860566" cy="1116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Provides clarity of purpose and clear goals</a:t>
              </a:r>
              <a:endParaRPr/>
            </a:p>
          </p:txBody>
        </p:sp>
        <p:sp>
          <p:nvSpPr>
            <p:cNvPr id="2595" name="Google Shape;2595;p56"/>
            <p:cNvSpPr/>
            <p:nvPr/>
          </p:nvSpPr>
          <p:spPr>
            <a:xfrm>
              <a:off x="6730545" y="2834"/>
              <a:ext cx="1860566" cy="1116340"/>
            </a:xfrm>
            <a:prstGeom prst="rect">
              <a:avLst/>
            </a:prstGeom>
            <a:solidFill>
              <a:srgbClr val="624AA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56"/>
            <p:cNvSpPr txBox="1"/>
            <p:nvPr/>
          </p:nvSpPr>
          <p:spPr>
            <a:xfrm>
              <a:off x="6730545" y="2834"/>
              <a:ext cx="1860566" cy="1116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Maintains FOCUS. Let’s people finish what they start</a:t>
              </a:r>
              <a:endParaRPr/>
            </a:p>
          </p:txBody>
        </p:sp>
        <p:sp>
          <p:nvSpPr>
            <p:cNvPr id="2597" name="Google Shape;2597;p56"/>
            <p:cNvSpPr/>
            <p:nvPr/>
          </p:nvSpPr>
          <p:spPr>
            <a:xfrm>
              <a:off x="590673" y="1305231"/>
              <a:ext cx="1860566" cy="1116340"/>
            </a:xfrm>
            <a:prstGeom prst="rect">
              <a:avLst/>
            </a:prstGeom>
            <a:solidFill>
              <a:schemeClr val="accent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56"/>
            <p:cNvSpPr txBox="1"/>
            <p:nvPr/>
          </p:nvSpPr>
          <p:spPr>
            <a:xfrm>
              <a:off x="590673" y="1305231"/>
              <a:ext cx="1860566" cy="1116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Listens genuinely cares about their input</a:t>
              </a:r>
              <a:endParaRPr/>
            </a:p>
          </p:txBody>
        </p:sp>
        <p:sp>
          <p:nvSpPr>
            <p:cNvPr id="2599" name="Google Shape;2599;p56"/>
            <p:cNvSpPr/>
            <p:nvPr/>
          </p:nvSpPr>
          <p:spPr>
            <a:xfrm>
              <a:off x="2637297" y="1305231"/>
              <a:ext cx="1860566" cy="1116340"/>
            </a:xfrm>
            <a:prstGeom prst="rect">
              <a:avLst/>
            </a:prstGeom>
            <a:solidFill>
              <a:srgbClr val="35B54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56"/>
            <p:cNvSpPr txBox="1"/>
            <p:nvPr/>
          </p:nvSpPr>
          <p:spPr>
            <a:xfrm>
              <a:off x="2637297" y="1305231"/>
              <a:ext cx="1860566" cy="1116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Strategic focus and foresight</a:t>
              </a:r>
              <a:endParaRPr/>
            </a:p>
          </p:txBody>
        </p:sp>
        <p:sp>
          <p:nvSpPr>
            <p:cNvPr id="2601" name="Google Shape;2601;p56"/>
            <p:cNvSpPr/>
            <p:nvPr/>
          </p:nvSpPr>
          <p:spPr>
            <a:xfrm>
              <a:off x="4683921" y="1305231"/>
              <a:ext cx="1860566" cy="1116340"/>
            </a:xfrm>
            <a:prstGeom prst="rect">
              <a:avLst/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56"/>
            <p:cNvSpPr txBox="1"/>
            <p:nvPr/>
          </p:nvSpPr>
          <p:spPr>
            <a:xfrm>
              <a:off x="4683921" y="1305231"/>
              <a:ext cx="1860566" cy="1116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Relentless about continuous improvement</a:t>
              </a:r>
              <a:endParaRPr/>
            </a:p>
          </p:txBody>
        </p:sp>
        <p:sp>
          <p:nvSpPr>
            <p:cNvPr id="2603" name="Google Shape;2603;p56"/>
            <p:cNvSpPr/>
            <p:nvPr/>
          </p:nvSpPr>
          <p:spPr>
            <a:xfrm>
              <a:off x="6730545" y="1305231"/>
              <a:ext cx="1860566" cy="1116340"/>
            </a:xfrm>
            <a:prstGeom prst="rect">
              <a:avLst/>
            </a:prstGeom>
            <a:solidFill>
              <a:srgbClr val="F7931B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56"/>
            <p:cNvSpPr txBox="1"/>
            <p:nvPr/>
          </p:nvSpPr>
          <p:spPr>
            <a:xfrm>
              <a:off x="6730545" y="1305231"/>
              <a:ext cx="1860566" cy="1116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Removes obstacles quickly</a:t>
              </a:r>
              <a:endParaRPr/>
            </a:p>
          </p:txBody>
        </p:sp>
        <p:sp>
          <p:nvSpPr>
            <p:cNvPr id="2605" name="Google Shape;2605;p56"/>
            <p:cNvSpPr/>
            <p:nvPr/>
          </p:nvSpPr>
          <p:spPr>
            <a:xfrm>
              <a:off x="590673" y="2607628"/>
              <a:ext cx="1860566" cy="1116340"/>
            </a:xfrm>
            <a:prstGeom prst="rect">
              <a:avLst/>
            </a:prstGeom>
            <a:solidFill>
              <a:srgbClr val="624AA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56"/>
            <p:cNvSpPr txBox="1"/>
            <p:nvPr/>
          </p:nvSpPr>
          <p:spPr>
            <a:xfrm>
              <a:off x="590673" y="2607628"/>
              <a:ext cx="1860566" cy="1116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Transparent, authentic, humble</a:t>
              </a:r>
              <a:endParaRPr/>
            </a:p>
          </p:txBody>
        </p:sp>
        <p:sp>
          <p:nvSpPr>
            <p:cNvPr id="2607" name="Google Shape;2607;p56"/>
            <p:cNvSpPr/>
            <p:nvPr/>
          </p:nvSpPr>
          <p:spPr>
            <a:xfrm>
              <a:off x="2637297" y="2607628"/>
              <a:ext cx="1860566" cy="1116340"/>
            </a:xfrm>
            <a:prstGeom prst="rect">
              <a:avLst/>
            </a:prstGeom>
            <a:solidFill>
              <a:schemeClr val="accent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56"/>
            <p:cNvSpPr txBox="1"/>
            <p:nvPr/>
          </p:nvSpPr>
          <p:spPr>
            <a:xfrm>
              <a:off x="2637297" y="2607628"/>
              <a:ext cx="1860566" cy="1116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Welcomes and embraces change</a:t>
              </a:r>
              <a:endParaRPr/>
            </a:p>
          </p:txBody>
        </p:sp>
        <p:sp>
          <p:nvSpPr>
            <p:cNvPr id="2609" name="Google Shape;2609;p56"/>
            <p:cNvSpPr/>
            <p:nvPr/>
          </p:nvSpPr>
          <p:spPr>
            <a:xfrm>
              <a:off x="4683921" y="2607628"/>
              <a:ext cx="1860566" cy="1116340"/>
            </a:xfrm>
            <a:prstGeom prst="rect">
              <a:avLst/>
            </a:prstGeom>
            <a:solidFill>
              <a:srgbClr val="35B54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56"/>
            <p:cNvSpPr txBox="1"/>
            <p:nvPr/>
          </p:nvSpPr>
          <p:spPr>
            <a:xfrm>
              <a:off x="4683921" y="2607628"/>
              <a:ext cx="1860566" cy="1116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 tune with ‘layer below surface’</a:t>
              </a:r>
              <a:endParaRPr/>
            </a:p>
          </p:txBody>
        </p:sp>
        <p:sp>
          <p:nvSpPr>
            <p:cNvPr id="2611" name="Google Shape;2611;p56"/>
            <p:cNvSpPr/>
            <p:nvPr/>
          </p:nvSpPr>
          <p:spPr>
            <a:xfrm>
              <a:off x="6730545" y="2607628"/>
              <a:ext cx="1860566" cy="1116340"/>
            </a:xfrm>
            <a:prstGeom prst="rect">
              <a:avLst/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56"/>
            <p:cNvSpPr txBox="1"/>
            <p:nvPr/>
          </p:nvSpPr>
          <p:spPr>
            <a:xfrm>
              <a:off x="6730545" y="2607628"/>
              <a:ext cx="1860566" cy="1116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Strong facilitator of team meetings</a:t>
              </a:r>
              <a:endParaRPr/>
            </a:p>
          </p:txBody>
        </p:sp>
        <p:sp>
          <p:nvSpPr>
            <p:cNvPr id="2613" name="Google Shape;2613;p56"/>
            <p:cNvSpPr/>
            <p:nvPr/>
          </p:nvSpPr>
          <p:spPr>
            <a:xfrm>
              <a:off x="590673" y="3910025"/>
              <a:ext cx="1860566" cy="1116340"/>
            </a:xfrm>
            <a:prstGeom prst="rect">
              <a:avLst/>
            </a:prstGeom>
            <a:solidFill>
              <a:srgbClr val="F7931B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56"/>
            <p:cNvSpPr txBox="1"/>
            <p:nvPr/>
          </p:nvSpPr>
          <p:spPr>
            <a:xfrm>
              <a:off x="590673" y="3910025"/>
              <a:ext cx="1860566" cy="1116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Builds healthy culture and norms</a:t>
              </a:r>
              <a:endParaRPr/>
            </a:p>
          </p:txBody>
        </p:sp>
        <p:sp>
          <p:nvSpPr>
            <p:cNvPr id="2615" name="Google Shape;2615;p56"/>
            <p:cNvSpPr/>
            <p:nvPr/>
          </p:nvSpPr>
          <p:spPr>
            <a:xfrm>
              <a:off x="2637297" y="3910025"/>
              <a:ext cx="1860566" cy="1116340"/>
            </a:xfrm>
            <a:prstGeom prst="rect">
              <a:avLst/>
            </a:prstGeom>
            <a:solidFill>
              <a:srgbClr val="624AA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56"/>
            <p:cNvSpPr txBox="1"/>
            <p:nvPr/>
          </p:nvSpPr>
          <p:spPr>
            <a:xfrm>
              <a:off x="2637297" y="3910025"/>
              <a:ext cx="1860566" cy="1116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Partners with Business</a:t>
              </a:r>
              <a:endParaRPr/>
            </a:p>
          </p:txBody>
        </p:sp>
        <p:sp>
          <p:nvSpPr>
            <p:cNvPr id="2617" name="Google Shape;2617;p56"/>
            <p:cNvSpPr/>
            <p:nvPr/>
          </p:nvSpPr>
          <p:spPr>
            <a:xfrm>
              <a:off x="4683921" y="3910025"/>
              <a:ext cx="1860566" cy="1116340"/>
            </a:xfrm>
            <a:prstGeom prst="rect">
              <a:avLst/>
            </a:prstGeom>
            <a:solidFill>
              <a:schemeClr val="accent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56"/>
            <p:cNvSpPr txBox="1"/>
            <p:nvPr/>
          </p:nvSpPr>
          <p:spPr>
            <a:xfrm>
              <a:off x="4683921" y="3910025"/>
              <a:ext cx="1860566" cy="1116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Practices what s/he preaches</a:t>
              </a:r>
              <a:endParaRPr/>
            </a:p>
          </p:txBody>
        </p:sp>
        <p:sp>
          <p:nvSpPr>
            <p:cNvPr id="2619" name="Google Shape;2619;p56"/>
            <p:cNvSpPr/>
            <p:nvPr/>
          </p:nvSpPr>
          <p:spPr>
            <a:xfrm>
              <a:off x="6730545" y="3910025"/>
              <a:ext cx="1860566" cy="1116340"/>
            </a:xfrm>
            <a:prstGeom prst="rect">
              <a:avLst/>
            </a:prstGeom>
            <a:solidFill>
              <a:srgbClr val="35B54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56"/>
            <p:cNvSpPr txBox="1"/>
            <p:nvPr/>
          </p:nvSpPr>
          <p:spPr>
            <a:xfrm>
              <a:off x="6730545" y="3910025"/>
              <a:ext cx="1860566" cy="1116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Influences others</a:t>
              </a:r>
              <a:endParaRPr/>
            </a:p>
          </p:txBody>
        </p: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Google Shape;2627;p57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Where Managers Focus Today</a:t>
            </a:r>
            <a:endParaRPr/>
          </a:p>
        </p:txBody>
      </p:sp>
      <p:grpSp>
        <p:nvGrpSpPr>
          <p:cNvPr id="2628" name="Google Shape;2628;p57"/>
          <p:cNvGrpSpPr/>
          <p:nvPr/>
        </p:nvGrpSpPr>
        <p:grpSpPr>
          <a:xfrm>
            <a:off x="6331171" y="1380255"/>
            <a:ext cx="3792253" cy="3228525"/>
            <a:chOff x="4725582" y="1196753"/>
            <a:chExt cx="3447503" cy="3228525"/>
          </a:xfrm>
        </p:grpSpPr>
        <p:grpSp>
          <p:nvGrpSpPr>
            <p:cNvPr id="2629" name="Google Shape;2629;p57"/>
            <p:cNvGrpSpPr/>
            <p:nvPr/>
          </p:nvGrpSpPr>
          <p:grpSpPr>
            <a:xfrm>
              <a:off x="4725582" y="2501835"/>
              <a:ext cx="1988325" cy="1923443"/>
              <a:chOff x="3228424" y="1336978"/>
              <a:chExt cx="1988325" cy="1923443"/>
            </a:xfrm>
          </p:grpSpPr>
          <p:sp>
            <p:nvSpPr>
              <p:cNvPr id="2630" name="Google Shape;2630;p57"/>
              <p:cNvSpPr/>
              <p:nvPr/>
            </p:nvSpPr>
            <p:spPr>
              <a:xfrm>
                <a:off x="3228424" y="1336978"/>
                <a:ext cx="1988325" cy="1923443"/>
              </a:xfrm>
              <a:prstGeom prst="ellipse">
                <a:avLst/>
              </a:prstGeom>
              <a:solidFill>
                <a:srgbClr val="FF0000">
                  <a:alpha val="49803"/>
                </a:srgbClr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57"/>
              <p:cNvSpPr/>
              <p:nvPr/>
            </p:nvSpPr>
            <p:spPr>
              <a:xfrm>
                <a:off x="4299061" y="1558913"/>
                <a:ext cx="764740" cy="14795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32" name="Google Shape;2632;p57"/>
            <p:cNvSpPr txBox="1"/>
            <p:nvPr/>
          </p:nvSpPr>
          <p:spPr>
            <a:xfrm>
              <a:off x="5161915" y="2907134"/>
              <a:ext cx="1480820" cy="1336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Work Mgmt. &amp; Fire Fighting</a:t>
              </a:r>
              <a:endParaRPr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3" name="Google Shape;2633;p57"/>
            <p:cNvSpPr/>
            <p:nvPr/>
          </p:nvSpPr>
          <p:spPr>
            <a:xfrm>
              <a:off x="5818505" y="1196753"/>
              <a:ext cx="2354580" cy="1190426"/>
            </a:xfrm>
            <a:prstGeom prst="snipRoundRect">
              <a:avLst>
                <a:gd name="adj1" fmla="val 16667"/>
                <a:gd name="adj2" fmla="val 16667"/>
              </a:avLst>
            </a:prstGeom>
            <a:solidFill>
              <a:srgbClr val="EBF2A4"/>
            </a:solidFill>
            <a:ln w="12700" cap="flat" cmpd="sng">
              <a:solidFill>
                <a:srgbClr val="EBF2A4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Focus: Get Work Done</a:t>
              </a:r>
              <a:br>
                <a:rPr lang="en-US" sz="1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Resource allocation and shuffling</a:t>
              </a:r>
              <a:endParaRPr/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Task management and tracking</a:t>
              </a:r>
              <a:endParaRPr/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Fire fighting</a:t>
              </a:r>
              <a:endParaRPr/>
            </a:p>
          </p:txBody>
        </p:sp>
        <p:cxnSp>
          <p:nvCxnSpPr>
            <p:cNvPr id="2634" name="Google Shape;2634;p57"/>
            <p:cNvCxnSpPr/>
            <p:nvPr/>
          </p:nvCxnSpPr>
          <p:spPr>
            <a:xfrm rot="10800000" flipH="1">
              <a:off x="6310630" y="2499573"/>
              <a:ext cx="306705" cy="241300"/>
            </a:xfrm>
            <a:prstGeom prst="straightConnector1">
              <a:avLst/>
            </a:prstGeom>
            <a:noFill/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grpSp>
        <p:nvGrpSpPr>
          <p:cNvPr id="2635" name="Google Shape;2635;p57"/>
          <p:cNvGrpSpPr/>
          <p:nvPr/>
        </p:nvGrpSpPr>
        <p:grpSpPr>
          <a:xfrm>
            <a:off x="2123347" y="1376848"/>
            <a:ext cx="4969997" cy="2105384"/>
            <a:chOff x="1043608" y="1193378"/>
            <a:chExt cx="4518179" cy="2105384"/>
          </a:xfrm>
        </p:grpSpPr>
        <p:grpSp>
          <p:nvGrpSpPr>
            <p:cNvPr id="2636" name="Google Shape;2636;p57"/>
            <p:cNvGrpSpPr/>
            <p:nvPr/>
          </p:nvGrpSpPr>
          <p:grpSpPr>
            <a:xfrm>
              <a:off x="3573462" y="1375319"/>
              <a:ext cx="1988325" cy="1923443"/>
              <a:chOff x="2076304" y="210462"/>
              <a:chExt cx="1988325" cy="1923443"/>
            </a:xfrm>
          </p:grpSpPr>
          <p:sp>
            <p:nvSpPr>
              <p:cNvPr id="2637" name="Google Shape;2637;p57"/>
              <p:cNvSpPr/>
              <p:nvPr/>
            </p:nvSpPr>
            <p:spPr>
              <a:xfrm>
                <a:off x="2076304" y="210462"/>
                <a:ext cx="1988325" cy="1923443"/>
              </a:xfrm>
              <a:prstGeom prst="ellipse">
                <a:avLst/>
              </a:prstGeom>
              <a:solidFill>
                <a:schemeClr val="accent1">
                  <a:alpha val="49803"/>
                </a:schemeClr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8" name="Google Shape;2638;p57"/>
              <p:cNvSpPr/>
              <p:nvPr/>
            </p:nvSpPr>
            <p:spPr>
              <a:xfrm>
                <a:off x="2305726" y="469387"/>
                <a:ext cx="1529481" cy="6103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39" name="Google Shape;2639;p57"/>
            <p:cNvSpPr txBox="1"/>
            <p:nvPr/>
          </p:nvSpPr>
          <p:spPr>
            <a:xfrm>
              <a:off x="3856355" y="1843658"/>
              <a:ext cx="1567180" cy="7124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Subject Matter Expert</a:t>
              </a:r>
              <a:endParaRPr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640" name="Google Shape;2640;p57"/>
            <p:cNvCxnSpPr/>
            <p:nvPr/>
          </p:nvCxnSpPr>
          <p:spPr>
            <a:xfrm rot="10800000">
              <a:off x="2988945" y="1930613"/>
              <a:ext cx="574943" cy="130235"/>
            </a:xfrm>
            <a:prstGeom prst="straightConnector1">
              <a:avLst/>
            </a:prstGeom>
            <a:noFill/>
            <a:ln w="12700" cap="flat" cmpd="sng">
              <a:solidFill>
                <a:schemeClr val="accent5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sp>
          <p:nvSpPr>
            <p:cNvPr id="2641" name="Google Shape;2641;p57"/>
            <p:cNvSpPr/>
            <p:nvPr/>
          </p:nvSpPr>
          <p:spPr>
            <a:xfrm>
              <a:off x="1043608" y="1193378"/>
              <a:ext cx="1841832" cy="1336675"/>
            </a:xfrm>
            <a:prstGeom prst="snipRoundRect">
              <a:avLst>
                <a:gd name="adj1" fmla="val 16667"/>
                <a:gd name="adj2" fmla="val 16667"/>
              </a:avLst>
            </a:prstGeom>
            <a:solidFill>
              <a:srgbClr val="EBF2A4"/>
            </a:solidFill>
            <a:ln w="12700" cap="flat" cmpd="sng">
              <a:solidFill>
                <a:srgbClr val="EBF2A4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Focus: Provide Expertise, Solve Problems, Transfer Knowledge to Others</a:t>
              </a: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42" name="Google Shape;2642;p57"/>
          <p:cNvGrpSpPr/>
          <p:nvPr/>
        </p:nvGrpSpPr>
        <p:grpSpPr>
          <a:xfrm>
            <a:off x="2043385" y="2685304"/>
            <a:ext cx="3792253" cy="3645501"/>
            <a:chOff x="970915" y="2501835"/>
            <a:chExt cx="3447503" cy="3405148"/>
          </a:xfrm>
        </p:grpSpPr>
        <p:grpSp>
          <p:nvGrpSpPr>
            <p:cNvPr id="2643" name="Google Shape;2643;p57"/>
            <p:cNvGrpSpPr/>
            <p:nvPr/>
          </p:nvGrpSpPr>
          <p:grpSpPr>
            <a:xfrm>
              <a:off x="2430093" y="2501835"/>
              <a:ext cx="1988325" cy="1923443"/>
              <a:chOff x="932935" y="1336978"/>
              <a:chExt cx="1988325" cy="1923443"/>
            </a:xfrm>
          </p:grpSpPr>
          <p:sp>
            <p:nvSpPr>
              <p:cNvPr id="2644" name="Google Shape;2644;p57"/>
              <p:cNvSpPr/>
              <p:nvPr/>
            </p:nvSpPr>
            <p:spPr>
              <a:xfrm>
                <a:off x="932935" y="1336978"/>
                <a:ext cx="1988325" cy="1923443"/>
              </a:xfrm>
              <a:prstGeom prst="ellipse">
                <a:avLst/>
              </a:prstGeom>
              <a:solidFill>
                <a:srgbClr val="92D050">
                  <a:alpha val="49803"/>
                </a:srgbClr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57"/>
              <p:cNvSpPr/>
              <p:nvPr/>
            </p:nvSpPr>
            <p:spPr>
              <a:xfrm>
                <a:off x="1085883" y="1558913"/>
                <a:ext cx="764740" cy="14795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46" name="Google Shape;2646;p57"/>
            <p:cNvSpPr txBox="1"/>
            <p:nvPr/>
          </p:nvSpPr>
          <p:spPr>
            <a:xfrm>
              <a:off x="2501265" y="3164309"/>
              <a:ext cx="1567180" cy="7124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People Development</a:t>
              </a:r>
              <a:endParaRPr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647" name="Google Shape;2647;p57"/>
            <p:cNvCxnSpPr/>
            <p:nvPr/>
          </p:nvCxnSpPr>
          <p:spPr>
            <a:xfrm flipH="1">
              <a:off x="2221230" y="3776558"/>
              <a:ext cx="257810" cy="387985"/>
            </a:xfrm>
            <a:prstGeom prst="straightConnector1">
              <a:avLst/>
            </a:prstGeom>
            <a:noFill/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sp>
          <p:nvSpPr>
            <p:cNvPr id="2648" name="Google Shape;2648;p57"/>
            <p:cNvSpPr/>
            <p:nvPr/>
          </p:nvSpPr>
          <p:spPr>
            <a:xfrm>
              <a:off x="970915" y="4268048"/>
              <a:ext cx="1699260" cy="1638935"/>
            </a:xfrm>
            <a:prstGeom prst="snipRoundRect">
              <a:avLst>
                <a:gd name="adj1" fmla="val 16667"/>
                <a:gd name="adj2" fmla="val 16667"/>
              </a:avLst>
            </a:prstGeom>
            <a:solidFill>
              <a:srgbClr val="EBF2A4"/>
            </a:solidFill>
            <a:ln w="12700" cap="flat" cmpd="sng">
              <a:solidFill>
                <a:srgbClr val="EBF2A4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Focus: Growth of Individuals</a:t>
              </a:r>
              <a:endParaRPr/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Provide 1:1 coaching Career Development</a:t>
              </a:r>
              <a:endParaRPr/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Performance Reviews</a:t>
              </a:r>
              <a:endParaRPr/>
            </a:p>
          </p:txBody>
        </p:sp>
      </p:grpSp>
      <p:grpSp>
        <p:nvGrpSpPr>
          <p:cNvPr id="2649" name="Google Shape;2649;p57"/>
          <p:cNvGrpSpPr/>
          <p:nvPr/>
        </p:nvGrpSpPr>
        <p:grpSpPr>
          <a:xfrm>
            <a:off x="4874589" y="3921307"/>
            <a:ext cx="5144135" cy="2382947"/>
            <a:chOff x="3591787" y="3737805"/>
            <a:chExt cx="4676486" cy="2382947"/>
          </a:xfrm>
        </p:grpSpPr>
        <p:grpSp>
          <p:nvGrpSpPr>
            <p:cNvPr id="2650" name="Google Shape;2650;p57"/>
            <p:cNvGrpSpPr/>
            <p:nvPr/>
          </p:nvGrpSpPr>
          <p:grpSpPr>
            <a:xfrm>
              <a:off x="3591787" y="3737805"/>
              <a:ext cx="1988325" cy="1923443"/>
              <a:chOff x="1990337" y="2394380"/>
              <a:chExt cx="1988325" cy="1923443"/>
            </a:xfrm>
          </p:grpSpPr>
          <p:sp>
            <p:nvSpPr>
              <p:cNvPr id="2651" name="Google Shape;2651;p57"/>
              <p:cNvSpPr/>
              <p:nvPr/>
            </p:nvSpPr>
            <p:spPr>
              <a:xfrm>
                <a:off x="1990337" y="2394380"/>
                <a:ext cx="1988325" cy="1923443"/>
              </a:xfrm>
              <a:prstGeom prst="ellipse">
                <a:avLst/>
              </a:prstGeom>
              <a:solidFill>
                <a:schemeClr val="accent6">
                  <a:alpha val="49803"/>
                </a:schemeClr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2" name="Google Shape;2652;p57"/>
              <p:cNvSpPr/>
              <p:nvPr/>
            </p:nvSpPr>
            <p:spPr>
              <a:xfrm>
                <a:off x="2219759" y="3448575"/>
                <a:ext cx="1529481" cy="6103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53" name="Google Shape;2653;p57"/>
            <p:cNvSpPr txBox="1"/>
            <p:nvPr/>
          </p:nvSpPr>
          <p:spPr>
            <a:xfrm>
              <a:off x="3821430" y="4372714"/>
              <a:ext cx="1567180" cy="7124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Process Improvement</a:t>
              </a:r>
              <a:endParaRPr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654" name="Google Shape;2654;p57"/>
            <p:cNvCxnSpPr/>
            <p:nvPr/>
          </p:nvCxnSpPr>
          <p:spPr>
            <a:xfrm>
              <a:off x="5136515" y="5303098"/>
              <a:ext cx="423545" cy="128905"/>
            </a:xfrm>
            <a:prstGeom prst="straightConnector1">
              <a:avLst/>
            </a:prstGeom>
            <a:noFill/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sp>
          <p:nvSpPr>
            <p:cNvPr id="2655" name="Google Shape;2655;p57"/>
            <p:cNvSpPr/>
            <p:nvPr/>
          </p:nvSpPr>
          <p:spPr>
            <a:xfrm>
              <a:off x="6017198" y="4370057"/>
              <a:ext cx="2251075" cy="1750695"/>
            </a:xfrm>
            <a:prstGeom prst="snipRoundRect">
              <a:avLst>
                <a:gd name="adj1" fmla="val 16667"/>
                <a:gd name="adj2" fmla="val 16667"/>
              </a:avLst>
            </a:prstGeom>
            <a:solidFill>
              <a:srgbClr val="EBF2A4"/>
            </a:solidFill>
            <a:ln w="12700" cap="flat" cmpd="sng">
              <a:solidFill>
                <a:srgbClr val="EBF2A4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Focus: Improve Processes</a:t>
              </a:r>
              <a:endParaRPr/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Address process inefficiencies  </a:t>
              </a:r>
              <a:endParaRPr/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Provide Necessary Tools</a:t>
              </a:r>
              <a:endParaRPr/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Provide Training and Education</a:t>
              </a:r>
              <a:endParaRPr/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Establish Standards and Best Practices</a:t>
              </a:r>
              <a:endParaRPr/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-</a:t>
              </a:r>
              <a:endParaRPr/>
            </a:p>
          </p:txBody>
        </p:sp>
      </p:grpSp>
      <p:sp>
        <p:nvSpPr>
          <p:cNvPr id="2656" name="Google Shape;2656;p57"/>
          <p:cNvSpPr/>
          <p:nvPr/>
        </p:nvSpPr>
        <p:spPr>
          <a:xfrm rot="933355">
            <a:off x="2935397" y="2702803"/>
            <a:ext cx="5386198" cy="2952328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7" name="Google Shape;2657;p57"/>
          <p:cNvSpPr txBox="1"/>
          <p:nvPr/>
        </p:nvSpPr>
        <p:spPr>
          <a:xfrm>
            <a:off x="1463133" y="3412559"/>
            <a:ext cx="134655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Future</a:t>
            </a:r>
            <a:endParaRPr sz="1800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58" name="Google Shape;2658;p57"/>
          <p:cNvSpPr/>
          <p:nvPr/>
        </p:nvSpPr>
        <p:spPr>
          <a:xfrm>
            <a:off x="2400562" y="3603761"/>
            <a:ext cx="396044" cy="14401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C050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59" name="Google Shape;2659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9643" y="2878692"/>
            <a:ext cx="2058480" cy="1250315"/>
          </a:xfrm>
          <a:prstGeom prst="ellipse">
            <a:avLst/>
          </a:prstGeom>
          <a:noFill/>
          <a:ln>
            <a:noFill/>
          </a:ln>
        </p:spPr>
      </p:pic>
      <p:sp>
        <p:nvSpPr>
          <p:cNvPr id="2660" name="Google Shape;2660;p57"/>
          <p:cNvSpPr txBox="1"/>
          <p:nvPr/>
        </p:nvSpPr>
        <p:spPr>
          <a:xfrm>
            <a:off x="1821948" y="941376"/>
            <a:ext cx="9018446" cy="369332"/>
          </a:xfrm>
          <a:prstGeom prst="rect">
            <a:avLst/>
          </a:prstGeom>
          <a:solidFill>
            <a:srgbClr val="DED9E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Opportunity </a:t>
            </a:r>
            <a:r>
              <a:rPr lang="en-US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: Shift from doing the work to enabling teams to deliver value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7" name="Google Shape;2667;p58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Leadership Agility Radar</a:t>
            </a:r>
            <a:endParaRPr/>
          </a:p>
        </p:txBody>
      </p:sp>
      <p:sp>
        <p:nvSpPr>
          <p:cNvPr id="2668" name="Google Shape;2668;p58"/>
          <p:cNvSpPr/>
          <p:nvPr/>
        </p:nvSpPr>
        <p:spPr>
          <a:xfrm>
            <a:off x="609599" y="1295400"/>
            <a:ext cx="3531781" cy="1077218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Assess and grow leadership skills</a:t>
            </a:r>
            <a:endParaRPr/>
          </a:p>
        </p:txBody>
      </p:sp>
      <p:pic>
        <p:nvPicPr>
          <p:cNvPr id="2669" name="Google Shape;2669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93910" y="0"/>
            <a:ext cx="685976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6" name="Google Shape;2676;p59"/>
          <p:cNvSpPr txBox="1">
            <a:spLocks noGrp="1"/>
          </p:cNvSpPr>
          <p:nvPr>
            <p:ph type="title"/>
          </p:nvPr>
        </p:nvSpPr>
        <p:spPr>
          <a:xfrm>
            <a:off x="429306" y="236047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Role Transition Paths</a:t>
            </a:r>
            <a:endParaRPr/>
          </a:p>
        </p:txBody>
      </p:sp>
      <p:sp>
        <p:nvSpPr>
          <p:cNvPr id="2677" name="Google Shape;2677;p59"/>
          <p:cNvSpPr/>
          <p:nvPr/>
        </p:nvSpPr>
        <p:spPr>
          <a:xfrm>
            <a:off x="1876474" y="6015335"/>
            <a:ext cx="821887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272B"/>
              </a:buClr>
              <a:buSzPts val="2400"/>
              <a:buFont typeface="Calibri"/>
              <a:buNone/>
            </a:pPr>
            <a:r>
              <a:rPr lang="en-US" sz="2400" i="1" u="none" strike="noStrike" cap="none">
                <a:solidFill>
                  <a:srgbClr val="BD272B"/>
                </a:solidFill>
                <a:latin typeface="Calibri"/>
                <a:ea typeface="Calibri"/>
                <a:cs typeface="Calibri"/>
                <a:sym typeface="Calibri"/>
              </a:rPr>
              <a:t>Transition Managers to the Right Roles</a:t>
            </a:r>
            <a:endParaRPr/>
          </a:p>
        </p:txBody>
      </p:sp>
      <p:grpSp>
        <p:nvGrpSpPr>
          <p:cNvPr id="2678" name="Google Shape;2678;p59"/>
          <p:cNvGrpSpPr/>
          <p:nvPr/>
        </p:nvGrpSpPr>
        <p:grpSpPr>
          <a:xfrm>
            <a:off x="4920434" y="2443277"/>
            <a:ext cx="2114916" cy="2114916"/>
            <a:chOff x="3833405" y="2590931"/>
            <a:chExt cx="2114916" cy="2114916"/>
          </a:xfrm>
        </p:grpSpPr>
        <p:sp>
          <p:nvSpPr>
            <p:cNvPr id="2679" name="Google Shape;2679;p59"/>
            <p:cNvSpPr/>
            <p:nvPr/>
          </p:nvSpPr>
          <p:spPr>
            <a:xfrm>
              <a:off x="3833405" y="2590931"/>
              <a:ext cx="2114916" cy="2114916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59"/>
            <p:cNvSpPr/>
            <p:nvPr/>
          </p:nvSpPr>
          <p:spPr>
            <a:xfrm>
              <a:off x="4143127" y="2900653"/>
              <a:ext cx="1495472" cy="14954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275" tIns="41275" rIns="41275" bIns="41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500"/>
                <a:buFont typeface="Calibri"/>
                <a:buNone/>
              </a:pPr>
              <a:r>
                <a:rPr lang="en-US" sz="65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</p:txBody>
        </p:sp>
      </p:grpSp>
      <p:grpSp>
        <p:nvGrpSpPr>
          <p:cNvPr id="2681" name="Google Shape;2681;p59"/>
          <p:cNvGrpSpPr/>
          <p:nvPr/>
        </p:nvGrpSpPr>
        <p:grpSpPr>
          <a:xfrm>
            <a:off x="5021174" y="1049080"/>
            <a:ext cx="1913435" cy="1140347"/>
            <a:chOff x="5400674" y="638"/>
            <a:chExt cx="1543049" cy="1002982"/>
          </a:xfrm>
        </p:grpSpPr>
        <p:sp>
          <p:nvSpPr>
            <p:cNvPr id="2682" name="Google Shape;2682;p59"/>
            <p:cNvSpPr/>
            <p:nvPr/>
          </p:nvSpPr>
          <p:spPr>
            <a:xfrm>
              <a:off x="5400674" y="638"/>
              <a:ext cx="1543049" cy="1002982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59"/>
            <p:cNvSpPr/>
            <p:nvPr/>
          </p:nvSpPr>
          <p:spPr>
            <a:xfrm>
              <a:off x="5449635" y="49600"/>
              <a:ext cx="1445125" cy="9050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lang="en-US"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People/Team</a:t>
              </a:r>
              <a:br>
                <a:rPr lang="en-US"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Leader</a:t>
              </a:r>
              <a:endParaRPr/>
            </a:p>
          </p:txBody>
        </p:sp>
      </p:grpSp>
      <p:grpSp>
        <p:nvGrpSpPr>
          <p:cNvPr id="2684" name="Google Shape;2684;p59"/>
          <p:cNvGrpSpPr/>
          <p:nvPr/>
        </p:nvGrpSpPr>
        <p:grpSpPr>
          <a:xfrm>
            <a:off x="7467600" y="1671935"/>
            <a:ext cx="1913435" cy="1140347"/>
            <a:chOff x="7306764" y="1385493"/>
            <a:chExt cx="1543049" cy="1002982"/>
          </a:xfrm>
        </p:grpSpPr>
        <p:sp>
          <p:nvSpPr>
            <p:cNvPr id="2685" name="Google Shape;2685;p59"/>
            <p:cNvSpPr/>
            <p:nvPr/>
          </p:nvSpPr>
          <p:spPr>
            <a:xfrm>
              <a:off x="7306764" y="1385493"/>
              <a:ext cx="1543049" cy="1002982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59"/>
            <p:cNvSpPr/>
            <p:nvPr/>
          </p:nvSpPr>
          <p:spPr>
            <a:xfrm>
              <a:off x="7355726" y="1434455"/>
              <a:ext cx="1445125" cy="9050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lang="en-US"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Program </a:t>
              </a:r>
              <a:br>
                <a:rPr lang="en-US"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Manager</a:t>
              </a:r>
              <a:endParaRPr/>
            </a:p>
          </p:txBody>
        </p:sp>
      </p:grpSp>
      <p:grpSp>
        <p:nvGrpSpPr>
          <p:cNvPr id="2687" name="Google Shape;2687;p59"/>
          <p:cNvGrpSpPr/>
          <p:nvPr/>
        </p:nvGrpSpPr>
        <p:grpSpPr>
          <a:xfrm>
            <a:off x="7467600" y="4313250"/>
            <a:ext cx="1913435" cy="1140347"/>
            <a:chOff x="6578703" y="3626235"/>
            <a:chExt cx="1543049" cy="1002982"/>
          </a:xfrm>
        </p:grpSpPr>
        <p:sp>
          <p:nvSpPr>
            <p:cNvPr id="2688" name="Google Shape;2688;p59"/>
            <p:cNvSpPr/>
            <p:nvPr/>
          </p:nvSpPr>
          <p:spPr>
            <a:xfrm>
              <a:off x="6578703" y="3626235"/>
              <a:ext cx="1543049" cy="1002982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59"/>
            <p:cNvSpPr/>
            <p:nvPr/>
          </p:nvSpPr>
          <p:spPr>
            <a:xfrm>
              <a:off x="6627665" y="3675197"/>
              <a:ext cx="1445125" cy="9050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Calibri"/>
                <a:buNone/>
              </a:pPr>
              <a:r>
                <a:rPr lang="en-US" sz="2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CoP/CoE Leader</a:t>
              </a:r>
              <a:endParaRPr/>
            </a:p>
          </p:txBody>
        </p:sp>
      </p:grpSp>
      <p:grpSp>
        <p:nvGrpSpPr>
          <p:cNvPr id="2690" name="Google Shape;2690;p59"/>
          <p:cNvGrpSpPr/>
          <p:nvPr/>
        </p:nvGrpSpPr>
        <p:grpSpPr>
          <a:xfrm>
            <a:off x="2732893" y="4313250"/>
            <a:ext cx="1913435" cy="1140347"/>
            <a:chOff x="4222646" y="3626235"/>
            <a:chExt cx="1543049" cy="1002982"/>
          </a:xfrm>
        </p:grpSpPr>
        <p:sp>
          <p:nvSpPr>
            <p:cNvPr id="2691" name="Google Shape;2691;p59"/>
            <p:cNvSpPr/>
            <p:nvPr/>
          </p:nvSpPr>
          <p:spPr>
            <a:xfrm>
              <a:off x="4222646" y="3626235"/>
              <a:ext cx="1543049" cy="1002982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59"/>
            <p:cNvSpPr/>
            <p:nvPr/>
          </p:nvSpPr>
          <p:spPr>
            <a:xfrm>
              <a:off x="4271608" y="3675197"/>
              <a:ext cx="1445125" cy="9050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lang="en-US"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Technical/</a:t>
              </a:r>
              <a:br>
                <a:rPr lang="en-US"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Business Architect</a:t>
              </a:r>
              <a:endParaRPr/>
            </a:p>
          </p:txBody>
        </p:sp>
      </p:grpSp>
      <p:grpSp>
        <p:nvGrpSpPr>
          <p:cNvPr id="2693" name="Google Shape;2693;p59"/>
          <p:cNvGrpSpPr/>
          <p:nvPr/>
        </p:nvGrpSpPr>
        <p:grpSpPr>
          <a:xfrm>
            <a:off x="2659382" y="1671935"/>
            <a:ext cx="1913435" cy="1140347"/>
            <a:chOff x="3494585" y="1385493"/>
            <a:chExt cx="1543049" cy="1002982"/>
          </a:xfrm>
        </p:grpSpPr>
        <p:sp>
          <p:nvSpPr>
            <p:cNvPr id="2694" name="Google Shape;2694;p59"/>
            <p:cNvSpPr/>
            <p:nvPr/>
          </p:nvSpPr>
          <p:spPr>
            <a:xfrm>
              <a:off x="3494585" y="1385493"/>
              <a:ext cx="1543049" cy="1002982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59"/>
            <p:cNvSpPr/>
            <p:nvPr/>
          </p:nvSpPr>
          <p:spPr>
            <a:xfrm>
              <a:off x="3543547" y="1434455"/>
              <a:ext cx="1445125" cy="9050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lang="en-US"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Operational Manager</a:t>
              </a:r>
              <a:endParaRPr/>
            </a:p>
          </p:txBody>
        </p:sp>
      </p:grpSp>
      <p:grpSp>
        <p:nvGrpSpPr>
          <p:cNvPr id="2696" name="Google Shape;2696;p59"/>
          <p:cNvGrpSpPr/>
          <p:nvPr/>
        </p:nvGrpSpPr>
        <p:grpSpPr>
          <a:xfrm>
            <a:off x="5021174" y="4812043"/>
            <a:ext cx="1913435" cy="1140347"/>
            <a:chOff x="3494585" y="1385493"/>
            <a:chExt cx="1543049" cy="1002982"/>
          </a:xfrm>
        </p:grpSpPr>
        <p:sp>
          <p:nvSpPr>
            <p:cNvPr id="2697" name="Google Shape;2697;p59"/>
            <p:cNvSpPr/>
            <p:nvPr/>
          </p:nvSpPr>
          <p:spPr>
            <a:xfrm>
              <a:off x="3494585" y="1385493"/>
              <a:ext cx="1543049" cy="1002982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59"/>
            <p:cNvSpPr/>
            <p:nvPr/>
          </p:nvSpPr>
          <p:spPr>
            <a:xfrm>
              <a:off x="3543547" y="1434455"/>
              <a:ext cx="1445125" cy="9050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lang="en-US" sz="2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Coach</a:t>
              </a:r>
              <a:endParaRPr/>
            </a:p>
          </p:txBody>
        </p:sp>
      </p:grpSp>
      <p:cxnSp>
        <p:nvCxnSpPr>
          <p:cNvPr id="2699" name="Google Shape;2699;p59"/>
          <p:cNvCxnSpPr/>
          <p:nvPr/>
        </p:nvCxnSpPr>
        <p:spPr>
          <a:xfrm rot="10800000" flipH="1">
            <a:off x="6873893" y="2752999"/>
            <a:ext cx="593707" cy="218801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700" name="Google Shape;2700;p59"/>
          <p:cNvCxnSpPr/>
          <p:nvPr/>
        </p:nvCxnSpPr>
        <p:spPr>
          <a:xfrm rot="10800000">
            <a:off x="6019800" y="2146883"/>
            <a:ext cx="0" cy="27887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701" name="Google Shape;2701;p59"/>
          <p:cNvCxnSpPr/>
          <p:nvPr/>
        </p:nvCxnSpPr>
        <p:spPr>
          <a:xfrm rot="10800000">
            <a:off x="4512103" y="2752999"/>
            <a:ext cx="498185" cy="27887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702" name="Google Shape;2702;p59"/>
          <p:cNvCxnSpPr/>
          <p:nvPr/>
        </p:nvCxnSpPr>
        <p:spPr>
          <a:xfrm flipH="1">
            <a:off x="4585614" y="3996926"/>
            <a:ext cx="446861" cy="371992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703" name="Google Shape;2703;p59"/>
          <p:cNvCxnSpPr>
            <a:endCxn id="2697" idx="0"/>
          </p:cNvCxnSpPr>
          <p:nvPr/>
        </p:nvCxnSpPr>
        <p:spPr>
          <a:xfrm>
            <a:off x="5977892" y="4543243"/>
            <a:ext cx="0" cy="26880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704" name="Google Shape;2704;p59"/>
          <p:cNvCxnSpPr/>
          <p:nvPr/>
        </p:nvCxnSpPr>
        <p:spPr>
          <a:xfrm>
            <a:off x="6873892" y="4094836"/>
            <a:ext cx="694449" cy="274082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705" name="Google Shape;2705;p59"/>
          <p:cNvSpPr/>
          <p:nvPr/>
        </p:nvSpPr>
        <p:spPr>
          <a:xfrm>
            <a:off x="479245" y="965560"/>
            <a:ext cx="3136854" cy="762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750" tIns="64750" rIns="64750" bIns="647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D272B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rgbClr val="BD272B"/>
                </a:solidFill>
                <a:latin typeface="Calibri"/>
                <a:ea typeface="Calibri"/>
                <a:cs typeface="Calibri"/>
                <a:sym typeface="Calibri"/>
              </a:rPr>
              <a:t>Managers can transition to new roles.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6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Workshop: Your Top Challenges</a:t>
            </a:r>
            <a:endParaRPr/>
          </a:p>
        </p:txBody>
      </p:sp>
      <p:pic>
        <p:nvPicPr>
          <p:cNvPr id="950" name="Google Shape;950;p6" descr="C:\Users\Owner\AppData\Local\Microsoft\Windows\Temporary Internet Files\Content.IE5\AN1P8A2K\MP900443258[1]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4888" y="3238500"/>
            <a:ext cx="4024312" cy="27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p6" descr="C:\Users\Owner\AppData\Local\Microsoft\Windows\Temporary Internet Files\Content.IE5\7AE59Y4M\MC900434667[1].wm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6171" y="1219201"/>
            <a:ext cx="2514601" cy="20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2" name="Google Shape;952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05400" y="988384"/>
            <a:ext cx="5715001" cy="5128067"/>
          </a:xfrm>
          <a:prstGeom prst="rect">
            <a:avLst/>
          </a:prstGeom>
          <a:noFill/>
          <a:ln>
            <a:noFill/>
          </a:ln>
        </p:spPr>
      </p:pic>
      <p:sp>
        <p:nvSpPr>
          <p:cNvPr id="953" name="Google Shape;953;p6"/>
          <p:cNvSpPr txBox="1"/>
          <p:nvPr/>
        </p:nvSpPr>
        <p:spPr>
          <a:xfrm rot="-362110">
            <a:off x="5498986" y="1699203"/>
            <a:ext cx="4927827" cy="276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 the TOP challenges you face with executing on your strategic priorities?</a:t>
            </a:r>
            <a:endParaRPr/>
          </a:p>
        </p:txBody>
      </p:sp>
      <p:sp>
        <p:nvSpPr>
          <p:cNvPr id="954" name="Google Shape;954;p6"/>
          <p:cNvSpPr txBox="1"/>
          <p:nvPr/>
        </p:nvSpPr>
        <p:spPr>
          <a:xfrm>
            <a:off x="1798810" y="1741249"/>
            <a:ext cx="198119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gets in our way?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2" name="Google Shape;2712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250" y="1066800"/>
            <a:ext cx="10223500" cy="5231463"/>
          </a:xfrm>
          <a:prstGeom prst="rect">
            <a:avLst/>
          </a:prstGeom>
          <a:noFill/>
          <a:ln>
            <a:noFill/>
          </a:ln>
        </p:spPr>
      </p:pic>
      <p:sp>
        <p:nvSpPr>
          <p:cNvPr id="2713" name="Google Shape;2713;p60"/>
          <p:cNvSpPr txBox="1">
            <a:spLocks noGrp="1"/>
          </p:cNvSpPr>
          <p:nvPr>
            <p:ph type="title"/>
          </p:nvPr>
        </p:nvSpPr>
        <p:spPr>
          <a:xfrm>
            <a:off x="478436" y="228600"/>
            <a:ext cx="11235128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2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/>
              <a:t>Lessons Learned for Leadership Transformation</a:t>
            </a:r>
            <a:endParaRPr/>
          </a:p>
        </p:txBody>
      </p:sp>
      <p:sp>
        <p:nvSpPr>
          <p:cNvPr id="2714" name="Google Shape;2714;p60"/>
          <p:cNvSpPr/>
          <p:nvPr/>
        </p:nvSpPr>
        <p:spPr>
          <a:xfrm>
            <a:off x="1633574" y="1219200"/>
            <a:ext cx="2377440" cy="1371600"/>
          </a:xfrm>
          <a:prstGeom prst="roundRect">
            <a:avLst>
              <a:gd name="adj" fmla="val 16667"/>
            </a:avLst>
          </a:prstGeom>
          <a:solidFill>
            <a:srgbClr val="F79646"/>
          </a:solidFill>
          <a:ln w="9525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240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It’s a journey that takes time, </a:t>
            </a:r>
            <a:br>
              <a:rPr lang="en-US" sz="240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it’s not a class</a:t>
            </a:r>
            <a:endParaRPr/>
          </a:p>
        </p:txBody>
      </p:sp>
      <p:sp>
        <p:nvSpPr>
          <p:cNvPr id="2715" name="Google Shape;2715;p60"/>
          <p:cNvSpPr/>
          <p:nvPr/>
        </p:nvSpPr>
        <p:spPr>
          <a:xfrm>
            <a:off x="4742534" y="1219200"/>
            <a:ext cx="2377440" cy="1371600"/>
          </a:xfrm>
          <a:prstGeom prst="roundRect">
            <a:avLst>
              <a:gd name="adj" fmla="val 16667"/>
            </a:avLst>
          </a:prstGeom>
          <a:solidFill>
            <a:srgbClr val="F79646"/>
          </a:solidFill>
          <a:ln w="9525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240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Design quarterly learning experiences </a:t>
            </a:r>
            <a:endParaRPr/>
          </a:p>
        </p:txBody>
      </p:sp>
      <p:sp>
        <p:nvSpPr>
          <p:cNvPr id="2716" name="Google Shape;2716;p60"/>
          <p:cNvSpPr/>
          <p:nvPr/>
        </p:nvSpPr>
        <p:spPr>
          <a:xfrm>
            <a:off x="7867065" y="4724400"/>
            <a:ext cx="2377440" cy="1371600"/>
          </a:xfrm>
          <a:prstGeom prst="roundRect">
            <a:avLst>
              <a:gd name="adj" fmla="val 16667"/>
            </a:avLst>
          </a:prstGeom>
          <a:solidFill>
            <a:srgbClr val="F79646"/>
          </a:solidFill>
          <a:ln w="9525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240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Measure leadership growth</a:t>
            </a:r>
            <a:endParaRPr/>
          </a:p>
        </p:txBody>
      </p:sp>
      <p:sp>
        <p:nvSpPr>
          <p:cNvPr id="2717" name="Google Shape;2717;p60"/>
          <p:cNvSpPr/>
          <p:nvPr/>
        </p:nvSpPr>
        <p:spPr>
          <a:xfrm>
            <a:off x="4773180" y="2971800"/>
            <a:ext cx="2377440" cy="1371600"/>
          </a:xfrm>
          <a:prstGeom prst="roundRect">
            <a:avLst>
              <a:gd name="adj" fmla="val 16667"/>
            </a:avLst>
          </a:prstGeom>
          <a:solidFill>
            <a:srgbClr val="F79646"/>
          </a:solidFill>
          <a:ln w="9525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240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Create accountability</a:t>
            </a:r>
            <a:endParaRPr/>
          </a:p>
        </p:txBody>
      </p:sp>
      <p:sp>
        <p:nvSpPr>
          <p:cNvPr id="2718" name="Google Shape;2718;p60"/>
          <p:cNvSpPr/>
          <p:nvPr/>
        </p:nvSpPr>
        <p:spPr>
          <a:xfrm>
            <a:off x="7912785" y="2971800"/>
            <a:ext cx="2286000" cy="1371600"/>
          </a:xfrm>
          <a:prstGeom prst="roundRect">
            <a:avLst>
              <a:gd name="adj" fmla="val 16667"/>
            </a:avLst>
          </a:prstGeom>
          <a:solidFill>
            <a:srgbClr val="F79646"/>
          </a:solidFill>
          <a:ln w="9525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240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Build a Community</a:t>
            </a:r>
            <a:endParaRPr/>
          </a:p>
        </p:txBody>
      </p:sp>
      <p:sp>
        <p:nvSpPr>
          <p:cNvPr id="2719" name="Google Shape;2719;p60"/>
          <p:cNvSpPr/>
          <p:nvPr/>
        </p:nvSpPr>
        <p:spPr>
          <a:xfrm>
            <a:off x="1633574" y="2945547"/>
            <a:ext cx="2377440" cy="1371600"/>
          </a:xfrm>
          <a:prstGeom prst="roundRect">
            <a:avLst>
              <a:gd name="adj" fmla="val 16667"/>
            </a:avLst>
          </a:prstGeom>
          <a:solidFill>
            <a:srgbClr val="F79646"/>
          </a:solidFill>
          <a:ln w="9525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240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Start from the top, lead by example</a:t>
            </a:r>
            <a:endParaRPr/>
          </a:p>
        </p:txBody>
      </p:sp>
      <p:sp>
        <p:nvSpPr>
          <p:cNvPr id="2720" name="Google Shape;2720;p60"/>
          <p:cNvSpPr/>
          <p:nvPr/>
        </p:nvSpPr>
        <p:spPr>
          <a:xfrm>
            <a:off x="7851494" y="1219200"/>
            <a:ext cx="2377440" cy="1371600"/>
          </a:xfrm>
          <a:prstGeom prst="roundRect">
            <a:avLst>
              <a:gd name="adj" fmla="val 16667"/>
            </a:avLst>
          </a:prstGeom>
          <a:solidFill>
            <a:srgbClr val="F79646"/>
          </a:solidFill>
          <a:ln w="9525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240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Enable self-learning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p61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Workshop: Your Leadership Priorities</a:t>
            </a:r>
            <a:endParaRPr/>
          </a:p>
        </p:txBody>
      </p:sp>
      <p:pic>
        <p:nvPicPr>
          <p:cNvPr id="2728" name="Google Shape;2728;p61" descr="C:\Users\Owner\AppData\Local\Microsoft\Windows\Temporary Internet Files\Content.IE5\AN1P8A2K\MP900443258[1]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4888" y="3238500"/>
            <a:ext cx="4024312" cy="27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9" name="Google Shape;2729;p61" descr="C:\Users\Owner\AppData\Local\Microsoft\Windows\Temporary Internet Files\Content.IE5\7AE59Y4M\MC900434667[1].wm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6171" y="1219201"/>
            <a:ext cx="2514601" cy="20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0" name="Google Shape;2730;p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05400" y="988384"/>
            <a:ext cx="6238875" cy="5128067"/>
          </a:xfrm>
          <a:prstGeom prst="rect">
            <a:avLst/>
          </a:prstGeom>
          <a:noFill/>
          <a:ln>
            <a:noFill/>
          </a:ln>
        </p:spPr>
      </p:pic>
      <p:sp>
        <p:nvSpPr>
          <p:cNvPr id="2731" name="Google Shape;2731;p61"/>
          <p:cNvSpPr txBox="1"/>
          <p:nvPr/>
        </p:nvSpPr>
        <p:spPr>
          <a:xfrm rot="-362110">
            <a:off x="5497811" y="1676911"/>
            <a:ext cx="5351876" cy="276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should you focus to enable Leadership Agility?</a:t>
            </a:r>
            <a:endParaRPr/>
          </a:p>
        </p:txBody>
      </p:sp>
      <p:sp>
        <p:nvSpPr>
          <p:cNvPr id="2732" name="Google Shape;2732;p61"/>
          <p:cNvSpPr txBox="1"/>
          <p:nvPr/>
        </p:nvSpPr>
        <p:spPr>
          <a:xfrm>
            <a:off x="1798810" y="1741249"/>
            <a:ext cx="198119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to focus?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0" name="Google Shape;2740;p62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Activity</a:t>
            </a:r>
            <a:endParaRPr/>
          </a:p>
        </p:txBody>
      </p:sp>
      <p:sp>
        <p:nvSpPr>
          <p:cNvPr id="2741" name="Google Shape;2741;p62"/>
          <p:cNvSpPr/>
          <p:nvPr/>
        </p:nvSpPr>
        <p:spPr>
          <a:xfrm>
            <a:off x="1262748" y="1502229"/>
            <a:ext cx="2765083" cy="431074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9F152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Complete the Leadership assessment Questions</a:t>
            </a:r>
            <a:endParaRPr/>
          </a:p>
        </p:txBody>
      </p:sp>
      <p:pic>
        <p:nvPicPr>
          <p:cNvPr id="2742" name="Google Shape;2742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50645" y="-11430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3" name="Google Shape;2743;p62"/>
          <p:cNvSpPr/>
          <p:nvPr/>
        </p:nvSpPr>
        <p:spPr>
          <a:xfrm rot="-8901024">
            <a:off x="10975682" y="4715321"/>
            <a:ext cx="509345" cy="3272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9" name="Google Shape;2749;p63"/>
          <p:cNvSpPr txBox="1">
            <a:spLocks noGrp="1"/>
          </p:cNvSpPr>
          <p:nvPr>
            <p:ph type="title" idx="4294967295"/>
          </p:nvPr>
        </p:nvSpPr>
        <p:spPr>
          <a:xfrm>
            <a:off x="94890" y="4534619"/>
            <a:ext cx="12268199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Measure &amp; Grow at Every Level</a:t>
            </a:r>
            <a:endParaRPr/>
          </a:p>
        </p:txBody>
      </p:sp>
      <p:pic>
        <p:nvPicPr>
          <p:cNvPr id="2750" name="Google Shape;2750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2401"/>
            <a:ext cx="12279371" cy="4448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7" name="Google Shape;2757;p64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5749565" y="1266154"/>
            <a:ext cx="846427" cy="651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8" name="Google Shape;2758;p64"/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9751730" y="1259629"/>
            <a:ext cx="728485" cy="67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9" name="Google Shape;2759;p64"/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1839071" y="1259629"/>
            <a:ext cx="958732" cy="639155"/>
          </a:xfrm>
          <a:prstGeom prst="rect">
            <a:avLst/>
          </a:prstGeom>
          <a:noFill/>
          <a:ln>
            <a:noFill/>
          </a:ln>
        </p:spPr>
      </p:pic>
      <p:sp>
        <p:nvSpPr>
          <p:cNvPr id="2760" name="Google Shape;2760;p64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The 6 Measurement Questions to Ask</a:t>
            </a:r>
            <a:endParaRPr/>
          </a:p>
        </p:txBody>
      </p:sp>
      <p:grpSp>
        <p:nvGrpSpPr>
          <p:cNvPr id="2761" name="Google Shape;2761;p64"/>
          <p:cNvGrpSpPr/>
          <p:nvPr/>
        </p:nvGrpSpPr>
        <p:grpSpPr>
          <a:xfrm>
            <a:off x="785732" y="1822011"/>
            <a:ext cx="3235625" cy="1378389"/>
            <a:chOff x="1397956" y="1727319"/>
            <a:chExt cx="3235625" cy="1378389"/>
          </a:xfrm>
        </p:grpSpPr>
        <p:sp>
          <p:nvSpPr>
            <p:cNvPr id="2762" name="Google Shape;2762;p64"/>
            <p:cNvSpPr/>
            <p:nvPr/>
          </p:nvSpPr>
          <p:spPr>
            <a:xfrm>
              <a:off x="1987542" y="1905379"/>
              <a:ext cx="2646039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EEF"/>
                </a:buClr>
                <a:buSzPts val="2400"/>
                <a:buFont typeface="Open Sans"/>
                <a:buNone/>
              </a:pPr>
              <a:r>
                <a:rPr lang="en-US" sz="2400" b="0" i="0" u="none" strike="noStrike" cap="none">
                  <a:solidFill>
                    <a:srgbClr val="00AEEF"/>
                  </a:solidFill>
                  <a:latin typeface="Open Sans"/>
                  <a:ea typeface="Open Sans"/>
                  <a:cs typeface="Open Sans"/>
                  <a:sym typeface="Open Sans"/>
                </a:rPr>
                <a:t>Who are my </a:t>
              </a:r>
              <a:br>
                <a:rPr lang="en-US" sz="2400" b="0" i="0" u="none" strike="noStrike" cap="none">
                  <a:solidFill>
                    <a:srgbClr val="00AEEF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lang="en-US" sz="2400" b="0" i="0" u="none" strike="noStrike" cap="none">
                  <a:solidFill>
                    <a:srgbClr val="00AEEF"/>
                  </a:solidFill>
                  <a:latin typeface="Open Sans"/>
                  <a:ea typeface="Open Sans"/>
                  <a:cs typeface="Open Sans"/>
                  <a:sym typeface="Open Sans"/>
                </a:rPr>
                <a:t>teams and how are they organized?</a:t>
              </a:r>
              <a:endParaRPr sz="2400" b="0" i="0" u="none" strike="noStrike" cap="none">
                <a:solidFill>
                  <a:srgbClr val="00AEE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63" name="Google Shape;2763;p64"/>
            <p:cNvSpPr/>
            <p:nvPr/>
          </p:nvSpPr>
          <p:spPr>
            <a:xfrm>
              <a:off x="1397956" y="1727319"/>
              <a:ext cx="722026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EEF"/>
                </a:buClr>
                <a:buSzPts val="6000"/>
                <a:buFont typeface="Open Sans"/>
                <a:buNone/>
              </a:pPr>
              <a:r>
                <a:rPr lang="en-US" sz="6000" b="0" i="0" u="none" strike="noStrike" cap="none">
                  <a:solidFill>
                    <a:srgbClr val="00AEEF"/>
                  </a:solidFill>
                  <a:latin typeface="Open Sans"/>
                  <a:ea typeface="Open Sans"/>
                  <a:cs typeface="Open Sans"/>
                  <a:sym typeface="Open Sans"/>
                </a:rPr>
                <a:t>1</a:t>
              </a:r>
              <a:endParaRPr sz="6000" b="0" i="0" u="none" strike="noStrike" cap="none">
                <a:solidFill>
                  <a:srgbClr val="00AEE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64" name="Google Shape;2764;p64"/>
          <p:cNvGrpSpPr/>
          <p:nvPr/>
        </p:nvGrpSpPr>
        <p:grpSpPr>
          <a:xfrm>
            <a:off x="4482350" y="1822011"/>
            <a:ext cx="3220479" cy="1349651"/>
            <a:chOff x="1577627" y="1727319"/>
            <a:chExt cx="3220479" cy="1349651"/>
          </a:xfrm>
        </p:grpSpPr>
        <p:sp>
          <p:nvSpPr>
            <p:cNvPr id="2765" name="Google Shape;2765;p64"/>
            <p:cNvSpPr/>
            <p:nvPr/>
          </p:nvSpPr>
          <p:spPr>
            <a:xfrm>
              <a:off x="2190277" y="1876641"/>
              <a:ext cx="2607829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44CA0"/>
                </a:buClr>
                <a:buSzPts val="2400"/>
                <a:buFont typeface="Open Sans"/>
                <a:buNone/>
              </a:pPr>
              <a:r>
                <a:rPr lang="en-US" sz="2400" b="0" i="0" u="none" strike="noStrike" cap="none">
                  <a:solidFill>
                    <a:srgbClr val="644CA0"/>
                  </a:solidFill>
                  <a:latin typeface="Open Sans"/>
                  <a:ea typeface="Open Sans"/>
                  <a:cs typeface="Open Sans"/>
                  <a:sym typeface="Open Sans"/>
                </a:rPr>
                <a:t>Are they maturing and performing at every level?</a:t>
              </a:r>
              <a:endParaRPr sz="2400" b="0" i="0" u="none" strike="noStrike" cap="none">
                <a:solidFill>
                  <a:srgbClr val="644C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6" name="Google Shape;2766;p64"/>
            <p:cNvSpPr/>
            <p:nvPr/>
          </p:nvSpPr>
          <p:spPr>
            <a:xfrm>
              <a:off x="1577627" y="1727319"/>
              <a:ext cx="722026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44CA0"/>
                </a:buClr>
                <a:buSzPts val="6000"/>
                <a:buFont typeface="Open Sans"/>
                <a:buNone/>
              </a:pPr>
              <a:r>
                <a:rPr lang="en-US" sz="6000" b="0" i="0" u="none" strike="noStrike" cap="none">
                  <a:solidFill>
                    <a:srgbClr val="644CA0"/>
                  </a:solidFill>
                  <a:latin typeface="Open Sans"/>
                  <a:ea typeface="Open Sans"/>
                  <a:cs typeface="Open Sans"/>
                  <a:sym typeface="Open Sans"/>
                </a:rPr>
                <a:t>2</a:t>
              </a:r>
              <a:endParaRPr sz="6000" b="0" i="0" u="none" strike="noStrike" cap="none">
                <a:solidFill>
                  <a:srgbClr val="644C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67" name="Google Shape;2767;p64"/>
          <p:cNvGrpSpPr/>
          <p:nvPr/>
        </p:nvGrpSpPr>
        <p:grpSpPr>
          <a:xfrm>
            <a:off x="8280540" y="1822011"/>
            <a:ext cx="3511410" cy="1344112"/>
            <a:chOff x="1815131" y="1727319"/>
            <a:chExt cx="3511410" cy="1344112"/>
          </a:xfrm>
        </p:grpSpPr>
        <p:sp>
          <p:nvSpPr>
            <p:cNvPr id="2768" name="Google Shape;2768;p64"/>
            <p:cNvSpPr/>
            <p:nvPr/>
          </p:nvSpPr>
          <p:spPr>
            <a:xfrm>
              <a:off x="2490880" y="1871102"/>
              <a:ext cx="2835661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8B549"/>
                </a:buClr>
                <a:buSzPts val="2400"/>
                <a:buFont typeface="Open Sans"/>
                <a:buNone/>
              </a:pPr>
              <a:r>
                <a:rPr lang="en-US" sz="2400" b="0" i="0" u="none" strike="noStrike" cap="none">
                  <a:solidFill>
                    <a:srgbClr val="38B549"/>
                  </a:solidFill>
                  <a:latin typeface="Open Sans"/>
                  <a:ea typeface="Open Sans"/>
                  <a:cs typeface="Open Sans"/>
                  <a:sym typeface="Open Sans"/>
                </a:rPr>
                <a:t>Where can they grow? Where should leaders help?</a:t>
              </a:r>
              <a:endParaRPr sz="2400" b="0" i="0" u="none" strike="noStrike" cap="none">
                <a:solidFill>
                  <a:srgbClr val="38B54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9" name="Google Shape;2769;p64"/>
            <p:cNvSpPr/>
            <p:nvPr/>
          </p:nvSpPr>
          <p:spPr>
            <a:xfrm>
              <a:off x="1815131" y="1727319"/>
              <a:ext cx="722026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8B549"/>
                </a:buClr>
                <a:buSzPts val="6000"/>
                <a:buFont typeface="Open Sans"/>
                <a:buNone/>
              </a:pPr>
              <a:r>
                <a:rPr lang="en-US" sz="6000" b="0" i="0" u="none" strike="noStrike" cap="none">
                  <a:solidFill>
                    <a:srgbClr val="38B549"/>
                  </a:solidFill>
                  <a:latin typeface="Open Sans"/>
                  <a:ea typeface="Open Sans"/>
                  <a:cs typeface="Open Sans"/>
                  <a:sym typeface="Open Sans"/>
                </a:rPr>
                <a:t>3</a:t>
              </a:r>
              <a:endParaRPr sz="6000" b="0" i="0" u="none" strike="noStrike" cap="none">
                <a:solidFill>
                  <a:srgbClr val="38B54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70" name="Google Shape;2770;p64"/>
          <p:cNvGrpSpPr/>
          <p:nvPr/>
        </p:nvGrpSpPr>
        <p:grpSpPr>
          <a:xfrm>
            <a:off x="785732" y="3525436"/>
            <a:ext cx="3862468" cy="2762012"/>
            <a:chOff x="1040816" y="3497679"/>
            <a:chExt cx="3358436" cy="2762012"/>
          </a:xfrm>
        </p:grpSpPr>
        <p:pic>
          <p:nvPicPr>
            <p:cNvPr id="2771" name="Google Shape;2771;p64"/>
            <p:cNvPicPr preferRelativeResize="0"/>
            <p:nvPr/>
          </p:nvPicPr>
          <p:blipFill rotWithShape="1">
            <a:blip r:embed="rId6">
              <a:alphaModFix amt="30000"/>
            </a:blip>
            <a:srcRect/>
            <a:stretch/>
          </p:blipFill>
          <p:spPr>
            <a:xfrm>
              <a:off x="2162677" y="3497679"/>
              <a:ext cx="715074" cy="76274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72" name="Google Shape;2772;p64"/>
            <p:cNvGrpSpPr/>
            <p:nvPr/>
          </p:nvGrpSpPr>
          <p:grpSpPr>
            <a:xfrm>
              <a:off x="1040816" y="4191000"/>
              <a:ext cx="3358436" cy="2068691"/>
              <a:chOff x="1292027" y="1688225"/>
              <a:chExt cx="3358436" cy="2068691"/>
            </a:xfrm>
          </p:grpSpPr>
          <p:sp>
            <p:nvSpPr>
              <p:cNvPr id="2773" name="Google Shape;2773;p64"/>
              <p:cNvSpPr/>
              <p:nvPr/>
            </p:nvSpPr>
            <p:spPr>
              <a:xfrm>
                <a:off x="1901806" y="1817924"/>
                <a:ext cx="2748657" cy="19389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EB129"/>
                  </a:buClr>
                  <a:buSzPts val="2400"/>
                  <a:buFont typeface="Open Sans"/>
                  <a:buNone/>
                </a:pPr>
                <a:r>
                  <a:rPr lang="en-US" sz="2400">
                    <a:solidFill>
                      <a:srgbClr val="DEB129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Are they showing measurable growth and increased productivity over time?</a:t>
                </a:r>
                <a:endParaRPr sz="2400" b="0" i="0" u="none" strike="noStrike" cap="none">
                  <a:solidFill>
                    <a:srgbClr val="DEB12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4" name="Google Shape;2774;p64"/>
              <p:cNvSpPr/>
              <p:nvPr/>
            </p:nvSpPr>
            <p:spPr>
              <a:xfrm>
                <a:off x="1292027" y="1688225"/>
                <a:ext cx="722026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EB129"/>
                  </a:buClr>
                  <a:buSzPts val="6000"/>
                  <a:buFont typeface="Open Sans"/>
                  <a:buNone/>
                </a:pPr>
                <a:r>
                  <a:rPr lang="en-US" sz="6000" b="0" i="0" u="none" strike="noStrike" cap="none">
                    <a:solidFill>
                      <a:srgbClr val="DEB129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4</a:t>
                </a:r>
                <a:endParaRPr sz="6000" b="0" i="0" u="none" strike="noStrike" cap="none">
                  <a:solidFill>
                    <a:srgbClr val="DEB12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75" name="Google Shape;2775;p64"/>
          <p:cNvGrpSpPr/>
          <p:nvPr/>
        </p:nvGrpSpPr>
        <p:grpSpPr>
          <a:xfrm>
            <a:off x="4557384" y="3525436"/>
            <a:ext cx="3250062" cy="2418164"/>
            <a:chOff x="4644217" y="3439648"/>
            <a:chExt cx="3250062" cy="2418164"/>
          </a:xfrm>
        </p:grpSpPr>
        <p:pic>
          <p:nvPicPr>
            <p:cNvPr id="2776" name="Google Shape;2776;p64"/>
            <p:cNvPicPr preferRelativeResize="0"/>
            <p:nvPr/>
          </p:nvPicPr>
          <p:blipFill rotWithShape="1">
            <a:blip r:embed="rId7">
              <a:alphaModFix amt="20000"/>
            </a:blip>
            <a:srcRect/>
            <a:stretch/>
          </p:blipFill>
          <p:spPr>
            <a:xfrm>
              <a:off x="5824426" y="3439648"/>
              <a:ext cx="758800" cy="7588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77" name="Google Shape;2777;p64"/>
            <p:cNvGrpSpPr/>
            <p:nvPr/>
          </p:nvGrpSpPr>
          <p:grpSpPr>
            <a:xfrm>
              <a:off x="4644217" y="4169564"/>
              <a:ext cx="3250062" cy="1688248"/>
              <a:chOff x="1484909" y="1684364"/>
              <a:chExt cx="2844121" cy="1688248"/>
            </a:xfrm>
          </p:grpSpPr>
          <p:sp>
            <p:nvSpPr>
              <p:cNvPr id="2778" name="Google Shape;2778;p64"/>
              <p:cNvSpPr/>
              <p:nvPr/>
            </p:nvSpPr>
            <p:spPr>
              <a:xfrm>
                <a:off x="1985985" y="1802952"/>
                <a:ext cx="2343045" cy="15696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B1E3C"/>
                  </a:buClr>
                  <a:buSzPts val="2400"/>
                  <a:buFont typeface="Open Sans"/>
                  <a:buNone/>
                </a:pPr>
                <a:r>
                  <a:rPr lang="en-US" sz="2400" b="0" i="0" u="none" strike="noStrike" cap="none">
                    <a:solidFill>
                      <a:srgbClr val="DB1E3C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Are the teams aligned to business outcomes and achieving results?</a:t>
                </a:r>
                <a:endParaRPr sz="2400" b="0" i="0" u="none" strike="noStrike" cap="none">
                  <a:solidFill>
                    <a:srgbClr val="DB1E3C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9" name="Google Shape;2779;p64"/>
              <p:cNvSpPr/>
              <p:nvPr/>
            </p:nvSpPr>
            <p:spPr>
              <a:xfrm>
                <a:off x="1484909" y="1684364"/>
                <a:ext cx="722026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B1E3C"/>
                  </a:buClr>
                  <a:buSzPts val="6000"/>
                  <a:buFont typeface="Open Sans"/>
                  <a:buNone/>
                </a:pPr>
                <a:r>
                  <a:rPr lang="en-US" sz="6000" b="0" i="0" u="none" strike="noStrike" cap="none">
                    <a:solidFill>
                      <a:srgbClr val="DB1E3C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5</a:t>
                </a:r>
                <a:endParaRPr sz="6000" b="0" i="0" u="none" strike="noStrike" cap="none">
                  <a:solidFill>
                    <a:srgbClr val="DB1E3C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80" name="Google Shape;2780;p64"/>
          <p:cNvGrpSpPr/>
          <p:nvPr/>
        </p:nvGrpSpPr>
        <p:grpSpPr>
          <a:xfrm>
            <a:off x="8380041" y="3793038"/>
            <a:ext cx="3554784" cy="1854012"/>
            <a:chOff x="8306717" y="3664079"/>
            <a:chExt cx="3188050" cy="1854012"/>
          </a:xfrm>
        </p:grpSpPr>
        <p:pic>
          <p:nvPicPr>
            <p:cNvPr id="2781" name="Google Shape;2781;p64"/>
            <p:cNvPicPr preferRelativeResize="0"/>
            <p:nvPr/>
          </p:nvPicPr>
          <p:blipFill rotWithShape="1">
            <a:blip r:embed="rId8">
              <a:alphaModFix amt="20000"/>
            </a:blip>
            <a:srcRect/>
            <a:stretch/>
          </p:blipFill>
          <p:spPr>
            <a:xfrm>
              <a:off x="9400249" y="3664079"/>
              <a:ext cx="889627" cy="59308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82" name="Google Shape;2782;p64"/>
            <p:cNvGrpSpPr/>
            <p:nvPr/>
          </p:nvGrpSpPr>
          <p:grpSpPr>
            <a:xfrm>
              <a:off x="8306717" y="4155277"/>
              <a:ext cx="3188050" cy="1362814"/>
              <a:chOff x="1560355" y="1669536"/>
              <a:chExt cx="2762008" cy="1362814"/>
            </a:xfrm>
          </p:grpSpPr>
          <p:sp>
            <p:nvSpPr>
              <p:cNvPr id="2783" name="Google Shape;2783;p64"/>
              <p:cNvSpPr/>
              <p:nvPr/>
            </p:nvSpPr>
            <p:spPr>
              <a:xfrm>
                <a:off x="2059595" y="1832021"/>
                <a:ext cx="2262768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7931D"/>
                  </a:buClr>
                  <a:buSzPts val="2400"/>
                  <a:buFont typeface="Open Sans"/>
                  <a:buNone/>
                </a:pPr>
                <a:r>
                  <a:rPr lang="en-US" sz="2400" b="0" i="0" u="none" strike="noStrike" cap="none">
                    <a:solidFill>
                      <a:srgbClr val="F7931D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Where do we have talent gaps and how to addres</a:t>
                </a:r>
                <a:r>
                  <a:rPr lang="en-US" sz="2400">
                    <a:solidFill>
                      <a:srgbClr val="F7931D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 them</a:t>
                </a:r>
                <a:r>
                  <a:rPr lang="en-US" sz="2400" b="0" i="0" u="none" strike="noStrike" cap="none">
                    <a:solidFill>
                      <a:srgbClr val="F7931D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?</a:t>
                </a:r>
                <a:endParaRPr sz="2400" b="0" i="0" u="none" strike="noStrike" cap="none">
                  <a:solidFill>
                    <a:srgbClr val="F7931D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4" name="Google Shape;2784;p64"/>
              <p:cNvSpPr/>
              <p:nvPr/>
            </p:nvSpPr>
            <p:spPr>
              <a:xfrm>
                <a:off x="1560355" y="1669536"/>
                <a:ext cx="722026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7931D"/>
                  </a:buClr>
                  <a:buSzPts val="6000"/>
                  <a:buFont typeface="Open Sans"/>
                  <a:buNone/>
                </a:pPr>
                <a:r>
                  <a:rPr lang="en-US" sz="6000" b="0" i="0" u="none" strike="noStrike" cap="none">
                    <a:solidFill>
                      <a:srgbClr val="F7931D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6</a:t>
                </a:r>
                <a:endParaRPr sz="6000" b="0" i="0" u="none" strike="noStrike" cap="none">
                  <a:solidFill>
                    <a:srgbClr val="F7931D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1" name="Google Shape;2791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905" y="1264920"/>
            <a:ext cx="11435697" cy="47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2" name="Google Shape;2792;p65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Measurement Challenges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9" name="Google Shape;2799;p66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AgilityHealth Measure &amp; Grow Platform</a:t>
            </a:r>
            <a:endParaRPr/>
          </a:p>
        </p:txBody>
      </p:sp>
      <p:sp>
        <p:nvSpPr>
          <p:cNvPr id="2800" name="Google Shape;2800;p66"/>
          <p:cNvSpPr txBox="1">
            <a:spLocks noGrp="1"/>
          </p:cNvSpPr>
          <p:nvPr>
            <p:ph type="body" idx="1"/>
          </p:nvPr>
        </p:nvSpPr>
        <p:spPr>
          <a:xfrm>
            <a:off x="453142" y="1112073"/>
            <a:ext cx="11235000" cy="3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None/>
            </a:pPr>
            <a:r>
              <a:rPr lang="en-US" sz="4000" b="1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AgilityHealth</a:t>
            </a:r>
            <a:r>
              <a:rPr lang="en-US" sz="40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®</a:t>
            </a:r>
            <a:r>
              <a:rPr lang="en-US" sz="4000" b="1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000">
                <a:solidFill>
                  <a:srgbClr val="7A7A7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is the</a:t>
            </a:r>
            <a:r>
              <a:rPr lang="en-US" sz="4000" b="1">
                <a:solidFill>
                  <a:srgbClr val="7A7A7A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US" sz="4000" b="1">
                <a:latin typeface="Open Sans"/>
                <a:ea typeface="Open Sans"/>
                <a:cs typeface="Open Sans"/>
                <a:sym typeface="Open Sans"/>
              </a:rPr>
              <a:t>world’s leading</a:t>
            </a:r>
            <a:br>
              <a:rPr lang="en-US" sz="4000" b="1"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4000" b="1">
                <a:latin typeface="Open Sans"/>
                <a:ea typeface="Open Sans"/>
                <a:cs typeface="Open Sans"/>
                <a:sym typeface="Open Sans"/>
              </a:rPr>
              <a:t>measurement &amp; growth platform </a:t>
            </a:r>
            <a:r>
              <a:rPr lang="en-US" sz="4000">
                <a:solidFill>
                  <a:srgbClr val="7A7A7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for</a:t>
            </a:r>
            <a:br>
              <a:rPr lang="en-US" sz="4000" b="1">
                <a:solidFill>
                  <a:srgbClr val="7A7A7A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n-US" sz="4000">
                <a:solidFill>
                  <a:srgbClr val="7A7A7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accelerating Digital talent development &amp; </a:t>
            </a:r>
            <a:br>
              <a:rPr lang="en-US" sz="4000">
                <a:solidFill>
                  <a:srgbClr val="7A7A7A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en-US" sz="4000">
                <a:solidFill>
                  <a:srgbClr val="7A7A7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Enterprise Agility.  </a:t>
            </a:r>
            <a:endParaRPr sz="3200"/>
          </a:p>
        </p:txBody>
      </p:sp>
      <p:grpSp>
        <p:nvGrpSpPr>
          <p:cNvPr id="2801" name="Google Shape;2801;p66"/>
          <p:cNvGrpSpPr/>
          <p:nvPr/>
        </p:nvGrpSpPr>
        <p:grpSpPr>
          <a:xfrm>
            <a:off x="5108028" y="4601885"/>
            <a:ext cx="1765200" cy="1446645"/>
            <a:chOff x="5132321" y="4643840"/>
            <a:chExt cx="1765200" cy="1446645"/>
          </a:xfrm>
        </p:grpSpPr>
        <p:sp>
          <p:nvSpPr>
            <p:cNvPr id="2802" name="Google Shape;2802;p66"/>
            <p:cNvSpPr/>
            <p:nvPr/>
          </p:nvSpPr>
          <p:spPr>
            <a:xfrm>
              <a:off x="5446717" y="4643840"/>
              <a:ext cx="1136400" cy="104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60950" rIns="121900" bIns="6095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600"/>
                <a:buFont typeface="Calibri"/>
                <a:buNone/>
              </a:pPr>
              <a:endParaRPr sz="1600" b="1" i="0" u="none" strike="noStrike" cap="none">
                <a:solidFill>
                  <a:srgbClr val="80808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3" name="Google Shape;2803;p66"/>
            <p:cNvSpPr txBox="1"/>
            <p:nvPr/>
          </p:nvSpPr>
          <p:spPr>
            <a:xfrm>
              <a:off x="5132321" y="5721185"/>
              <a:ext cx="1765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800"/>
                <a:buFont typeface="Open Sans"/>
                <a:buNone/>
              </a:pPr>
              <a:r>
                <a:rPr lang="en-US" sz="1800" b="1" i="0" u="none" strike="noStrike" cap="non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Grow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804" name="Google Shape;2804;p6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701088" y="4858431"/>
              <a:ext cx="637363" cy="6373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05" name="Google Shape;2805;p66"/>
          <p:cNvGrpSpPr/>
          <p:nvPr/>
        </p:nvGrpSpPr>
        <p:grpSpPr>
          <a:xfrm>
            <a:off x="2212428" y="4593000"/>
            <a:ext cx="1798500" cy="1443331"/>
            <a:chOff x="2438400" y="4634955"/>
            <a:chExt cx="1798500" cy="1443331"/>
          </a:xfrm>
        </p:grpSpPr>
        <p:sp>
          <p:nvSpPr>
            <p:cNvPr id="2806" name="Google Shape;2806;p66"/>
            <p:cNvSpPr/>
            <p:nvPr/>
          </p:nvSpPr>
          <p:spPr>
            <a:xfrm>
              <a:off x="2774684" y="4634955"/>
              <a:ext cx="1125300" cy="1063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60950" rIns="121900" bIns="6095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600"/>
                <a:buFont typeface="Calibri"/>
                <a:buNone/>
              </a:pPr>
              <a:endParaRPr sz="1600" b="1" i="0" u="none" strike="noStrike" cap="none">
                <a:solidFill>
                  <a:srgbClr val="80808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7" name="Google Shape;2807;p66"/>
            <p:cNvSpPr txBox="1"/>
            <p:nvPr/>
          </p:nvSpPr>
          <p:spPr>
            <a:xfrm>
              <a:off x="2438400" y="5708986"/>
              <a:ext cx="1798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800"/>
                <a:buFont typeface="Open Sans"/>
                <a:buNone/>
              </a:pPr>
              <a:r>
                <a:rPr lang="en-US" sz="1800" b="1" i="0" u="none" strike="noStrike" cap="non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Measure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808" name="Google Shape;2808;p6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17981" y="4838114"/>
              <a:ext cx="619537" cy="6195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09" name="Google Shape;2809;p66"/>
          <p:cNvGrpSpPr/>
          <p:nvPr/>
        </p:nvGrpSpPr>
        <p:grpSpPr>
          <a:xfrm>
            <a:off x="7967994" y="4599146"/>
            <a:ext cx="1894800" cy="1454867"/>
            <a:chOff x="8041566" y="4641101"/>
            <a:chExt cx="1894800" cy="1454867"/>
          </a:xfrm>
        </p:grpSpPr>
        <p:sp>
          <p:nvSpPr>
            <p:cNvPr id="2810" name="Google Shape;2810;p66"/>
            <p:cNvSpPr txBox="1"/>
            <p:nvPr/>
          </p:nvSpPr>
          <p:spPr>
            <a:xfrm>
              <a:off x="8041566" y="5726668"/>
              <a:ext cx="1894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800"/>
                <a:buFont typeface="Open Sans"/>
                <a:buNone/>
              </a:pPr>
              <a:r>
                <a:rPr lang="en-US" sz="1800" b="1" i="0" u="none" strike="noStrike" cap="non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Accelerate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11" name="Google Shape;2811;p66"/>
            <p:cNvGrpSpPr/>
            <p:nvPr/>
          </p:nvGrpSpPr>
          <p:grpSpPr>
            <a:xfrm>
              <a:off x="8422797" y="4641101"/>
              <a:ext cx="1136400" cy="1044000"/>
              <a:chOff x="9639657" y="4697076"/>
              <a:chExt cx="1136400" cy="1044000"/>
            </a:xfrm>
          </p:grpSpPr>
          <p:sp>
            <p:nvSpPr>
              <p:cNvPr id="2812" name="Google Shape;2812;p66"/>
              <p:cNvSpPr/>
              <p:nvPr/>
            </p:nvSpPr>
            <p:spPr>
              <a:xfrm>
                <a:off x="9639657" y="4697076"/>
                <a:ext cx="1136400" cy="10440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60950" rIns="121900" bIns="6095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8595B"/>
                  </a:buClr>
                  <a:buSzPts val="1600"/>
                  <a:buFont typeface="Calibri"/>
                  <a:buNone/>
                </a:pPr>
                <a:endParaRPr sz="1600" b="1" i="0" u="none" strike="noStrike" cap="none">
                  <a:solidFill>
                    <a:srgbClr val="80808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813" name="Google Shape;2813;p66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9897555" y="4888491"/>
                <a:ext cx="616448" cy="61644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814" name="Google Shape;2814;p66"/>
          <p:cNvSpPr txBox="1"/>
          <p:nvPr/>
        </p:nvSpPr>
        <p:spPr>
          <a:xfrm>
            <a:off x="4381500" y="6286500"/>
            <a:ext cx="41201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www.AgilityHealthRadar.com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1" name="Google Shape;2821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22629" y="3364648"/>
            <a:ext cx="1240534" cy="1240534"/>
          </a:xfrm>
          <a:prstGeom prst="rect">
            <a:avLst/>
          </a:prstGeom>
          <a:noFill/>
          <a:ln>
            <a:noFill/>
          </a:ln>
        </p:spPr>
      </p:pic>
      <p:sp>
        <p:nvSpPr>
          <p:cNvPr id="2822" name="Google Shape;2822;p67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>
                <a:solidFill>
                  <a:schemeClr val="dk1"/>
                </a:solidFill>
              </a:rPr>
              <a:t>What</a:t>
            </a:r>
            <a:r>
              <a:rPr lang="en-US" sz="3600">
                <a:solidFill>
                  <a:schemeClr val="dk1"/>
                </a:solidFill>
              </a:rPr>
              <a:t> to Measure at Each Level</a:t>
            </a:r>
            <a:endParaRPr/>
          </a:p>
        </p:txBody>
      </p:sp>
      <p:pic>
        <p:nvPicPr>
          <p:cNvPr id="2823" name="Google Shape;2823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9480" y="3364648"/>
            <a:ext cx="1229931" cy="1240534"/>
          </a:xfrm>
          <a:prstGeom prst="rect">
            <a:avLst/>
          </a:prstGeom>
          <a:noFill/>
          <a:ln>
            <a:noFill/>
          </a:ln>
        </p:spPr>
      </p:pic>
      <p:sp>
        <p:nvSpPr>
          <p:cNvPr id="2824" name="Google Shape;2824;p67"/>
          <p:cNvSpPr txBox="1"/>
          <p:nvPr/>
        </p:nvSpPr>
        <p:spPr>
          <a:xfrm>
            <a:off x="1725395" y="3719558"/>
            <a:ext cx="197856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Team Health &amp;</a:t>
            </a:r>
            <a:br>
              <a:rPr lang="en-US" sz="2000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Performance</a:t>
            </a:r>
            <a:endParaRPr/>
          </a:p>
        </p:txBody>
      </p:sp>
      <p:sp>
        <p:nvSpPr>
          <p:cNvPr id="2825" name="Google Shape;2825;p67"/>
          <p:cNvSpPr txBox="1"/>
          <p:nvPr/>
        </p:nvSpPr>
        <p:spPr>
          <a:xfrm>
            <a:off x="5477503" y="3673028"/>
            <a:ext cx="25212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DevOps, Lean Product Mgmt. &amp; ART Health</a:t>
            </a:r>
            <a:endParaRPr/>
          </a:p>
        </p:txBody>
      </p:sp>
      <p:sp>
        <p:nvSpPr>
          <p:cNvPr id="2826" name="Google Shape;2826;p67"/>
          <p:cNvSpPr txBox="1"/>
          <p:nvPr/>
        </p:nvSpPr>
        <p:spPr>
          <a:xfrm>
            <a:off x="9667076" y="3582866"/>
            <a:ext cx="261338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EBA, LPM or</a:t>
            </a:r>
            <a:br>
              <a:rPr lang="en-US" sz="2000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Digital Transformation</a:t>
            </a:r>
            <a:endParaRPr/>
          </a:p>
        </p:txBody>
      </p:sp>
      <p:sp>
        <p:nvSpPr>
          <p:cNvPr id="2827" name="Google Shape;2827;p67"/>
          <p:cNvSpPr txBox="1"/>
          <p:nvPr/>
        </p:nvSpPr>
        <p:spPr>
          <a:xfrm>
            <a:off x="0" y="1284655"/>
            <a:ext cx="3743925" cy="383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 Agility</a:t>
            </a:r>
            <a:endParaRPr/>
          </a:p>
        </p:txBody>
      </p:sp>
      <p:pic>
        <p:nvPicPr>
          <p:cNvPr id="2828" name="Google Shape;2828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1820" y="1642077"/>
            <a:ext cx="1726248" cy="1726248"/>
          </a:xfrm>
          <a:prstGeom prst="rect">
            <a:avLst/>
          </a:prstGeom>
          <a:noFill/>
          <a:ln>
            <a:noFill/>
          </a:ln>
        </p:spPr>
      </p:pic>
      <p:sp>
        <p:nvSpPr>
          <p:cNvPr id="2829" name="Google Shape;2829;p67"/>
          <p:cNvSpPr txBox="1"/>
          <p:nvPr/>
        </p:nvSpPr>
        <p:spPr>
          <a:xfrm>
            <a:off x="8315924" y="1261712"/>
            <a:ext cx="3876075" cy="414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Org Agility</a:t>
            </a:r>
            <a:endParaRPr/>
          </a:p>
        </p:txBody>
      </p:sp>
      <p:pic>
        <p:nvPicPr>
          <p:cNvPr id="2830" name="Google Shape;2830;p6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1555" y="1657997"/>
            <a:ext cx="1726248" cy="1726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1" name="Google Shape;2831;p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72103" y="1657997"/>
            <a:ext cx="1660855" cy="1660855"/>
          </a:xfrm>
          <a:prstGeom prst="rect">
            <a:avLst/>
          </a:prstGeom>
          <a:noFill/>
          <a:ln>
            <a:noFill/>
          </a:ln>
        </p:spPr>
      </p:pic>
      <p:sp>
        <p:nvSpPr>
          <p:cNvPr id="2832" name="Google Shape;2832;p67"/>
          <p:cNvSpPr txBox="1"/>
          <p:nvPr/>
        </p:nvSpPr>
        <p:spPr>
          <a:xfrm>
            <a:off x="3743926" y="1278271"/>
            <a:ext cx="4561874" cy="389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Team of Teams Agility</a:t>
            </a:r>
            <a:endParaRPr/>
          </a:p>
        </p:txBody>
      </p:sp>
      <p:pic>
        <p:nvPicPr>
          <p:cNvPr id="2833" name="Google Shape;2833;p6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17368" y="3352800"/>
            <a:ext cx="1249708" cy="1252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4" name="Google Shape;2834;p6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0113" y="4804415"/>
            <a:ext cx="1179298" cy="1187432"/>
          </a:xfrm>
          <a:prstGeom prst="rect">
            <a:avLst/>
          </a:prstGeom>
          <a:noFill/>
          <a:ln>
            <a:noFill/>
          </a:ln>
        </p:spPr>
      </p:pic>
      <p:sp>
        <p:nvSpPr>
          <p:cNvPr id="2835" name="Google Shape;2835;p67"/>
          <p:cNvSpPr txBox="1"/>
          <p:nvPr/>
        </p:nvSpPr>
        <p:spPr>
          <a:xfrm>
            <a:off x="1687501" y="5048437"/>
            <a:ext cx="220220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Scrum Master, Product Owners</a:t>
            </a:r>
            <a:endParaRPr/>
          </a:p>
        </p:txBody>
      </p:sp>
      <p:cxnSp>
        <p:nvCxnSpPr>
          <p:cNvPr id="2836" name="Google Shape;2836;p67"/>
          <p:cNvCxnSpPr/>
          <p:nvPr/>
        </p:nvCxnSpPr>
        <p:spPr>
          <a:xfrm>
            <a:off x="3733800" y="1334371"/>
            <a:ext cx="0" cy="4990229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37" name="Google Shape;2837;p67"/>
          <p:cNvSpPr txBox="1"/>
          <p:nvPr/>
        </p:nvSpPr>
        <p:spPr>
          <a:xfrm>
            <a:off x="5468333" y="4876574"/>
            <a:ext cx="220220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Product Managers, Agile Leaders,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RTE, Coach Health</a:t>
            </a:r>
            <a:endParaRPr/>
          </a:p>
        </p:txBody>
      </p:sp>
      <p:pic>
        <p:nvPicPr>
          <p:cNvPr id="2838" name="Google Shape;2838;p6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175731" y="4804415"/>
            <a:ext cx="1187432" cy="1187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9" name="Google Shape;2839;p6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612886" y="4803803"/>
            <a:ext cx="1187432" cy="1187432"/>
          </a:xfrm>
          <a:prstGeom prst="rect">
            <a:avLst/>
          </a:prstGeom>
          <a:noFill/>
          <a:ln>
            <a:noFill/>
          </a:ln>
        </p:spPr>
      </p:pic>
      <p:sp>
        <p:nvSpPr>
          <p:cNvPr id="2840" name="Google Shape;2840;p67"/>
          <p:cNvSpPr txBox="1"/>
          <p:nvPr/>
        </p:nvSpPr>
        <p:spPr>
          <a:xfrm>
            <a:off x="9935162" y="5048437"/>
            <a:ext cx="220220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Portfolio Leaders and Managers</a:t>
            </a:r>
            <a:endParaRPr/>
          </a:p>
        </p:txBody>
      </p:sp>
      <p:sp>
        <p:nvSpPr>
          <p:cNvPr id="2841" name="Google Shape;2841;p67"/>
          <p:cNvSpPr txBox="1"/>
          <p:nvPr/>
        </p:nvSpPr>
        <p:spPr>
          <a:xfrm>
            <a:off x="4985835" y="-2973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25000" lnSpcReduction="2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42" name="Google Shape;2842;p67"/>
          <p:cNvCxnSpPr/>
          <p:nvPr/>
        </p:nvCxnSpPr>
        <p:spPr>
          <a:xfrm>
            <a:off x="8305800" y="1334371"/>
            <a:ext cx="0" cy="4990229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8" name="Google Shape;2848;p68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38453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What Should We Measure? The 3 Metrics That Matter</a:t>
            </a:r>
            <a:endParaRPr/>
          </a:p>
        </p:txBody>
      </p:sp>
      <p:pic>
        <p:nvPicPr>
          <p:cNvPr id="2849" name="Google Shape;2849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5788" y="2945378"/>
            <a:ext cx="6158238" cy="3115202"/>
          </a:xfrm>
          <a:prstGeom prst="rect">
            <a:avLst/>
          </a:prstGeom>
          <a:noFill/>
          <a:ln>
            <a:noFill/>
          </a:ln>
        </p:spPr>
      </p:pic>
      <p:sp>
        <p:nvSpPr>
          <p:cNvPr id="2850" name="Google Shape;2850;p68"/>
          <p:cNvSpPr txBox="1"/>
          <p:nvPr/>
        </p:nvSpPr>
        <p:spPr>
          <a:xfrm>
            <a:off x="3581400" y="2057400"/>
            <a:ext cx="5626694" cy="789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Performance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Output metrics (features, quality, cycle time ..etc)</a:t>
            </a:r>
            <a:endParaRPr/>
          </a:p>
        </p:txBody>
      </p:sp>
      <p:sp>
        <p:nvSpPr>
          <p:cNvPr id="2851" name="Google Shape;2851;p68"/>
          <p:cNvSpPr txBox="1"/>
          <p:nvPr/>
        </p:nvSpPr>
        <p:spPr>
          <a:xfrm>
            <a:off x="152400" y="3886200"/>
            <a:ext cx="2869320" cy="789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Maturity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Behaviors &amp; practices</a:t>
            </a:r>
            <a:endParaRPr/>
          </a:p>
        </p:txBody>
      </p:sp>
      <p:sp>
        <p:nvSpPr>
          <p:cNvPr id="2852" name="Google Shape;2852;p68"/>
          <p:cNvSpPr txBox="1"/>
          <p:nvPr/>
        </p:nvSpPr>
        <p:spPr>
          <a:xfrm>
            <a:off x="9182583" y="3987273"/>
            <a:ext cx="2247417" cy="789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Outcomes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Results (OKRs)</a:t>
            </a:r>
            <a:endParaRPr/>
          </a:p>
        </p:txBody>
      </p:sp>
      <p:sp>
        <p:nvSpPr>
          <p:cNvPr id="2853" name="Google Shape;2853;p68"/>
          <p:cNvSpPr txBox="1"/>
          <p:nvPr/>
        </p:nvSpPr>
        <p:spPr>
          <a:xfrm>
            <a:off x="1966006" y="1156205"/>
            <a:ext cx="8389321" cy="748795"/>
          </a:xfrm>
          <a:prstGeom prst="rect">
            <a:avLst/>
          </a:prstGeom>
          <a:solidFill>
            <a:srgbClr val="F9CED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Outcomes are THE Metrics that Matter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Maturity and Performance tell us </a:t>
            </a:r>
            <a:r>
              <a:rPr lang="en-US" sz="2133" b="1" u="sng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WHY</a:t>
            </a:r>
            <a:r>
              <a:rPr lang="en-US" sz="2133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 we’re not achieving outcomes. 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0" name="Google Shape;2860;p69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AgilityHealth’s Continuous Improvement Model</a:t>
            </a:r>
            <a:endParaRPr/>
          </a:p>
        </p:txBody>
      </p:sp>
      <p:pic>
        <p:nvPicPr>
          <p:cNvPr id="2861" name="Google Shape;2861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77874" y="529917"/>
            <a:ext cx="7223760" cy="6529558"/>
          </a:xfrm>
          <a:prstGeom prst="rect">
            <a:avLst/>
          </a:prstGeom>
          <a:noFill/>
          <a:ln>
            <a:noFill/>
          </a:ln>
        </p:spPr>
      </p:pic>
      <p:sp>
        <p:nvSpPr>
          <p:cNvPr id="2862" name="Google Shape;2862;p69"/>
          <p:cNvSpPr txBox="1"/>
          <p:nvPr/>
        </p:nvSpPr>
        <p:spPr>
          <a:xfrm>
            <a:off x="472190" y="4495800"/>
            <a:ext cx="2678324" cy="1754326"/>
          </a:xfrm>
          <a:prstGeom prst="rect">
            <a:avLst/>
          </a:prstGeom>
          <a:solidFill>
            <a:srgbClr val="92E1FF"/>
          </a:solidFill>
          <a:ln w="12700" cap="flat" cmpd="sng">
            <a:solidFill>
              <a:srgbClr val="00AEE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‘If you want to teams to align and achieve outcomes, you’ll need to hear their voice and remove obstacles.” </a:t>
            </a:r>
            <a:br>
              <a:rPr lang="en-US" sz="18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400" b="0" i="1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– Sally Elatta</a:t>
            </a:r>
            <a:endParaRPr sz="1800" b="0" i="1" u="none" strike="noStrike" cap="none">
              <a:solidFill>
                <a:srgbClr val="5859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7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Problems We Are Trying to Solve</a:t>
            </a:r>
            <a:endParaRPr/>
          </a:p>
        </p:txBody>
      </p:sp>
      <p:grpSp>
        <p:nvGrpSpPr>
          <p:cNvPr id="962" name="Google Shape;962;p7"/>
          <p:cNvGrpSpPr/>
          <p:nvPr/>
        </p:nvGrpSpPr>
        <p:grpSpPr>
          <a:xfrm>
            <a:off x="1969123" y="1215201"/>
            <a:ext cx="8233074" cy="5164464"/>
            <a:chOff x="644992" y="1640"/>
            <a:chExt cx="8233074" cy="5164464"/>
          </a:xfrm>
        </p:grpSpPr>
        <p:sp>
          <p:nvSpPr>
            <p:cNvPr id="963" name="Google Shape;963;p7"/>
            <p:cNvSpPr/>
            <p:nvPr/>
          </p:nvSpPr>
          <p:spPr>
            <a:xfrm>
              <a:off x="644992" y="1640"/>
              <a:ext cx="1912764" cy="1147658"/>
            </a:xfrm>
            <a:prstGeom prst="rect">
              <a:avLst/>
            </a:prstGeom>
            <a:gradFill>
              <a:gsLst>
                <a:gs pos="0">
                  <a:srgbClr val="55BE5F"/>
                </a:gs>
                <a:gs pos="50000">
                  <a:srgbClr val="2DBB40"/>
                </a:gs>
                <a:gs pos="100000">
                  <a:srgbClr val="22AA34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7"/>
            <p:cNvSpPr txBox="1"/>
            <p:nvPr/>
          </p:nvSpPr>
          <p:spPr>
            <a:xfrm>
              <a:off x="644992" y="1640"/>
              <a:ext cx="1912764" cy="1147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Competing business priorities</a:t>
              </a:r>
              <a:endParaRPr/>
            </a:p>
          </p:txBody>
        </p:sp>
        <p:sp>
          <p:nvSpPr>
            <p:cNvPr id="965" name="Google Shape;965;p7"/>
            <p:cNvSpPr/>
            <p:nvPr/>
          </p:nvSpPr>
          <p:spPr>
            <a:xfrm>
              <a:off x="2757220" y="1640"/>
              <a:ext cx="1912764" cy="1147658"/>
            </a:xfrm>
            <a:prstGeom prst="rect">
              <a:avLst/>
            </a:prstGeom>
            <a:gradFill>
              <a:gsLst>
                <a:gs pos="0">
                  <a:srgbClr val="47B8F7"/>
                </a:gs>
                <a:gs pos="50000">
                  <a:srgbClr val="00B3FA"/>
                </a:gs>
                <a:gs pos="100000">
                  <a:srgbClr val="00A2E3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7"/>
            <p:cNvSpPr txBox="1"/>
            <p:nvPr/>
          </p:nvSpPr>
          <p:spPr>
            <a:xfrm>
              <a:off x="2757220" y="1640"/>
              <a:ext cx="1912764" cy="1147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Focus on delivering output not outcomes</a:t>
              </a:r>
              <a:endParaRPr/>
            </a:p>
          </p:txBody>
        </p:sp>
        <p:sp>
          <p:nvSpPr>
            <p:cNvPr id="967" name="Google Shape;967;p7"/>
            <p:cNvSpPr/>
            <p:nvPr/>
          </p:nvSpPr>
          <p:spPr>
            <a:xfrm>
              <a:off x="4861261" y="1640"/>
              <a:ext cx="1912764" cy="1147658"/>
            </a:xfrm>
            <a:prstGeom prst="rect">
              <a:avLst/>
            </a:prstGeom>
            <a:gradFill>
              <a:gsLst>
                <a:gs pos="0">
                  <a:srgbClr val="FA9E4B"/>
                </a:gs>
                <a:gs pos="50000">
                  <a:srgbClr val="FF940F"/>
                </a:gs>
                <a:gs pos="100000">
                  <a:srgbClr val="E38300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7"/>
            <p:cNvSpPr txBox="1"/>
            <p:nvPr/>
          </p:nvSpPr>
          <p:spPr>
            <a:xfrm>
              <a:off x="4861261" y="1640"/>
              <a:ext cx="1912764" cy="1147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Painful enterprise planning processes</a:t>
              </a:r>
              <a:endParaRPr/>
            </a:p>
          </p:txBody>
        </p:sp>
        <p:sp>
          <p:nvSpPr>
            <p:cNvPr id="969" name="Google Shape;969;p7"/>
            <p:cNvSpPr/>
            <p:nvPr/>
          </p:nvSpPr>
          <p:spPr>
            <a:xfrm>
              <a:off x="6965302" y="1640"/>
              <a:ext cx="1912764" cy="1147658"/>
            </a:xfrm>
            <a:prstGeom prst="rect">
              <a:avLst/>
            </a:prstGeom>
            <a:gradFill>
              <a:gsLst>
                <a:gs pos="0">
                  <a:srgbClr val="7361AB"/>
                </a:gs>
                <a:gs pos="50000">
                  <a:srgbClr val="5F44A4"/>
                </a:gs>
                <a:gs pos="100000">
                  <a:srgbClr val="533994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7"/>
            <p:cNvSpPr txBox="1"/>
            <p:nvPr/>
          </p:nvSpPr>
          <p:spPr>
            <a:xfrm>
              <a:off x="6965302" y="1640"/>
              <a:ext cx="1912764" cy="1147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Demand and Capacity are not aligned</a:t>
              </a:r>
              <a:endParaRPr/>
            </a:p>
          </p:txBody>
        </p:sp>
        <p:sp>
          <p:nvSpPr>
            <p:cNvPr id="971" name="Google Shape;971;p7"/>
            <p:cNvSpPr/>
            <p:nvPr/>
          </p:nvSpPr>
          <p:spPr>
            <a:xfrm>
              <a:off x="653178" y="1340575"/>
              <a:ext cx="1912764" cy="11476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7"/>
            <p:cNvSpPr txBox="1"/>
            <p:nvPr/>
          </p:nvSpPr>
          <p:spPr>
            <a:xfrm>
              <a:off x="653178" y="1340575"/>
              <a:ext cx="1912764" cy="1147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Can’t find or upskill talent fast enough</a:t>
              </a:r>
              <a:endParaRPr/>
            </a:p>
          </p:txBody>
        </p:sp>
        <p:sp>
          <p:nvSpPr>
            <p:cNvPr id="973" name="Google Shape;973;p7"/>
            <p:cNvSpPr/>
            <p:nvPr/>
          </p:nvSpPr>
          <p:spPr>
            <a:xfrm>
              <a:off x="2757220" y="1340575"/>
              <a:ext cx="1912764" cy="1147658"/>
            </a:xfrm>
            <a:prstGeom prst="rect">
              <a:avLst/>
            </a:prstGeom>
            <a:gradFill>
              <a:gsLst>
                <a:gs pos="0">
                  <a:srgbClr val="55BE5F"/>
                </a:gs>
                <a:gs pos="50000">
                  <a:srgbClr val="2DBB40"/>
                </a:gs>
                <a:gs pos="100000">
                  <a:srgbClr val="22AA34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7"/>
            <p:cNvSpPr txBox="1"/>
            <p:nvPr/>
          </p:nvSpPr>
          <p:spPr>
            <a:xfrm>
              <a:off x="2757220" y="1340575"/>
              <a:ext cx="1912764" cy="1147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Unsustainable pace, burnout, </a:t>
              </a:r>
              <a:br>
                <a:rPr lang="en-US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low morale</a:t>
              </a:r>
              <a:endParaRPr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4861261" y="1340575"/>
              <a:ext cx="1912764" cy="1147658"/>
            </a:xfrm>
            <a:prstGeom prst="rect">
              <a:avLst/>
            </a:prstGeom>
            <a:gradFill>
              <a:gsLst>
                <a:gs pos="0">
                  <a:srgbClr val="47B8F7"/>
                </a:gs>
                <a:gs pos="50000">
                  <a:srgbClr val="00B3FA"/>
                </a:gs>
                <a:gs pos="100000">
                  <a:srgbClr val="00A2E3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7"/>
            <p:cNvSpPr txBox="1"/>
            <p:nvPr/>
          </p:nvSpPr>
          <p:spPr>
            <a:xfrm>
              <a:off x="4861261" y="1340575"/>
              <a:ext cx="1912764" cy="1147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Ineffective team design, cross-team dependencies</a:t>
              </a:r>
              <a:endParaRPr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6965302" y="1340575"/>
              <a:ext cx="1912764" cy="11476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7"/>
            <p:cNvSpPr txBox="1"/>
            <p:nvPr/>
          </p:nvSpPr>
          <p:spPr>
            <a:xfrm>
              <a:off x="6965302" y="1340575"/>
              <a:ext cx="1912764" cy="1147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High waste - features delivered with little customer engagement</a:t>
              </a:r>
              <a:endParaRPr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653178" y="2679511"/>
              <a:ext cx="1912764" cy="1147658"/>
            </a:xfrm>
            <a:prstGeom prst="rect">
              <a:avLst/>
            </a:prstGeom>
            <a:gradFill>
              <a:gsLst>
                <a:gs pos="0">
                  <a:srgbClr val="7361AB"/>
                </a:gs>
                <a:gs pos="50000">
                  <a:srgbClr val="5F44A4"/>
                </a:gs>
                <a:gs pos="100000">
                  <a:srgbClr val="533994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7"/>
            <p:cNvSpPr txBox="1"/>
            <p:nvPr/>
          </p:nvSpPr>
          <p:spPr>
            <a:xfrm>
              <a:off x="653178" y="2679511"/>
              <a:ext cx="1912764" cy="1147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No portfolio leadership teams</a:t>
              </a:r>
              <a:endParaRPr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2757220" y="2679511"/>
              <a:ext cx="1912764" cy="11476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7"/>
            <p:cNvSpPr txBox="1"/>
            <p:nvPr/>
          </p:nvSpPr>
          <p:spPr>
            <a:xfrm>
              <a:off x="2757220" y="2679511"/>
              <a:ext cx="1912764" cy="1147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Tech vs. Business Teams</a:t>
              </a:r>
              <a:endParaRPr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4861261" y="2679511"/>
              <a:ext cx="1912764" cy="1147658"/>
            </a:xfrm>
            <a:prstGeom prst="rect">
              <a:avLst/>
            </a:prstGeom>
            <a:gradFill>
              <a:gsLst>
                <a:gs pos="0">
                  <a:srgbClr val="55BE5F"/>
                </a:gs>
                <a:gs pos="50000">
                  <a:srgbClr val="2DBB40"/>
                </a:gs>
                <a:gs pos="100000">
                  <a:srgbClr val="22AA34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7"/>
            <p:cNvSpPr txBox="1"/>
            <p:nvPr/>
          </p:nvSpPr>
          <p:spPr>
            <a:xfrm>
              <a:off x="4861261" y="2679511"/>
              <a:ext cx="1912764" cy="1147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Leaders still using command and control</a:t>
              </a:r>
              <a:endParaRPr/>
            </a:p>
          </p:txBody>
        </p:sp>
        <p:sp>
          <p:nvSpPr>
            <p:cNvPr id="985" name="Google Shape;985;p7"/>
            <p:cNvSpPr/>
            <p:nvPr/>
          </p:nvSpPr>
          <p:spPr>
            <a:xfrm>
              <a:off x="6965302" y="2679511"/>
              <a:ext cx="1912764" cy="1147658"/>
            </a:xfrm>
            <a:prstGeom prst="rect">
              <a:avLst/>
            </a:prstGeom>
            <a:gradFill>
              <a:gsLst>
                <a:gs pos="0">
                  <a:srgbClr val="47B8F7"/>
                </a:gs>
                <a:gs pos="50000">
                  <a:srgbClr val="00B3FA"/>
                </a:gs>
                <a:gs pos="100000">
                  <a:srgbClr val="00A2E3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7"/>
            <p:cNvSpPr txBox="1"/>
            <p:nvPr/>
          </p:nvSpPr>
          <p:spPr>
            <a:xfrm>
              <a:off x="6965302" y="2679511"/>
              <a:ext cx="1912764" cy="1147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Limited voice of the customer</a:t>
              </a:r>
              <a:endParaRPr/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1705199" y="4018446"/>
              <a:ext cx="1912764" cy="1147658"/>
            </a:xfrm>
            <a:prstGeom prst="rect">
              <a:avLst/>
            </a:prstGeom>
            <a:gradFill>
              <a:gsLst>
                <a:gs pos="0">
                  <a:srgbClr val="FA9E4B"/>
                </a:gs>
                <a:gs pos="50000">
                  <a:srgbClr val="FF940F"/>
                </a:gs>
                <a:gs pos="100000">
                  <a:srgbClr val="E38300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7"/>
            <p:cNvSpPr txBox="1"/>
            <p:nvPr/>
          </p:nvSpPr>
          <p:spPr>
            <a:xfrm>
              <a:off x="1705199" y="4018446"/>
              <a:ext cx="1912764" cy="1147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Not measuring what matters</a:t>
              </a:r>
              <a:endParaRPr/>
            </a:p>
          </p:txBody>
        </p:sp>
        <p:sp>
          <p:nvSpPr>
            <p:cNvPr id="989" name="Google Shape;989;p7"/>
            <p:cNvSpPr/>
            <p:nvPr/>
          </p:nvSpPr>
          <p:spPr>
            <a:xfrm>
              <a:off x="3809240" y="4018446"/>
              <a:ext cx="1912764" cy="114765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7"/>
            <p:cNvSpPr txBox="1"/>
            <p:nvPr/>
          </p:nvSpPr>
          <p:spPr>
            <a:xfrm>
              <a:off x="3809240" y="4018446"/>
              <a:ext cx="1912764" cy="1147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Teams not empowered to solve problems</a:t>
              </a:r>
              <a:endParaRPr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5913281" y="4018446"/>
              <a:ext cx="1912764" cy="11476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7"/>
            <p:cNvSpPr txBox="1"/>
            <p:nvPr/>
          </p:nvSpPr>
          <p:spPr>
            <a:xfrm>
              <a:off x="5913281" y="4018446"/>
              <a:ext cx="1912764" cy="1147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Ineffective portfolio funding models</a:t>
              </a:r>
              <a:endParaRPr/>
            </a:p>
          </p:txBody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" name="Google Shape;2867;p70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Six Key Capabilities of the AgilityHealth® Platform</a:t>
            </a:r>
            <a:endParaRPr/>
          </a:p>
        </p:txBody>
      </p:sp>
      <p:pic>
        <p:nvPicPr>
          <p:cNvPr id="2868" name="Google Shape;286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2442" y="1188720"/>
            <a:ext cx="10387116" cy="4812109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D8D8D8">
                <a:alpha val="93725"/>
              </a:srgbClr>
            </a:outerShdw>
          </a:effectLst>
        </p:spPr>
      </p:pic>
      <p:sp>
        <p:nvSpPr>
          <p:cNvPr id="2869" name="Google Shape;2869;p70"/>
          <p:cNvSpPr/>
          <p:nvPr/>
        </p:nvSpPr>
        <p:spPr>
          <a:xfrm>
            <a:off x="4766379" y="6299220"/>
            <a:ext cx="26467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 Short Demo Videos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5" name="Google Shape;2875;p71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Measure &amp; Grow at Every Level</a:t>
            </a:r>
            <a:endParaRPr/>
          </a:p>
        </p:txBody>
      </p:sp>
      <p:pic>
        <p:nvPicPr>
          <p:cNvPr id="2876" name="Google Shape;2876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19" y="1028701"/>
            <a:ext cx="12192000" cy="3322864"/>
          </a:xfrm>
          <a:prstGeom prst="rect">
            <a:avLst/>
          </a:prstGeom>
          <a:noFill/>
          <a:ln>
            <a:noFill/>
          </a:ln>
        </p:spPr>
      </p:pic>
      <p:sp>
        <p:nvSpPr>
          <p:cNvPr id="2877" name="Google Shape;2877;p71"/>
          <p:cNvSpPr/>
          <p:nvPr/>
        </p:nvSpPr>
        <p:spPr>
          <a:xfrm>
            <a:off x="5937623" y="3182780"/>
            <a:ext cx="2535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2878" name="Google Shape;2878;p71"/>
          <p:cNvSpPr txBox="1"/>
          <p:nvPr/>
        </p:nvSpPr>
        <p:spPr>
          <a:xfrm>
            <a:off x="737447" y="4489817"/>
            <a:ext cx="2728564" cy="122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B64B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3AB64B"/>
                </a:solidFill>
                <a:latin typeface="Calibri"/>
                <a:ea typeface="Calibri"/>
                <a:cs typeface="Calibri"/>
                <a:sym typeface="Calibri"/>
              </a:rPr>
              <a:t>Portfolio / Enterprise</a:t>
            </a:r>
            <a:br>
              <a:rPr lang="en-US" sz="16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600" b="1" i="0" u="sng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Enterprise Business Agility®</a:t>
            </a:r>
            <a:br>
              <a:rPr lang="en-US" sz="16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- Lean Portfolio Mgmt. </a:t>
            </a:r>
            <a:br>
              <a:rPr lang="en-US" sz="16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- Digital Transformation*</a:t>
            </a:r>
            <a:endParaRPr sz="1600" b="0" i="0" u="none" strike="noStrike" cap="none">
              <a:solidFill>
                <a:srgbClr val="5859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9" name="Google Shape;2879;p71"/>
          <p:cNvSpPr txBox="1"/>
          <p:nvPr/>
        </p:nvSpPr>
        <p:spPr>
          <a:xfrm>
            <a:off x="3545013" y="4489816"/>
            <a:ext cx="2519408" cy="122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B64B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3AB64B"/>
                </a:solidFill>
                <a:latin typeface="Calibri"/>
                <a:ea typeface="Calibri"/>
                <a:cs typeface="Calibri"/>
                <a:sym typeface="Calibri"/>
              </a:rPr>
              <a:t>Team of Teams / Product</a:t>
            </a:r>
            <a:br>
              <a:rPr lang="en-US" sz="16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- Lean Product Health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B64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- DevOps Health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B64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- Scaling Agile</a:t>
            </a:r>
            <a:endParaRPr sz="1600" b="0" i="0" u="none" strike="noStrike" cap="none">
              <a:solidFill>
                <a:srgbClr val="5859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0" name="Google Shape;2880;p71"/>
          <p:cNvSpPr txBox="1"/>
          <p:nvPr/>
        </p:nvSpPr>
        <p:spPr>
          <a:xfrm>
            <a:off x="6636556" y="4489815"/>
            <a:ext cx="2519408" cy="122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B64B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3AB64B"/>
                </a:solidFill>
                <a:latin typeface="Calibri"/>
                <a:ea typeface="Calibri"/>
                <a:cs typeface="Calibri"/>
                <a:sym typeface="Calibri"/>
              </a:rPr>
              <a:t>Team Level</a:t>
            </a:r>
            <a:br>
              <a:rPr lang="en-US" sz="16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600" b="1" i="0" u="sng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TeamHealth®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B64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- Technical Agility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B64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- Remote Work Health</a:t>
            </a:r>
            <a:endParaRPr sz="1600" b="0" i="0" u="none" strike="noStrike" cap="none">
              <a:solidFill>
                <a:srgbClr val="5859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1" name="Google Shape;2881;p71"/>
          <p:cNvSpPr txBox="1"/>
          <p:nvPr/>
        </p:nvSpPr>
        <p:spPr>
          <a:xfrm>
            <a:off x="9380764" y="4489814"/>
            <a:ext cx="2811236" cy="122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B64B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3AB64B"/>
                </a:solidFill>
                <a:latin typeface="Calibri"/>
                <a:ea typeface="Calibri"/>
                <a:cs typeface="Calibri"/>
                <a:sym typeface="Calibri"/>
              </a:rPr>
              <a:t>Role/Talent Dev</a:t>
            </a:r>
            <a:br>
              <a:rPr lang="en-US" sz="16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- Scrum Master, Product Owner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B64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- Agile Leader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B64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- Agile Coach, RTE, others*</a:t>
            </a:r>
            <a:endParaRPr sz="1600" b="0" i="0" u="none" strike="noStrike" cap="none">
              <a:solidFill>
                <a:srgbClr val="5859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2" name="Google Shape;2882;p71"/>
          <p:cNvSpPr txBox="1"/>
          <p:nvPr/>
        </p:nvSpPr>
        <p:spPr>
          <a:xfrm>
            <a:off x="704576" y="5934636"/>
            <a:ext cx="48678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 new SAFe® Radars </a:t>
            </a:r>
            <a:r>
              <a:rPr lang="en-US" sz="1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have just been launched! </a:t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72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Workshop: Your Measurement Priorities</a:t>
            </a:r>
            <a:endParaRPr/>
          </a:p>
        </p:txBody>
      </p:sp>
      <p:pic>
        <p:nvPicPr>
          <p:cNvPr id="2890" name="Google Shape;2890;p72" descr="C:\Users\Owner\AppData\Local\Microsoft\Windows\Temporary Internet Files\Content.IE5\AN1P8A2K\MP900443258[1]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4888" y="3238500"/>
            <a:ext cx="4024312" cy="27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1" name="Google Shape;2891;p72" descr="C:\Users\Owner\AppData\Local\Microsoft\Windows\Temporary Internet Files\Content.IE5\7AE59Y4M\MC900434667[1].wm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6171" y="1219201"/>
            <a:ext cx="2514601" cy="20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2" name="Google Shape;2892;p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05400" y="988384"/>
            <a:ext cx="6238875" cy="5128067"/>
          </a:xfrm>
          <a:prstGeom prst="rect">
            <a:avLst/>
          </a:prstGeom>
          <a:noFill/>
          <a:ln>
            <a:noFill/>
          </a:ln>
        </p:spPr>
      </p:pic>
      <p:sp>
        <p:nvSpPr>
          <p:cNvPr id="2893" name="Google Shape;2893;p72"/>
          <p:cNvSpPr txBox="1"/>
          <p:nvPr/>
        </p:nvSpPr>
        <p:spPr>
          <a:xfrm rot="-362110">
            <a:off x="5497811" y="1676911"/>
            <a:ext cx="5351876" cy="276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Based on your transformation priorities, what should you start measuring at each level?</a:t>
            </a:r>
            <a:endParaRPr/>
          </a:p>
        </p:txBody>
      </p:sp>
      <p:sp>
        <p:nvSpPr>
          <p:cNvPr id="2894" name="Google Shape;2894;p72"/>
          <p:cNvSpPr txBox="1"/>
          <p:nvPr/>
        </p:nvSpPr>
        <p:spPr>
          <a:xfrm>
            <a:off x="1798810" y="1741249"/>
            <a:ext cx="198119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Where to start measuring?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2" name="Google Shape;2902;p73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Activity</a:t>
            </a:r>
            <a:endParaRPr/>
          </a:p>
        </p:txBody>
      </p:sp>
      <p:sp>
        <p:nvSpPr>
          <p:cNvPr id="2903" name="Google Shape;2903;p73"/>
          <p:cNvSpPr/>
          <p:nvPr/>
        </p:nvSpPr>
        <p:spPr>
          <a:xfrm>
            <a:off x="1262748" y="1502229"/>
            <a:ext cx="2765083" cy="431074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2A84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Complete ALL remaining assessment Questions</a:t>
            </a:r>
            <a:endParaRPr/>
          </a:p>
        </p:txBody>
      </p:sp>
      <p:pic>
        <p:nvPicPr>
          <p:cNvPr id="2904" name="Google Shape;2904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50645" y="-11430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5" name="Google Shape;2905;p73"/>
          <p:cNvSpPr/>
          <p:nvPr/>
        </p:nvSpPr>
        <p:spPr>
          <a:xfrm rot="-7130261">
            <a:off x="9209178" y="6422673"/>
            <a:ext cx="440145" cy="3272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6" name="Google Shape;2906;p73"/>
          <p:cNvSpPr/>
          <p:nvPr/>
        </p:nvSpPr>
        <p:spPr>
          <a:xfrm rot="-3394128">
            <a:off x="5808753" y="6323510"/>
            <a:ext cx="440145" cy="32725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C5B2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7" name="Google Shape;2907;p73"/>
          <p:cNvSpPr/>
          <p:nvPr/>
        </p:nvSpPr>
        <p:spPr>
          <a:xfrm rot="-1993708">
            <a:off x="4437152" y="4942384"/>
            <a:ext cx="440145" cy="32725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651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3" name="Google Shape;2913;p74"/>
          <p:cNvSpPr txBox="1">
            <a:spLocks noGrp="1"/>
          </p:cNvSpPr>
          <p:nvPr>
            <p:ph type="title" idx="4294967295"/>
          </p:nvPr>
        </p:nvSpPr>
        <p:spPr>
          <a:xfrm>
            <a:off x="94890" y="4534619"/>
            <a:ext cx="12268199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Review Results &amp; Growth Planning</a:t>
            </a:r>
            <a:endParaRPr/>
          </a:p>
        </p:txBody>
      </p:sp>
      <p:pic>
        <p:nvPicPr>
          <p:cNvPr id="2914" name="Google Shape;2914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9936" y="0"/>
            <a:ext cx="6812127" cy="45346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1" name="Google Shape;2921;p75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Workshop: Review Results</a:t>
            </a:r>
            <a:endParaRPr/>
          </a:p>
        </p:txBody>
      </p:sp>
      <p:pic>
        <p:nvPicPr>
          <p:cNvPr id="2922" name="Google Shape;2922;p75" descr="C:\Users\Owner\AppData\Local\Microsoft\Windows\Temporary Internet Files\Content.IE5\AN1P8A2K\MP900443258[1]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4888" y="3238500"/>
            <a:ext cx="4024312" cy="27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3" name="Google Shape;2923;p75" descr="C:\Users\Owner\AppData\Local\Microsoft\Windows\Temporary Internet Files\Content.IE5\7AE59Y4M\MC900434667[1].wm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6171" y="1219201"/>
            <a:ext cx="2514601" cy="20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4" name="Google Shape;2924;p7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05400" y="988384"/>
            <a:ext cx="6238875" cy="5128067"/>
          </a:xfrm>
          <a:prstGeom prst="rect">
            <a:avLst/>
          </a:prstGeom>
          <a:noFill/>
          <a:ln>
            <a:noFill/>
          </a:ln>
        </p:spPr>
      </p:pic>
      <p:sp>
        <p:nvSpPr>
          <p:cNvPr id="2925" name="Google Shape;2925;p75"/>
          <p:cNvSpPr txBox="1"/>
          <p:nvPr/>
        </p:nvSpPr>
        <p:spPr>
          <a:xfrm rot="-362110">
            <a:off x="5497811" y="1676911"/>
            <a:ext cx="5351876" cy="276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Log into AgilityHealth</a:t>
            </a:r>
            <a:endParaRPr/>
          </a:p>
          <a:p>
            <a:pPr marL="342900" marR="0" lvl="0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Review radar and textual responses</a:t>
            </a:r>
            <a:endParaRPr/>
          </a:p>
          <a:p>
            <a:pPr marL="342900" marR="0" lvl="0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Analyze and reflect</a:t>
            </a:r>
            <a:endParaRPr/>
          </a:p>
        </p:txBody>
      </p:sp>
      <p:sp>
        <p:nvSpPr>
          <p:cNvPr id="2926" name="Google Shape;2926;p75"/>
          <p:cNvSpPr txBox="1"/>
          <p:nvPr/>
        </p:nvSpPr>
        <p:spPr>
          <a:xfrm>
            <a:off x="1798810" y="1741249"/>
            <a:ext cx="198119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Where are we now?</a:t>
            </a: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3" name="Google Shape;2933;p76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Workshop: Build Growth Plan</a:t>
            </a:r>
            <a:endParaRPr/>
          </a:p>
        </p:txBody>
      </p:sp>
      <p:pic>
        <p:nvPicPr>
          <p:cNvPr id="2934" name="Google Shape;2934;p76" descr="C:\Users\Owner\AppData\Local\Microsoft\Windows\Temporary Internet Files\Content.IE5\AN1P8A2K\MP900443258[1]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4888" y="3238500"/>
            <a:ext cx="4024312" cy="27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5" name="Google Shape;2935;p76" descr="C:\Users\Owner\AppData\Local\Microsoft\Windows\Temporary Internet Files\Content.IE5\7AE59Y4M\MC900434667[1].wm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6171" y="1219201"/>
            <a:ext cx="2514601" cy="20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6" name="Google Shape;2936;p7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05400" y="988384"/>
            <a:ext cx="6238875" cy="5128067"/>
          </a:xfrm>
          <a:prstGeom prst="rect">
            <a:avLst/>
          </a:prstGeom>
          <a:noFill/>
          <a:ln>
            <a:noFill/>
          </a:ln>
        </p:spPr>
      </p:pic>
      <p:sp>
        <p:nvSpPr>
          <p:cNvPr id="2937" name="Google Shape;2937;p76"/>
          <p:cNvSpPr txBox="1"/>
          <p:nvPr/>
        </p:nvSpPr>
        <p:spPr>
          <a:xfrm rot="-362110">
            <a:off x="5412139" y="1556600"/>
            <a:ext cx="5351876" cy="276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Identify 2 or 3 areas to focus</a:t>
            </a:r>
            <a:endParaRPr/>
          </a:p>
          <a:p>
            <a:pPr marL="342900" marR="0" lvl="0" indent="-3429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Write transformation objectives for 1 year</a:t>
            </a:r>
            <a:endParaRPr/>
          </a:p>
          <a:p>
            <a:pPr marL="342900" marR="0" lvl="0" indent="-3429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Write acceptance criteria for 3 months</a:t>
            </a:r>
            <a:endParaRPr/>
          </a:p>
        </p:txBody>
      </p:sp>
      <p:sp>
        <p:nvSpPr>
          <p:cNvPr id="2938" name="Google Shape;2938;p76"/>
          <p:cNvSpPr txBox="1"/>
          <p:nvPr/>
        </p:nvSpPr>
        <p:spPr>
          <a:xfrm>
            <a:off x="1798810" y="1741249"/>
            <a:ext cx="198119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Where should we focus?</a:t>
            </a:r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4" name="Google Shape;2944;p77"/>
          <p:cNvSpPr txBox="1">
            <a:spLocks noGrp="1"/>
          </p:cNvSpPr>
          <p:nvPr>
            <p:ph type="title" idx="4294967295"/>
          </p:nvPr>
        </p:nvSpPr>
        <p:spPr>
          <a:xfrm>
            <a:off x="0" y="3810000"/>
            <a:ext cx="12268199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Appendix</a:t>
            </a:r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1" name="Google Shape;2951;p78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/>
              <a:t>A Closer Look: </a:t>
            </a:r>
            <a:r>
              <a:rPr lang="en-US">
                <a:solidFill>
                  <a:srgbClr val="00AEEF"/>
                </a:solidFill>
              </a:rPr>
              <a:t>Agile Framework &amp; Mindset</a:t>
            </a:r>
            <a:endParaRPr>
              <a:solidFill>
                <a:srgbClr val="00AEEF"/>
              </a:solidFill>
            </a:endParaRPr>
          </a:p>
        </p:txBody>
      </p:sp>
      <p:sp>
        <p:nvSpPr>
          <p:cNvPr id="2952" name="Google Shape;2952;p78"/>
          <p:cNvSpPr/>
          <p:nvPr/>
        </p:nvSpPr>
        <p:spPr>
          <a:xfrm>
            <a:off x="9680248" y="1132889"/>
            <a:ext cx="298833" cy="243558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3" name="Google Shape;2953;p78"/>
          <p:cNvSpPr/>
          <p:nvPr/>
        </p:nvSpPr>
        <p:spPr>
          <a:xfrm>
            <a:off x="10027714" y="1132889"/>
            <a:ext cx="298833" cy="243558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4" name="Google Shape;2954;p78"/>
          <p:cNvSpPr/>
          <p:nvPr/>
        </p:nvSpPr>
        <p:spPr>
          <a:xfrm>
            <a:off x="10375181" y="1132889"/>
            <a:ext cx="298833" cy="243558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50368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5" name="Google Shape;2955;p78"/>
          <p:cNvSpPr/>
          <p:nvPr/>
        </p:nvSpPr>
        <p:spPr>
          <a:xfrm>
            <a:off x="10722647" y="1132889"/>
            <a:ext cx="298833" cy="243558"/>
          </a:xfrm>
          <a:prstGeom prst="rect">
            <a:avLst/>
          </a:prstGeom>
          <a:solidFill>
            <a:srgbClr val="5036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6" name="Google Shape;2956;p78"/>
          <p:cNvSpPr/>
          <p:nvPr/>
        </p:nvSpPr>
        <p:spPr>
          <a:xfrm>
            <a:off x="11070113" y="1132889"/>
            <a:ext cx="298833" cy="243558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7" name="Google Shape;2957;p78"/>
          <p:cNvSpPr/>
          <p:nvPr/>
        </p:nvSpPr>
        <p:spPr>
          <a:xfrm>
            <a:off x="11417579" y="1132889"/>
            <a:ext cx="298833" cy="243558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8" name="Google Shape;2958;p78"/>
          <p:cNvSpPr/>
          <p:nvPr/>
        </p:nvSpPr>
        <p:spPr>
          <a:xfrm>
            <a:off x="9680248" y="1429701"/>
            <a:ext cx="2036164" cy="148836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9" name="Google Shape;2959;p78"/>
          <p:cNvSpPr/>
          <p:nvPr/>
        </p:nvSpPr>
        <p:spPr>
          <a:xfrm>
            <a:off x="2286000" y="1789810"/>
            <a:ext cx="9656164" cy="176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Noto Sans Symbols"/>
              <a:buChar char="▪"/>
            </a:pPr>
            <a:r>
              <a:rPr lang="en-US" sz="22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Adopt and Internalize an agile/adaptive Mindset across your organization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Noto Sans Symbols"/>
              <a:buChar char="▪"/>
            </a:pPr>
            <a:r>
              <a:rPr lang="en-US" sz="22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Assess, customize, and adopt Agile practices optimized to deliver value for your specific culture and business needs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Noto Sans Symbols"/>
              <a:buChar char="▪"/>
            </a:pPr>
            <a:r>
              <a:rPr lang="en-US" sz="22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Architect and implement scalable Agile methods, where alignment, collaboration, innovation, and accelerated Time-to-Market are keys to success </a:t>
            </a:r>
            <a:endParaRPr/>
          </a:p>
        </p:txBody>
      </p:sp>
      <p:sp>
        <p:nvSpPr>
          <p:cNvPr id="2960" name="Google Shape;2960;p78"/>
          <p:cNvSpPr/>
          <p:nvPr/>
        </p:nvSpPr>
        <p:spPr>
          <a:xfrm>
            <a:off x="478436" y="4179332"/>
            <a:ext cx="3663427" cy="1947853"/>
          </a:xfrm>
          <a:prstGeom prst="rect">
            <a:avLst/>
          </a:prstGeom>
          <a:solidFill>
            <a:srgbClr val="50368E"/>
          </a:solidFill>
          <a:ln w="165100" cap="flat" cmpd="thickThin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Agile for Technology Team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Adoption of optimized Agile methods (if not already in place)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Where already adopted, increasing: Delivery Velocity, Quality, Predictability, &amp; Adaptability </a:t>
            </a:r>
            <a:endParaRPr/>
          </a:p>
        </p:txBody>
      </p:sp>
      <p:sp>
        <p:nvSpPr>
          <p:cNvPr id="2961" name="Google Shape;2961;p78"/>
          <p:cNvSpPr/>
          <p:nvPr/>
        </p:nvSpPr>
        <p:spPr>
          <a:xfrm>
            <a:off x="4277293" y="4179332"/>
            <a:ext cx="3663427" cy="1947853"/>
          </a:xfrm>
          <a:prstGeom prst="rect">
            <a:avLst/>
          </a:prstGeom>
          <a:solidFill>
            <a:srgbClr val="50368E"/>
          </a:solidFill>
          <a:ln w="165100" cap="flat" cmpd="thickThin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Scaled Agile Planning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Optimized Scaling methods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Strategic, Portfolio, &amp; Release Planning alignment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Accelerated delivery and increased predictability for complex solutions</a:t>
            </a:r>
            <a:endParaRPr/>
          </a:p>
        </p:txBody>
      </p:sp>
      <p:sp>
        <p:nvSpPr>
          <p:cNvPr id="2962" name="Google Shape;2962;p78"/>
          <p:cNvSpPr/>
          <p:nvPr/>
        </p:nvSpPr>
        <p:spPr>
          <a:xfrm>
            <a:off x="8050137" y="4179331"/>
            <a:ext cx="3663427" cy="1947853"/>
          </a:xfrm>
          <a:prstGeom prst="rect">
            <a:avLst/>
          </a:prstGeom>
          <a:solidFill>
            <a:srgbClr val="50368E"/>
          </a:solidFill>
          <a:ln w="165100" cap="flat" cmpd="thickThin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Agile for Business Teams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Adoption of Agile tailored specifically for business teams:</a:t>
            </a:r>
            <a:endParaRPr/>
          </a:p>
          <a:p>
            <a:pPr marL="457200" marR="0" lvl="1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-"/>
            </a:pPr>
            <a:r>
              <a:rPr lang="en-US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Visualizing work, Prioritization, Stand-Ups, Improved Estimation, Retrospectives, etc.</a:t>
            </a:r>
            <a:endParaRPr/>
          </a:p>
          <a:p>
            <a:pPr marL="171450" marR="0" lvl="0" indent="-69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63" name="Google Shape;2963;p78"/>
          <p:cNvGrpSpPr/>
          <p:nvPr/>
        </p:nvGrpSpPr>
        <p:grpSpPr>
          <a:xfrm>
            <a:off x="478436" y="3733800"/>
            <a:ext cx="11237976" cy="430887"/>
            <a:chOff x="478436" y="3808511"/>
            <a:chExt cx="11237976" cy="430887"/>
          </a:xfrm>
        </p:grpSpPr>
        <p:cxnSp>
          <p:nvCxnSpPr>
            <p:cNvPr id="2964" name="Google Shape;2964;p78"/>
            <p:cNvCxnSpPr/>
            <p:nvPr/>
          </p:nvCxnSpPr>
          <p:spPr>
            <a:xfrm>
              <a:off x="478436" y="4023954"/>
              <a:ext cx="11237976" cy="0"/>
            </a:xfrm>
            <a:prstGeom prst="straightConnector1">
              <a:avLst/>
            </a:prstGeom>
            <a:noFill/>
            <a:ln w="9525" cap="flat" cmpd="sng">
              <a:solidFill>
                <a:srgbClr val="54555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965" name="Google Shape;2965;p78"/>
            <p:cNvSpPr/>
            <p:nvPr/>
          </p:nvSpPr>
          <p:spPr>
            <a:xfrm>
              <a:off x="4971910" y="3808511"/>
              <a:ext cx="2248181" cy="43088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274300" tIns="45700" rIns="27430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</a:pPr>
              <a:r>
                <a:rPr lang="en-US" sz="2200" b="1" i="0" u="none" strike="noStrike" cap="non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Areas of Focus</a:t>
              </a:r>
              <a:endParaRPr/>
            </a:p>
          </p:txBody>
        </p:sp>
      </p:grpSp>
      <p:pic>
        <p:nvPicPr>
          <p:cNvPr id="2966" name="Google Shape;2966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1920240"/>
            <a:ext cx="1508760" cy="1508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3" name="Google Shape;2973;p79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None/>
            </a:pPr>
            <a:r>
              <a:rPr lang="en-US"/>
              <a:t>A Closer Look: </a:t>
            </a:r>
            <a:r>
              <a:rPr lang="en-US">
                <a:solidFill>
                  <a:srgbClr val="00AEEF"/>
                </a:solidFill>
              </a:rPr>
              <a:t>Make it Stick / Sustain the Change</a:t>
            </a:r>
            <a:endParaRPr>
              <a:solidFill>
                <a:srgbClr val="00AEEF"/>
              </a:solidFill>
            </a:endParaRPr>
          </a:p>
        </p:txBody>
      </p:sp>
      <p:sp>
        <p:nvSpPr>
          <p:cNvPr id="2974" name="Google Shape;2974;p79"/>
          <p:cNvSpPr/>
          <p:nvPr/>
        </p:nvSpPr>
        <p:spPr>
          <a:xfrm>
            <a:off x="9680248" y="1118562"/>
            <a:ext cx="298833" cy="243558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5" name="Google Shape;2975;p79"/>
          <p:cNvSpPr/>
          <p:nvPr/>
        </p:nvSpPr>
        <p:spPr>
          <a:xfrm>
            <a:off x="10027714" y="1118562"/>
            <a:ext cx="298833" cy="243558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6" name="Google Shape;2976;p79"/>
          <p:cNvSpPr/>
          <p:nvPr/>
        </p:nvSpPr>
        <p:spPr>
          <a:xfrm>
            <a:off x="10375181" y="1118562"/>
            <a:ext cx="298833" cy="243558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50368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7" name="Google Shape;2977;p79"/>
          <p:cNvSpPr/>
          <p:nvPr/>
        </p:nvSpPr>
        <p:spPr>
          <a:xfrm>
            <a:off x="10722647" y="1118562"/>
            <a:ext cx="298833" cy="243558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8" name="Google Shape;2978;p79"/>
          <p:cNvSpPr/>
          <p:nvPr/>
        </p:nvSpPr>
        <p:spPr>
          <a:xfrm>
            <a:off x="11070113" y="1118562"/>
            <a:ext cx="298833" cy="243558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9" name="Google Shape;2979;p79"/>
          <p:cNvSpPr/>
          <p:nvPr/>
        </p:nvSpPr>
        <p:spPr>
          <a:xfrm>
            <a:off x="11417579" y="1118562"/>
            <a:ext cx="298833" cy="243558"/>
          </a:xfrm>
          <a:prstGeom prst="rect">
            <a:avLst/>
          </a:prstGeom>
          <a:solidFill>
            <a:srgbClr val="3B97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0" name="Google Shape;2980;p79"/>
          <p:cNvSpPr/>
          <p:nvPr/>
        </p:nvSpPr>
        <p:spPr>
          <a:xfrm>
            <a:off x="9680248" y="1415374"/>
            <a:ext cx="2036164" cy="148836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1" name="Google Shape;2981;p79"/>
          <p:cNvSpPr/>
          <p:nvPr/>
        </p:nvSpPr>
        <p:spPr>
          <a:xfrm>
            <a:off x="2286000" y="1752600"/>
            <a:ext cx="9656164" cy="176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Noto Sans Symbols"/>
              <a:buChar char="▪"/>
            </a:pPr>
            <a:r>
              <a:rPr lang="en-US" sz="22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Identify and enable the internal capabilities and “Change Agents” responsible for leading, optimizing, and evolving your Business Agility efforts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Noto Sans Symbols"/>
              <a:buChar char="▪"/>
            </a:pPr>
            <a:r>
              <a:rPr lang="en-US" sz="22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Adopt the mindset, tools, and practices to enable sustained Continuous Improvement, Growth, and Adaptability across your culture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Noto Sans Symbols"/>
              <a:buChar char="▪"/>
            </a:pPr>
            <a:r>
              <a:rPr lang="en-US" sz="22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Proactively evolve your Talent Mgmt. capabilities to enable broad-based Agility</a:t>
            </a:r>
            <a:endParaRPr/>
          </a:p>
        </p:txBody>
      </p:sp>
      <p:sp>
        <p:nvSpPr>
          <p:cNvPr id="2982" name="Google Shape;2982;p79"/>
          <p:cNvSpPr/>
          <p:nvPr/>
        </p:nvSpPr>
        <p:spPr>
          <a:xfrm>
            <a:off x="478436" y="4179332"/>
            <a:ext cx="3663427" cy="1947853"/>
          </a:xfrm>
          <a:prstGeom prst="rect">
            <a:avLst/>
          </a:prstGeom>
          <a:solidFill>
            <a:srgbClr val="3B97D9"/>
          </a:solidFill>
          <a:ln w="165100" cap="flat" cmpd="thickThin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Building Internal Change Agents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Identify and enable internal Change capacity and leadership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Provide access to targeted enablers to accelerate their Agility path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Build clear, scalable Agility roadmap</a:t>
            </a:r>
            <a:endParaRPr/>
          </a:p>
        </p:txBody>
      </p:sp>
      <p:sp>
        <p:nvSpPr>
          <p:cNvPr id="2983" name="Google Shape;2983;p79"/>
          <p:cNvSpPr/>
          <p:nvPr/>
        </p:nvSpPr>
        <p:spPr>
          <a:xfrm>
            <a:off x="4277293" y="4179332"/>
            <a:ext cx="3663427" cy="1947853"/>
          </a:xfrm>
          <a:prstGeom prst="rect">
            <a:avLst/>
          </a:prstGeom>
          <a:solidFill>
            <a:srgbClr val="3B97D9"/>
          </a:solidFill>
          <a:ln w="165100" cap="flat" cmpd="thickThin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Continuous Measurement &amp; Growth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Align teams and stakeholders on “What Good Looks Like”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Assess current capabilities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Define targeted “Growth” Plans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Embed C.I. practices in cultural DNA</a:t>
            </a:r>
            <a:endParaRPr/>
          </a:p>
        </p:txBody>
      </p:sp>
      <p:sp>
        <p:nvSpPr>
          <p:cNvPr id="2984" name="Google Shape;2984;p79"/>
          <p:cNvSpPr/>
          <p:nvPr/>
        </p:nvSpPr>
        <p:spPr>
          <a:xfrm>
            <a:off x="8050137" y="4179331"/>
            <a:ext cx="3663427" cy="1947853"/>
          </a:xfrm>
          <a:prstGeom prst="rect">
            <a:avLst/>
          </a:prstGeom>
          <a:solidFill>
            <a:srgbClr val="3B97D9"/>
          </a:solidFill>
          <a:ln w="165100" cap="flat" cmpd="thickThin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Agile Talent Management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Building targeted Learning Roadmaps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Assessing &amp; Measuring capabilities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Enabling Self-Learning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Establishing Communities of Practice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Evolving Performance Mgmt. practices </a:t>
            </a:r>
            <a:endParaRPr/>
          </a:p>
        </p:txBody>
      </p:sp>
      <p:grpSp>
        <p:nvGrpSpPr>
          <p:cNvPr id="2985" name="Google Shape;2985;p79"/>
          <p:cNvGrpSpPr/>
          <p:nvPr/>
        </p:nvGrpSpPr>
        <p:grpSpPr>
          <a:xfrm>
            <a:off x="478436" y="3733800"/>
            <a:ext cx="11237976" cy="430887"/>
            <a:chOff x="478436" y="3808511"/>
            <a:chExt cx="11237976" cy="430887"/>
          </a:xfrm>
        </p:grpSpPr>
        <p:cxnSp>
          <p:nvCxnSpPr>
            <p:cNvPr id="2986" name="Google Shape;2986;p79"/>
            <p:cNvCxnSpPr/>
            <p:nvPr/>
          </p:nvCxnSpPr>
          <p:spPr>
            <a:xfrm>
              <a:off x="478436" y="4023954"/>
              <a:ext cx="11237976" cy="0"/>
            </a:xfrm>
            <a:prstGeom prst="straightConnector1">
              <a:avLst/>
            </a:prstGeom>
            <a:noFill/>
            <a:ln w="9525" cap="flat" cmpd="sng">
              <a:solidFill>
                <a:srgbClr val="54555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987" name="Google Shape;2987;p79"/>
            <p:cNvSpPr/>
            <p:nvPr/>
          </p:nvSpPr>
          <p:spPr>
            <a:xfrm>
              <a:off x="4971910" y="3808511"/>
              <a:ext cx="2248181" cy="43088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274300" tIns="45700" rIns="27430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</a:pPr>
              <a:r>
                <a:rPr lang="en-US" sz="2200" b="1" i="0" u="none" strike="noStrike" cap="non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Areas of Focus</a:t>
              </a:r>
              <a:endParaRPr/>
            </a:p>
          </p:txBody>
        </p:sp>
      </p:grpSp>
      <p:pic>
        <p:nvPicPr>
          <p:cNvPr id="2988" name="Google Shape;2988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1920240"/>
            <a:ext cx="1508760" cy="1508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8"/>
          <p:cNvSpPr txBox="1">
            <a:spLocks noGrp="1"/>
          </p:cNvSpPr>
          <p:nvPr>
            <p:ph type="title"/>
          </p:nvPr>
        </p:nvSpPr>
        <p:spPr>
          <a:xfrm>
            <a:off x="478436" y="381000"/>
            <a:ext cx="11235128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 Light"/>
              <a:buNone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Enterprise Business Agility Explainer Video</a:t>
            </a:r>
            <a:endParaRPr sz="40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00" name="Google Shape;1000;p8"/>
          <p:cNvGrpSpPr/>
          <p:nvPr/>
        </p:nvGrpSpPr>
        <p:grpSpPr>
          <a:xfrm>
            <a:off x="2152650" y="1264578"/>
            <a:ext cx="7886700" cy="5015738"/>
            <a:chOff x="1550505" y="1085849"/>
            <a:chExt cx="8325954" cy="5295093"/>
          </a:xfrm>
        </p:grpSpPr>
        <p:pic>
          <p:nvPicPr>
            <p:cNvPr id="1001" name="Google Shape;1001;p8">
              <a:hlinkClick r:id="rId3"/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50505" y="1085849"/>
              <a:ext cx="8325954" cy="52950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2" name="Google Shape;1002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51580" y="1258679"/>
              <a:ext cx="1382588" cy="98756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03" name="Google Shape;1003;p8"/>
          <p:cNvSpPr/>
          <p:nvPr/>
        </p:nvSpPr>
        <p:spPr>
          <a:xfrm>
            <a:off x="3342444" y="6325652"/>
            <a:ext cx="535864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https://agilityhealthradar.com/videos/business-agility/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5" name="Google Shape;2995;p80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/>
              <a:t>A Closer Look: </a:t>
            </a:r>
            <a:r>
              <a:rPr lang="en-US">
                <a:solidFill>
                  <a:srgbClr val="00AEEF"/>
                </a:solidFill>
              </a:rPr>
              <a:t>Technology Agility</a:t>
            </a:r>
            <a:endParaRPr>
              <a:solidFill>
                <a:srgbClr val="00AEEF"/>
              </a:solidFill>
            </a:endParaRPr>
          </a:p>
        </p:txBody>
      </p:sp>
      <p:sp>
        <p:nvSpPr>
          <p:cNvPr id="2996" name="Google Shape;2996;p80"/>
          <p:cNvSpPr/>
          <p:nvPr/>
        </p:nvSpPr>
        <p:spPr>
          <a:xfrm>
            <a:off x="9686533" y="1117245"/>
            <a:ext cx="298833" cy="243558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7" name="Google Shape;2997;p80"/>
          <p:cNvSpPr/>
          <p:nvPr/>
        </p:nvSpPr>
        <p:spPr>
          <a:xfrm>
            <a:off x="10033999" y="1117245"/>
            <a:ext cx="298833" cy="243558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8" name="Google Shape;2998;p80"/>
          <p:cNvSpPr/>
          <p:nvPr/>
        </p:nvSpPr>
        <p:spPr>
          <a:xfrm>
            <a:off x="10381466" y="1117245"/>
            <a:ext cx="298833" cy="243558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50368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9" name="Google Shape;2999;p80"/>
          <p:cNvSpPr/>
          <p:nvPr/>
        </p:nvSpPr>
        <p:spPr>
          <a:xfrm>
            <a:off x="10728932" y="1117245"/>
            <a:ext cx="298833" cy="243558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0" name="Google Shape;3000;p80"/>
          <p:cNvSpPr/>
          <p:nvPr/>
        </p:nvSpPr>
        <p:spPr>
          <a:xfrm>
            <a:off x="11076398" y="1117245"/>
            <a:ext cx="298833" cy="243558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1" name="Google Shape;3001;p80"/>
          <p:cNvSpPr/>
          <p:nvPr/>
        </p:nvSpPr>
        <p:spPr>
          <a:xfrm>
            <a:off x="11423864" y="1117245"/>
            <a:ext cx="298833" cy="243558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50368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2" name="Google Shape;3002;p80"/>
          <p:cNvSpPr/>
          <p:nvPr/>
        </p:nvSpPr>
        <p:spPr>
          <a:xfrm>
            <a:off x="9686533" y="1414057"/>
            <a:ext cx="2036164" cy="148836"/>
          </a:xfrm>
          <a:prstGeom prst="rect">
            <a:avLst/>
          </a:prstGeom>
          <a:solidFill>
            <a:srgbClr val="275A1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3" name="Google Shape;3003;p80"/>
          <p:cNvSpPr/>
          <p:nvPr/>
        </p:nvSpPr>
        <p:spPr>
          <a:xfrm>
            <a:off x="2286000" y="1789810"/>
            <a:ext cx="9427564" cy="1808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Noto Sans Symbols"/>
              <a:buChar char="▪"/>
            </a:pPr>
            <a:r>
              <a:rPr lang="en-US" sz="22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Develop a clear Vision and Roadmap for increased Agility across the full range of your technical teams and practices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Noto Sans Symbols"/>
              <a:buChar char="▪"/>
            </a:pPr>
            <a:r>
              <a:rPr lang="en-US" sz="22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Evolve your Architectural Roadmap and practices for increased Agility &amp; Flow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Noto Sans Symbols"/>
              <a:buChar char="▪"/>
            </a:pPr>
            <a:r>
              <a:rPr lang="en-US" sz="22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Adopt Best in Class Technical practices for increased Agility and Innovation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Noto Sans Symbols"/>
              <a:buChar char="▪"/>
            </a:pPr>
            <a:r>
              <a:rPr lang="en-US" sz="22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Implement E2E DevOps &amp; Continuous Improvement </a:t>
            </a:r>
            <a:endParaRPr/>
          </a:p>
        </p:txBody>
      </p:sp>
      <p:sp>
        <p:nvSpPr>
          <p:cNvPr id="3004" name="Google Shape;3004;p80"/>
          <p:cNvSpPr/>
          <p:nvPr/>
        </p:nvSpPr>
        <p:spPr>
          <a:xfrm>
            <a:off x="478436" y="4179332"/>
            <a:ext cx="3663427" cy="1947853"/>
          </a:xfrm>
          <a:prstGeom prst="rect">
            <a:avLst/>
          </a:prstGeom>
          <a:solidFill>
            <a:srgbClr val="275A1A"/>
          </a:solidFill>
          <a:ln w="165100" cap="flat" cmpd="thickThin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Vision &amp; Architecture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Roadmap for Agility-enabling capabilities (Cloud, API, ML/AI, etc.)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Optimized Development guidelines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Minimizing Technical Debt &amp; Increasing Reuse</a:t>
            </a:r>
            <a:endParaRPr/>
          </a:p>
        </p:txBody>
      </p:sp>
      <p:sp>
        <p:nvSpPr>
          <p:cNvPr id="3005" name="Google Shape;3005;p80"/>
          <p:cNvSpPr/>
          <p:nvPr/>
        </p:nvSpPr>
        <p:spPr>
          <a:xfrm>
            <a:off x="4277293" y="4179332"/>
            <a:ext cx="3663427" cy="1947853"/>
          </a:xfrm>
          <a:prstGeom prst="rect">
            <a:avLst/>
          </a:prstGeom>
          <a:solidFill>
            <a:srgbClr val="275A1A"/>
          </a:solidFill>
          <a:ln w="165100" cap="flat" cmpd="thickThin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Technical Excellence &amp; Innovation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Discovery &amp; Rapid Prototyping 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Best Practices in UX &amp; Design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API-enabled Serverless Computing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Enterprise Data Best Practices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Security &amp; QA Automation</a:t>
            </a:r>
            <a:endParaRPr/>
          </a:p>
        </p:txBody>
      </p:sp>
      <p:sp>
        <p:nvSpPr>
          <p:cNvPr id="3006" name="Google Shape;3006;p80"/>
          <p:cNvSpPr/>
          <p:nvPr/>
        </p:nvSpPr>
        <p:spPr>
          <a:xfrm>
            <a:off x="8050137" y="4179331"/>
            <a:ext cx="3663427" cy="1947853"/>
          </a:xfrm>
          <a:prstGeom prst="rect">
            <a:avLst/>
          </a:prstGeom>
          <a:solidFill>
            <a:srgbClr val="275A1A"/>
          </a:solidFill>
          <a:ln w="165100" cap="flat" cmpd="thickThin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DevOps &amp; Continuous Delivery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Integrated Delivery Teams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Unified Backlogs &amp; Feedback Loops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Integrated Production Monitoring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“Push on Green” Automation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Blue Green / Feature Flag strategies</a:t>
            </a:r>
            <a:endParaRPr/>
          </a:p>
          <a:p>
            <a:pPr marL="171450" marR="0" lvl="0" indent="-6985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oto Sans Symbols"/>
              <a:buNone/>
            </a:pPr>
            <a:endParaRPr sz="16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07" name="Google Shape;3007;p80"/>
          <p:cNvGrpSpPr/>
          <p:nvPr/>
        </p:nvGrpSpPr>
        <p:grpSpPr>
          <a:xfrm>
            <a:off x="478436" y="3733800"/>
            <a:ext cx="11237976" cy="430887"/>
            <a:chOff x="478436" y="3808511"/>
            <a:chExt cx="11237976" cy="430887"/>
          </a:xfrm>
        </p:grpSpPr>
        <p:cxnSp>
          <p:nvCxnSpPr>
            <p:cNvPr id="3008" name="Google Shape;3008;p80"/>
            <p:cNvCxnSpPr/>
            <p:nvPr/>
          </p:nvCxnSpPr>
          <p:spPr>
            <a:xfrm>
              <a:off x="478436" y="4023954"/>
              <a:ext cx="11237976" cy="0"/>
            </a:xfrm>
            <a:prstGeom prst="straightConnector1">
              <a:avLst/>
            </a:prstGeom>
            <a:noFill/>
            <a:ln w="9525" cap="flat" cmpd="sng">
              <a:solidFill>
                <a:srgbClr val="54555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009" name="Google Shape;3009;p80"/>
            <p:cNvSpPr/>
            <p:nvPr/>
          </p:nvSpPr>
          <p:spPr>
            <a:xfrm>
              <a:off x="4971910" y="3808511"/>
              <a:ext cx="2248181" cy="43088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274300" tIns="45700" rIns="27430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</a:pPr>
              <a:r>
                <a:rPr lang="en-US" sz="2200" b="1" i="0" u="none" strike="noStrike" cap="none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Areas of Focus</a:t>
              </a:r>
              <a:endParaRPr/>
            </a:p>
          </p:txBody>
        </p:sp>
      </p:grpSp>
      <p:pic>
        <p:nvPicPr>
          <p:cNvPr id="3010" name="Google Shape;3010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1939523"/>
            <a:ext cx="1508760" cy="1508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6" name="Google Shape;3016;p81"/>
          <p:cNvSpPr txBox="1">
            <a:spLocks noGrp="1"/>
          </p:cNvSpPr>
          <p:nvPr>
            <p:ph type="title" idx="4294967295"/>
          </p:nvPr>
        </p:nvSpPr>
        <p:spPr>
          <a:xfrm>
            <a:off x="0" y="3810000"/>
            <a:ext cx="12268199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/>
              <a:t>Case Study for Measure &amp; Grow</a:t>
            </a:r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2" name="Google Shape;3022;p82"/>
          <p:cNvSpPr txBox="1">
            <a:spLocks noGrp="1"/>
          </p:cNvSpPr>
          <p:nvPr>
            <p:ph type="title"/>
          </p:nvPr>
        </p:nvSpPr>
        <p:spPr>
          <a:xfrm>
            <a:off x="472191" y="250248"/>
            <a:ext cx="1123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3023" name="Google Shape;3023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7601" y="258034"/>
            <a:ext cx="13491401" cy="5385767"/>
          </a:xfrm>
          <a:prstGeom prst="rect">
            <a:avLst/>
          </a:prstGeom>
          <a:noFill/>
          <a:ln>
            <a:noFill/>
          </a:ln>
        </p:spPr>
      </p:pic>
      <p:sp>
        <p:nvSpPr>
          <p:cNvPr id="3024" name="Google Shape;3024;p82"/>
          <p:cNvSpPr txBox="1"/>
          <p:nvPr/>
        </p:nvSpPr>
        <p:spPr>
          <a:xfrm>
            <a:off x="271704" y="1646117"/>
            <a:ext cx="8158618" cy="2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06390" marR="0" lvl="0" indent="-4063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0A0C0C"/>
              </a:buClr>
              <a:buSzPts val="2000"/>
              <a:buFont typeface="Trebuchet MS"/>
              <a:buChar char="●"/>
            </a:pPr>
            <a:r>
              <a:rPr lang="en-US" sz="2667" b="1" i="0" u="none" strike="noStrike" cap="none">
                <a:solidFill>
                  <a:srgbClr val="0A0C0C"/>
                </a:solidFill>
                <a:latin typeface="Trebuchet MS"/>
                <a:ea typeface="Trebuchet MS"/>
                <a:cs typeface="Trebuchet MS"/>
                <a:sym typeface="Trebuchet MS"/>
              </a:rPr>
              <a:t>Leveraging SAFe for 3+ years | 90+ teams</a:t>
            </a:r>
            <a:endParaRPr/>
          </a:p>
          <a:p>
            <a:pPr marL="406390" marR="0" lvl="0" indent="-4063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0A0C0C"/>
              </a:buClr>
              <a:buSzPts val="2000"/>
              <a:buFont typeface="Trebuchet MS"/>
              <a:buChar char="●"/>
            </a:pPr>
            <a:r>
              <a:rPr lang="en-US" sz="2667" b="1" i="0" u="none" strike="noStrike" cap="none">
                <a:solidFill>
                  <a:srgbClr val="0A0C0C"/>
                </a:solidFill>
                <a:latin typeface="Trebuchet MS"/>
                <a:ea typeface="Trebuchet MS"/>
                <a:cs typeface="Trebuchet MS"/>
                <a:sym typeface="Trebuchet MS"/>
              </a:rPr>
              <a:t>I&amp;A using PowerPoint and Excel</a:t>
            </a:r>
            <a:endParaRPr/>
          </a:p>
          <a:p>
            <a:pPr marL="406390" marR="0" lvl="0" indent="-4063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0A0C0C"/>
              </a:buClr>
              <a:buSzPts val="2000"/>
              <a:buFont typeface="Trebuchet MS"/>
              <a:buChar char="●"/>
            </a:pPr>
            <a:r>
              <a:rPr lang="en-US" sz="2667" b="1" i="0" u="none" strike="noStrike" cap="none">
                <a:solidFill>
                  <a:srgbClr val="0A0C0C"/>
                </a:solidFill>
                <a:latin typeface="Trebuchet MS"/>
                <a:ea typeface="Trebuchet MS"/>
                <a:cs typeface="Trebuchet MS"/>
                <a:sym typeface="Trebuchet MS"/>
              </a:rPr>
              <a:t>No visibility into common patterns across teams</a:t>
            </a:r>
            <a:endParaRPr/>
          </a:p>
          <a:p>
            <a:pPr marL="406390" marR="0" lvl="0" indent="-4063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0A0C0C"/>
              </a:buClr>
              <a:buSzPts val="2000"/>
              <a:buFont typeface="Trebuchet MS"/>
              <a:buChar char="●"/>
            </a:pPr>
            <a:r>
              <a:rPr lang="en-US" sz="2667" b="1" i="0" u="none" strike="noStrike" cap="none">
                <a:solidFill>
                  <a:srgbClr val="0A0C0C"/>
                </a:solidFill>
                <a:latin typeface="Trebuchet MS"/>
                <a:ea typeface="Trebuchet MS"/>
                <a:cs typeface="Trebuchet MS"/>
                <a:sym typeface="Trebuchet MS"/>
              </a:rPr>
              <a:t>Can’t hire more capacity, need to get current teams to deliver higher output aligned to value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D15E04"/>
              </a:buClr>
              <a:buSzPts val="2000"/>
              <a:buFont typeface="Arial"/>
              <a:buNone/>
            </a:pPr>
            <a:endParaRPr sz="2667" b="1" i="0" u="none" strike="noStrike" cap="none">
              <a:solidFill>
                <a:srgbClr val="0A0C0C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625559" marR="0" lvl="0" indent="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D15E04"/>
              </a:buClr>
              <a:buSzPts val="2000"/>
              <a:buFont typeface="Arial"/>
              <a:buNone/>
            </a:pPr>
            <a:endParaRPr sz="2667" b="1" i="0" u="none" strike="noStrike" cap="none">
              <a:solidFill>
                <a:srgbClr val="0A0C0C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025" name="Google Shape;3025;p82"/>
          <p:cNvSpPr/>
          <p:nvPr/>
        </p:nvSpPr>
        <p:spPr>
          <a:xfrm>
            <a:off x="271704" y="-54093"/>
            <a:ext cx="9734938" cy="1218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09585" marR="0" lvl="0" indent="-34712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0C0C"/>
              </a:buClr>
              <a:buSzPts val="2000"/>
              <a:buFont typeface="Trebuchet MS"/>
              <a:buNone/>
            </a:pPr>
            <a:endParaRPr sz="3200" b="1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06390" marR="0" lvl="0" indent="-40639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rgbClr val="0A0C0C"/>
              </a:buClr>
              <a:buSzPts val="2000"/>
              <a:buFont typeface="Trebuchet MS"/>
              <a:buChar char="●"/>
            </a:pPr>
            <a:r>
              <a:rPr lang="en-US" sz="32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Large Financial Enterprise | The Challenge</a:t>
            </a:r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" name="Google Shape;3031;p83"/>
          <p:cNvSpPr txBox="1">
            <a:spLocks noGrp="1"/>
          </p:cNvSpPr>
          <p:nvPr>
            <p:ph type="title"/>
          </p:nvPr>
        </p:nvSpPr>
        <p:spPr>
          <a:xfrm>
            <a:off x="484557" y="178487"/>
            <a:ext cx="10744721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Completed a Baseline Across 90+ Teams</a:t>
            </a:r>
            <a:endParaRPr/>
          </a:p>
        </p:txBody>
      </p:sp>
      <p:sp>
        <p:nvSpPr>
          <p:cNvPr id="3032" name="Google Shape;3032;p83"/>
          <p:cNvSpPr txBox="1"/>
          <p:nvPr/>
        </p:nvSpPr>
        <p:spPr>
          <a:xfrm>
            <a:off x="7240402" y="997566"/>
            <a:ext cx="4376566" cy="5355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Clarity</a:t>
            </a:r>
            <a:br>
              <a:rPr lang="en-US" sz="18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Do we have clarity on our vision and goals? Do we have clear plans? Do we understand our roles?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Arial"/>
              <a:buNone/>
            </a:pPr>
            <a:br>
              <a:rPr lang="en-US" sz="1800" b="1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Performance – Quantitative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These performance results questions focus on hard data. How often does the team release to production?  How long does it take to recover from a quality issue? What is the story and feature cycle time? </a:t>
            </a:r>
            <a:br>
              <a:rPr lang="en-US" sz="12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1" i="0" u="none" strike="noStrike" cap="none">
              <a:solidFill>
                <a:srgbClr val="58595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Leadership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Is their leadership team providing good servant leadership?  Are they supportive of continuous improvement practices and providing good governance, guidance and effective facilitation?</a:t>
            </a:r>
            <a:br>
              <a:rPr lang="en-US" sz="12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 b="0" i="0" u="none" strike="noStrike" cap="none">
              <a:solidFill>
                <a:srgbClr val="58595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Culture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Is accountability being taken seriously? Is Collaboration valued and do the team trust and respect each other?  How good is the team and stakeholder engagement?</a:t>
            </a:r>
            <a:br>
              <a:rPr lang="en-US" sz="12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 b="0" i="0" u="none" strike="noStrike" cap="none">
              <a:solidFill>
                <a:srgbClr val="58595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Foundation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Are the teams delivery capabilities sufficient and is the team structured appropriately for the needs of the backlog?  Are Quality, Planning, Agile practices where they need to be?</a:t>
            </a:r>
            <a:br>
              <a:rPr lang="en-US" sz="1200" b="0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 b="0" i="0" u="none" strike="noStrike" cap="none">
              <a:solidFill>
                <a:srgbClr val="5859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33" name="Google Shape;3033;p83"/>
          <p:cNvGrpSpPr/>
          <p:nvPr/>
        </p:nvGrpSpPr>
        <p:grpSpPr>
          <a:xfrm>
            <a:off x="6592456" y="4212866"/>
            <a:ext cx="548640" cy="548640"/>
            <a:chOff x="7329811" y="923748"/>
            <a:chExt cx="621737" cy="621737"/>
          </a:xfrm>
        </p:grpSpPr>
        <p:sp>
          <p:nvSpPr>
            <p:cNvPr id="3034" name="Google Shape;3034;p83"/>
            <p:cNvSpPr/>
            <p:nvPr/>
          </p:nvSpPr>
          <p:spPr>
            <a:xfrm>
              <a:off x="7329811" y="923748"/>
              <a:ext cx="621737" cy="621737"/>
            </a:xfrm>
            <a:prstGeom prst="ellipse">
              <a:avLst/>
            </a:prstGeom>
            <a:solidFill>
              <a:srgbClr val="ED23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35" name="Google Shape;3035;p8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479307" y="1056286"/>
              <a:ext cx="348144" cy="34814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36" name="Google Shape;3036;p83"/>
          <p:cNvGrpSpPr/>
          <p:nvPr/>
        </p:nvGrpSpPr>
        <p:grpSpPr>
          <a:xfrm>
            <a:off x="6592456" y="3224648"/>
            <a:ext cx="548640" cy="548640"/>
            <a:chOff x="6787205" y="37708"/>
            <a:chExt cx="621737" cy="621737"/>
          </a:xfrm>
        </p:grpSpPr>
        <p:sp>
          <p:nvSpPr>
            <p:cNvPr id="3037" name="Google Shape;3037;p83"/>
            <p:cNvSpPr/>
            <p:nvPr/>
          </p:nvSpPr>
          <p:spPr>
            <a:xfrm>
              <a:off x="6787205" y="37708"/>
              <a:ext cx="621737" cy="621737"/>
            </a:xfrm>
            <a:prstGeom prst="ellipse">
              <a:avLst/>
            </a:prstGeom>
            <a:solidFill>
              <a:srgbClr val="634C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38" name="Google Shape;3038;p8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936701" y="170246"/>
              <a:ext cx="348144" cy="34814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39" name="Google Shape;3039;p83"/>
          <p:cNvGrpSpPr/>
          <p:nvPr/>
        </p:nvGrpSpPr>
        <p:grpSpPr>
          <a:xfrm>
            <a:off x="6603662" y="5255579"/>
            <a:ext cx="548640" cy="548640"/>
            <a:chOff x="6787205" y="37708"/>
            <a:chExt cx="621737" cy="621737"/>
          </a:xfrm>
        </p:grpSpPr>
        <p:sp>
          <p:nvSpPr>
            <p:cNvPr id="3040" name="Google Shape;3040;p83"/>
            <p:cNvSpPr/>
            <p:nvPr/>
          </p:nvSpPr>
          <p:spPr>
            <a:xfrm>
              <a:off x="6787205" y="37708"/>
              <a:ext cx="621737" cy="621737"/>
            </a:xfrm>
            <a:prstGeom prst="ellipse">
              <a:avLst/>
            </a:prstGeom>
            <a:solidFill>
              <a:srgbClr val="3254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41" name="Google Shape;3041;p8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936701" y="170246"/>
              <a:ext cx="348144" cy="34814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42" name="Google Shape;3042;p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4557" y="818567"/>
            <a:ext cx="6019800" cy="59067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43" name="Google Shape;3043;p83"/>
          <p:cNvGrpSpPr/>
          <p:nvPr/>
        </p:nvGrpSpPr>
        <p:grpSpPr>
          <a:xfrm>
            <a:off x="6592456" y="1038320"/>
            <a:ext cx="548640" cy="548640"/>
            <a:chOff x="6787205" y="37708"/>
            <a:chExt cx="621737" cy="621737"/>
          </a:xfrm>
        </p:grpSpPr>
        <p:sp>
          <p:nvSpPr>
            <p:cNvPr id="3044" name="Google Shape;3044;p83"/>
            <p:cNvSpPr/>
            <p:nvPr/>
          </p:nvSpPr>
          <p:spPr>
            <a:xfrm>
              <a:off x="6787205" y="37708"/>
              <a:ext cx="621737" cy="621737"/>
            </a:xfrm>
            <a:prstGeom prst="ellipse">
              <a:avLst/>
            </a:prstGeom>
            <a:solidFill>
              <a:srgbClr val="FAA7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45" name="Google Shape;3045;p8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936701" y="170246"/>
              <a:ext cx="348144" cy="34814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46" name="Google Shape;3046;p83"/>
          <p:cNvGrpSpPr/>
          <p:nvPr/>
        </p:nvGrpSpPr>
        <p:grpSpPr>
          <a:xfrm>
            <a:off x="6592456" y="2016950"/>
            <a:ext cx="548640" cy="548640"/>
            <a:chOff x="6787205" y="37708"/>
            <a:chExt cx="621737" cy="621737"/>
          </a:xfrm>
        </p:grpSpPr>
        <p:sp>
          <p:nvSpPr>
            <p:cNvPr id="3047" name="Google Shape;3047;p83"/>
            <p:cNvSpPr/>
            <p:nvPr/>
          </p:nvSpPr>
          <p:spPr>
            <a:xfrm>
              <a:off x="6787205" y="37708"/>
              <a:ext cx="621737" cy="621737"/>
            </a:xfrm>
            <a:prstGeom prst="ellipse">
              <a:avLst/>
            </a:prstGeom>
            <a:solidFill>
              <a:srgbClr val="388E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48" name="Google Shape;3048;p8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936701" y="170246"/>
              <a:ext cx="348144" cy="3481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3" name="Google Shape;3053;p84"/>
          <p:cNvSpPr txBox="1">
            <a:spLocks noGrp="1"/>
          </p:cNvSpPr>
          <p:nvPr>
            <p:ph type="title"/>
          </p:nvPr>
        </p:nvSpPr>
        <p:spPr>
          <a:xfrm>
            <a:off x="229125" y="1366838"/>
            <a:ext cx="2640199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33"/>
              <a:buFont typeface="Calibri"/>
              <a:buNone/>
            </a:pPr>
            <a:r>
              <a:rPr lang="en-US" sz="3733"/>
              <a:t>Multi-Team Rollup at Train Level</a:t>
            </a:r>
            <a:endParaRPr/>
          </a:p>
        </p:txBody>
      </p:sp>
      <p:sp>
        <p:nvSpPr>
          <p:cNvPr id="3054" name="Google Shape;3054;p84"/>
          <p:cNvSpPr txBox="1"/>
          <p:nvPr/>
        </p:nvSpPr>
        <p:spPr>
          <a:xfrm>
            <a:off x="365760" y="5844397"/>
            <a:ext cx="3672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5" name="Google Shape;3055;p84"/>
          <p:cNvSpPr/>
          <p:nvPr/>
        </p:nvSpPr>
        <p:spPr>
          <a:xfrm>
            <a:off x="-16447939" y="1366838"/>
            <a:ext cx="3427556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6" name="Google Shape;3056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5420" y="0"/>
            <a:ext cx="681802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7" name="Google Shape;3057;p84"/>
          <p:cNvSpPr/>
          <p:nvPr/>
        </p:nvSpPr>
        <p:spPr>
          <a:xfrm rot="7641731">
            <a:off x="5668847" y="806576"/>
            <a:ext cx="1338147" cy="36799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25400" cap="flat" cmpd="sng">
            <a:solidFill>
              <a:srgbClr val="AC17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8" name="Google Shape;3058;p84"/>
          <p:cNvSpPr/>
          <p:nvPr/>
        </p:nvSpPr>
        <p:spPr>
          <a:xfrm rot="8219783">
            <a:off x="8522649" y="1232147"/>
            <a:ext cx="1338147" cy="36799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25400" cap="flat" cmpd="sng">
            <a:solidFill>
              <a:srgbClr val="AC17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9" name="Google Shape;3059;p84"/>
          <p:cNvSpPr/>
          <p:nvPr/>
        </p:nvSpPr>
        <p:spPr>
          <a:xfrm rot="-8954624">
            <a:off x="7582232" y="5320928"/>
            <a:ext cx="1338147" cy="36799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25400" cap="flat" cmpd="sng">
            <a:solidFill>
              <a:srgbClr val="AC17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0" name="Google Shape;3060;p84"/>
          <p:cNvSpPr/>
          <p:nvPr/>
        </p:nvSpPr>
        <p:spPr>
          <a:xfrm>
            <a:off x="2196346" y="2659758"/>
            <a:ext cx="1338147" cy="36799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25400" cap="flat" cmpd="sng">
            <a:solidFill>
              <a:srgbClr val="AC17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6" name="Google Shape;3066;p85"/>
          <p:cNvSpPr txBox="1">
            <a:spLocks noGrp="1"/>
          </p:cNvSpPr>
          <p:nvPr>
            <p:ph type="title"/>
          </p:nvPr>
        </p:nvSpPr>
        <p:spPr>
          <a:xfrm>
            <a:off x="373600" y="269400"/>
            <a:ext cx="11606597" cy="6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</a:pPr>
            <a:r>
              <a:rPr lang="en-US" sz="3600"/>
              <a:t>Found Patterns by Capturing The Voice of the Teams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7" name="Google Shape;3067;p85"/>
          <p:cNvSpPr/>
          <p:nvPr/>
        </p:nvSpPr>
        <p:spPr>
          <a:xfrm>
            <a:off x="913022" y="1438573"/>
            <a:ext cx="4815368" cy="48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0" bIns="609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67" b="0" i="1" u="none" strike="noStrike" cap="none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“No Roadmap, No vision, we feel </a:t>
            </a:r>
            <a:r>
              <a:rPr lang="en-US" sz="1867" b="1" i="1" u="none" strike="noStrike" cap="none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orphaned</a:t>
            </a:r>
            <a:r>
              <a:rPr lang="en-US" sz="1867" b="0" i="1" u="none" strike="noStrike" cap="none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.”</a:t>
            </a: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8" name="Google Shape;3068;p85"/>
          <p:cNvSpPr/>
          <p:nvPr/>
        </p:nvSpPr>
        <p:spPr>
          <a:xfrm>
            <a:off x="2480567" y="1877549"/>
            <a:ext cx="379409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67" b="0" i="1" u="none" strike="noStrike" cap="none">
                <a:solidFill>
                  <a:srgbClr val="EC207B"/>
                </a:solidFill>
                <a:latin typeface="Arial"/>
                <a:ea typeface="Arial"/>
                <a:cs typeface="Arial"/>
                <a:sym typeface="Arial"/>
              </a:rPr>
              <a:t>“We've had </a:t>
            </a:r>
            <a:r>
              <a:rPr lang="en-US" sz="1867" b="1" i="1" u="none" strike="noStrike" cap="none">
                <a:solidFill>
                  <a:srgbClr val="EC207B"/>
                </a:solidFill>
                <a:latin typeface="Arial"/>
                <a:ea typeface="Arial"/>
                <a:cs typeface="Arial"/>
                <a:sym typeface="Arial"/>
              </a:rPr>
              <a:t>throw-away work </a:t>
            </a:r>
            <a:r>
              <a:rPr lang="en-US" sz="1867" b="0" i="1" u="none" strike="noStrike" cap="none">
                <a:solidFill>
                  <a:srgbClr val="EC207B"/>
                </a:solidFill>
                <a:latin typeface="Arial"/>
                <a:ea typeface="Arial"/>
                <a:cs typeface="Arial"/>
                <a:sym typeface="Arial"/>
              </a:rPr>
              <a:t>from frequently changing backlog.”</a:t>
            </a: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9" name="Google Shape;3069;p85"/>
          <p:cNvSpPr/>
          <p:nvPr/>
        </p:nvSpPr>
        <p:spPr>
          <a:xfrm>
            <a:off x="982690" y="2455864"/>
            <a:ext cx="4815368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67" b="0" i="1" u="none" strike="noStrike" cap="none">
                <a:solidFill>
                  <a:srgbClr val="3AB64B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-US" sz="1867" b="1" i="1" u="none" strike="noStrike" cap="none">
                <a:solidFill>
                  <a:srgbClr val="3AB64B"/>
                </a:solidFill>
                <a:latin typeface="Arial"/>
                <a:ea typeface="Arial"/>
                <a:cs typeface="Arial"/>
                <a:sym typeface="Arial"/>
              </a:rPr>
              <a:t>Stop changing intent </a:t>
            </a:r>
            <a:r>
              <a:rPr lang="en-US" sz="1867" b="0" i="1" u="none" strike="noStrike" cap="none">
                <a:solidFill>
                  <a:srgbClr val="3AB64B"/>
                </a:solidFill>
                <a:latin typeface="Arial"/>
                <a:ea typeface="Arial"/>
                <a:cs typeface="Arial"/>
                <a:sym typeface="Arial"/>
              </a:rPr>
              <a:t>after sprint starts.”</a:t>
            </a: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0" name="Google Shape;3070;p85"/>
          <p:cNvSpPr/>
          <p:nvPr/>
        </p:nvSpPr>
        <p:spPr>
          <a:xfrm>
            <a:off x="1601001" y="2878487"/>
            <a:ext cx="3167075" cy="1214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67" b="0" i="1" u="none" strike="noStrike" cap="none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“It would be good to know </a:t>
            </a:r>
            <a:r>
              <a:rPr lang="en-US" sz="1867" b="1" i="1" u="none" strike="noStrike" cap="none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why we are doing certain things</a:t>
            </a:r>
            <a:r>
              <a:rPr lang="en-US" sz="1867" b="0" i="1" u="none" strike="noStrike" cap="none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? How do we know we’ve succeeded?”</a:t>
            </a: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1" name="Google Shape;3071;p85"/>
          <p:cNvSpPr/>
          <p:nvPr/>
        </p:nvSpPr>
        <p:spPr>
          <a:xfrm>
            <a:off x="811421" y="5188703"/>
            <a:ext cx="48152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67" b="0" i="1" u="none" strike="noStrike" cap="none">
                <a:solidFill>
                  <a:srgbClr val="3AB64B"/>
                </a:solidFill>
                <a:latin typeface="Arial"/>
                <a:ea typeface="Arial"/>
                <a:cs typeface="Arial"/>
                <a:sym typeface="Arial"/>
              </a:rPr>
              <a:t>“No visibility beyond a few weeks.”</a:t>
            </a: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2" name="Google Shape;3072;p85"/>
          <p:cNvSpPr/>
          <p:nvPr/>
        </p:nvSpPr>
        <p:spPr>
          <a:xfrm>
            <a:off x="5235251" y="2865552"/>
            <a:ext cx="2329265" cy="86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67" b="0" i="1" u="none" strike="noStrike" cap="none">
                <a:solidFill>
                  <a:srgbClr val="3AB64B"/>
                </a:solidFill>
                <a:latin typeface="Arial"/>
                <a:ea typeface="Arial"/>
                <a:cs typeface="Arial"/>
                <a:sym typeface="Arial"/>
              </a:rPr>
              <a:t>“Can we know what will happen after the </a:t>
            </a:r>
            <a:r>
              <a:rPr lang="en-US" sz="1867" b="1" i="1" u="none" strike="noStrike" cap="none">
                <a:solidFill>
                  <a:srgbClr val="3AB64B"/>
                </a:solidFill>
                <a:latin typeface="Arial"/>
                <a:ea typeface="Arial"/>
                <a:cs typeface="Arial"/>
                <a:sym typeface="Arial"/>
              </a:rPr>
              <a:t>1-3 week horizon</a:t>
            </a:r>
            <a:r>
              <a:rPr lang="en-US" sz="1867" b="0" i="1" u="none" strike="noStrike" cap="none">
                <a:solidFill>
                  <a:srgbClr val="3AB64B"/>
                </a:solidFill>
                <a:latin typeface="Arial"/>
                <a:ea typeface="Arial"/>
                <a:cs typeface="Arial"/>
                <a:sym typeface="Arial"/>
              </a:rPr>
              <a:t>?”</a:t>
            </a: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3" name="Google Shape;3073;p85"/>
          <p:cNvSpPr/>
          <p:nvPr/>
        </p:nvSpPr>
        <p:spPr>
          <a:xfrm>
            <a:off x="6588169" y="1253027"/>
            <a:ext cx="5191152" cy="852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67" b="0" i="1" u="none" strike="noStrike" cap="none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“We did a lot of work, but business priority changed and it was never pushed to production. There was </a:t>
            </a:r>
            <a:r>
              <a:rPr lang="en-US" sz="1867" b="1" i="1" u="none" strike="noStrike" cap="none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no value for a lot of our effort.</a:t>
            </a:r>
            <a:r>
              <a:rPr lang="en-US" sz="1867" b="0" i="1" u="none" strike="noStrike" cap="none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4" name="Google Shape;3074;p85"/>
          <p:cNvSpPr/>
          <p:nvPr/>
        </p:nvSpPr>
        <p:spPr>
          <a:xfrm>
            <a:off x="1354217" y="4504507"/>
            <a:ext cx="37536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67" b="0" i="1" u="none" strike="noStrike" cap="none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“Team wants to </a:t>
            </a:r>
            <a:r>
              <a:rPr lang="en-US" sz="1867" b="1" i="1" u="none" strike="noStrike" cap="none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be part of vision, </a:t>
            </a:r>
            <a:r>
              <a:rPr lang="en-US" sz="1867" b="0" i="1" u="none" strike="noStrike" cap="none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PO plays too many roles.”</a:t>
            </a: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5" name="Google Shape;3075;p85"/>
          <p:cNvSpPr/>
          <p:nvPr/>
        </p:nvSpPr>
        <p:spPr>
          <a:xfrm>
            <a:off x="902550" y="4004579"/>
            <a:ext cx="3326775" cy="389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67" b="0" i="1" u="none" strike="noStrike" cap="none">
                <a:solidFill>
                  <a:srgbClr val="EC207B"/>
                </a:solidFill>
                <a:latin typeface="Arial"/>
                <a:ea typeface="Arial"/>
                <a:cs typeface="Arial"/>
                <a:sym typeface="Arial"/>
              </a:rPr>
              <a:t>“What will our work produce?”</a:t>
            </a: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6" name="Google Shape;3076;p85"/>
          <p:cNvSpPr/>
          <p:nvPr/>
        </p:nvSpPr>
        <p:spPr>
          <a:xfrm>
            <a:off x="7916153" y="2551613"/>
            <a:ext cx="3409475" cy="61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67" b="0" i="1" u="none" strike="noStrike" cap="none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-US" sz="1867" b="1" i="1" u="none" strike="noStrike" cap="none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Let us switch </a:t>
            </a:r>
            <a:r>
              <a:rPr lang="en-US" sz="1867" b="0" i="1" u="none" strike="noStrike" cap="none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projects when intent is paused or blocked.”</a:t>
            </a: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7" name="Google Shape;3077;p85"/>
          <p:cNvSpPr/>
          <p:nvPr/>
        </p:nvSpPr>
        <p:spPr>
          <a:xfrm>
            <a:off x="5383508" y="4918968"/>
            <a:ext cx="27548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67" b="0" i="1" u="none" strike="noStrike" cap="none">
                <a:solidFill>
                  <a:srgbClr val="EC207B"/>
                </a:solidFill>
                <a:latin typeface="Arial"/>
                <a:ea typeface="Arial"/>
                <a:cs typeface="Arial"/>
                <a:sym typeface="Arial"/>
              </a:rPr>
              <a:t>“We want 2-3PIs worth of roadmap (18 weeks!).”</a:t>
            </a: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8" name="Google Shape;3078;p85"/>
          <p:cNvSpPr/>
          <p:nvPr/>
        </p:nvSpPr>
        <p:spPr>
          <a:xfrm>
            <a:off x="4789711" y="3883554"/>
            <a:ext cx="2373220" cy="513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67" b="0" i="1" u="none" strike="noStrike" cap="none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-US" sz="1867" b="1" i="1" u="none" strike="noStrike" cap="none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What is the value of our work?</a:t>
            </a:r>
            <a:r>
              <a:rPr lang="en-US" sz="1867" b="0" i="1" u="none" strike="noStrike" cap="none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9" name="Google Shape;3079;p85"/>
          <p:cNvSpPr/>
          <p:nvPr/>
        </p:nvSpPr>
        <p:spPr>
          <a:xfrm>
            <a:off x="8138632" y="3198982"/>
            <a:ext cx="3745189" cy="674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67" b="0" i="1" u="none" strike="noStrike" cap="none">
                <a:solidFill>
                  <a:srgbClr val="EC207B"/>
                </a:solidFill>
                <a:latin typeface="Arial"/>
                <a:ea typeface="Arial"/>
                <a:cs typeface="Arial"/>
                <a:sym typeface="Arial"/>
              </a:rPr>
              <a:t>“Want to understand </a:t>
            </a:r>
            <a:r>
              <a:rPr lang="en-US" sz="1867" b="1" i="1" u="none" strike="noStrike" cap="none">
                <a:solidFill>
                  <a:srgbClr val="EC207B"/>
                </a:solidFill>
                <a:latin typeface="Arial"/>
                <a:ea typeface="Arial"/>
                <a:cs typeface="Arial"/>
                <a:sym typeface="Arial"/>
              </a:rPr>
              <a:t>why and how </a:t>
            </a:r>
            <a:r>
              <a:rPr lang="en-US" sz="1867" b="0" i="1" u="none" strike="noStrike" cap="none">
                <a:solidFill>
                  <a:srgbClr val="EC207B"/>
                </a:solidFill>
                <a:latin typeface="Arial"/>
                <a:ea typeface="Arial"/>
                <a:cs typeface="Arial"/>
                <a:sym typeface="Arial"/>
              </a:rPr>
              <a:t>of roadmap priorities.”</a:t>
            </a: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0" name="Google Shape;3080;p85"/>
          <p:cNvSpPr/>
          <p:nvPr/>
        </p:nvSpPr>
        <p:spPr>
          <a:xfrm>
            <a:off x="7075849" y="2233751"/>
            <a:ext cx="4397827" cy="217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67" b="0" i="1" u="none" strike="noStrike" cap="none">
                <a:solidFill>
                  <a:srgbClr val="EC207B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-US" sz="1867" b="1" i="1" u="none" strike="noStrike" cap="none">
                <a:solidFill>
                  <a:srgbClr val="EC207B"/>
                </a:solidFill>
                <a:latin typeface="Arial"/>
                <a:ea typeface="Arial"/>
                <a:cs typeface="Arial"/>
                <a:sym typeface="Arial"/>
              </a:rPr>
              <a:t>There are no measures of success</a:t>
            </a:r>
            <a:r>
              <a:rPr lang="en-US" sz="1867" b="0" i="1" u="none" strike="noStrike" cap="none">
                <a:solidFill>
                  <a:srgbClr val="EC207B"/>
                </a:solidFill>
                <a:latin typeface="Arial"/>
                <a:ea typeface="Arial"/>
                <a:cs typeface="Arial"/>
                <a:sym typeface="Arial"/>
              </a:rPr>
              <a:t>.”</a:t>
            </a: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1" name="Google Shape;3081;p85"/>
          <p:cNvSpPr/>
          <p:nvPr/>
        </p:nvSpPr>
        <p:spPr>
          <a:xfrm>
            <a:off x="7607409" y="3887488"/>
            <a:ext cx="3745195" cy="891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67" b="0" i="1" u="none" strike="noStrike" cap="none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“We understand our day-to-day tasks but would like to know </a:t>
            </a:r>
            <a:r>
              <a:rPr lang="en-US" sz="1867" b="1" i="1" u="none" strike="noStrike" cap="none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what is driving these epics</a:t>
            </a:r>
            <a:r>
              <a:rPr lang="en-US" sz="1867" b="0" i="1" u="none" strike="noStrike" cap="none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?”</a:t>
            </a: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2" name="Google Shape;3082;p85"/>
          <p:cNvSpPr/>
          <p:nvPr/>
        </p:nvSpPr>
        <p:spPr>
          <a:xfrm>
            <a:off x="8721768" y="5091123"/>
            <a:ext cx="2995600" cy="5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67" b="0" i="1" u="none" strike="noStrike" cap="none">
                <a:solidFill>
                  <a:srgbClr val="3AB64B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-US" sz="1867" b="1" i="1" u="none" strike="noStrike" cap="none">
                <a:solidFill>
                  <a:srgbClr val="3AB64B"/>
                </a:solidFill>
                <a:latin typeface="Arial"/>
                <a:ea typeface="Arial"/>
                <a:cs typeface="Arial"/>
                <a:sym typeface="Arial"/>
              </a:rPr>
              <a:t>Unstable vis</a:t>
            </a:r>
            <a:r>
              <a:rPr lang="en-US" sz="1867" b="0" i="1" u="none" strike="noStrike" cap="none">
                <a:solidFill>
                  <a:srgbClr val="3AB64B"/>
                </a:solidFill>
                <a:latin typeface="Arial"/>
                <a:ea typeface="Arial"/>
                <a:cs typeface="Arial"/>
                <a:sym typeface="Arial"/>
              </a:rPr>
              <a:t>ion, frequent priority and timeline shifts.”</a:t>
            </a: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83" name="Google Shape;3083;p85"/>
          <p:cNvGrpSpPr/>
          <p:nvPr/>
        </p:nvGrpSpPr>
        <p:grpSpPr>
          <a:xfrm>
            <a:off x="484909" y="1448515"/>
            <a:ext cx="416371" cy="414811"/>
            <a:chOff x="2745" y="1488"/>
            <a:chExt cx="267" cy="266"/>
          </a:xfrm>
        </p:grpSpPr>
        <p:cxnSp>
          <p:nvCxnSpPr>
            <p:cNvPr id="3084" name="Google Shape;3084;p85"/>
            <p:cNvCxnSpPr/>
            <p:nvPr/>
          </p:nvCxnSpPr>
          <p:spPr>
            <a:xfrm>
              <a:off x="2886" y="1490"/>
              <a:ext cx="0" cy="0"/>
            </a:xfrm>
            <a:prstGeom prst="straightConnector1">
              <a:avLst/>
            </a:prstGeom>
            <a:noFill/>
            <a:ln w="19050" cap="flat" cmpd="sng">
              <a:solidFill>
                <a:srgbClr val="7A7A7A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085" name="Google Shape;3085;p85"/>
            <p:cNvSpPr/>
            <p:nvPr/>
          </p:nvSpPr>
          <p:spPr>
            <a:xfrm>
              <a:off x="2745" y="1488"/>
              <a:ext cx="267" cy="266"/>
            </a:xfrm>
            <a:prstGeom prst="ellipse">
              <a:avLst/>
            </a:prstGeom>
            <a:noFill/>
            <a:ln w="19050" cap="flat" cmpd="sng">
              <a:solidFill>
                <a:srgbClr val="7A7A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6" name="Google Shape;3086;p85"/>
            <p:cNvSpPr/>
            <p:nvPr/>
          </p:nvSpPr>
          <p:spPr>
            <a:xfrm>
              <a:off x="2828" y="1556"/>
              <a:ext cx="102" cy="99"/>
            </a:xfrm>
            <a:prstGeom prst="ellipse">
              <a:avLst/>
            </a:prstGeom>
            <a:noFill/>
            <a:ln w="19050" cap="flat" cmpd="sng">
              <a:solidFill>
                <a:srgbClr val="7A7A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7" name="Google Shape;3087;p85"/>
            <p:cNvSpPr/>
            <p:nvPr/>
          </p:nvSpPr>
          <p:spPr>
            <a:xfrm>
              <a:off x="2794" y="1662"/>
              <a:ext cx="170" cy="92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5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0" y="34"/>
                    <a:pt x="22" y="38"/>
                    <a:pt x="35" y="38"/>
                  </a:cubicBezTo>
                  <a:cubicBezTo>
                    <a:pt x="48" y="38"/>
                    <a:pt x="61" y="34"/>
                    <a:pt x="70" y="26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0" y="9"/>
                    <a:pt x="61" y="0"/>
                    <a:pt x="50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7A7A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88" name="Google Shape;3088;p85"/>
          <p:cNvGrpSpPr/>
          <p:nvPr/>
        </p:nvGrpSpPr>
        <p:grpSpPr>
          <a:xfrm>
            <a:off x="2022333" y="1945943"/>
            <a:ext cx="416371" cy="414811"/>
            <a:chOff x="2745" y="1488"/>
            <a:chExt cx="267" cy="266"/>
          </a:xfrm>
        </p:grpSpPr>
        <p:cxnSp>
          <p:nvCxnSpPr>
            <p:cNvPr id="3089" name="Google Shape;3089;p85"/>
            <p:cNvCxnSpPr/>
            <p:nvPr/>
          </p:nvCxnSpPr>
          <p:spPr>
            <a:xfrm>
              <a:off x="2886" y="1490"/>
              <a:ext cx="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090" name="Google Shape;3090;p85"/>
            <p:cNvSpPr/>
            <p:nvPr/>
          </p:nvSpPr>
          <p:spPr>
            <a:xfrm>
              <a:off x="2745" y="1488"/>
              <a:ext cx="267" cy="266"/>
            </a:xfrm>
            <a:prstGeom prst="ellipse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1" name="Google Shape;3091;p85"/>
            <p:cNvSpPr/>
            <p:nvPr/>
          </p:nvSpPr>
          <p:spPr>
            <a:xfrm>
              <a:off x="2828" y="1556"/>
              <a:ext cx="102" cy="99"/>
            </a:xfrm>
            <a:prstGeom prst="ellipse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2" name="Google Shape;3092;p85"/>
            <p:cNvSpPr/>
            <p:nvPr/>
          </p:nvSpPr>
          <p:spPr>
            <a:xfrm>
              <a:off x="2794" y="1662"/>
              <a:ext cx="170" cy="92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5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0" y="34"/>
                    <a:pt x="22" y="38"/>
                    <a:pt x="35" y="38"/>
                  </a:cubicBezTo>
                  <a:cubicBezTo>
                    <a:pt x="48" y="38"/>
                    <a:pt x="61" y="34"/>
                    <a:pt x="70" y="26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0" y="9"/>
                    <a:pt x="61" y="0"/>
                    <a:pt x="5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93" name="Google Shape;3093;p85"/>
          <p:cNvGrpSpPr/>
          <p:nvPr/>
        </p:nvGrpSpPr>
        <p:grpSpPr>
          <a:xfrm>
            <a:off x="575844" y="2434921"/>
            <a:ext cx="416371" cy="414811"/>
            <a:chOff x="2745" y="1488"/>
            <a:chExt cx="267" cy="266"/>
          </a:xfrm>
        </p:grpSpPr>
        <p:cxnSp>
          <p:nvCxnSpPr>
            <p:cNvPr id="3094" name="Google Shape;3094;p85"/>
            <p:cNvCxnSpPr/>
            <p:nvPr/>
          </p:nvCxnSpPr>
          <p:spPr>
            <a:xfrm>
              <a:off x="2886" y="1490"/>
              <a:ext cx="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095" name="Google Shape;3095;p85"/>
            <p:cNvSpPr/>
            <p:nvPr/>
          </p:nvSpPr>
          <p:spPr>
            <a:xfrm>
              <a:off x="2745" y="1488"/>
              <a:ext cx="267" cy="266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6" name="Google Shape;3096;p85"/>
            <p:cNvSpPr/>
            <p:nvPr/>
          </p:nvSpPr>
          <p:spPr>
            <a:xfrm>
              <a:off x="2828" y="1556"/>
              <a:ext cx="102" cy="99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7" name="Google Shape;3097;p85"/>
            <p:cNvSpPr/>
            <p:nvPr/>
          </p:nvSpPr>
          <p:spPr>
            <a:xfrm>
              <a:off x="2794" y="1662"/>
              <a:ext cx="170" cy="92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5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0" y="34"/>
                    <a:pt x="22" y="38"/>
                    <a:pt x="35" y="38"/>
                  </a:cubicBezTo>
                  <a:cubicBezTo>
                    <a:pt x="48" y="38"/>
                    <a:pt x="61" y="34"/>
                    <a:pt x="70" y="26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0" y="9"/>
                    <a:pt x="61" y="0"/>
                    <a:pt x="5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98" name="Google Shape;3098;p85"/>
          <p:cNvGrpSpPr/>
          <p:nvPr/>
        </p:nvGrpSpPr>
        <p:grpSpPr>
          <a:xfrm>
            <a:off x="6100486" y="1385536"/>
            <a:ext cx="416371" cy="414811"/>
            <a:chOff x="2745" y="1488"/>
            <a:chExt cx="267" cy="266"/>
          </a:xfrm>
        </p:grpSpPr>
        <p:cxnSp>
          <p:nvCxnSpPr>
            <p:cNvPr id="3099" name="Google Shape;3099;p85"/>
            <p:cNvCxnSpPr/>
            <p:nvPr/>
          </p:nvCxnSpPr>
          <p:spPr>
            <a:xfrm>
              <a:off x="2886" y="1490"/>
              <a:ext cx="0" cy="0"/>
            </a:xfrm>
            <a:prstGeom prst="straightConnector1">
              <a:avLst/>
            </a:prstGeom>
            <a:noFill/>
            <a:ln w="19050" cap="flat" cmpd="sng">
              <a:solidFill>
                <a:srgbClr val="7A7A7A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100" name="Google Shape;3100;p85"/>
            <p:cNvSpPr/>
            <p:nvPr/>
          </p:nvSpPr>
          <p:spPr>
            <a:xfrm>
              <a:off x="2745" y="1488"/>
              <a:ext cx="267" cy="266"/>
            </a:xfrm>
            <a:prstGeom prst="ellipse">
              <a:avLst/>
            </a:prstGeom>
            <a:noFill/>
            <a:ln w="19050" cap="flat" cmpd="sng">
              <a:solidFill>
                <a:srgbClr val="7A7A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1" name="Google Shape;3101;p85"/>
            <p:cNvSpPr/>
            <p:nvPr/>
          </p:nvSpPr>
          <p:spPr>
            <a:xfrm>
              <a:off x="2828" y="1556"/>
              <a:ext cx="102" cy="99"/>
            </a:xfrm>
            <a:prstGeom prst="ellipse">
              <a:avLst/>
            </a:prstGeom>
            <a:noFill/>
            <a:ln w="19050" cap="flat" cmpd="sng">
              <a:solidFill>
                <a:srgbClr val="7A7A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2" name="Google Shape;3102;p85"/>
            <p:cNvSpPr/>
            <p:nvPr/>
          </p:nvSpPr>
          <p:spPr>
            <a:xfrm>
              <a:off x="2794" y="1662"/>
              <a:ext cx="170" cy="92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5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0" y="34"/>
                    <a:pt x="22" y="38"/>
                    <a:pt x="35" y="38"/>
                  </a:cubicBezTo>
                  <a:cubicBezTo>
                    <a:pt x="48" y="38"/>
                    <a:pt x="61" y="34"/>
                    <a:pt x="70" y="26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0" y="9"/>
                    <a:pt x="61" y="0"/>
                    <a:pt x="50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7A7A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03" name="Google Shape;3103;p85"/>
          <p:cNvGrpSpPr/>
          <p:nvPr/>
        </p:nvGrpSpPr>
        <p:grpSpPr>
          <a:xfrm>
            <a:off x="7488177" y="2573829"/>
            <a:ext cx="416371" cy="414811"/>
            <a:chOff x="2745" y="1488"/>
            <a:chExt cx="267" cy="266"/>
          </a:xfrm>
        </p:grpSpPr>
        <p:cxnSp>
          <p:nvCxnSpPr>
            <p:cNvPr id="3104" name="Google Shape;3104;p85"/>
            <p:cNvCxnSpPr/>
            <p:nvPr/>
          </p:nvCxnSpPr>
          <p:spPr>
            <a:xfrm>
              <a:off x="2886" y="1490"/>
              <a:ext cx="0" cy="0"/>
            </a:xfrm>
            <a:prstGeom prst="straightConnector1">
              <a:avLst/>
            </a:prstGeom>
            <a:noFill/>
            <a:ln w="19050" cap="flat" cmpd="sng">
              <a:solidFill>
                <a:srgbClr val="7A7A7A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105" name="Google Shape;3105;p85"/>
            <p:cNvSpPr/>
            <p:nvPr/>
          </p:nvSpPr>
          <p:spPr>
            <a:xfrm>
              <a:off x="2745" y="1488"/>
              <a:ext cx="267" cy="266"/>
            </a:xfrm>
            <a:prstGeom prst="ellipse">
              <a:avLst/>
            </a:prstGeom>
            <a:noFill/>
            <a:ln w="19050" cap="flat" cmpd="sng">
              <a:solidFill>
                <a:srgbClr val="7A7A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6" name="Google Shape;3106;p85"/>
            <p:cNvSpPr/>
            <p:nvPr/>
          </p:nvSpPr>
          <p:spPr>
            <a:xfrm>
              <a:off x="2828" y="1556"/>
              <a:ext cx="102" cy="99"/>
            </a:xfrm>
            <a:prstGeom prst="ellipse">
              <a:avLst/>
            </a:prstGeom>
            <a:noFill/>
            <a:ln w="19050" cap="flat" cmpd="sng">
              <a:solidFill>
                <a:srgbClr val="7A7A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7" name="Google Shape;3107;p85"/>
            <p:cNvSpPr/>
            <p:nvPr/>
          </p:nvSpPr>
          <p:spPr>
            <a:xfrm>
              <a:off x="2794" y="1662"/>
              <a:ext cx="170" cy="92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5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0" y="34"/>
                    <a:pt x="22" y="38"/>
                    <a:pt x="35" y="38"/>
                  </a:cubicBezTo>
                  <a:cubicBezTo>
                    <a:pt x="48" y="38"/>
                    <a:pt x="61" y="34"/>
                    <a:pt x="70" y="26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0" y="9"/>
                    <a:pt x="61" y="0"/>
                    <a:pt x="50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7A7A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08" name="Google Shape;3108;p85"/>
          <p:cNvGrpSpPr/>
          <p:nvPr/>
        </p:nvGrpSpPr>
        <p:grpSpPr>
          <a:xfrm>
            <a:off x="351890" y="5186481"/>
            <a:ext cx="416371" cy="414811"/>
            <a:chOff x="2745" y="1488"/>
            <a:chExt cx="267" cy="266"/>
          </a:xfrm>
        </p:grpSpPr>
        <p:cxnSp>
          <p:nvCxnSpPr>
            <p:cNvPr id="3109" name="Google Shape;3109;p85"/>
            <p:cNvCxnSpPr/>
            <p:nvPr/>
          </p:nvCxnSpPr>
          <p:spPr>
            <a:xfrm>
              <a:off x="2886" y="1490"/>
              <a:ext cx="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110" name="Google Shape;3110;p85"/>
            <p:cNvSpPr/>
            <p:nvPr/>
          </p:nvSpPr>
          <p:spPr>
            <a:xfrm>
              <a:off x="2745" y="1488"/>
              <a:ext cx="267" cy="266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1" name="Google Shape;3111;p85"/>
            <p:cNvSpPr/>
            <p:nvPr/>
          </p:nvSpPr>
          <p:spPr>
            <a:xfrm>
              <a:off x="2828" y="1556"/>
              <a:ext cx="102" cy="99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2" name="Google Shape;3112;p85"/>
            <p:cNvSpPr/>
            <p:nvPr/>
          </p:nvSpPr>
          <p:spPr>
            <a:xfrm>
              <a:off x="2794" y="1662"/>
              <a:ext cx="170" cy="92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5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0" y="34"/>
                    <a:pt x="22" y="38"/>
                    <a:pt x="35" y="38"/>
                  </a:cubicBezTo>
                  <a:cubicBezTo>
                    <a:pt x="48" y="38"/>
                    <a:pt x="61" y="34"/>
                    <a:pt x="70" y="26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0" y="9"/>
                    <a:pt x="61" y="0"/>
                    <a:pt x="5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13" name="Google Shape;3113;p85"/>
          <p:cNvGrpSpPr/>
          <p:nvPr/>
        </p:nvGrpSpPr>
        <p:grpSpPr>
          <a:xfrm>
            <a:off x="484909" y="3939175"/>
            <a:ext cx="416371" cy="414811"/>
            <a:chOff x="2745" y="1488"/>
            <a:chExt cx="267" cy="266"/>
          </a:xfrm>
        </p:grpSpPr>
        <p:cxnSp>
          <p:nvCxnSpPr>
            <p:cNvPr id="3114" name="Google Shape;3114;p85"/>
            <p:cNvCxnSpPr/>
            <p:nvPr/>
          </p:nvCxnSpPr>
          <p:spPr>
            <a:xfrm>
              <a:off x="2886" y="1490"/>
              <a:ext cx="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115" name="Google Shape;3115;p85"/>
            <p:cNvSpPr/>
            <p:nvPr/>
          </p:nvSpPr>
          <p:spPr>
            <a:xfrm>
              <a:off x="2745" y="1488"/>
              <a:ext cx="267" cy="266"/>
            </a:xfrm>
            <a:prstGeom prst="ellipse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6" name="Google Shape;3116;p85"/>
            <p:cNvSpPr/>
            <p:nvPr/>
          </p:nvSpPr>
          <p:spPr>
            <a:xfrm>
              <a:off x="2828" y="1556"/>
              <a:ext cx="102" cy="99"/>
            </a:xfrm>
            <a:prstGeom prst="ellipse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7" name="Google Shape;3117;p85"/>
            <p:cNvSpPr/>
            <p:nvPr/>
          </p:nvSpPr>
          <p:spPr>
            <a:xfrm>
              <a:off x="2794" y="1662"/>
              <a:ext cx="170" cy="92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5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0" y="34"/>
                    <a:pt x="22" y="38"/>
                    <a:pt x="35" y="38"/>
                  </a:cubicBezTo>
                  <a:cubicBezTo>
                    <a:pt x="48" y="38"/>
                    <a:pt x="61" y="34"/>
                    <a:pt x="70" y="26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0" y="9"/>
                    <a:pt x="61" y="0"/>
                    <a:pt x="5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18" name="Google Shape;3118;p85"/>
          <p:cNvGrpSpPr/>
          <p:nvPr/>
        </p:nvGrpSpPr>
        <p:grpSpPr>
          <a:xfrm>
            <a:off x="1089216" y="2923681"/>
            <a:ext cx="416371" cy="414811"/>
            <a:chOff x="2745" y="1488"/>
            <a:chExt cx="267" cy="266"/>
          </a:xfrm>
        </p:grpSpPr>
        <p:cxnSp>
          <p:nvCxnSpPr>
            <p:cNvPr id="3119" name="Google Shape;3119;p85"/>
            <p:cNvCxnSpPr/>
            <p:nvPr/>
          </p:nvCxnSpPr>
          <p:spPr>
            <a:xfrm>
              <a:off x="2886" y="1490"/>
              <a:ext cx="0" cy="0"/>
            </a:xfrm>
            <a:prstGeom prst="straightConnector1">
              <a:avLst/>
            </a:prstGeom>
            <a:noFill/>
            <a:ln w="19050" cap="flat" cmpd="sng">
              <a:solidFill>
                <a:srgbClr val="7A7A7A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120" name="Google Shape;3120;p85"/>
            <p:cNvSpPr/>
            <p:nvPr/>
          </p:nvSpPr>
          <p:spPr>
            <a:xfrm>
              <a:off x="2745" y="1488"/>
              <a:ext cx="267" cy="266"/>
            </a:xfrm>
            <a:prstGeom prst="ellipse">
              <a:avLst/>
            </a:prstGeom>
            <a:noFill/>
            <a:ln w="19050" cap="flat" cmpd="sng">
              <a:solidFill>
                <a:srgbClr val="7A7A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1" name="Google Shape;3121;p85"/>
            <p:cNvSpPr/>
            <p:nvPr/>
          </p:nvSpPr>
          <p:spPr>
            <a:xfrm>
              <a:off x="2828" y="1556"/>
              <a:ext cx="102" cy="99"/>
            </a:xfrm>
            <a:prstGeom prst="ellipse">
              <a:avLst/>
            </a:prstGeom>
            <a:noFill/>
            <a:ln w="19050" cap="flat" cmpd="sng">
              <a:solidFill>
                <a:srgbClr val="7A7A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2" name="Google Shape;3122;p85"/>
            <p:cNvSpPr/>
            <p:nvPr/>
          </p:nvSpPr>
          <p:spPr>
            <a:xfrm>
              <a:off x="2794" y="1662"/>
              <a:ext cx="170" cy="92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5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0" y="34"/>
                    <a:pt x="22" y="38"/>
                    <a:pt x="35" y="38"/>
                  </a:cubicBezTo>
                  <a:cubicBezTo>
                    <a:pt x="48" y="38"/>
                    <a:pt x="61" y="34"/>
                    <a:pt x="70" y="26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0" y="9"/>
                    <a:pt x="61" y="0"/>
                    <a:pt x="50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7A7A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23" name="Google Shape;3123;p85"/>
          <p:cNvGrpSpPr/>
          <p:nvPr/>
        </p:nvGrpSpPr>
        <p:grpSpPr>
          <a:xfrm>
            <a:off x="4808210" y="2925413"/>
            <a:ext cx="416371" cy="414811"/>
            <a:chOff x="2745" y="1488"/>
            <a:chExt cx="267" cy="266"/>
          </a:xfrm>
        </p:grpSpPr>
        <p:cxnSp>
          <p:nvCxnSpPr>
            <p:cNvPr id="3124" name="Google Shape;3124;p85"/>
            <p:cNvCxnSpPr/>
            <p:nvPr/>
          </p:nvCxnSpPr>
          <p:spPr>
            <a:xfrm>
              <a:off x="2886" y="1490"/>
              <a:ext cx="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125" name="Google Shape;3125;p85"/>
            <p:cNvSpPr/>
            <p:nvPr/>
          </p:nvSpPr>
          <p:spPr>
            <a:xfrm>
              <a:off x="2745" y="1488"/>
              <a:ext cx="267" cy="266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6" name="Google Shape;3126;p85"/>
            <p:cNvSpPr/>
            <p:nvPr/>
          </p:nvSpPr>
          <p:spPr>
            <a:xfrm>
              <a:off x="2828" y="1556"/>
              <a:ext cx="102" cy="99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7" name="Google Shape;3127;p85"/>
            <p:cNvSpPr/>
            <p:nvPr/>
          </p:nvSpPr>
          <p:spPr>
            <a:xfrm>
              <a:off x="2794" y="1662"/>
              <a:ext cx="170" cy="92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5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0" y="34"/>
                    <a:pt x="22" y="38"/>
                    <a:pt x="35" y="38"/>
                  </a:cubicBezTo>
                  <a:cubicBezTo>
                    <a:pt x="48" y="38"/>
                    <a:pt x="61" y="34"/>
                    <a:pt x="70" y="26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0" y="9"/>
                    <a:pt x="61" y="0"/>
                    <a:pt x="5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28" name="Google Shape;3128;p85"/>
          <p:cNvGrpSpPr/>
          <p:nvPr/>
        </p:nvGrpSpPr>
        <p:grpSpPr>
          <a:xfrm>
            <a:off x="898712" y="4583520"/>
            <a:ext cx="416371" cy="414811"/>
            <a:chOff x="2745" y="1488"/>
            <a:chExt cx="267" cy="266"/>
          </a:xfrm>
        </p:grpSpPr>
        <p:cxnSp>
          <p:nvCxnSpPr>
            <p:cNvPr id="3129" name="Google Shape;3129;p85"/>
            <p:cNvCxnSpPr/>
            <p:nvPr/>
          </p:nvCxnSpPr>
          <p:spPr>
            <a:xfrm>
              <a:off x="2886" y="1490"/>
              <a:ext cx="0" cy="0"/>
            </a:xfrm>
            <a:prstGeom prst="straightConnector1">
              <a:avLst/>
            </a:prstGeom>
            <a:noFill/>
            <a:ln w="19050" cap="flat" cmpd="sng">
              <a:solidFill>
                <a:srgbClr val="7A7A7A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130" name="Google Shape;3130;p85"/>
            <p:cNvSpPr/>
            <p:nvPr/>
          </p:nvSpPr>
          <p:spPr>
            <a:xfrm>
              <a:off x="2745" y="1488"/>
              <a:ext cx="267" cy="266"/>
            </a:xfrm>
            <a:prstGeom prst="ellipse">
              <a:avLst/>
            </a:prstGeom>
            <a:noFill/>
            <a:ln w="19050" cap="flat" cmpd="sng">
              <a:solidFill>
                <a:srgbClr val="7A7A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1" name="Google Shape;3131;p85"/>
            <p:cNvSpPr/>
            <p:nvPr/>
          </p:nvSpPr>
          <p:spPr>
            <a:xfrm>
              <a:off x="2828" y="1556"/>
              <a:ext cx="102" cy="99"/>
            </a:xfrm>
            <a:prstGeom prst="ellipse">
              <a:avLst/>
            </a:prstGeom>
            <a:noFill/>
            <a:ln w="19050" cap="flat" cmpd="sng">
              <a:solidFill>
                <a:srgbClr val="7A7A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2" name="Google Shape;3132;p85"/>
            <p:cNvSpPr/>
            <p:nvPr/>
          </p:nvSpPr>
          <p:spPr>
            <a:xfrm>
              <a:off x="2794" y="1662"/>
              <a:ext cx="170" cy="92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5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0" y="34"/>
                    <a:pt x="22" y="38"/>
                    <a:pt x="35" y="38"/>
                  </a:cubicBezTo>
                  <a:cubicBezTo>
                    <a:pt x="48" y="38"/>
                    <a:pt x="61" y="34"/>
                    <a:pt x="70" y="26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0" y="9"/>
                    <a:pt x="61" y="0"/>
                    <a:pt x="50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7A7A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33" name="Google Shape;3133;p85"/>
          <p:cNvGrpSpPr/>
          <p:nvPr/>
        </p:nvGrpSpPr>
        <p:grpSpPr>
          <a:xfrm>
            <a:off x="4346166" y="3877021"/>
            <a:ext cx="416371" cy="414811"/>
            <a:chOff x="2745" y="1488"/>
            <a:chExt cx="267" cy="266"/>
          </a:xfrm>
        </p:grpSpPr>
        <p:cxnSp>
          <p:nvCxnSpPr>
            <p:cNvPr id="3134" name="Google Shape;3134;p85"/>
            <p:cNvCxnSpPr/>
            <p:nvPr/>
          </p:nvCxnSpPr>
          <p:spPr>
            <a:xfrm>
              <a:off x="2886" y="1490"/>
              <a:ext cx="0" cy="0"/>
            </a:xfrm>
            <a:prstGeom prst="straightConnector1">
              <a:avLst/>
            </a:prstGeom>
            <a:noFill/>
            <a:ln w="19050" cap="flat" cmpd="sng">
              <a:solidFill>
                <a:srgbClr val="7A7A7A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135" name="Google Shape;3135;p85"/>
            <p:cNvSpPr/>
            <p:nvPr/>
          </p:nvSpPr>
          <p:spPr>
            <a:xfrm>
              <a:off x="2745" y="1488"/>
              <a:ext cx="267" cy="266"/>
            </a:xfrm>
            <a:prstGeom prst="ellipse">
              <a:avLst/>
            </a:prstGeom>
            <a:noFill/>
            <a:ln w="19050" cap="flat" cmpd="sng">
              <a:solidFill>
                <a:srgbClr val="7A7A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85"/>
            <p:cNvSpPr/>
            <p:nvPr/>
          </p:nvSpPr>
          <p:spPr>
            <a:xfrm>
              <a:off x="2828" y="1556"/>
              <a:ext cx="102" cy="99"/>
            </a:xfrm>
            <a:prstGeom prst="ellipse">
              <a:avLst/>
            </a:prstGeom>
            <a:noFill/>
            <a:ln w="19050" cap="flat" cmpd="sng">
              <a:solidFill>
                <a:srgbClr val="7A7A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85"/>
            <p:cNvSpPr/>
            <p:nvPr/>
          </p:nvSpPr>
          <p:spPr>
            <a:xfrm>
              <a:off x="2794" y="1662"/>
              <a:ext cx="170" cy="92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5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0" y="34"/>
                    <a:pt x="22" y="38"/>
                    <a:pt x="35" y="38"/>
                  </a:cubicBezTo>
                  <a:cubicBezTo>
                    <a:pt x="48" y="38"/>
                    <a:pt x="61" y="34"/>
                    <a:pt x="70" y="26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0" y="9"/>
                    <a:pt x="61" y="0"/>
                    <a:pt x="50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7A7A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38" name="Google Shape;3138;p85"/>
          <p:cNvGrpSpPr/>
          <p:nvPr/>
        </p:nvGrpSpPr>
        <p:grpSpPr>
          <a:xfrm>
            <a:off x="7087584" y="3842923"/>
            <a:ext cx="416371" cy="414811"/>
            <a:chOff x="2745" y="1488"/>
            <a:chExt cx="267" cy="266"/>
          </a:xfrm>
        </p:grpSpPr>
        <p:cxnSp>
          <p:nvCxnSpPr>
            <p:cNvPr id="3139" name="Google Shape;3139;p85"/>
            <p:cNvCxnSpPr/>
            <p:nvPr/>
          </p:nvCxnSpPr>
          <p:spPr>
            <a:xfrm>
              <a:off x="2886" y="1490"/>
              <a:ext cx="0" cy="0"/>
            </a:xfrm>
            <a:prstGeom prst="straightConnector1">
              <a:avLst/>
            </a:prstGeom>
            <a:noFill/>
            <a:ln w="19050" cap="flat" cmpd="sng">
              <a:solidFill>
                <a:srgbClr val="7A7A7A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140" name="Google Shape;3140;p85"/>
            <p:cNvSpPr/>
            <p:nvPr/>
          </p:nvSpPr>
          <p:spPr>
            <a:xfrm>
              <a:off x="2745" y="1488"/>
              <a:ext cx="267" cy="266"/>
            </a:xfrm>
            <a:prstGeom prst="ellipse">
              <a:avLst/>
            </a:prstGeom>
            <a:noFill/>
            <a:ln w="19050" cap="flat" cmpd="sng">
              <a:solidFill>
                <a:srgbClr val="7A7A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85"/>
            <p:cNvSpPr/>
            <p:nvPr/>
          </p:nvSpPr>
          <p:spPr>
            <a:xfrm>
              <a:off x="2828" y="1556"/>
              <a:ext cx="102" cy="99"/>
            </a:xfrm>
            <a:prstGeom prst="ellipse">
              <a:avLst/>
            </a:prstGeom>
            <a:noFill/>
            <a:ln w="19050" cap="flat" cmpd="sng">
              <a:solidFill>
                <a:srgbClr val="7A7A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85"/>
            <p:cNvSpPr/>
            <p:nvPr/>
          </p:nvSpPr>
          <p:spPr>
            <a:xfrm>
              <a:off x="2794" y="1662"/>
              <a:ext cx="170" cy="92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5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0" y="34"/>
                    <a:pt x="22" y="38"/>
                    <a:pt x="35" y="38"/>
                  </a:cubicBezTo>
                  <a:cubicBezTo>
                    <a:pt x="48" y="38"/>
                    <a:pt x="61" y="34"/>
                    <a:pt x="70" y="26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0" y="9"/>
                    <a:pt x="61" y="0"/>
                    <a:pt x="50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7A7A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43" name="Google Shape;3143;p85"/>
          <p:cNvGrpSpPr/>
          <p:nvPr/>
        </p:nvGrpSpPr>
        <p:grpSpPr>
          <a:xfrm>
            <a:off x="7714817" y="3287943"/>
            <a:ext cx="416371" cy="414811"/>
            <a:chOff x="2745" y="1488"/>
            <a:chExt cx="267" cy="266"/>
          </a:xfrm>
        </p:grpSpPr>
        <p:cxnSp>
          <p:nvCxnSpPr>
            <p:cNvPr id="3144" name="Google Shape;3144;p85"/>
            <p:cNvCxnSpPr/>
            <p:nvPr/>
          </p:nvCxnSpPr>
          <p:spPr>
            <a:xfrm>
              <a:off x="2886" y="1490"/>
              <a:ext cx="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145" name="Google Shape;3145;p85"/>
            <p:cNvSpPr/>
            <p:nvPr/>
          </p:nvSpPr>
          <p:spPr>
            <a:xfrm>
              <a:off x="2745" y="1488"/>
              <a:ext cx="267" cy="266"/>
            </a:xfrm>
            <a:prstGeom prst="ellipse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85"/>
            <p:cNvSpPr/>
            <p:nvPr/>
          </p:nvSpPr>
          <p:spPr>
            <a:xfrm>
              <a:off x="2828" y="1556"/>
              <a:ext cx="102" cy="99"/>
            </a:xfrm>
            <a:prstGeom prst="ellipse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85"/>
            <p:cNvSpPr/>
            <p:nvPr/>
          </p:nvSpPr>
          <p:spPr>
            <a:xfrm>
              <a:off x="2794" y="1662"/>
              <a:ext cx="170" cy="92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5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0" y="34"/>
                    <a:pt x="22" y="38"/>
                    <a:pt x="35" y="38"/>
                  </a:cubicBezTo>
                  <a:cubicBezTo>
                    <a:pt x="48" y="38"/>
                    <a:pt x="61" y="34"/>
                    <a:pt x="70" y="26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0" y="9"/>
                    <a:pt x="61" y="0"/>
                    <a:pt x="5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48" name="Google Shape;3148;p85"/>
          <p:cNvGrpSpPr/>
          <p:nvPr/>
        </p:nvGrpSpPr>
        <p:grpSpPr>
          <a:xfrm>
            <a:off x="8308949" y="5042992"/>
            <a:ext cx="416371" cy="414811"/>
            <a:chOff x="2745" y="1488"/>
            <a:chExt cx="267" cy="266"/>
          </a:xfrm>
        </p:grpSpPr>
        <p:cxnSp>
          <p:nvCxnSpPr>
            <p:cNvPr id="3149" name="Google Shape;3149;p85"/>
            <p:cNvCxnSpPr/>
            <p:nvPr/>
          </p:nvCxnSpPr>
          <p:spPr>
            <a:xfrm>
              <a:off x="2886" y="1490"/>
              <a:ext cx="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150" name="Google Shape;3150;p85"/>
            <p:cNvSpPr/>
            <p:nvPr/>
          </p:nvSpPr>
          <p:spPr>
            <a:xfrm>
              <a:off x="2745" y="1488"/>
              <a:ext cx="267" cy="266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85"/>
            <p:cNvSpPr/>
            <p:nvPr/>
          </p:nvSpPr>
          <p:spPr>
            <a:xfrm>
              <a:off x="2828" y="1556"/>
              <a:ext cx="102" cy="99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85"/>
            <p:cNvSpPr/>
            <p:nvPr/>
          </p:nvSpPr>
          <p:spPr>
            <a:xfrm>
              <a:off x="2794" y="1662"/>
              <a:ext cx="170" cy="92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5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0" y="34"/>
                    <a:pt x="22" y="38"/>
                    <a:pt x="35" y="38"/>
                  </a:cubicBezTo>
                  <a:cubicBezTo>
                    <a:pt x="48" y="38"/>
                    <a:pt x="61" y="34"/>
                    <a:pt x="70" y="26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0" y="9"/>
                    <a:pt x="61" y="0"/>
                    <a:pt x="5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53" name="Google Shape;3153;p85"/>
          <p:cNvGrpSpPr/>
          <p:nvPr/>
        </p:nvGrpSpPr>
        <p:grpSpPr>
          <a:xfrm>
            <a:off x="4887178" y="4936577"/>
            <a:ext cx="416371" cy="414811"/>
            <a:chOff x="2745" y="1488"/>
            <a:chExt cx="267" cy="266"/>
          </a:xfrm>
        </p:grpSpPr>
        <p:cxnSp>
          <p:nvCxnSpPr>
            <p:cNvPr id="3154" name="Google Shape;3154;p85"/>
            <p:cNvCxnSpPr/>
            <p:nvPr/>
          </p:nvCxnSpPr>
          <p:spPr>
            <a:xfrm>
              <a:off x="2886" y="1490"/>
              <a:ext cx="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155" name="Google Shape;3155;p85"/>
            <p:cNvSpPr/>
            <p:nvPr/>
          </p:nvSpPr>
          <p:spPr>
            <a:xfrm>
              <a:off x="2745" y="1488"/>
              <a:ext cx="267" cy="266"/>
            </a:xfrm>
            <a:prstGeom prst="ellipse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85"/>
            <p:cNvSpPr/>
            <p:nvPr/>
          </p:nvSpPr>
          <p:spPr>
            <a:xfrm>
              <a:off x="2828" y="1556"/>
              <a:ext cx="102" cy="99"/>
            </a:xfrm>
            <a:prstGeom prst="ellipse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85"/>
            <p:cNvSpPr/>
            <p:nvPr/>
          </p:nvSpPr>
          <p:spPr>
            <a:xfrm>
              <a:off x="2794" y="1662"/>
              <a:ext cx="170" cy="92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5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0" y="34"/>
                    <a:pt x="22" y="38"/>
                    <a:pt x="35" y="38"/>
                  </a:cubicBezTo>
                  <a:cubicBezTo>
                    <a:pt x="48" y="38"/>
                    <a:pt x="61" y="34"/>
                    <a:pt x="70" y="26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0" y="9"/>
                    <a:pt x="61" y="0"/>
                    <a:pt x="5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58" name="Google Shape;3158;p85"/>
          <p:cNvGrpSpPr/>
          <p:nvPr/>
        </p:nvGrpSpPr>
        <p:grpSpPr>
          <a:xfrm>
            <a:off x="6598173" y="2076792"/>
            <a:ext cx="416371" cy="414811"/>
            <a:chOff x="2745" y="1488"/>
            <a:chExt cx="267" cy="266"/>
          </a:xfrm>
        </p:grpSpPr>
        <p:cxnSp>
          <p:nvCxnSpPr>
            <p:cNvPr id="3159" name="Google Shape;3159;p85"/>
            <p:cNvCxnSpPr/>
            <p:nvPr/>
          </p:nvCxnSpPr>
          <p:spPr>
            <a:xfrm>
              <a:off x="2886" y="1490"/>
              <a:ext cx="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160" name="Google Shape;3160;p85"/>
            <p:cNvSpPr/>
            <p:nvPr/>
          </p:nvSpPr>
          <p:spPr>
            <a:xfrm>
              <a:off x="2745" y="1488"/>
              <a:ext cx="267" cy="266"/>
            </a:xfrm>
            <a:prstGeom prst="ellipse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1" name="Google Shape;3161;p85"/>
            <p:cNvSpPr/>
            <p:nvPr/>
          </p:nvSpPr>
          <p:spPr>
            <a:xfrm>
              <a:off x="2828" y="1556"/>
              <a:ext cx="102" cy="99"/>
            </a:xfrm>
            <a:prstGeom prst="ellipse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2" name="Google Shape;3162;p85"/>
            <p:cNvSpPr/>
            <p:nvPr/>
          </p:nvSpPr>
          <p:spPr>
            <a:xfrm>
              <a:off x="2794" y="1662"/>
              <a:ext cx="170" cy="92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5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0" y="34"/>
                    <a:pt x="22" y="38"/>
                    <a:pt x="35" y="38"/>
                  </a:cubicBezTo>
                  <a:cubicBezTo>
                    <a:pt x="48" y="38"/>
                    <a:pt x="61" y="34"/>
                    <a:pt x="70" y="26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0" y="9"/>
                    <a:pt x="61" y="0"/>
                    <a:pt x="5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42424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8" name="Google Shape;3168;p86"/>
          <p:cNvSpPr txBox="1"/>
          <p:nvPr/>
        </p:nvSpPr>
        <p:spPr>
          <a:xfrm>
            <a:off x="839981" y="3701136"/>
            <a:ext cx="10913404" cy="11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Over 900 Growth Items, 386 Organizational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9" name="Google Shape;3169;p86"/>
          <p:cNvSpPr txBox="1">
            <a:spLocks noGrp="1"/>
          </p:cNvSpPr>
          <p:nvPr>
            <p:ph type="title"/>
          </p:nvPr>
        </p:nvSpPr>
        <p:spPr>
          <a:xfrm>
            <a:off x="167391" y="148648"/>
            <a:ext cx="1123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Identified Areas to Improve</a:t>
            </a:r>
            <a:endParaRPr/>
          </a:p>
        </p:txBody>
      </p:sp>
      <p:sp>
        <p:nvSpPr>
          <p:cNvPr id="3170" name="Google Shape;3170;p86"/>
          <p:cNvSpPr txBox="1"/>
          <p:nvPr/>
        </p:nvSpPr>
        <p:spPr>
          <a:xfrm rot="-5400000">
            <a:off x="-363940" y="1572993"/>
            <a:ext cx="1868680" cy="11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 Lowest Competencies</a:t>
            </a: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171" name="Google Shape;3171;p86"/>
          <p:cNvGraphicFramePr/>
          <p:nvPr/>
        </p:nvGraphicFramePr>
        <p:xfrm>
          <a:off x="988591" y="134404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{423E841E-94DB-4596-A919-023D73E60B39}</a:tableStyleId>
              </a:tblPr>
              <a:tblGrid>
                <a:gridCol w="2227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9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8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8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08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9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Monthly Release Plan</a:t>
                      </a:r>
                      <a:endParaRPr sz="1600" b="1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5400" marR="25400" marT="25400" marB="25400" anchor="ctr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lt1"/>
                          </a:solidFill>
                        </a:rPr>
                        <a:t>Vision &amp; Purpose</a:t>
                      </a:r>
                      <a:endParaRPr sz="1600" b="1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5400" marR="25400" marT="25400" marB="25400" anchor="ctr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lt1"/>
                          </a:solidFill>
                        </a:rPr>
                        <a:t>Qtrly Roadmaps</a:t>
                      </a:r>
                      <a:endParaRPr sz="1600" b="1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5400" marR="25400" marT="25400" marB="25400" anchor="ctr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lt1"/>
                          </a:solidFill>
                        </a:rPr>
                        <a:t>Predictable Delivery</a:t>
                      </a:r>
                      <a:endParaRPr sz="1600" b="1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5400" marR="25400" marT="25400" marB="25400" anchor="ctr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lt1"/>
                          </a:solidFill>
                        </a:rPr>
                        <a:t>Impediment Mgmt.</a:t>
                      </a:r>
                      <a:endParaRPr sz="1600" b="1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5400" marR="25400" marT="25400" marB="25400" anchor="ctr"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39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u="none" strike="noStrike" cap="none"/>
                        <a:t>We have a plan for the next few iterations but it changes so frequently</a:t>
                      </a:r>
                      <a:endParaRPr sz="16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5400" marR="25400" marT="25400" marB="2540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u="none" strike="noStrike" cap="none"/>
                        <a:t>We have clarity on our teams purpose and our customer needs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5400" marR="25400" marT="25400" marB="2540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u="none" strike="noStrike" cap="none"/>
                        <a:t>We have a rough plan but it’s not shared with the team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5400" marR="25400" marT="25400" marB="2540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u="none" strike="noStrike" cap="none"/>
                        <a:t>We do not have a steady velocity, throughput or cycle time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5400" marR="25400" marT="25400" marB="2540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u="none" strike="noStrike" cap="none"/>
                        <a:t>Dependencies and impediments are effectively resolved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5400" marR="25400" marT="25400" marB="25400" anchor="ctr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172" name="Google Shape;3172;p86"/>
          <p:cNvGraphicFramePr/>
          <p:nvPr/>
        </p:nvGraphicFramePr>
        <p:xfrm>
          <a:off x="839981" y="450868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{423E841E-94DB-4596-A919-023D73E60B39}</a:tableStyleId>
              </a:tblPr>
              <a:tblGrid>
                <a:gridCol w="208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900" b="1" u="none" strike="noStrike" cap="none">
                          <a:solidFill>
                            <a:srgbClr val="FFFFFF"/>
                          </a:solidFill>
                        </a:rPr>
                        <a:t>Impediment Management</a:t>
                      </a:r>
                      <a:endParaRPr sz="1900" b="1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5400" marR="25400" marT="25400" marB="25400" anchor="ctr">
                    <a:solidFill>
                      <a:srgbClr val="3AB64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rgbClr val="FFFFFF"/>
                          </a:solidFill>
                        </a:rPr>
                        <a:t>Allocation &amp; Stability</a:t>
                      </a:r>
                      <a:endParaRPr sz="1600" b="1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5400" marR="25400" marT="25400" marB="25400" anchor="ctr">
                    <a:solidFill>
                      <a:srgbClr val="00A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rgbClr val="FFFFFF"/>
                          </a:solidFill>
                        </a:rPr>
                        <a:t>Roadmaps</a:t>
                      </a:r>
                      <a:endParaRPr sz="1600" b="1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5400" marR="25400" marT="25400" marB="25400" anchor="ctr">
                    <a:solidFill>
                      <a:srgbClr val="F794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rgbClr val="FFFFFF"/>
                          </a:solidFill>
                        </a:rPr>
                        <a:t>Leadership</a:t>
                      </a:r>
                      <a:endParaRPr sz="1600" b="1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5400" marR="25400" marT="25400" marB="25400" anchor="ctr">
                    <a:solidFill>
                      <a:srgbClr val="EC20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rgbClr val="FFFFFF"/>
                          </a:solidFill>
                        </a:rPr>
                        <a:t>Innovation &amp; Learning</a:t>
                      </a:r>
                      <a:endParaRPr sz="1600" b="1" u="none" strike="noStrike" cap="non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5400" marR="25400" marT="25400" marB="25400" anchor="ctr">
                    <a:solidFill>
                      <a:srgbClr val="644C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2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u="none" strike="noStrike" cap="none"/>
                        <a:t>Reduce external dependencies </a:t>
                      </a:r>
                      <a:endParaRPr sz="16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u="none" strike="noStrike" cap="none"/>
                        <a:t>(73 OGI’s)</a:t>
                      </a:r>
                      <a:endParaRPr sz="16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5400" marR="25400" marT="25400" marB="2540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u="none" strike="noStrike" cap="none"/>
                        <a:t>Fill open roles and keep teams stable </a:t>
                      </a:r>
                      <a:endParaRPr sz="16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u="none" strike="noStrike" cap="none"/>
                        <a:t>(52 OGI’s)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5400" marR="25400" marT="25400" marB="2540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u="none" strike="noStrike" cap="none"/>
                        <a:t>Create, communicate and maintain clear roadmaps (47 OGI’s)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5400" marR="25400" marT="25400" marB="2540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u="none" strike="noStrike" cap="none"/>
                        <a:t>Practice servant leadership, be transparent (57 OGI’s)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5400" marR="25400" marT="25400" marB="2540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u="none" strike="noStrike" cap="none"/>
                        <a:t>Allocate time for team members to innovate and learn (30 OGI’s)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5400" marR="25400" marT="25400" marB="25400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173" name="Google Shape;3173;p86"/>
          <p:cNvSpPr/>
          <p:nvPr/>
        </p:nvSpPr>
        <p:spPr>
          <a:xfrm>
            <a:off x="5497303" y="3200400"/>
            <a:ext cx="546658" cy="65040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2A84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8" name="Google Shape;3178;p87"/>
          <p:cNvSpPr txBox="1">
            <a:spLocks noGrp="1"/>
          </p:cNvSpPr>
          <p:nvPr>
            <p:ph type="title"/>
          </p:nvPr>
        </p:nvSpPr>
        <p:spPr>
          <a:xfrm>
            <a:off x="472190" y="250249"/>
            <a:ext cx="11458141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 Light"/>
              <a:buNone/>
            </a:pPr>
            <a:r>
              <a:rPr lang="en-US"/>
              <a:t>Committed to Actioning on Improvements at all Levels</a:t>
            </a:r>
            <a:endParaRPr/>
          </a:p>
        </p:txBody>
      </p:sp>
      <p:pic>
        <p:nvPicPr>
          <p:cNvPr id="3179" name="Google Shape;3179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3678" y="1048107"/>
            <a:ext cx="10066387" cy="44475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80" name="Google Shape;3180;p87"/>
          <p:cNvCxnSpPr/>
          <p:nvPr/>
        </p:nvCxnSpPr>
        <p:spPr>
          <a:xfrm rot="10800000" flipH="1">
            <a:off x="3439886" y="5495636"/>
            <a:ext cx="152400" cy="687450"/>
          </a:xfrm>
          <a:prstGeom prst="straightConnector1">
            <a:avLst/>
          </a:prstGeom>
          <a:noFill/>
          <a:ln w="57150" cap="flat" cmpd="sng">
            <a:solidFill>
              <a:srgbClr val="EA1A77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181" name="Google Shape;3181;p87"/>
          <p:cNvCxnSpPr/>
          <p:nvPr/>
        </p:nvCxnSpPr>
        <p:spPr>
          <a:xfrm rot="10800000" flipH="1">
            <a:off x="6705600" y="5495636"/>
            <a:ext cx="152400" cy="687450"/>
          </a:xfrm>
          <a:prstGeom prst="straightConnector1">
            <a:avLst/>
          </a:prstGeom>
          <a:noFill/>
          <a:ln w="57150" cap="flat" cmpd="sng">
            <a:solidFill>
              <a:srgbClr val="EA1A77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182" name="Google Shape;3182;p87"/>
          <p:cNvCxnSpPr/>
          <p:nvPr/>
        </p:nvCxnSpPr>
        <p:spPr>
          <a:xfrm rot="10800000" flipH="1">
            <a:off x="10254344" y="5391397"/>
            <a:ext cx="152400" cy="687450"/>
          </a:xfrm>
          <a:prstGeom prst="straightConnector1">
            <a:avLst/>
          </a:prstGeom>
          <a:noFill/>
          <a:ln w="57150" cap="flat" cmpd="sng">
            <a:solidFill>
              <a:srgbClr val="EA1A77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7" name="Google Shape;3187;p88"/>
          <p:cNvSpPr txBox="1">
            <a:spLocks noGrp="1"/>
          </p:cNvSpPr>
          <p:nvPr>
            <p:ph type="title"/>
          </p:nvPr>
        </p:nvSpPr>
        <p:spPr>
          <a:xfrm>
            <a:off x="472191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 Light"/>
              <a:buNone/>
            </a:pPr>
            <a:r>
              <a:rPr lang="en-US"/>
              <a:t>Achieved Growth | Agility Insights &amp; ROI </a:t>
            </a:r>
            <a:endParaRPr/>
          </a:p>
        </p:txBody>
      </p:sp>
      <p:pic>
        <p:nvPicPr>
          <p:cNvPr id="3188" name="Google Shape;3188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188" y="1049679"/>
            <a:ext cx="2947072" cy="392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9" name="Google Shape;3189;p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23782" y="1086459"/>
            <a:ext cx="2886772" cy="3887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0" name="Google Shape;3190;p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74060" y="1086458"/>
            <a:ext cx="2897867" cy="3873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1" name="Google Shape;3191;p8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61076" y="1063207"/>
            <a:ext cx="2911379" cy="3897243"/>
          </a:xfrm>
          <a:prstGeom prst="rect">
            <a:avLst/>
          </a:prstGeom>
          <a:noFill/>
          <a:ln>
            <a:noFill/>
          </a:ln>
        </p:spPr>
      </p:pic>
      <p:sp>
        <p:nvSpPr>
          <p:cNvPr id="3192" name="Google Shape;3192;p88"/>
          <p:cNvSpPr/>
          <p:nvPr/>
        </p:nvSpPr>
        <p:spPr>
          <a:xfrm>
            <a:off x="126188" y="5076703"/>
            <a:ext cx="1563275" cy="1059366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More Predictable Delivery</a:t>
            </a:r>
            <a:endParaRPr/>
          </a:p>
        </p:txBody>
      </p:sp>
      <p:sp>
        <p:nvSpPr>
          <p:cNvPr id="3193" name="Google Shape;3193;p88"/>
          <p:cNvSpPr/>
          <p:nvPr/>
        </p:nvSpPr>
        <p:spPr>
          <a:xfrm>
            <a:off x="3706160" y="5076703"/>
            <a:ext cx="1927659" cy="1059366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Work Aligned to Strategy &amp; Roadmap</a:t>
            </a:r>
            <a:endParaRPr/>
          </a:p>
        </p:txBody>
      </p:sp>
      <p:sp>
        <p:nvSpPr>
          <p:cNvPr id="3194" name="Google Shape;3194;p88"/>
          <p:cNvSpPr/>
          <p:nvPr/>
        </p:nvSpPr>
        <p:spPr>
          <a:xfrm>
            <a:off x="5847701" y="5076703"/>
            <a:ext cx="1957960" cy="1059366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EPICs delivered in 30 days increased by 267%</a:t>
            </a:r>
            <a:endParaRPr/>
          </a:p>
        </p:txBody>
      </p:sp>
      <p:sp>
        <p:nvSpPr>
          <p:cNvPr id="3195" name="Google Shape;3195;p88"/>
          <p:cNvSpPr/>
          <p:nvPr/>
        </p:nvSpPr>
        <p:spPr>
          <a:xfrm>
            <a:off x="8082903" y="5076703"/>
            <a:ext cx="2179103" cy="1059366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Focused teams were able to deliver 5 additional teams work! </a:t>
            </a:r>
            <a:endParaRPr/>
          </a:p>
        </p:txBody>
      </p:sp>
      <p:sp>
        <p:nvSpPr>
          <p:cNvPr id="3196" name="Google Shape;3196;p88"/>
          <p:cNvSpPr/>
          <p:nvPr/>
        </p:nvSpPr>
        <p:spPr>
          <a:xfrm>
            <a:off x="1923771" y="5076703"/>
            <a:ext cx="1563275" cy="1059366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Backlogs ‘ready’ reduced churn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1" name="Google Shape;3201;p89"/>
          <p:cNvSpPr txBox="1">
            <a:spLocks noGrp="1"/>
          </p:cNvSpPr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Program Improvements – Over 6 months</a:t>
            </a:r>
            <a:endParaRPr/>
          </a:p>
        </p:txBody>
      </p:sp>
      <p:pic>
        <p:nvPicPr>
          <p:cNvPr id="3202" name="Google Shape;3202;p89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87400" y="1152525"/>
            <a:ext cx="5308500" cy="5135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3" name="Google Shape;3203;p89"/>
          <p:cNvSpPr/>
          <p:nvPr/>
        </p:nvSpPr>
        <p:spPr>
          <a:xfrm>
            <a:off x="6925968" y="2587985"/>
            <a:ext cx="3593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1E3C"/>
              </a:buClr>
              <a:buSzPts val="1800"/>
              <a:buFont typeface="Open Sans"/>
              <a:buNone/>
            </a:pPr>
            <a:r>
              <a:rPr lang="en-US" sz="1800" b="1" i="0" u="none" strike="noStrike" cap="none">
                <a:solidFill>
                  <a:srgbClr val="DB1E3C"/>
                </a:solidFill>
                <a:latin typeface="Open Sans"/>
                <a:ea typeface="Open Sans"/>
                <a:cs typeface="Open Sans"/>
                <a:sym typeface="Open Sans"/>
              </a:rPr>
              <a:t>Culture Improved by 62%</a:t>
            </a:r>
            <a:endParaRPr sz="1600" b="0" i="0" u="none" strike="noStrike" cap="none">
              <a:solidFill>
                <a:srgbClr val="58595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04" name="Google Shape;3204;p89"/>
          <p:cNvSpPr/>
          <p:nvPr/>
        </p:nvSpPr>
        <p:spPr>
          <a:xfrm>
            <a:off x="6925966" y="5640192"/>
            <a:ext cx="4162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B549"/>
              </a:buClr>
              <a:buSzPts val="1800"/>
              <a:buFont typeface="Open Sans"/>
              <a:buNone/>
            </a:pPr>
            <a:r>
              <a:rPr lang="en-US" sz="1800" b="1" i="0" u="none" strike="noStrike" cap="none">
                <a:solidFill>
                  <a:srgbClr val="38B549"/>
                </a:solidFill>
                <a:latin typeface="Open Sans"/>
                <a:ea typeface="Open Sans"/>
                <a:cs typeface="Open Sans"/>
                <a:sym typeface="Open Sans"/>
              </a:rPr>
              <a:t>Performance Improved by 134%</a:t>
            </a:r>
            <a:endParaRPr sz="1600" b="0" i="0" u="none" strike="noStrike" cap="none">
              <a:solidFill>
                <a:srgbClr val="58595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05" name="Google Shape;3205;p89"/>
          <p:cNvSpPr/>
          <p:nvPr/>
        </p:nvSpPr>
        <p:spPr>
          <a:xfrm>
            <a:off x="6925966" y="1570583"/>
            <a:ext cx="3593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4CA0"/>
              </a:buClr>
              <a:buSzPts val="1800"/>
              <a:buFont typeface="Open Sans"/>
              <a:buNone/>
            </a:pPr>
            <a:r>
              <a:rPr lang="en-US" sz="1800" b="1" i="0" u="none" strike="noStrike" cap="none">
                <a:solidFill>
                  <a:srgbClr val="644CA0"/>
                </a:solidFill>
                <a:latin typeface="Open Sans"/>
                <a:ea typeface="Open Sans"/>
                <a:cs typeface="Open Sans"/>
                <a:sym typeface="Open Sans"/>
              </a:rPr>
              <a:t>Leadership Increased by 32%</a:t>
            </a:r>
            <a:endParaRPr sz="1600" b="0" i="0" u="none" strike="noStrike" cap="none">
              <a:solidFill>
                <a:srgbClr val="58595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06" name="Google Shape;3206;p89"/>
          <p:cNvSpPr/>
          <p:nvPr/>
        </p:nvSpPr>
        <p:spPr>
          <a:xfrm>
            <a:off x="6925965" y="3605387"/>
            <a:ext cx="3847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800"/>
              <a:buFont typeface="Open Sans"/>
              <a:buNone/>
            </a:pPr>
            <a:r>
              <a:rPr lang="en-US" sz="1800" b="1" i="0" u="none" strike="noStrike" cap="none">
                <a:solidFill>
                  <a:srgbClr val="00AEEF"/>
                </a:solidFill>
                <a:latin typeface="Open Sans"/>
                <a:ea typeface="Open Sans"/>
                <a:cs typeface="Open Sans"/>
                <a:sym typeface="Open Sans"/>
              </a:rPr>
              <a:t>Foundation Improved by 110%</a:t>
            </a:r>
            <a:endParaRPr sz="1600" b="0" i="0" u="none" strike="noStrike" cap="none">
              <a:solidFill>
                <a:srgbClr val="00AEE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07" name="Google Shape;3207;p89"/>
          <p:cNvSpPr/>
          <p:nvPr/>
        </p:nvSpPr>
        <p:spPr>
          <a:xfrm>
            <a:off x="6925966" y="4622789"/>
            <a:ext cx="3593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31D"/>
              </a:buClr>
              <a:buSzPts val="1800"/>
              <a:buFont typeface="Open Sans"/>
              <a:buNone/>
            </a:pPr>
            <a:r>
              <a:rPr lang="en-US" sz="1800" b="1" i="0" u="none" strike="noStrike" cap="none">
                <a:solidFill>
                  <a:srgbClr val="F7931D"/>
                </a:solidFill>
                <a:latin typeface="Open Sans"/>
                <a:ea typeface="Open Sans"/>
                <a:cs typeface="Open Sans"/>
                <a:sym typeface="Open Sans"/>
              </a:rPr>
              <a:t>Clarity Improved by 86%</a:t>
            </a:r>
            <a:endParaRPr sz="1600" b="0" i="0" u="none" strike="noStrike" cap="none">
              <a:solidFill>
                <a:srgbClr val="F7931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9"/>
          <p:cNvSpPr txBox="1">
            <a:spLocks noGrp="1"/>
          </p:cNvSpPr>
          <p:nvPr>
            <p:ph type="title"/>
          </p:nvPr>
        </p:nvSpPr>
        <p:spPr>
          <a:xfrm>
            <a:off x="478436" y="381000"/>
            <a:ext cx="11235128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The 7 Pillars to Invest In “At a Glance”</a:t>
            </a:r>
            <a:endParaRPr sz="40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1" name="Google Shape;101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70220" y="3055894"/>
            <a:ext cx="1508760" cy="1508760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9"/>
          <p:cNvSpPr/>
          <p:nvPr/>
        </p:nvSpPr>
        <p:spPr>
          <a:xfrm>
            <a:off x="7391400" y="3025524"/>
            <a:ext cx="1508760" cy="640025"/>
          </a:xfrm>
          <a:prstGeom prst="rect">
            <a:avLst/>
          </a:prstGeom>
          <a:solidFill>
            <a:srgbClr val="49AB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Lean Portfolio Management</a:t>
            </a:r>
            <a:endParaRPr/>
          </a:p>
        </p:txBody>
      </p:sp>
      <p:sp>
        <p:nvSpPr>
          <p:cNvPr id="1013" name="Google Shape;1013;p9"/>
          <p:cNvSpPr/>
          <p:nvPr/>
        </p:nvSpPr>
        <p:spPr>
          <a:xfrm>
            <a:off x="7391400" y="3894149"/>
            <a:ext cx="1508760" cy="640025"/>
          </a:xfrm>
          <a:prstGeom prst="rect">
            <a:avLst/>
          </a:prstGeom>
          <a:solidFill>
            <a:srgbClr val="63CEC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Org. &amp; Team Design</a:t>
            </a:r>
            <a:endParaRPr/>
          </a:p>
        </p:txBody>
      </p:sp>
      <p:sp>
        <p:nvSpPr>
          <p:cNvPr id="1014" name="Google Shape;1014;p9"/>
          <p:cNvSpPr/>
          <p:nvPr/>
        </p:nvSpPr>
        <p:spPr>
          <a:xfrm>
            <a:off x="6705600" y="4735775"/>
            <a:ext cx="1508760" cy="640025"/>
          </a:xfrm>
          <a:prstGeom prst="rect">
            <a:avLst/>
          </a:prstGeom>
          <a:solidFill>
            <a:srgbClr val="5036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Agile Mindset &amp; Framework</a:t>
            </a:r>
            <a:endParaRPr/>
          </a:p>
        </p:txBody>
      </p:sp>
      <p:sp>
        <p:nvSpPr>
          <p:cNvPr id="1015" name="Google Shape;1015;p9"/>
          <p:cNvSpPr/>
          <p:nvPr/>
        </p:nvSpPr>
        <p:spPr>
          <a:xfrm>
            <a:off x="4398617" y="4724400"/>
            <a:ext cx="1508760" cy="640025"/>
          </a:xfrm>
          <a:prstGeom prst="rect">
            <a:avLst/>
          </a:prstGeom>
          <a:solidFill>
            <a:srgbClr val="DD29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Leadership Agility</a:t>
            </a:r>
            <a:endParaRPr/>
          </a:p>
        </p:txBody>
      </p:sp>
      <p:sp>
        <p:nvSpPr>
          <p:cNvPr id="1016" name="Google Shape;1016;p9"/>
          <p:cNvSpPr/>
          <p:nvPr/>
        </p:nvSpPr>
        <p:spPr>
          <a:xfrm>
            <a:off x="3810000" y="3894149"/>
            <a:ext cx="1508760" cy="640025"/>
          </a:xfrm>
          <a:prstGeom prst="rect">
            <a:avLst/>
          </a:prstGeom>
          <a:solidFill>
            <a:srgbClr val="3B97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Make it Stick / Sustain</a:t>
            </a:r>
            <a:endParaRPr/>
          </a:p>
        </p:txBody>
      </p:sp>
      <p:sp>
        <p:nvSpPr>
          <p:cNvPr id="1017" name="Google Shape;1017;p9"/>
          <p:cNvSpPr/>
          <p:nvPr/>
        </p:nvSpPr>
        <p:spPr>
          <a:xfrm>
            <a:off x="3810000" y="3025524"/>
            <a:ext cx="1508760" cy="640025"/>
          </a:xfrm>
          <a:prstGeom prst="rect">
            <a:avLst/>
          </a:prstGeom>
          <a:solidFill>
            <a:srgbClr val="275A1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Technology Agility</a:t>
            </a:r>
            <a:endParaRPr/>
          </a:p>
        </p:txBody>
      </p:sp>
      <p:grpSp>
        <p:nvGrpSpPr>
          <p:cNvPr id="1018" name="Google Shape;1018;p9"/>
          <p:cNvGrpSpPr/>
          <p:nvPr/>
        </p:nvGrpSpPr>
        <p:grpSpPr>
          <a:xfrm>
            <a:off x="3349752" y="1371600"/>
            <a:ext cx="5870448" cy="1447800"/>
            <a:chOff x="3349752" y="1375574"/>
            <a:chExt cx="5870448" cy="1447800"/>
          </a:xfrm>
        </p:grpSpPr>
        <p:sp>
          <p:nvSpPr>
            <p:cNvPr id="1019" name="Google Shape;1019;p9"/>
            <p:cNvSpPr/>
            <p:nvPr/>
          </p:nvSpPr>
          <p:spPr>
            <a:xfrm>
              <a:off x="5579745" y="2183349"/>
              <a:ext cx="1508760" cy="640025"/>
            </a:xfrm>
            <a:prstGeom prst="rect">
              <a:avLst/>
            </a:prstGeom>
            <a:solidFill>
              <a:srgbClr val="EA79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Calibri"/>
                <a:buNone/>
              </a:pPr>
              <a:r>
                <a:rPr lang="en-US" sz="16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Customer Seat at the Table</a:t>
              </a:r>
              <a:endParaRPr/>
            </a:p>
          </p:txBody>
        </p:sp>
        <p:grpSp>
          <p:nvGrpSpPr>
            <p:cNvPr id="1020" name="Google Shape;1020;p9"/>
            <p:cNvGrpSpPr/>
            <p:nvPr/>
          </p:nvGrpSpPr>
          <p:grpSpPr>
            <a:xfrm>
              <a:off x="5579745" y="2087934"/>
              <a:ext cx="1508760" cy="91440"/>
              <a:chOff x="5351145" y="1828800"/>
              <a:chExt cx="1508760" cy="156375"/>
            </a:xfrm>
          </p:grpSpPr>
          <p:cxnSp>
            <p:nvCxnSpPr>
              <p:cNvPr id="1021" name="Google Shape;1021;p9"/>
              <p:cNvCxnSpPr/>
              <p:nvPr/>
            </p:nvCxnSpPr>
            <p:spPr>
              <a:xfrm rot="10800000">
                <a:off x="6096000" y="1828800"/>
                <a:ext cx="9525" cy="15637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22" name="Google Shape;1022;p9"/>
              <p:cNvCxnSpPr/>
              <p:nvPr/>
            </p:nvCxnSpPr>
            <p:spPr>
              <a:xfrm rot="10800000">
                <a:off x="6105525" y="1074420"/>
                <a:ext cx="0" cy="150876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023" name="Google Shape;1023;p9"/>
            <p:cNvSpPr/>
            <p:nvPr/>
          </p:nvSpPr>
          <p:spPr>
            <a:xfrm>
              <a:off x="3349752" y="1375574"/>
              <a:ext cx="5870448" cy="64002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600"/>
                <a:buFont typeface="Calibri"/>
                <a:buNone/>
              </a:pPr>
              <a:r>
                <a:rPr lang="en-US" sz="1600" b="1" i="0" u="none" strike="noStrike" cap="none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Develop a deeper understanding and engagement with your customers and deliver high-impact solutions to market faster…</a:t>
              </a:r>
              <a:endParaRPr/>
            </a:p>
          </p:txBody>
        </p:sp>
      </p:grpSp>
      <p:sp>
        <p:nvSpPr>
          <p:cNvPr id="1024" name="Google Shape;1024;p9"/>
          <p:cNvSpPr/>
          <p:nvPr/>
        </p:nvSpPr>
        <p:spPr>
          <a:xfrm>
            <a:off x="9097999" y="3025469"/>
            <a:ext cx="2926080" cy="64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Drive your strategy with alignment to outcomes</a:t>
            </a:r>
            <a:endParaRPr/>
          </a:p>
        </p:txBody>
      </p:sp>
      <p:sp>
        <p:nvSpPr>
          <p:cNvPr id="1025" name="Google Shape;1025;p9"/>
          <p:cNvSpPr/>
          <p:nvPr/>
        </p:nvSpPr>
        <p:spPr>
          <a:xfrm>
            <a:off x="9097999" y="3894149"/>
            <a:ext cx="2926080" cy="64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Simplify Delivery and Increase Collaboration &amp; Innovation</a:t>
            </a:r>
            <a:endParaRPr/>
          </a:p>
        </p:txBody>
      </p:sp>
      <p:sp>
        <p:nvSpPr>
          <p:cNvPr id="1026" name="Google Shape;1026;p9"/>
          <p:cNvSpPr/>
          <p:nvPr/>
        </p:nvSpPr>
        <p:spPr>
          <a:xfrm>
            <a:off x="6400800" y="5524226"/>
            <a:ext cx="2819400" cy="64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Leverage Agile Practices to Optimize Iterative Delivery</a:t>
            </a:r>
            <a:endParaRPr/>
          </a:p>
        </p:txBody>
      </p:sp>
      <p:sp>
        <p:nvSpPr>
          <p:cNvPr id="1027" name="Google Shape;1027;p9"/>
          <p:cNvSpPr/>
          <p:nvPr/>
        </p:nvSpPr>
        <p:spPr>
          <a:xfrm>
            <a:off x="3352800" y="5524226"/>
            <a:ext cx="2819400" cy="64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Engage, Energize, and Empower Your Teams</a:t>
            </a:r>
            <a:endParaRPr/>
          </a:p>
        </p:txBody>
      </p:sp>
      <p:sp>
        <p:nvSpPr>
          <p:cNvPr id="1028" name="Google Shape;1028;p9"/>
          <p:cNvSpPr/>
          <p:nvPr/>
        </p:nvSpPr>
        <p:spPr>
          <a:xfrm>
            <a:off x="655320" y="3025469"/>
            <a:ext cx="2926080" cy="64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Develop core Agility-enabling Technical capabilities</a:t>
            </a:r>
            <a:endParaRPr/>
          </a:p>
        </p:txBody>
      </p:sp>
      <p:sp>
        <p:nvSpPr>
          <p:cNvPr id="1029" name="Google Shape;1029;p9"/>
          <p:cNvSpPr/>
          <p:nvPr/>
        </p:nvSpPr>
        <p:spPr>
          <a:xfrm>
            <a:off x="655320" y="3894149"/>
            <a:ext cx="2926080" cy="64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Calibri"/>
              <a:buNone/>
            </a:pPr>
            <a:r>
              <a:rPr lang="en-US" sz="1600" b="1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Build internal capabilities to sustain and scale Agility</a:t>
            </a:r>
            <a:endParaRPr sz="1600" b="1" i="0" u="none" strike="noStrike" cap="none">
              <a:solidFill>
                <a:srgbClr val="5859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30" name="Google Shape;1030;p9"/>
          <p:cNvGrpSpPr/>
          <p:nvPr/>
        </p:nvGrpSpPr>
        <p:grpSpPr>
          <a:xfrm>
            <a:off x="8890635" y="3025469"/>
            <a:ext cx="91440" cy="1508705"/>
            <a:chOff x="8890635" y="2949269"/>
            <a:chExt cx="91440" cy="1508705"/>
          </a:xfrm>
        </p:grpSpPr>
        <p:grpSp>
          <p:nvGrpSpPr>
            <p:cNvPr id="1031" name="Google Shape;1031;p9"/>
            <p:cNvGrpSpPr/>
            <p:nvPr/>
          </p:nvGrpSpPr>
          <p:grpSpPr>
            <a:xfrm rot="5400000">
              <a:off x="8616315" y="3223589"/>
              <a:ext cx="640080" cy="91440"/>
              <a:chOff x="5351145" y="1828800"/>
              <a:chExt cx="1508760" cy="156375"/>
            </a:xfrm>
          </p:grpSpPr>
          <p:cxnSp>
            <p:nvCxnSpPr>
              <p:cNvPr id="1032" name="Google Shape;1032;p9"/>
              <p:cNvCxnSpPr/>
              <p:nvPr/>
            </p:nvCxnSpPr>
            <p:spPr>
              <a:xfrm rot="10800000">
                <a:off x="6096000" y="1828800"/>
                <a:ext cx="9525" cy="15637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33" name="Google Shape;1033;p9"/>
              <p:cNvCxnSpPr/>
              <p:nvPr/>
            </p:nvCxnSpPr>
            <p:spPr>
              <a:xfrm rot="10800000">
                <a:off x="6105525" y="1074420"/>
                <a:ext cx="0" cy="150876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034" name="Google Shape;1034;p9"/>
            <p:cNvGrpSpPr/>
            <p:nvPr/>
          </p:nvGrpSpPr>
          <p:grpSpPr>
            <a:xfrm rot="5400000">
              <a:off x="8616315" y="4092214"/>
              <a:ext cx="640080" cy="91440"/>
              <a:chOff x="5351145" y="1828800"/>
              <a:chExt cx="1508760" cy="156375"/>
            </a:xfrm>
          </p:grpSpPr>
          <p:cxnSp>
            <p:nvCxnSpPr>
              <p:cNvPr id="1035" name="Google Shape;1035;p9"/>
              <p:cNvCxnSpPr/>
              <p:nvPr/>
            </p:nvCxnSpPr>
            <p:spPr>
              <a:xfrm rot="10800000">
                <a:off x="6096000" y="1828800"/>
                <a:ext cx="9525" cy="15637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36" name="Google Shape;1036;p9"/>
              <p:cNvCxnSpPr/>
              <p:nvPr/>
            </p:nvCxnSpPr>
            <p:spPr>
              <a:xfrm rot="10800000">
                <a:off x="6105525" y="1074420"/>
                <a:ext cx="0" cy="150876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1037" name="Google Shape;1037;p9"/>
          <p:cNvGrpSpPr/>
          <p:nvPr/>
        </p:nvGrpSpPr>
        <p:grpSpPr>
          <a:xfrm flipH="1">
            <a:off x="3718560" y="3025469"/>
            <a:ext cx="91440" cy="1508705"/>
            <a:chOff x="8890635" y="2949269"/>
            <a:chExt cx="91440" cy="1508705"/>
          </a:xfrm>
        </p:grpSpPr>
        <p:grpSp>
          <p:nvGrpSpPr>
            <p:cNvPr id="1038" name="Google Shape;1038;p9"/>
            <p:cNvGrpSpPr/>
            <p:nvPr/>
          </p:nvGrpSpPr>
          <p:grpSpPr>
            <a:xfrm rot="5400000">
              <a:off x="8616315" y="3223589"/>
              <a:ext cx="640080" cy="91440"/>
              <a:chOff x="5351145" y="1828800"/>
              <a:chExt cx="1508760" cy="156375"/>
            </a:xfrm>
          </p:grpSpPr>
          <p:cxnSp>
            <p:nvCxnSpPr>
              <p:cNvPr id="1039" name="Google Shape;1039;p9"/>
              <p:cNvCxnSpPr/>
              <p:nvPr/>
            </p:nvCxnSpPr>
            <p:spPr>
              <a:xfrm rot="10800000">
                <a:off x="6096000" y="1828800"/>
                <a:ext cx="9525" cy="15637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40" name="Google Shape;1040;p9"/>
              <p:cNvCxnSpPr/>
              <p:nvPr/>
            </p:nvCxnSpPr>
            <p:spPr>
              <a:xfrm rot="10800000">
                <a:off x="6105525" y="1074420"/>
                <a:ext cx="0" cy="150876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1041" name="Google Shape;1041;p9"/>
            <p:cNvGrpSpPr/>
            <p:nvPr/>
          </p:nvGrpSpPr>
          <p:grpSpPr>
            <a:xfrm rot="5400000">
              <a:off x="8616315" y="4092214"/>
              <a:ext cx="640080" cy="91440"/>
              <a:chOff x="5351145" y="1828800"/>
              <a:chExt cx="1508760" cy="156375"/>
            </a:xfrm>
          </p:grpSpPr>
          <p:cxnSp>
            <p:nvCxnSpPr>
              <p:cNvPr id="1042" name="Google Shape;1042;p9"/>
              <p:cNvCxnSpPr/>
              <p:nvPr/>
            </p:nvCxnSpPr>
            <p:spPr>
              <a:xfrm rot="10800000">
                <a:off x="6096000" y="1828800"/>
                <a:ext cx="9525" cy="15637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43" name="Google Shape;1043;p9"/>
              <p:cNvCxnSpPr/>
              <p:nvPr/>
            </p:nvCxnSpPr>
            <p:spPr>
              <a:xfrm rot="10800000">
                <a:off x="6105525" y="1074420"/>
                <a:ext cx="0" cy="150876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1044" name="Google Shape;1044;p9"/>
          <p:cNvGrpSpPr/>
          <p:nvPr/>
        </p:nvGrpSpPr>
        <p:grpSpPr>
          <a:xfrm>
            <a:off x="6400800" y="5375607"/>
            <a:ext cx="2816352" cy="91440"/>
            <a:chOff x="6400800" y="5307301"/>
            <a:chExt cx="2816352" cy="91440"/>
          </a:xfrm>
        </p:grpSpPr>
        <p:cxnSp>
          <p:nvCxnSpPr>
            <p:cNvPr id="1045" name="Google Shape;1045;p9"/>
            <p:cNvCxnSpPr/>
            <p:nvPr/>
          </p:nvCxnSpPr>
          <p:spPr>
            <a:xfrm>
              <a:off x="7459980" y="5307301"/>
              <a:ext cx="0" cy="9144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46" name="Google Shape;1046;p9"/>
            <p:cNvCxnSpPr/>
            <p:nvPr/>
          </p:nvCxnSpPr>
          <p:spPr>
            <a:xfrm rot="10800000">
              <a:off x="7808976" y="3990565"/>
              <a:ext cx="0" cy="2816352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047" name="Google Shape;1047;p9"/>
          <p:cNvGrpSpPr/>
          <p:nvPr/>
        </p:nvGrpSpPr>
        <p:grpSpPr>
          <a:xfrm flipH="1">
            <a:off x="3352800" y="5375607"/>
            <a:ext cx="2816352" cy="91440"/>
            <a:chOff x="6400800" y="5307301"/>
            <a:chExt cx="2816352" cy="91440"/>
          </a:xfrm>
        </p:grpSpPr>
        <p:cxnSp>
          <p:nvCxnSpPr>
            <p:cNvPr id="1048" name="Google Shape;1048;p9"/>
            <p:cNvCxnSpPr/>
            <p:nvPr/>
          </p:nvCxnSpPr>
          <p:spPr>
            <a:xfrm>
              <a:off x="7459980" y="5307301"/>
              <a:ext cx="0" cy="9144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49" name="Google Shape;1049;p9"/>
            <p:cNvCxnSpPr/>
            <p:nvPr/>
          </p:nvCxnSpPr>
          <p:spPr>
            <a:xfrm rot="10800000">
              <a:off x="7808976" y="3990565"/>
              <a:ext cx="0" cy="2816352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gilityHealth Palette">
      <a:dk1>
        <a:srgbClr val="58595B"/>
      </a:dk1>
      <a:lt1>
        <a:srgbClr val="FFFFFF"/>
      </a:lt1>
      <a:dk2>
        <a:srgbClr val="58595B"/>
      </a:dk2>
      <a:lt2>
        <a:srgbClr val="F5F5F5"/>
      </a:lt2>
      <a:accent1>
        <a:srgbClr val="3AB64B"/>
      </a:accent1>
      <a:accent2>
        <a:srgbClr val="00AEEE"/>
      </a:accent2>
      <a:accent3>
        <a:srgbClr val="F7941C"/>
      </a:accent3>
      <a:accent4>
        <a:srgbClr val="EC207B"/>
      </a:accent4>
      <a:accent5>
        <a:srgbClr val="644CA0"/>
      </a:accent5>
      <a:accent6>
        <a:srgbClr val="F0BE28"/>
      </a:accent6>
      <a:hlink>
        <a:srgbClr val="00AEEF"/>
      </a:hlink>
      <a:folHlink>
        <a:srgbClr val="38B54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Custom 6">
      <a:dk1>
        <a:srgbClr val="58595B"/>
      </a:dk1>
      <a:lt1>
        <a:srgbClr val="FFFFFF"/>
      </a:lt1>
      <a:dk2>
        <a:srgbClr val="58595B"/>
      </a:dk2>
      <a:lt2>
        <a:srgbClr val="F5F5F5"/>
      </a:lt2>
      <a:accent1>
        <a:srgbClr val="DB1E3C"/>
      </a:accent1>
      <a:accent2>
        <a:srgbClr val="38B549"/>
      </a:accent2>
      <a:accent3>
        <a:srgbClr val="00AEEF"/>
      </a:accent3>
      <a:accent4>
        <a:srgbClr val="F7931D"/>
      </a:accent4>
      <a:accent5>
        <a:srgbClr val="644CA0"/>
      </a:accent5>
      <a:accent6>
        <a:srgbClr val="F0BE28"/>
      </a:accent6>
      <a:hlink>
        <a:srgbClr val="0070C0"/>
      </a:hlink>
      <a:folHlink>
        <a:srgbClr val="0070C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AgilityHealth Palette">
      <a:dk1>
        <a:srgbClr val="58595B"/>
      </a:dk1>
      <a:lt1>
        <a:srgbClr val="FFFFFF"/>
      </a:lt1>
      <a:dk2>
        <a:srgbClr val="58595B"/>
      </a:dk2>
      <a:lt2>
        <a:srgbClr val="F5F5F5"/>
      </a:lt2>
      <a:accent1>
        <a:srgbClr val="3AB64B"/>
      </a:accent1>
      <a:accent2>
        <a:srgbClr val="00AEEE"/>
      </a:accent2>
      <a:accent3>
        <a:srgbClr val="F7941C"/>
      </a:accent3>
      <a:accent4>
        <a:srgbClr val="EC207B"/>
      </a:accent4>
      <a:accent5>
        <a:srgbClr val="644CA0"/>
      </a:accent5>
      <a:accent6>
        <a:srgbClr val="F0BE28"/>
      </a:accent6>
      <a:hlink>
        <a:srgbClr val="00AEEF"/>
      </a:hlink>
      <a:folHlink>
        <a:srgbClr val="38B54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Agility Health">
      <a:dk1>
        <a:srgbClr val="58595B"/>
      </a:dk1>
      <a:lt1>
        <a:srgbClr val="FFFFFF"/>
      </a:lt1>
      <a:dk2>
        <a:srgbClr val="58595B"/>
      </a:dk2>
      <a:lt2>
        <a:srgbClr val="F5F5F5"/>
      </a:lt2>
      <a:accent1>
        <a:srgbClr val="DB1E3C"/>
      </a:accent1>
      <a:accent2>
        <a:srgbClr val="38B549"/>
      </a:accent2>
      <a:accent3>
        <a:srgbClr val="00AEEF"/>
      </a:accent3>
      <a:accent4>
        <a:srgbClr val="F7931D"/>
      </a:accent4>
      <a:accent5>
        <a:srgbClr val="644CA0"/>
      </a:accent5>
      <a:accent6>
        <a:srgbClr val="F0BE28"/>
      </a:accent6>
      <a:hlink>
        <a:srgbClr val="00AEEF"/>
      </a:hlink>
      <a:folHlink>
        <a:srgbClr val="38B54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lide_Templates_WideScreen_16-9">
  <a:themeElements>
    <a:clrScheme name="AgilityHealth Palette">
      <a:dk1>
        <a:srgbClr val="58595B"/>
      </a:dk1>
      <a:lt1>
        <a:srgbClr val="FFFFFF"/>
      </a:lt1>
      <a:dk2>
        <a:srgbClr val="58595B"/>
      </a:dk2>
      <a:lt2>
        <a:srgbClr val="F5F5F5"/>
      </a:lt2>
      <a:accent1>
        <a:srgbClr val="3AB64B"/>
      </a:accent1>
      <a:accent2>
        <a:srgbClr val="00AEEE"/>
      </a:accent2>
      <a:accent3>
        <a:srgbClr val="F7941C"/>
      </a:accent3>
      <a:accent4>
        <a:srgbClr val="EC207B"/>
      </a:accent4>
      <a:accent5>
        <a:srgbClr val="644CA0"/>
      </a:accent5>
      <a:accent6>
        <a:srgbClr val="F0BE28"/>
      </a:accent6>
      <a:hlink>
        <a:srgbClr val="00AEEF"/>
      </a:hlink>
      <a:folHlink>
        <a:srgbClr val="38B54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Slide_Templates_WideScreen_16-9">
  <a:themeElements>
    <a:clrScheme name="AgilityHealth Palette">
      <a:dk1>
        <a:srgbClr val="58595B"/>
      </a:dk1>
      <a:lt1>
        <a:srgbClr val="FFFFFF"/>
      </a:lt1>
      <a:dk2>
        <a:srgbClr val="58595B"/>
      </a:dk2>
      <a:lt2>
        <a:srgbClr val="F5F5F5"/>
      </a:lt2>
      <a:accent1>
        <a:srgbClr val="3AB64B"/>
      </a:accent1>
      <a:accent2>
        <a:srgbClr val="00AEEE"/>
      </a:accent2>
      <a:accent3>
        <a:srgbClr val="F7941C"/>
      </a:accent3>
      <a:accent4>
        <a:srgbClr val="EC207B"/>
      </a:accent4>
      <a:accent5>
        <a:srgbClr val="644CA0"/>
      </a:accent5>
      <a:accent6>
        <a:srgbClr val="F0BE28"/>
      </a:accent6>
      <a:hlink>
        <a:srgbClr val="00AEEF"/>
      </a:hlink>
      <a:folHlink>
        <a:srgbClr val="38B54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6165</Words>
  <Application>Microsoft Macintosh PowerPoint</Application>
  <PresentationFormat>Widescreen</PresentationFormat>
  <Paragraphs>969</Paragraphs>
  <Slides>89</Slides>
  <Notes>89</Notes>
  <HiddenSlides>15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89</vt:i4>
      </vt:variant>
    </vt:vector>
  </HeadingPairs>
  <TitlesOfParts>
    <vt:vector size="106" baseType="lpstr">
      <vt:lpstr>Open Sans SemiBold</vt:lpstr>
      <vt:lpstr>Times New Roman</vt:lpstr>
      <vt:lpstr>Poppins</vt:lpstr>
      <vt:lpstr>Calibri</vt:lpstr>
      <vt:lpstr>PT Sans</vt:lpstr>
      <vt:lpstr>Open Sans</vt:lpstr>
      <vt:lpstr>Arial</vt:lpstr>
      <vt:lpstr>Open Sans Light</vt:lpstr>
      <vt:lpstr>Noto Sans Symbols</vt:lpstr>
      <vt:lpstr>Short Stack</vt:lpstr>
      <vt:lpstr>Trebuchet MS</vt:lpstr>
      <vt:lpstr>Office Theme</vt:lpstr>
      <vt:lpstr>3_Office Theme</vt:lpstr>
      <vt:lpstr>4_Office Theme</vt:lpstr>
      <vt:lpstr>2_Office Theme</vt:lpstr>
      <vt:lpstr>Slide_Templates_WideScreen_16-9</vt:lpstr>
      <vt:lpstr>1_Slide_Templates_WideScreen_16-9</vt:lpstr>
      <vt:lpstr>PowerPoint Presentation</vt:lpstr>
      <vt:lpstr>PowerPoint Presentation</vt:lpstr>
      <vt:lpstr>Business Agility Definition</vt:lpstr>
      <vt:lpstr>Why Business Agility?</vt:lpstr>
      <vt:lpstr>PowerPoint Presentation</vt:lpstr>
      <vt:lpstr>Workshop: Your Top Challenges</vt:lpstr>
      <vt:lpstr>Problems We Are Trying to Solve</vt:lpstr>
      <vt:lpstr>Enterprise Business Agility Explainer Video</vt:lpstr>
      <vt:lpstr>The 7 Pillars to Invest In “At a Glance”</vt:lpstr>
      <vt:lpstr>Enterprise Business Agility Strategy Model</vt:lpstr>
      <vt:lpstr>What is EBA Model?</vt:lpstr>
      <vt:lpstr>10 EBA Guiding Principles</vt:lpstr>
      <vt:lpstr>EBA Radar</vt:lpstr>
      <vt:lpstr>How to Accelerate the Journey</vt:lpstr>
      <vt:lpstr>How we take the EBA journey matters</vt:lpstr>
      <vt:lpstr>Our Approach: The EBA Enablement Model</vt:lpstr>
      <vt:lpstr>Customer Seat At The Table</vt:lpstr>
      <vt:lpstr>Customer Seat At The Table Is…</vt:lpstr>
      <vt:lpstr>A Closer Look: Customer Seat at the Table</vt:lpstr>
      <vt:lpstr>Enable the Enterprise FLOW of Value</vt:lpstr>
      <vt:lpstr>From Insights to High Impact Solutions!</vt:lpstr>
      <vt:lpstr>Activity</vt:lpstr>
      <vt:lpstr>Product Health Radar</vt:lpstr>
      <vt:lpstr>Lean Portfolio Management</vt:lpstr>
      <vt:lpstr>Why Lean Portfolio Management?</vt:lpstr>
      <vt:lpstr>Problems we are trying to solve with LPM</vt:lpstr>
      <vt:lpstr>Lean Portfolio Management Is…</vt:lpstr>
      <vt:lpstr>A Closer Look: Lean Portfolio Management</vt:lpstr>
      <vt:lpstr>Alignment to Strategy at Every Level</vt:lpstr>
      <vt:lpstr>A Snapshot of LPM Best Practices</vt:lpstr>
      <vt:lpstr>Outcomes vs Output</vt:lpstr>
      <vt:lpstr>Sample: Annual Outcome</vt:lpstr>
      <vt:lpstr>Sample: Annual Outcome with Key Results</vt:lpstr>
      <vt:lpstr>AgilityHealth | Outcome Alignment Dashboard</vt:lpstr>
      <vt:lpstr>Workshop: Your LPM Maturity</vt:lpstr>
      <vt:lpstr>Activity</vt:lpstr>
      <vt:lpstr>Org and Team Design for Agility</vt:lpstr>
      <vt:lpstr>Organizational Structure &amp; Team Design Is…</vt:lpstr>
      <vt:lpstr>Current State:  The Delivery “Spaghetti of Despair”</vt:lpstr>
      <vt:lpstr>Many Organization’s Are Structured Like This Today…</vt:lpstr>
      <vt:lpstr>… But This is How We Actually Work!</vt:lpstr>
      <vt:lpstr>How Might We…</vt:lpstr>
      <vt:lpstr>Basic Team Structure</vt:lpstr>
      <vt:lpstr>Team of Teams Level</vt:lpstr>
      <vt:lpstr>Portfolio – LPM Team</vt:lpstr>
      <vt:lpstr>Role Agility | Enabling Success for New Roles</vt:lpstr>
      <vt:lpstr>The Buckets of Work | RGT</vt:lpstr>
      <vt:lpstr>Workshop: Your Org/Team Design</vt:lpstr>
      <vt:lpstr>Activity</vt:lpstr>
      <vt:lpstr>Activity</vt:lpstr>
      <vt:lpstr>Leadership &amp; Culture</vt:lpstr>
      <vt:lpstr>What is Leadership Agility?</vt:lpstr>
      <vt:lpstr>A Closer Look: Leadership and Culture</vt:lpstr>
      <vt:lpstr>A High Performance Culture</vt:lpstr>
      <vt:lpstr>Top Unhealthy Leadership Behaviors</vt:lpstr>
      <vt:lpstr>Top Healthy Leadership Behaviors</vt:lpstr>
      <vt:lpstr>Where Managers Focus Today</vt:lpstr>
      <vt:lpstr>Leadership Agility Radar</vt:lpstr>
      <vt:lpstr>Role Transition Paths</vt:lpstr>
      <vt:lpstr>Lessons Learned for Leadership Transformation</vt:lpstr>
      <vt:lpstr>Workshop: Your Leadership Priorities</vt:lpstr>
      <vt:lpstr>Activity</vt:lpstr>
      <vt:lpstr>Measure &amp; Grow at Every Level</vt:lpstr>
      <vt:lpstr>The 6 Measurement Questions to Ask</vt:lpstr>
      <vt:lpstr>Measurement Challenges</vt:lpstr>
      <vt:lpstr>AgilityHealth Measure &amp; Grow Platform</vt:lpstr>
      <vt:lpstr>What to Measure at Each Level</vt:lpstr>
      <vt:lpstr>What Should We Measure? The 3 Metrics That Matter</vt:lpstr>
      <vt:lpstr>AgilityHealth’s Continuous Improvement Model</vt:lpstr>
      <vt:lpstr>Six Key Capabilities of the AgilityHealth® Platform</vt:lpstr>
      <vt:lpstr>Measure &amp; Grow at Every Level</vt:lpstr>
      <vt:lpstr>Workshop: Your Measurement Priorities</vt:lpstr>
      <vt:lpstr>Activity</vt:lpstr>
      <vt:lpstr>Review Results &amp; Growth Planning</vt:lpstr>
      <vt:lpstr>Workshop: Review Results</vt:lpstr>
      <vt:lpstr>Workshop: Build Growth Plan</vt:lpstr>
      <vt:lpstr>Appendix</vt:lpstr>
      <vt:lpstr>A Closer Look: Agile Framework &amp; Mindset</vt:lpstr>
      <vt:lpstr>A Closer Look: Make it Stick / Sustain the Change</vt:lpstr>
      <vt:lpstr>A Closer Look: Technology Agility</vt:lpstr>
      <vt:lpstr>Case Study for Measure &amp; Grow</vt:lpstr>
      <vt:lpstr>PowerPoint Presentation</vt:lpstr>
      <vt:lpstr>Completed a Baseline Across 90+ Teams</vt:lpstr>
      <vt:lpstr>Multi-Team Rollup at Train Level</vt:lpstr>
      <vt:lpstr>Found Patterns by Capturing The Voice of the Teams</vt:lpstr>
      <vt:lpstr>Identified Areas to Improve</vt:lpstr>
      <vt:lpstr>Committed to Actioning on Improvements at all Levels</vt:lpstr>
      <vt:lpstr>Achieved Growth | Agility Insights &amp; ROI </vt:lpstr>
      <vt:lpstr>Program Improvements – Over 6 months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Sallys Elatta</dc:creator>
  <cp:lastModifiedBy>Hall, Bekah</cp:lastModifiedBy>
  <cp:revision>2</cp:revision>
  <dcterms:created xsi:type="dcterms:W3CDTF">2018-12-05T20:50:55Z</dcterms:created>
  <dcterms:modified xsi:type="dcterms:W3CDTF">2024-06-04T17:05:24Z</dcterms:modified>
</cp:coreProperties>
</file>