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5" r:id="rId1"/>
  </p:sldMasterIdLst>
  <p:notesMasterIdLst>
    <p:notesMasterId r:id="rId26"/>
  </p:notesMasterIdLst>
  <p:sldIdLst>
    <p:sldId id="256" r:id="rId2"/>
    <p:sldId id="260" r:id="rId3"/>
    <p:sldId id="3322" r:id="rId4"/>
    <p:sldId id="262" r:id="rId5"/>
    <p:sldId id="1413" r:id="rId6"/>
    <p:sldId id="2960" r:id="rId7"/>
    <p:sldId id="268" r:id="rId8"/>
    <p:sldId id="269" r:id="rId9"/>
    <p:sldId id="1548" r:id="rId10"/>
    <p:sldId id="270" r:id="rId11"/>
    <p:sldId id="2947" r:id="rId12"/>
    <p:sldId id="3321" r:id="rId13"/>
    <p:sldId id="3302" r:id="rId14"/>
    <p:sldId id="271" r:id="rId15"/>
    <p:sldId id="267" r:id="rId16"/>
    <p:sldId id="3323" r:id="rId17"/>
    <p:sldId id="3324" r:id="rId18"/>
    <p:sldId id="273" r:id="rId19"/>
    <p:sldId id="274" r:id="rId20"/>
    <p:sldId id="279" r:id="rId21"/>
    <p:sldId id="281" r:id="rId22"/>
    <p:sldId id="280" r:id="rId23"/>
    <p:sldId id="277" r:id="rId24"/>
    <p:sldId id="278" r:id="rId25"/>
  </p:sldIdLst>
  <p:sldSz cx="12192000" cy="6858000"/>
  <p:notesSz cx="7315200" cy="96012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902030302020204" pitchFamily="66" charset="0"/>
      <p:regular r:id="rId31"/>
      <p:bold r:id="rId32"/>
    </p:embeddedFont>
    <p:embeddedFont>
      <p:font typeface="Lato" panose="020F0502020204030203" pitchFamily="34" charset="77"/>
      <p:regular r:id="rId33"/>
      <p:bold r:id="rId34"/>
      <p:italic r:id="rId35"/>
      <p:boldItalic r:id="rId36"/>
    </p:embeddedFont>
    <p:embeddedFont>
      <p:font typeface="Myriad Pro" panose="020B0503030403020204" pitchFamily="34" charset="0"/>
      <p:regular r:id="rId37"/>
      <p:bold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PT Sans" panose="020B0503020203020204" pitchFamily="34" charset="77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" id="{E93DAEBB-F24C-E84F-9CE9-FF5C79945458}">
          <p14:sldIdLst>
            <p14:sldId id="256"/>
          </p14:sldIdLst>
        </p14:section>
        <p14:section name="What to Expect Today" id="{D7CDD221-B03A-934C-9F3F-989EF8147520}">
          <p14:sldIdLst>
            <p14:sldId id="260"/>
            <p14:sldId id="3322"/>
            <p14:sldId id="262"/>
            <p14:sldId id="1413"/>
            <p14:sldId id="2960"/>
            <p14:sldId id="268"/>
          </p14:sldIdLst>
        </p14:section>
        <p14:section name="Complete TeamHealth Assessment" id="{B0567F59-27D0-FA48-9C6D-0FF639958476}">
          <p14:sldIdLst>
            <p14:sldId id="269"/>
            <p14:sldId id="1548"/>
            <p14:sldId id="270"/>
          </p14:sldIdLst>
        </p14:section>
        <p14:section name="Team Breakouts" id="{F24254A2-A379-7F41-BBEA-C769C6A7CD55}">
          <p14:sldIdLst>
            <p14:sldId id="2947"/>
            <p14:sldId id="3321"/>
            <p14:sldId id="3302"/>
            <p14:sldId id="271"/>
            <p14:sldId id="267"/>
            <p14:sldId id="3323"/>
            <p14:sldId id="3324"/>
            <p14:sldId id="273"/>
            <p14:sldId id="274"/>
            <p14:sldId id="279"/>
          </p14:sldIdLst>
        </p14:section>
        <p14:section name="Next Steps" id="{275696BC-58D9-1B45-A2D6-EB7EEC515784}">
          <p14:sldIdLst>
            <p14:sldId id="281"/>
            <p14:sldId id="280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258E82-798F-4DF6-A55F-8303281157FD}">
  <a:tblStyle styleId="{C1258E82-798F-4DF6-A55F-8303281157F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2E8"/>
          </a:solidFill>
        </a:fill>
      </a:tcStyle>
    </a:wholeTbl>
    <a:band1H>
      <a:tcTxStyle/>
      <a:tcStyle>
        <a:tcBdr/>
        <a:fill>
          <a:solidFill>
            <a:srgbClr val="CDE5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E5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7"/>
    <p:restoredTop sz="88565"/>
  </p:normalViewPr>
  <p:slideViewPr>
    <p:cSldViewPr snapToGrid="0">
      <p:cViewPr varScale="1">
        <p:scale>
          <a:sx n="91" d="100"/>
          <a:sy n="91" d="100"/>
        </p:scale>
        <p:origin x="200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6621F-1B14-4188-96A4-C68AE1B249F6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81A68B-8FE0-4A5E-8DD3-EF047F3518E6}">
      <dgm:prSet phldrT="[Text]"/>
      <dgm:spPr/>
      <dgm:t>
        <a:bodyPr/>
        <a:lstStyle/>
        <a:p>
          <a:r>
            <a:rPr lang="en-US" b="1" dirty="0"/>
            <a:t>Review the Results</a:t>
          </a:r>
        </a:p>
      </dgm:t>
    </dgm:pt>
    <dgm:pt modelId="{D9E145CE-9023-40E4-8C94-1169FAF39A0E}" type="parTrans" cxnId="{8C363FF4-7E81-44E3-BC06-5FE814C68117}">
      <dgm:prSet/>
      <dgm:spPr/>
      <dgm:t>
        <a:bodyPr/>
        <a:lstStyle/>
        <a:p>
          <a:endParaRPr lang="en-US"/>
        </a:p>
      </dgm:t>
    </dgm:pt>
    <dgm:pt modelId="{5C122312-0560-411F-93AB-C670CF849059}" type="sibTrans" cxnId="{8C363FF4-7E81-44E3-BC06-5FE814C68117}">
      <dgm:prSet/>
      <dgm:spPr/>
      <dgm:t>
        <a:bodyPr/>
        <a:lstStyle/>
        <a:p>
          <a:endParaRPr lang="en-US"/>
        </a:p>
      </dgm:t>
    </dgm:pt>
    <dgm:pt modelId="{140F4236-E79B-44C9-9660-D2EE5F4EEDBA}">
      <dgm:prSet phldrT="[Text]"/>
      <dgm:spPr/>
      <dgm:t>
        <a:bodyPr/>
        <a:lstStyle/>
        <a:p>
          <a:r>
            <a:rPr lang="en-US" dirty="0"/>
            <a:t>The team members go through the results of the assessment individually</a:t>
          </a:r>
        </a:p>
      </dgm:t>
    </dgm:pt>
    <dgm:pt modelId="{94E24DEC-6324-4142-A083-7338993E0B79}" type="parTrans" cxnId="{A0BAEDF5-4E25-41C1-85C4-B5D88F797424}">
      <dgm:prSet/>
      <dgm:spPr/>
      <dgm:t>
        <a:bodyPr/>
        <a:lstStyle/>
        <a:p>
          <a:endParaRPr lang="en-US"/>
        </a:p>
      </dgm:t>
    </dgm:pt>
    <dgm:pt modelId="{FC0D518D-22B7-4965-9941-DC889D0F7D42}" type="sibTrans" cxnId="{A0BAEDF5-4E25-41C1-85C4-B5D88F797424}">
      <dgm:prSet/>
      <dgm:spPr/>
      <dgm:t>
        <a:bodyPr/>
        <a:lstStyle/>
        <a:p>
          <a:endParaRPr lang="en-US"/>
        </a:p>
      </dgm:t>
    </dgm:pt>
    <dgm:pt modelId="{8AC5BF32-40B4-4359-A008-40ED6B8E6500}">
      <dgm:prSet phldrT="[Text]"/>
      <dgm:spPr/>
      <dgm:t>
        <a:bodyPr/>
        <a:lstStyle/>
        <a:p>
          <a:r>
            <a:rPr lang="en-US" b="1" dirty="0"/>
            <a:t>Prioritize the Top Growth Items</a:t>
          </a:r>
        </a:p>
      </dgm:t>
    </dgm:pt>
    <dgm:pt modelId="{4F8E7356-CE59-4A66-B753-45EA2BBC11C1}" type="parTrans" cxnId="{A80C0E83-2643-42A2-8FAF-5AB9748B69AA}">
      <dgm:prSet/>
      <dgm:spPr/>
      <dgm:t>
        <a:bodyPr/>
        <a:lstStyle/>
        <a:p>
          <a:endParaRPr lang="en-US"/>
        </a:p>
      </dgm:t>
    </dgm:pt>
    <dgm:pt modelId="{D439DFC0-853C-4F87-A53F-6F90B87EE11D}" type="sibTrans" cxnId="{A80C0E83-2643-42A2-8FAF-5AB9748B69AA}">
      <dgm:prSet/>
      <dgm:spPr/>
      <dgm:t>
        <a:bodyPr/>
        <a:lstStyle/>
        <a:p>
          <a:endParaRPr lang="en-US"/>
        </a:p>
      </dgm:t>
    </dgm:pt>
    <dgm:pt modelId="{F74AAB18-F830-4E1F-B5D8-3256F98A42AA}">
      <dgm:prSet phldrT="[Text]"/>
      <dgm:spPr/>
      <dgm:t>
        <a:bodyPr/>
        <a:lstStyle/>
        <a:p>
          <a:r>
            <a:rPr lang="en-US" dirty="0"/>
            <a:t>Allow everyone time to read the grouped items</a:t>
          </a:r>
        </a:p>
      </dgm:t>
    </dgm:pt>
    <dgm:pt modelId="{61B995EC-0B56-4D50-AC3B-48D53794A140}" type="parTrans" cxnId="{407D302C-FD7E-4BD5-B982-8675EF754DC5}">
      <dgm:prSet/>
      <dgm:spPr/>
      <dgm:t>
        <a:bodyPr/>
        <a:lstStyle/>
        <a:p>
          <a:endParaRPr lang="en-US"/>
        </a:p>
      </dgm:t>
    </dgm:pt>
    <dgm:pt modelId="{8678A94F-270C-4C6F-AA2E-2208EA14BD07}" type="sibTrans" cxnId="{407D302C-FD7E-4BD5-B982-8675EF754DC5}">
      <dgm:prSet/>
      <dgm:spPr/>
      <dgm:t>
        <a:bodyPr/>
        <a:lstStyle/>
        <a:p>
          <a:endParaRPr lang="en-US"/>
        </a:p>
      </dgm:t>
    </dgm:pt>
    <dgm:pt modelId="{1232BBA0-BB73-401C-AA2D-0A2A388F0EE2}">
      <dgm:prSet phldrT="[Text]"/>
      <dgm:spPr/>
      <dgm:t>
        <a:bodyPr/>
        <a:lstStyle/>
        <a:p>
          <a:r>
            <a:rPr lang="en-US" b="1" dirty="0"/>
            <a:t>Breakout: Build the Growth Plan</a:t>
          </a:r>
        </a:p>
      </dgm:t>
    </dgm:pt>
    <dgm:pt modelId="{261CEF4A-A670-48A9-A3AD-F1A8CB14B20B}" type="parTrans" cxnId="{B3132248-9FB1-480B-B32D-D1B4EA069779}">
      <dgm:prSet/>
      <dgm:spPr/>
      <dgm:t>
        <a:bodyPr/>
        <a:lstStyle/>
        <a:p>
          <a:endParaRPr lang="en-US"/>
        </a:p>
      </dgm:t>
    </dgm:pt>
    <dgm:pt modelId="{DA995DC6-B0EB-4E60-8D01-D206A0C67B13}" type="sibTrans" cxnId="{B3132248-9FB1-480B-B32D-D1B4EA069779}">
      <dgm:prSet/>
      <dgm:spPr/>
      <dgm:t>
        <a:bodyPr/>
        <a:lstStyle/>
        <a:p>
          <a:endParaRPr lang="en-US"/>
        </a:p>
      </dgm:t>
    </dgm:pt>
    <dgm:pt modelId="{B2504EC3-5494-49A9-89F6-5C237D0EF44B}">
      <dgm:prSet phldrT="[Text]"/>
      <dgm:spPr/>
      <dgm:t>
        <a:bodyPr/>
        <a:lstStyle/>
        <a:p>
          <a:r>
            <a:rPr lang="en-US" dirty="0"/>
            <a:t>Build one organizational item together with the team</a:t>
          </a:r>
        </a:p>
      </dgm:t>
    </dgm:pt>
    <dgm:pt modelId="{6EE93A0F-59DF-49FD-B1C3-3D66852E41AB}" type="parTrans" cxnId="{10756481-346A-4508-8A9A-DB4513525D5E}">
      <dgm:prSet/>
      <dgm:spPr/>
      <dgm:t>
        <a:bodyPr/>
        <a:lstStyle/>
        <a:p>
          <a:endParaRPr lang="en-US"/>
        </a:p>
      </dgm:t>
    </dgm:pt>
    <dgm:pt modelId="{E43F2D4D-B74A-47E9-893D-1B968A883C18}" type="sibTrans" cxnId="{10756481-346A-4508-8A9A-DB4513525D5E}">
      <dgm:prSet/>
      <dgm:spPr/>
      <dgm:t>
        <a:bodyPr/>
        <a:lstStyle/>
        <a:p>
          <a:endParaRPr lang="en-US"/>
        </a:p>
      </dgm:t>
    </dgm:pt>
    <dgm:pt modelId="{2BBC5AF7-D341-4B8F-869C-692724168A97}">
      <dgm:prSet phldrT="[Text]"/>
      <dgm:spPr/>
      <dgm:t>
        <a:bodyPr/>
        <a:lstStyle/>
        <a:p>
          <a:r>
            <a:rPr lang="en-US" dirty="0"/>
            <a:t>Jot down top growth items using idea board (Prevents group think)</a:t>
          </a:r>
        </a:p>
      </dgm:t>
    </dgm:pt>
    <dgm:pt modelId="{69C48B01-C8AB-48D3-910D-437A13355863}" type="parTrans" cxnId="{96FE1FA6-7601-4154-A3CB-B8D56B354889}">
      <dgm:prSet/>
      <dgm:spPr/>
      <dgm:t>
        <a:bodyPr/>
        <a:lstStyle/>
        <a:p>
          <a:endParaRPr lang="en-US"/>
        </a:p>
      </dgm:t>
    </dgm:pt>
    <dgm:pt modelId="{C46277BF-705B-41FE-9880-E58872D89B7A}" type="sibTrans" cxnId="{96FE1FA6-7601-4154-A3CB-B8D56B354889}">
      <dgm:prSet/>
      <dgm:spPr/>
      <dgm:t>
        <a:bodyPr/>
        <a:lstStyle/>
        <a:p>
          <a:endParaRPr lang="en-US"/>
        </a:p>
      </dgm:t>
    </dgm:pt>
    <dgm:pt modelId="{3576C946-A8C1-4221-BD38-D53CE302FA99}">
      <dgm:prSet phldrT="[Text]"/>
      <dgm:spPr/>
      <dgm:t>
        <a:bodyPr/>
        <a:lstStyle/>
        <a:p>
          <a:r>
            <a:rPr lang="en-US" dirty="0"/>
            <a:t>As a group review the idea board and group similar ideas together</a:t>
          </a:r>
        </a:p>
      </dgm:t>
    </dgm:pt>
    <dgm:pt modelId="{83463DFC-63A7-4015-9A18-94BCE9259B44}" type="parTrans" cxnId="{A58BE082-107F-402C-9DC0-A8A9AD9BA3F3}">
      <dgm:prSet/>
      <dgm:spPr/>
      <dgm:t>
        <a:bodyPr/>
        <a:lstStyle/>
        <a:p>
          <a:endParaRPr lang="en-US"/>
        </a:p>
      </dgm:t>
    </dgm:pt>
    <dgm:pt modelId="{F09B8AFB-E7B5-41E9-A3E9-6D439BC53E49}" type="sibTrans" cxnId="{A58BE082-107F-402C-9DC0-A8A9AD9BA3F3}">
      <dgm:prSet/>
      <dgm:spPr/>
      <dgm:t>
        <a:bodyPr/>
        <a:lstStyle/>
        <a:p>
          <a:endParaRPr lang="en-US"/>
        </a:p>
      </dgm:t>
    </dgm:pt>
    <dgm:pt modelId="{B60556DA-C760-48D5-ABC7-EDF6B1F0CDE5}">
      <dgm:prSet phldrT="[Text]"/>
      <dgm:spPr/>
      <dgm:t>
        <a:bodyPr/>
        <a:lstStyle/>
        <a:p>
          <a:r>
            <a:rPr lang="en-US" dirty="0"/>
            <a:t>Give them a limited number of votes (2-3) </a:t>
          </a:r>
        </a:p>
      </dgm:t>
    </dgm:pt>
    <dgm:pt modelId="{046FDBF5-1C1B-483A-91C9-AAA916E1FAB2}" type="parTrans" cxnId="{1F9C95C3-BE57-4BAB-A33F-7B3498C571EC}">
      <dgm:prSet/>
      <dgm:spPr/>
      <dgm:t>
        <a:bodyPr/>
        <a:lstStyle/>
        <a:p>
          <a:endParaRPr lang="en-US"/>
        </a:p>
      </dgm:t>
    </dgm:pt>
    <dgm:pt modelId="{68F9C543-EB6F-4A36-95F6-B9E18DAA873D}" type="sibTrans" cxnId="{1F9C95C3-BE57-4BAB-A33F-7B3498C571EC}">
      <dgm:prSet/>
      <dgm:spPr/>
      <dgm:t>
        <a:bodyPr/>
        <a:lstStyle/>
        <a:p>
          <a:endParaRPr lang="en-US"/>
        </a:p>
      </dgm:t>
    </dgm:pt>
    <dgm:pt modelId="{755F44E6-D7AE-471A-B4D6-9631793359D1}">
      <dgm:prSet phldrT="[Text]"/>
      <dgm:spPr/>
      <dgm:t>
        <a:bodyPr/>
        <a:lstStyle/>
        <a:p>
          <a:r>
            <a:rPr lang="en-US" dirty="0"/>
            <a:t>Identify the top growth items and discuss those</a:t>
          </a:r>
        </a:p>
      </dgm:t>
    </dgm:pt>
    <dgm:pt modelId="{E3002973-C562-450C-8060-5EDE80A34273}" type="parTrans" cxnId="{200526B0-AA06-47A1-8A1A-D1E179BEC69A}">
      <dgm:prSet/>
      <dgm:spPr/>
      <dgm:t>
        <a:bodyPr/>
        <a:lstStyle/>
        <a:p>
          <a:endParaRPr lang="en-US"/>
        </a:p>
      </dgm:t>
    </dgm:pt>
    <dgm:pt modelId="{96F5878D-C1B3-4206-8D8A-87B113EA6974}" type="sibTrans" cxnId="{200526B0-AA06-47A1-8A1A-D1E179BEC69A}">
      <dgm:prSet/>
      <dgm:spPr/>
      <dgm:t>
        <a:bodyPr/>
        <a:lstStyle/>
        <a:p>
          <a:endParaRPr lang="en-US"/>
        </a:p>
      </dgm:t>
    </dgm:pt>
    <dgm:pt modelId="{71D22719-F105-43BA-83C8-2F4A4E4D93C8}">
      <dgm:prSet phldrT="[Text]"/>
      <dgm:spPr/>
      <dgm:t>
        <a:bodyPr/>
        <a:lstStyle/>
        <a:p>
          <a:r>
            <a:rPr lang="en-US" dirty="0"/>
            <a:t>Identify if any of them are organizational growth items</a:t>
          </a:r>
        </a:p>
      </dgm:t>
    </dgm:pt>
    <dgm:pt modelId="{8991350C-EA53-4B44-920E-7111258621F1}" type="parTrans" cxnId="{E83B8ACE-26F0-4BC1-BC88-36AB32C36D9F}">
      <dgm:prSet/>
      <dgm:spPr/>
      <dgm:t>
        <a:bodyPr/>
        <a:lstStyle/>
        <a:p>
          <a:endParaRPr lang="en-US"/>
        </a:p>
      </dgm:t>
    </dgm:pt>
    <dgm:pt modelId="{6BCF1BF1-BE62-47A6-BE6A-9E205DB6E19D}" type="sibTrans" cxnId="{E83B8ACE-26F0-4BC1-BC88-36AB32C36D9F}">
      <dgm:prSet/>
      <dgm:spPr/>
      <dgm:t>
        <a:bodyPr/>
        <a:lstStyle/>
        <a:p>
          <a:endParaRPr lang="en-US"/>
        </a:p>
      </dgm:t>
    </dgm:pt>
    <dgm:pt modelId="{2A770B36-BBCE-4A8F-99FF-93C7D44689BA}">
      <dgm:prSet phldrT="[Text]"/>
      <dgm:spPr/>
      <dgm:t>
        <a:bodyPr/>
        <a:lstStyle/>
        <a:p>
          <a:r>
            <a:rPr lang="en-US" dirty="0"/>
            <a:t>Breakout the team members to build out the remaining growth items</a:t>
          </a:r>
        </a:p>
      </dgm:t>
    </dgm:pt>
    <dgm:pt modelId="{E0DDA83E-2C5F-4103-943E-44705CFF2180}" type="parTrans" cxnId="{95CE35C2-0FFA-47E9-972E-DB61CF7BCA53}">
      <dgm:prSet/>
      <dgm:spPr/>
      <dgm:t>
        <a:bodyPr/>
        <a:lstStyle/>
        <a:p>
          <a:endParaRPr lang="en-US"/>
        </a:p>
      </dgm:t>
    </dgm:pt>
    <dgm:pt modelId="{0B83DD0B-9CBE-4A86-AF0F-F8D4090C1C63}" type="sibTrans" cxnId="{95CE35C2-0FFA-47E9-972E-DB61CF7BCA53}">
      <dgm:prSet/>
      <dgm:spPr/>
      <dgm:t>
        <a:bodyPr/>
        <a:lstStyle/>
        <a:p>
          <a:endParaRPr lang="en-US"/>
        </a:p>
      </dgm:t>
    </dgm:pt>
    <dgm:pt modelId="{1510291F-94FC-384D-81B2-385509625171}">
      <dgm:prSet phldrT="[Text]"/>
      <dgm:spPr/>
      <dgm:t>
        <a:bodyPr/>
        <a:lstStyle/>
        <a:p>
          <a:r>
            <a:rPr lang="en-US" dirty="0"/>
            <a:t>Ask group to identify 1 item leaders can help with if none identified</a:t>
          </a:r>
        </a:p>
      </dgm:t>
    </dgm:pt>
    <dgm:pt modelId="{76CFCE1F-042D-5146-B241-23E684C3507B}" type="parTrans" cxnId="{FD51CF21-BFB9-614F-929C-A4676F02C135}">
      <dgm:prSet/>
      <dgm:spPr/>
      <dgm:t>
        <a:bodyPr/>
        <a:lstStyle/>
        <a:p>
          <a:endParaRPr lang="en-US"/>
        </a:p>
      </dgm:t>
    </dgm:pt>
    <dgm:pt modelId="{E59A72C9-2AF8-EA41-A00D-8B90D72E772D}" type="sibTrans" cxnId="{FD51CF21-BFB9-614F-929C-A4676F02C135}">
      <dgm:prSet/>
      <dgm:spPr/>
      <dgm:t>
        <a:bodyPr/>
        <a:lstStyle/>
        <a:p>
          <a:endParaRPr lang="en-US"/>
        </a:p>
      </dgm:t>
    </dgm:pt>
    <dgm:pt modelId="{60F5C3B9-ABD5-6246-8A58-970EF7ED2A52}">
      <dgm:prSet phldrT="[Text]"/>
      <dgm:spPr/>
      <dgm:t>
        <a:bodyPr/>
        <a:lstStyle/>
        <a:p>
          <a:r>
            <a:rPr lang="en-US" dirty="0"/>
            <a:t>Leave time for each group to share &amp; Assign owners to each item</a:t>
          </a:r>
        </a:p>
      </dgm:t>
    </dgm:pt>
    <dgm:pt modelId="{2632E918-B5A7-8848-85FD-63934CD7CC10}" type="parTrans" cxnId="{0C68F3C9-39B4-3341-8FBA-22DD28DFAF63}">
      <dgm:prSet/>
      <dgm:spPr/>
      <dgm:t>
        <a:bodyPr/>
        <a:lstStyle/>
        <a:p>
          <a:endParaRPr lang="en-US"/>
        </a:p>
      </dgm:t>
    </dgm:pt>
    <dgm:pt modelId="{2C3FE8FC-FCB2-9741-A3F5-139052360B0F}" type="sibTrans" cxnId="{0C68F3C9-39B4-3341-8FBA-22DD28DFAF63}">
      <dgm:prSet/>
      <dgm:spPr/>
      <dgm:t>
        <a:bodyPr/>
        <a:lstStyle/>
        <a:p>
          <a:endParaRPr lang="en-US"/>
        </a:p>
      </dgm:t>
    </dgm:pt>
    <dgm:pt modelId="{A6C47B5A-C29E-2E41-B21F-CCE44E26FEF0}">
      <dgm:prSet phldrT="[Text]"/>
      <dgm:spPr/>
      <dgm:t>
        <a:bodyPr/>
        <a:lstStyle/>
        <a:p>
          <a:endParaRPr lang="en-US" dirty="0"/>
        </a:p>
      </dgm:t>
    </dgm:pt>
    <dgm:pt modelId="{F533AD80-DA01-2D49-BF5C-F5DE66AF9BB0}" type="parTrans" cxnId="{03A8AF85-F46C-F348-B456-9FA56E5143B5}">
      <dgm:prSet/>
      <dgm:spPr/>
      <dgm:t>
        <a:bodyPr/>
        <a:lstStyle/>
        <a:p>
          <a:endParaRPr lang="en-US"/>
        </a:p>
      </dgm:t>
    </dgm:pt>
    <dgm:pt modelId="{41A0D508-D8AE-2F4B-A0CF-2168E0D2D806}" type="sibTrans" cxnId="{03A8AF85-F46C-F348-B456-9FA56E5143B5}">
      <dgm:prSet/>
      <dgm:spPr/>
      <dgm:t>
        <a:bodyPr/>
        <a:lstStyle/>
        <a:p>
          <a:endParaRPr lang="en-US"/>
        </a:p>
      </dgm:t>
    </dgm:pt>
    <dgm:pt modelId="{0F59400D-C2BA-634C-95DD-B0BA8A3683A9}">
      <dgm:prSet phldrT="[Text]"/>
      <dgm:spPr/>
      <dgm:t>
        <a:bodyPr/>
        <a:lstStyle/>
        <a:p>
          <a:r>
            <a:rPr lang="en-US" dirty="0"/>
            <a:t>Or you can break them into small breakouts around the dimensions</a:t>
          </a:r>
        </a:p>
      </dgm:t>
    </dgm:pt>
    <dgm:pt modelId="{687B4B1A-D5E9-8640-8A3C-67CC7F747B6F}" type="parTrans" cxnId="{29C304B7-6F5F-1145-82F6-31CEE1D592D5}">
      <dgm:prSet/>
      <dgm:spPr/>
      <dgm:t>
        <a:bodyPr/>
        <a:lstStyle/>
        <a:p>
          <a:endParaRPr lang="en-US"/>
        </a:p>
      </dgm:t>
    </dgm:pt>
    <dgm:pt modelId="{B612C577-43C0-DD46-A270-CE22E0BA8C5E}" type="sibTrans" cxnId="{29C304B7-6F5F-1145-82F6-31CEE1D592D5}">
      <dgm:prSet/>
      <dgm:spPr/>
      <dgm:t>
        <a:bodyPr/>
        <a:lstStyle/>
        <a:p>
          <a:endParaRPr lang="en-US"/>
        </a:p>
      </dgm:t>
    </dgm:pt>
    <dgm:pt modelId="{9884A272-9A9F-4FBB-A407-3A8E6DA633C3}" type="pres">
      <dgm:prSet presAssocID="{F826621F-1B14-4188-96A4-C68AE1B249F6}" presName="linearFlow" presStyleCnt="0">
        <dgm:presLayoutVars>
          <dgm:dir/>
          <dgm:animLvl val="lvl"/>
          <dgm:resizeHandles val="exact"/>
        </dgm:presLayoutVars>
      </dgm:prSet>
      <dgm:spPr/>
    </dgm:pt>
    <dgm:pt modelId="{67A11A73-0803-4778-9AF8-6CC89E645E3D}" type="pres">
      <dgm:prSet presAssocID="{4281A68B-8FE0-4A5E-8DD3-EF047F3518E6}" presName="composite" presStyleCnt="0"/>
      <dgm:spPr/>
    </dgm:pt>
    <dgm:pt modelId="{C209A304-2EBE-485C-99D3-D7AF48107997}" type="pres">
      <dgm:prSet presAssocID="{4281A68B-8FE0-4A5E-8DD3-EF047F3518E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37BF45-20D4-416C-B70F-C2948CE7A859}" type="pres">
      <dgm:prSet presAssocID="{4281A68B-8FE0-4A5E-8DD3-EF047F3518E6}" presName="parSh" presStyleLbl="node1" presStyleIdx="0" presStyleCnt="3"/>
      <dgm:spPr/>
    </dgm:pt>
    <dgm:pt modelId="{C4C85D33-5599-4FEA-8CD9-49039D78EEC0}" type="pres">
      <dgm:prSet presAssocID="{4281A68B-8FE0-4A5E-8DD3-EF047F3518E6}" presName="desTx" presStyleLbl="fgAcc1" presStyleIdx="0" presStyleCnt="3" custLinFactNeighborX="-4334" custLinFactNeighborY="3863">
        <dgm:presLayoutVars>
          <dgm:bulletEnabled val="1"/>
        </dgm:presLayoutVars>
      </dgm:prSet>
      <dgm:spPr/>
    </dgm:pt>
    <dgm:pt modelId="{1DC635FC-D7BF-428C-B029-22E9AD778C90}" type="pres">
      <dgm:prSet presAssocID="{5C122312-0560-411F-93AB-C670CF849059}" presName="sibTrans" presStyleLbl="sibTrans2D1" presStyleIdx="0" presStyleCnt="2"/>
      <dgm:spPr/>
    </dgm:pt>
    <dgm:pt modelId="{8539126A-FC49-490A-8F26-E53182145D96}" type="pres">
      <dgm:prSet presAssocID="{5C122312-0560-411F-93AB-C670CF849059}" presName="connTx" presStyleLbl="sibTrans2D1" presStyleIdx="0" presStyleCnt="2"/>
      <dgm:spPr/>
    </dgm:pt>
    <dgm:pt modelId="{2EC9F564-EC22-4CA7-8E6F-5EA98CC79EC6}" type="pres">
      <dgm:prSet presAssocID="{8AC5BF32-40B4-4359-A008-40ED6B8E6500}" presName="composite" presStyleCnt="0"/>
      <dgm:spPr/>
    </dgm:pt>
    <dgm:pt modelId="{AE39901D-E6F4-45B1-878C-BCDF4A9C7B63}" type="pres">
      <dgm:prSet presAssocID="{8AC5BF32-40B4-4359-A008-40ED6B8E650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5F5717-0B7C-4424-813F-E88CA293143B}" type="pres">
      <dgm:prSet presAssocID="{8AC5BF32-40B4-4359-A008-40ED6B8E6500}" presName="parSh" presStyleLbl="node1" presStyleIdx="1" presStyleCnt="3"/>
      <dgm:spPr/>
    </dgm:pt>
    <dgm:pt modelId="{B7C78E04-6D21-4477-AD48-598BA21661B8}" type="pres">
      <dgm:prSet presAssocID="{8AC5BF32-40B4-4359-A008-40ED6B8E6500}" presName="desTx" presStyleLbl="fgAcc1" presStyleIdx="1" presStyleCnt="3">
        <dgm:presLayoutVars>
          <dgm:bulletEnabled val="1"/>
        </dgm:presLayoutVars>
      </dgm:prSet>
      <dgm:spPr/>
    </dgm:pt>
    <dgm:pt modelId="{7A32C96A-77C8-42C3-B7B7-B45BC4420E79}" type="pres">
      <dgm:prSet presAssocID="{D439DFC0-853C-4F87-A53F-6F90B87EE11D}" presName="sibTrans" presStyleLbl="sibTrans2D1" presStyleIdx="1" presStyleCnt="2"/>
      <dgm:spPr/>
    </dgm:pt>
    <dgm:pt modelId="{108B64B1-7B02-4C61-9938-1C7AAD9FE54B}" type="pres">
      <dgm:prSet presAssocID="{D439DFC0-853C-4F87-A53F-6F90B87EE11D}" presName="connTx" presStyleLbl="sibTrans2D1" presStyleIdx="1" presStyleCnt="2"/>
      <dgm:spPr/>
    </dgm:pt>
    <dgm:pt modelId="{17BC48F0-E416-46A4-9D77-8A966179ABEC}" type="pres">
      <dgm:prSet presAssocID="{1232BBA0-BB73-401C-AA2D-0A2A388F0EE2}" presName="composite" presStyleCnt="0"/>
      <dgm:spPr/>
    </dgm:pt>
    <dgm:pt modelId="{A299418D-8CE4-4AC1-A0B4-8C00E720D371}" type="pres">
      <dgm:prSet presAssocID="{1232BBA0-BB73-401C-AA2D-0A2A388F0EE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FAB97C-66D5-48C3-BFE0-A307BC96E939}" type="pres">
      <dgm:prSet presAssocID="{1232BBA0-BB73-401C-AA2D-0A2A388F0EE2}" presName="parSh" presStyleLbl="node1" presStyleIdx="2" presStyleCnt="3"/>
      <dgm:spPr/>
    </dgm:pt>
    <dgm:pt modelId="{B28A2A1F-54FE-4AD0-A937-5CF527981224}" type="pres">
      <dgm:prSet presAssocID="{1232BBA0-BB73-401C-AA2D-0A2A388F0EE2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C310105-B83A-43A4-AF71-38CA775993E9}" type="presOf" srcId="{140F4236-E79B-44C9-9660-D2EE5F4EEDBA}" destId="{C4C85D33-5599-4FEA-8CD9-49039D78EEC0}" srcOrd="0" destOrd="0" presId="urn:microsoft.com/office/officeart/2005/8/layout/process3"/>
    <dgm:cxn modelId="{FD51CF21-BFB9-614F-929C-A4676F02C135}" srcId="{8AC5BF32-40B4-4359-A008-40ED6B8E6500}" destId="{1510291F-94FC-384D-81B2-385509625171}" srcOrd="4" destOrd="0" parTransId="{76CFCE1F-042D-5146-B241-23E684C3507B}" sibTransId="{E59A72C9-2AF8-EA41-A00D-8B90D72E772D}"/>
    <dgm:cxn modelId="{F2C30C24-9916-904B-AE00-EA75D3247453}" type="presOf" srcId="{A6C47B5A-C29E-2E41-B21F-CCE44E26FEF0}" destId="{B28A2A1F-54FE-4AD0-A937-5CF527981224}" srcOrd="0" destOrd="3" presId="urn:microsoft.com/office/officeart/2005/8/layout/process3"/>
    <dgm:cxn modelId="{40C65825-FAA9-44EA-9B26-8A1274B98F7A}" type="presOf" srcId="{2A770B36-BBCE-4A8F-99FF-93C7D44689BA}" destId="{B28A2A1F-54FE-4AD0-A937-5CF527981224}" srcOrd="0" destOrd="1" presId="urn:microsoft.com/office/officeart/2005/8/layout/process3"/>
    <dgm:cxn modelId="{1B950B28-2461-427A-A0F4-8A26BAB0AD92}" type="presOf" srcId="{5C122312-0560-411F-93AB-C670CF849059}" destId="{1DC635FC-D7BF-428C-B029-22E9AD778C90}" srcOrd="0" destOrd="0" presId="urn:microsoft.com/office/officeart/2005/8/layout/process3"/>
    <dgm:cxn modelId="{27E7512A-D528-4A41-98A7-739E37E5F5FC}" type="presOf" srcId="{1232BBA0-BB73-401C-AA2D-0A2A388F0EE2}" destId="{4AFAB97C-66D5-48C3-BFE0-A307BC96E939}" srcOrd="1" destOrd="0" presId="urn:microsoft.com/office/officeart/2005/8/layout/process3"/>
    <dgm:cxn modelId="{407D302C-FD7E-4BD5-B982-8675EF754DC5}" srcId="{8AC5BF32-40B4-4359-A008-40ED6B8E6500}" destId="{F74AAB18-F830-4E1F-B5D8-3256F98A42AA}" srcOrd="0" destOrd="0" parTransId="{61B995EC-0B56-4D50-AC3B-48D53794A140}" sibTransId="{8678A94F-270C-4C6F-AA2E-2208EA14BD07}"/>
    <dgm:cxn modelId="{0D4CF630-3193-41FD-9C1A-E9605EF39033}" type="presOf" srcId="{D439DFC0-853C-4F87-A53F-6F90B87EE11D}" destId="{108B64B1-7B02-4C61-9938-1C7AAD9FE54B}" srcOrd="1" destOrd="0" presId="urn:microsoft.com/office/officeart/2005/8/layout/process3"/>
    <dgm:cxn modelId="{3607F042-1C52-4620-BEE8-FE8CBA7F5449}" type="presOf" srcId="{755F44E6-D7AE-471A-B4D6-9631793359D1}" destId="{B7C78E04-6D21-4477-AD48-598BA21661B8}" srcOrd="0" destOrd="2" presId="urn:microsoft.com/office/officeart/2005/8/layout/process3"/>
    <dgm:cxn modelId="{42EFFA44-53EF-45FA-8849-551302AFF416}" type="presOf" srcId="{5C122312-0560-411F-93AB-C670CF849059}" destId="{8539126A-FC49-490A-8F26-E53182145D96}" srcOrd="1" destOrd="0" presId="urn:microsoft.com/office/officeart/2005/8/layout/process3"/>
    <dgm:cxn modelId="{B3132248-9FB1-480B-B32D-D1B4EA069779}" srcId="{F826621F-1B14-4188-96A4-C68AE1B249F6}" destId="{1232BBA0-BB73-401C-AA2D-0A2A388F0EE2}" srcOrd="2" destOrd="0" parTransId="{261CEF4A-A670-48A9-A3AD-F1A8CB14B20B}" sibTransId="{DA995DC6-B0EB-4E60-8D01-D206A0C67B13}"/>
    <dgm:cxn modelId="{06C1D64A-6AEB-4DAD-AE58-6725CD729256}" type="presOf" srcId="{4281A68B-8FE0-4A5E-8DD3-EF047F3518E6}" destId="{6937BF45-20D4-416C-B70F-C2948CE7A859}" srcOrd="1" destOrd="0" presId="urn:microsoft.com/office/officeart/2005/8/layout/process3"/>
    <dgm:cxn modelId="{A63A736D-62FD-E94E-A81A-52E6F1FBB16B}" type="presOf" srcId="{0F59400D-C2BA-634C-95DD-B0BA8A3683A9}" destId="{C4C85D33-5599-4FEA-8CD9-49039D78EEC0}" srcOrd="0" destOrd="1" presId="urn:microsoft.com/office/officeart/2005/8/layout/process3"/>
    <dgm:cxn modelId="{A5082478-F437-436C-9E12-03CB4ABCDD19}" type="presOf" srcId="{8AC5BF32-40B4-4359-A008-40ED6B8E6500}" destId="{AE39901D-E6F4-45B1-878C-BCDF4A9C7B63}" srcOrd="0" destOrd="0" presId="urn:microsoft.com/office/officeart/2005/8/layout/process3"/>
    <dgm:cxn modelId="{6BD36B7B-642C-A949-8280-BE9C6DDBF3F0}" type="presOf" srcId="{1510291F-94FC-384D-81B2-385509625171}" destId="{B7C78E04-6D21-4477-AD48-598BA21661B8}" srcOrd="0" destOrd="4" presId="urn:microsoft.com/office/officeart/2005/8/layout/process3"/>
    <dgm:cxn modelId="{10756481-346A-4508-8A9A-DB4513525D5E}" srcId="{1232BBA0-BB73-401C-AA2D-0A2A388F0EE2}" destId="{B2504EC3-5494-49A9-89F6-5C237D0EF44B}" srcOrd="0" destOrd="0" parTransId="{6EE93A0F-59DF-49FD-B1C3-3D66852E41AB}" sibTransId="{E43F2D4D-B74A-47E9-893D-1B968A883C18}"/>
    <dgm:cxn modelId="{A58BE082-107F-402C-9DC0-A8A9AD9BA3F3}" srcId="{4281A68B-8FE0-4A5E-8DD3-EF047F3518E6}" destId="{3576C946-A8C1-4221-BD38-D53CE302FA99}" srcOrd="3" destOrd="0" parTransId="{83463DFC-63A7-4015-9A18-94BCE9259B44}" sibTransId="{F09B8AFB-E7B5-41E9-A3E9-6D439BC53E49}"/>
    <dgm:cxn modelId="{A80C0E83-2643-42A2-8FAF-5AB9748B69AA}" srcId="{F826621F-1B14-4188-96A4-C68AE1B249F6}" destId="{8AC5BF32-40B4-4359-A008-40ED6B8E6500}" srcOrd="1" destOrd="0" parTransId="{4F8E7356-CE59-4A66-B753-45EA2BBC11C1}" sibTransId="{D439DFC0-853C-4F87-A53F-6F90B87EE11D}"/>
    <dgm:cxn modelId="{03A8AF85-F46C-F348-B456-9FA56E5143B5}" srcId="{1232BBA0-BB73-401C-AA2D-0A2A388F0EE2}" destId="{A6C47B5A-C29E-2E41-B21F-CCE44E26FEF0}" srcOrd="3" destOrd="0" parTransId="{F533AD80-DA01-2D49-BF5C-F5DE66AF9BB0}" sibTransId="{41A0D508-D8AE-2F4B-A0CF-2168E0D2D806}"/>
    <dgm:cxn modelId="{7EDAF796-1D6C-42B6-B70E-26F0A0918CA2}" type="presOf" srcId="{1232BBA0-BB73-401C-AA2D-0A2A388F0EE2}" destId="{A299418D-8CE4-4AC1-A0B4-8C00E720D371}" srcOrd="0" destOrd="0" presId="urn:microsoft.com/office/officeart/2005/8/layout/process3"/>
    <dgm:cxn modelId="{96FE1FA6-7601-4154-A3CB-B8D56B354889}" srcId="{4281A68B-8FE0-4A5E-8DD3-EF047F3518E6}" destId="{2BBC5AF7-D341-4B8F-869C-692724168A97}" srcOrd="2" destOrd="0" parTransId="{69C48B01-C8AB-48D3-910D-437A13355863}" sibTransId="{C46277BF-705B-41FE-9880-E58872D89B7A}"/>
    <dgm:cxn modelId="{E512C6A7-1533-43F2-9161-E6635CB3DC23}" type="presOf" srcId="{B2504EC3-5494-49A9-89F6-5C237D0EF44B}" destId="{B28A2A1F-54FE-4AD0-A937-5CF527981224}" srcOrd="0" destOrd="0" presId="urn:microsoft.com/office/officeart/2005/8/layout/process3"/>
    <dgm:cxn modelId="{5E1031AA-632E-4D5F-97F2-A66A4062883B}" type="presOf" srcId="{8AC5BF32-40B4-4359-A008-40ED6B8E6500}" destId="{725F5717-0B7C-4424-813F-E88CA293143B}" srcOrd="1" destOrd="0" presId="urn:microsoft.com/office/officeart/2005/8/layout/process3"/>
    <dgm:cxn modelId="{37AA8BAB-C9B1-4911-8233-1D3CCE703AD6}" type="presOf" srcId="{2BBC5AF7-D341-4B8F-869C-692724168A97}" destId="{C4C85D33-5599-4FEA-8CD9-49039D78EEC0}" srcOrd="0" destOrd="2" presId="urn:microsoft.com/office/officeart/2005/8/layout/process3"/>
    <dgm:cxn modelId="{200526B0-AA06-47A1-8A1A-D1E179BEC69A}" srcId="{8AC5BF32-40B4-4359-A008-40ED6B8E6500}" destId="{755F44E6-D7AE-471A-B4D6-9631793359D1}" srcOrd="2" destOrd="0" parTransId="{E3002973-C562-450C-8060-5EDE80A34273}" sibTransId="{96F5878D-C1B3-4206-8D8A-87B113EA6974}"/>
    <dgm:cxn modelId="{29C304B7-6F5F-1145-82F6-31CEE1D592D5}" srcId="{4281A68B-8FE0-4A5E-8DD3-EF047F3518E6}" destId="{0F59400D-C2BA-634C-95DD-B0BA8A3683A9}" srcOrd="1" destOrd="0" parTransId="{687B4B1A-D5E9-8640-8A3C-67CC7F747B6F}" sibTransId="{B612C577-43C0-DD46-A270-CE22E0BA8C5E}"/>
    <dgm:cxn modelId="{37FB2FBD-31E6-4F5D-BDDF-8F656F3C7A1F}" type="presOf" srcId="{3576C946-A8C1-4221-BD38-D53CE302FA99}" destId="{C4C85D33-5599-4FEA-8CD9-49039D78EEC0}" srcOrd="0" destOrd="3" presId="urn:microsoft.com/office/officeart/2005/8/layout/process3"/>
    <dgm:cxn modelId="{95CE35C2-0FFA-47E9-972E-DB61CF7BCA53}" srcId="{1232BBA0-BB73-401C-AA2D-0A2A388F0EE2}" destId="{2A770B36-BBCE-4A8F-99FF-93C7D44689BA}" srcOrd="1" destOrd="0" parTransId="{E0DDA83E-2C5F-4103-943E-44705CFF2180}" sibTransId="{0B83DD0B-9CBE-4A86-AF0F-F8D4090C1C63}"/>
    <dgm:cxn modelId="{1F9C95C3-BE57-4BAB-A33F-7B3498C571EC}" srcId="{8AC5BF32-40B4-4359-A008-40ED6B8E6500}" destId="{B60556DA-C760-48D5-ABC7-EDF6B1F0CDE5}" srcOrd="1" destOrd="0" parTransId="{046FDBF5-1C1B-483A-91C9-AAA916E1FAB2}" sibTransId="{68F9C543-EB6F-4A36-95F6-B9E18DAA873D}"/>
    <dgm:cxn modelId="{653CEFC5-8577-4D35-AC94-9D8904950527}" type="presOf" srcId="{F74AAB18-F830-4E1F-B5D8-3256F98A42AA}" destId="{B7C78E04-6D21-4477-AD48-598BA21661B8}" srcOrd="0" destOrd="0" presId="urn:microsoft.com/office/officeart/2005/8/layout/process3"/>
    <dgm:cxn modelId="{472F50C6-BCF4-C94B-A47C-929E97EF3712}" type="presOf" srcId="{60F5C3B9-ABD5-6246-8A58-970EF7ED2A52}" destId="{B28A2A1F-54FE-4AD0-A937-5CF527981224}" srcOrd="0" destOrd="2" presId="urn:microsoft.com/office/officeart/2005/8/layout/process3"/>
    <dgm:cxn modelId="{D9ED26C8-365F-4FA0-A50E-04FB810269C5}" type="presOf" srcId="{D439DFC0-853C-4F87-A53F-6F90B87EE11D}" destId="{7A32C96A-77C8-42C3-B7B7-B45BC4420E79}" srcOrd="0" destOrd="0" presId="urn:microsoft.com/office/officeart/2005/8/layout/process3"/>
    <dgm:cxn modelId="{9B4FB4C8-BABE-4D26-BAF9-CEE0F8494A8B}" type="presOf" srcId="{B60556DA-C760-48D5-ABC7-EDF6B1F0CDE5}" destId="{B7C78E04-6D21-4477-AD48-598BA21661B8}" srcOrd="0" destOrd="1" presId="urn:microsoft.com/office/officeart/2005/8/layout/process3"/>
    <dgm:cxn modelId="{0C68F3C9-39B4-3341-8FBA-22DD28DFAF63}" srcId="{1232BBA0-BB73-401C-AA2D-0A2A388F0EE2}" destId="{60F5C3B9-ABD5-6246-8A58-970EF7ED2A52}" srcOrd="2" destOrd="0" parTransId="{2632E918-B5A7-8848-85FD-63934CD7CC10}" sibTransId="{2C3FE8FC-FCB2-9741-A3F5-139052360B0F}"/>
    <dgm:cxn modelId="{E83B8ACE-26F0-4BC1-BC88-36AB32C36D9F}" srcId="{8AC5BF32-40B4-4359-A008-40ED6B8E6500}" destId="{71D22719-F105-43BA-83C8-2F4A4E4D93C8}" srcOrd="3" destOrd="0" parTransId="{8991350C-EA53-4B44-920E-7111258621F1}" sibTransId="{6BCF1BF1-BE62-47A6-BE6A-9E205DB6E19D}"/>
    <dgm:cxn modelId="{A726ABDB-C282-498D-B5B9-4F2A28DEC57E}" type="presOf" srcId="{4281A68B-8FE0-4A5E-8DD3-EF047F3518E6}" destId="{C209A304-2EBE-485C-99D3-D7AF48107997}" srcOrd="0" destOrd="0" presId="urn:microsoft.com/office/officeart/2005/8/layout/process3"/>
    <dgm:cxn modelId="{188843DF-0FA4-46E3-83A0-323766A07AF0}" type="presOf" srcId="{71D22719-F105-43BA-83C8-2F4A4E4D93C8}" destId="{B7C78E04-6D21-4477-AD48-598BA21661B8}" srcOrd="0" destOrd="3" presId="urn:microsoft.com/office/officeart/2005/8/layout/process3"/>
    <dgm:cxn modelId="{DF5DE6EA-2F1A-4D75-A1ED-EAA8854774C7}" type="presOf" srcId="{F826621F-1B14-4188-96A4-C68AE1B249F6}" destId="{9884A272-9A9F-4FBB-A407-3A8E6DA633C3}" srcOrd="0" destOrd="0" presId="urn:microsoft.com/office/officeart/2005/8/layout/process3"/>
    <dgm:cxn modelId="{8C363FF4-7E81-44E3-BC06-5FE814C68117}" srcId="{F826621F-1B14-4188-96A4-C68AE1B249F6}" destId="{4281A68B-8FE0-4A5E-8DD3-EF047F3518E6}" srcOrd="0" destOrd="0" parTransId="{D9E145CE-9023-40E4-8C94-1169FAF39A0E}" sibTransId="{5C122312-0560-411F-93AB-C670CF849059}"/>
    <dgm:cxn modelId="{A0BAEDF5-4E25-41C1-85C4-B5D88F797424}" srcId="{4281A68B-8FE0-4A5E-8DD3-EF047F3518E6}" destId="{140F4236-E79B-44C9-9660-D2EE5F4EEDBA}" srcOrd="0" destOrd="0" parTransId="{94E24DEC-6324-4142-A083-7338993E0B79}" sibTransId="{FC0D518D-22B7-4965-9941-DC889D0F7D42}"/>
    <dgm:cxn modelId="{3C5CCD24-662D-4880-9415-8378DAEC3A8C}" type="presParOf" srcId="{9884A272-9A9F-4FBB-A407-3A8E6DA633C3}" destId="{67A11A73-0803-4778-9AF8-6CC89E645E3D}" srcOrd="0" destOrd="0" presId="urn:microsoft.com/office/officeart/2005/8/layout/process3"/>
    <dgm:cxn modelId="{A2B80074-3301-4CA9-9AC4-83338D18D1DD}" type="presParOf" srcId="{67A11A73-0803-4778-9AF8-6CC89E645E3D}" destId="{C209A304-2EBE-485C-99D3-D7AF48107997}" srcOrd="0" destOrd="0" presId="urn:microsoft.com/office/officeart/2005/8/layout/process3"/>
    <dgm:cxn modelId="{9DC66C46-F295-4D66-9654-DA6E411E7D70}" type="presParOf" srcId="{67A11A73-0803-4778-9AF8-6CC89E645E3D}" destId="{6937BF45-20D4-416C-B70F-C2948CE7A859}" srcOrd="1" destOrd="0" presId="urn:microsoft.com/office/officeart/2005/8/layout/process3"/>
    <dgm:cxn modelId="{AB575956-00E4-4118-A052-742CD0580144}" type="presParOf" srcId="{67A11A73-0803-4778-9AF8-6CC89E645E3D}" destId="{C4C85D33-5599-4FEA-8CD9-49039D78EEC0}" srcOrd="2" destOrd="0" presId="urn:microsoft.com/office/officeart/2005/8/layout/process3"/>
    <dgm:cxn modelId="{ACF2F2D7-41BE-4B92-A840-C3E4B2A26D26}" type="presParOf" srcId="{9884A272-9A9F-4FBB-A407-3A8E6DA633C3}" destId="{1DC635FC-D7BF-428C-B029-22E9AD778C90}" srcOrd="1" destOrd="0" presId="urn:microsoft.com/office/officeart/2005/8/layout/process3"/>
    <dgm:cxn modelId="{B5A51625-A5BA-4CC8-9097-F057EE2C8F14}" type="presParOf" srcId="{1DC635FC-D7BF-428C-B029-22E9AD778C90}" destId="{8539126A-FC49-490A-8F26-E53182145D96}" srcOrd="0" destOrd="0" presId="urn:microsoft.com/office/officeart/2005/8/layout/process3"/>
    <dgm:cxn modelId="{FA2DBEEB-DFD9-477E-B0E3-714B31F40151}" type="presParOf" srcId="{9884A272-9A9F-4FBB-A407-3A8E6DA633C3}" destId="{2EC9F564-EC22-4CA7-8E6F-5EA98CC79EC6}" srcOrd="2" destOrd="0" presId="urn:microsoft.com/office/officeart/2005/8/layout/process3"/>
    <dgm:cxn modelId="{888C715B-3E28-4B4C-8F24-F6D443FA3875}" type="presParOf" srcId="{2EC9F564-EC22-4CA7-8E6F-5EA98CC79EC6}" destId="{AE39901D-E6F4-45B1-878C-BCDF4A9C7B63}" srcOrd="0" destOrd="0" presId="urn:microsoft.com/office/officeart/2005/8/layout/process3"/>
    <dgm:cxn modelId="{C16E7016-169B-49CB-AB77-22601220B159}" type="presParOf" srcId="{2EC9F564-EC22-4CA7-8E6F-5EA98CC79EC6}" destId="{725F5717-0B7C-4424-813F-E88CA293143B}" srcOrd="1" destOrd="0" presId="urn:microsoft.com/office/officeart/2005/8/layout/process3"/>
    <dgm:cxn modelId="{4630211B-3D48-4E6F-A187-ACCD301992C4}" type="presParOf" srcId="{2EC9F564-EC22-4CA7-8E6F-5EA98CC79EC6}" destId="{B7C78E04-6D21-4477-AD48-598BA21661B8}" srcOrd="2" destOrd="0" presId="urn:microsoft.com/office/officeart/2005/8/layout/process3"/>
    <dgm:cxn modelId="{1BAA8F35-5EAC-43FF-AF1D-3CC42B360084}" type="presParOf" srcId="{9884A272-9A9F-4FBB-A407-3A8E6DA633C3}" destId="{7A32C96A-77C8-42C3-B7B7-B45BC4420E79}" srcOrd="3" destOrd="0" presId="urn:microsoft.com/office/officeart/2005/8/layout/process3"/>
    <dgm:cxn modelId="{BEA30B89-565B-4EC9-8E5E-8A1D4A022CA1}" type="presParOf" srcId="{7A32C96A-77C8-42C3-B7B7-B45BC4420E79}" destId="{108B64B1-7B02-4C61-9938-1C7AAD9FE54B}" srcOrd="0" destOrd="0" presId="urn:microsoft.com/office/officeart/2005/8/layout/process3"/>
    <dgm:cxn modelId="{AF6F3483-CFE5-4EF1-A863-EB285D70C332}" type="presParOf" srcId="{9884A272-9A9F-4FBB-A407-3A8E6DA633C3}" destId="{17BC48F0-E416-46A4-9D77-8A966179ABEC}" srcOrd="4" destOrd="0" presId="urn:microsoft.com/office/officeart/2005/8/layout/process3"/>
    <dgm:cxn modelId="{B6F3AE6A-00A8-47A1-ABC2-D4694A6F843E}" type="presParOf" srcId="{17BC48F0-E416-46A4-9D77-8A966179ABEC}" destId="{A299418D-8CE4-4AC1-A0B4-8C00E720D371}" srcOrd="0" destOrd="0" presId="urn:microsoft.com/office/officeart/2005/8/layout/process3"/>
    <dgm:cxn modelId="{B14CF225-052F-4D81-96ED-82DDDBA901D3}" type="presParOf" srcId="{17BC48F0-E416-46A4-9D77-8A966179ABEC}" destId="{4AFAB97C-66D5-48C3-BFE0-A307BC96E939}" srcOrd="1" destOrd="0" presId="urn:microsoft.com/office/officeart/2005/8/layout/process3"/>
    <dgm:cxn modelId="{E95B2AE5-7A3C-4106-93F4-E11CBACCD104}" type="presParOf" srcId="{17BC48F0-E416-46A4-9D77-8A966179ABEC}" destId="{B28A2A1F-54FE-4AD0-A937-5CF52798122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E6CEAA-06A9-F743-B200-621BA68619FB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CB07E3-FD09-454C-A2FC-3F758EB0F19F}">
      <dgm:prSet phldrT="[Text]" custT="1"/>
      <dgm:spPr/>
      <dgm:t>
        <a:bodyPr/>
        <a:lstStyle/>
        <a:p>
          <a:r>
            <a:rPr lang="en-US" sz="3200" dirty="0"/>
            <a:t>Scrum-Masters will pull your growth items into your sprint plan/ board</a:t>
          </a:r>
        </a:p>
      </dgm:t>
    </dgm:pt>
    <dgm:pt modelId="{F64C394A-978C-4946-B34D-358BF8EE1DC7}" type="parTrans" cxnId="{DE6E4A65-7FC5-984C-812E-41F7A505674D}">
      <dgm:prSet/>
      <dgm:spPr/>
      <dgm:t>
        <a:bodyPr/>
        <a:lstStyle/>
        <a:p>
          <a:endParaRPr lang="en-US" sz="1600"/>
        </a:p>
      </dgm:t>
    </dgm:pt>
    <dgm:pt modelId="{4DAF53E2-E100-C643-B16C-9826DF7B2CA1}" type="sibTrans" cxnId="{DE6E4A65-7FC5-984C-812E-41F7A505674D}">
      <dgm:prSet/>
      <dgm:spPr/>
      <dgm:t>
        <a:bodyPr/>
        <a:lstStyle/>
        <a:p>
          <a:endParaRPr lang="en-US" sz="1600"/>
        </a:p>
      </dgm:t>
    </dgm:pt>
    <dgm:pt modelId="{B5B5D550-AF84-F44E-ABE8-4E00095CC3D3}">
      <dgm:prSet phldrT="[Text]" custT="1"/>
      <dgm:spPr/>
      <dgm:t>
        <a:bodyPr/>
        <a:lstStyle/>
        <a:p>
          <a:r>
            <a:rPr lang="en-US" sz="3200" dirty="0"/>
            <a:t>Update your growth items progress in AgilityHealth® during your retrospective</a:t>
          </a:r>
        </a:p>
      </dgm:t>
    </dgm:pt>
    <dgm:pt modelId="{EFF7F977-1DBC-6041-B3A4-834DE0CDB043}" type="parTrans" cxnId="{D09D1443-36E2-B84E-9200-AB034DA95EA7}">
      <dgm:prSet/>
      <dgm:spPr/>
      <dgm:t>
        <a:bodyPr/>
        <a:lstStyle/>
        <a:p>
          <a:endParaRPr lang="en-US" sz="1600"/>
        </a:p>
      </dgm:t>
    </dgm:pt>
    <dgm:pt modelId="{B339FC40-83E3-7249-8BC6-97561C1FB996}" type="sibTrans" cxnId="{D09D1443-36E2-B84E-9200-AB034DA95EA7}">
      <dgm:prSet/>
      <dgm:spPr/>
      <dgm:t>
        <a:bodyPr/>
        <a:lstStyle/>
        <a:p>
          <a:endParaRPr lang="en-US" sz="1600"/>
        </a:p>
      </dgm:t>
    </dgm:pt>
    <dgm:pt modelId="{6AFFF5F2-3BC5-214C-972A-FDAA18DF0493}">
      <dgm:prSet phldrT="[Text]" custT="1"/>
      <dgm:spPr/>
      <dgm:t>
        <a:bodyPr/>
        <a:lstStyle/>
        <a:p>
          <a:r>
            <a:rPr lang="en-US" sz="3200" dirty="0"/>
            <a:t>Organizational growth items will be rolled-up &amp; shared with leadership &amp; managers</a:t>
          </a:r>
        </a:p>
      </dgm:t>
    </dgm:pt>
    <dgm:pt modelId="{D6BC8E0A-F481-FA4F-9A43-D29CDBB59906}" type="parTrans" cxnId="{E3985053-E5B4-C247-9946-6D1A6BBDA116}">
      <dgm:prSet/>
      <dgm:spPr/>
      <dgm:t>
        <a:bodyPr/>
        <a:lstStyle/>
        <a:p>
          <a:endParaRPr lang="en-US" sz="1600"/>
        </a:p>
      </dgm:t>
    </dgm:pt>
    <dgm:pt modelId="{60F2FF1F-2883-D943-B9D5-478242899163}" type="sibTrans" cxnId="{E3985053-E5B4-C247-9946-6D1A6BBDA116}">
      <dgm:prSet/>
      <dgm:spPr/>
      <dgm:t>
        <a:bodyPr/>
        <a:lstStyle/>
        <a:p>
          <a:endParaRPr lang="en-US" sz="1600"/>
        </a:p>
      </dgm:t>
    </dgm:pt>
    <dgm:pt modelId="{AFBE0A8D-A48B-9A4D-B992-EE036893CD0B}" type="pres">
      <dgm:prSet presAssocID="{B7E6CEAA-06A9-F743-B200-621BA68619FB}" presName="linear" presStyleCnt="0">
        <dgm:presLayoutVars>
          <dgm:animLvl val="lvl"/>
          <dgm:resizeHandles val="exact"/>
        </dgm:presLayoutVars>
      </dgm:prSet>
      <dgm:spPr/>
    </dgm:pt>
    <dgm:pt modelId="{E7E44C39-F4B2-AF4F-917B-555BC8C3340B}" type="pres">
      <dgm:prSet presAssocID="{6ECB07E3-FD09-454C-A2FC-3F758EB0F1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7DEA86-6425-434C-9B6B-5997C297FA7D}" type="pres">
      <dgm:prSet presAssocID="{4DAF53E2-E100-C643-B16C-9826DF7B2CA1}" presName="spacer" presStyleCnt="0"/>
      <dgm:spPr/>
    </dgm:pt>
    <dgm:pt modelId="{350F0A17-D6A2-7E45-8E69-6B5673211344}" type="pres">
      <dgm:prSet presAssocID="{B5B5D550-AF84-F44E-ABE8-4E00095CC3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BD6EDA-4073-A94C-88CD-E1B625F74AE2}" type="pres">
      <dgm:prSet presAssocID="{B339FC40-83E3-7249-8BC6-97561C1FB996}" presName="spacer" presStyleCnt="0"/>
      <dgm:spPr/>
    </dgm:pt>
    <dgm:pt modelId="{44232BD3-F45D-854D-A272-F028BC86AA41}" type="pres">
      <dgm:prSet presAssocID="{6AFFF5F2-3BC5-214C-972A-FDAA18DF04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A83415-A2D7-5C42-9A4B-427F99684A2C}" type="presOf" srcId="{B5B5D550-AF84-F44E-ABE8-4E00095CC3D3}" destId="{350F0A17-D6A2-7E45-8E69-6B5673211344}" srcOrd="0" destOrd="0" presId="urn:microsoft.com/office/officeart/2005/8/layout/vList2"/>
    <dgm:cxn modelId="{D09D1443-36E2-B84E-9200-AB034DA95EA7}" srcId="{B7E6CEAA-06A9-F743-B200-621BA68619FB}" destId="{B5B5D550-AF84-F44E-ABE8-4E00095CC3D3}" srcOrd="1" destOrd="0" parTransId="{EFF7F977-1DBC-6041-B3A4-834DE0CDB043}" sibTransId="{B339FC40-83E3-7249-8BC6-97561C1FB996}"/>
    <dgm:cxn modelId="{E3985053-E5B4-C247-9946-6D1A6BBDA116}" srcId="{B7E6CEAA-06A9-F743-B200-621BA68619FB}" destId="{6AFFF5F2-3BC5-214C-972A-FDAA18DF0493}" srcOrd="2" destOrd="0" parTransId="{D6BC8E0A-F481-FA4F-9A43-D29CDBB59906}" sibTransId="{60F2FF1F-2883-D943-B9D5-478242899163}"/>
    <dgm:cxn modelId="{DE6E4A65-7FC5-984C-812E-41F7A505674D}" srcId="{B7E6CEAA-06A9-F743-B200-621BA68619FB}" destId="{6ECB07E3-FD09-454C-A2FC-3F758EB0F19F}" srcOrd="0" destOrd="0" parTransId="{F64C394A-978C-4946-B34D-358BF8EE1DC7}" sibTransId="{4DAF53E2-E100-C643-B16C-9826DF7B2CA1}"/>
    <dgm:cxn modelId="{B0F7728B-1A32-4E47-92A9-2F7F63383B91}" type="presOf" srcId="{B7E6CEAA-06A9-F743-B200-621BA68619FB}" destId="{AFBE0A8D-A48B-9A4D-B992-EE036893CD0B}" srcOrd="0" destOrd="0" presId="urn:microsoft.com/office/officeart/2005/8/layout/vList2"/>
    <dgm:cxn modelId="{30A9D694-E8C1-2042-B212-5E88B7C5E1E3}" type="presOf" srcId="{6AFFF5F2-3BC5-214C-972A-FDAA18DF0493}" destId="{44232BD3-F45D-854D-A272-F028BC86AA41}" srcOrd="0" destOrd="0" presId="urn:microsoft.com/office/officeart/2005/8/layout/vList2"/>
    <dgm:cxn modelId="{A15D78E5-7B65-F541-8207-B3DAED2585A4}" type="presOf" srcId="{6ECB07E3-FD09-454C-A2FC-3F758EB0F19F}" destId="{E7E44C39-F4B2-AF4F-917B-555BC8C3340B}" srcOrd="0" destOrd="0" presId="urn:microsoft.com/office/officeart/2005/8/layout/vList2"/>
    <dgm:cxn modelId="{2232C7A5-9DA3-384D-AD51-64D4372F7867}" type="presParOf" srcId="{AFBE0A8D-A48B-9A4D-B992-EE036893CD0B}" destId="{E7E44C39-F4B2-AF4F-917B-555BC8C3340B}" srcOrd="0" destOrd="0" presId="urn:microsoft.com/office/officeart/2005/8/layout/vList2"/>
    <dgm:cxn modelId="{1F87341F-014E-D44E-B2CB-03E0E6834A3C}" type="presParOf" srcId="{AFBE0A8D-A48B-9A4D-B992-EE036893CD0B}" destId="{CF7DEA86-6425-434C-9B6B-5997C297FA7D}" srcOrd="1" destOrd="0" presId="urn:microsoft.com/office/officeart/2005/8/layout/vList2"/>
    <dgm:cxn modelId="{1FA4AA1B-2A71-2F41-A078-4E85AD122270}" type="presParOf" srcId="{AFBE0A8D-A48B-9A4D-B992-EE036893CD0B}" destId="{350F0A17-D6A2-7E45-8E69-6B5673211344}" srcOrd="2" destOrd="0" presId="urn:microsoft.com/office/officeart/2005/8/layout/vList2"/>
    <dgm:cxn modelId="{AF18952B-6598-EA4D-B80A-E3A37FCC8A5D}" type="presParOf" srcId="{AFBE0A8D-A48B-9A4D-B992-EE036893CD0B}" destId="{7FBD6EDA-4073-A94C-88CD-E1B625F74AE2}" srcOrd="3" destOrd="0" presId="urn:microsoft.com/office/officeart/2005/8/layout/vList2"/>
    <dgm:cxn modelId="{6D66CC59-313F-1849-9EAC-771D72B6624F}" type="presParOf" srcId="{AFBE0A8D-A48B-9A4D-B992-EE036893CD0B}" destId="{44232BD3-F45D-854D-A272-F028BC86AA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7BF45-20D4-416C-B70F-C2948CE7A859}">
      <dsp:nvSpPr>
        <dsp:cNvPr id="0" name=""/>
        <dsp:cNvSpPr/>
      </dsp:nvSpPr>
      <dsp:spPr>
        <a:xfrm>
          <a:off x="5872" y="254020"/>
          <a:ext cx="2670220" cy="951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Review the Results</a:t>
          </a:r>
        </a:p>
      </dsp:txBody>
      <dsp:txXfrm>
        <a:off x="5872" y="254020"/>
        <a:ext cx="2670220" cy="634222"/>
      </dsp:txXfrm>
    </dsp:sp>
    <dsp:sp modelId="{C4C85D33-5599-4FEA-8CD9-49039D78EEC0}">
      <dsp:nvSpPr>
        <dsp:cNvPr id="0" name=""/>
        <dsp:cNvSpPr/>
      </dsp:nvSpPr>
      <dsp:spPr>
        <a:xfrm>
          <a:off x="437058" y="1039549"/>
          <a:ext cx="2670220" cy="391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team members go through the results of the assessment individually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Or you can break them into small breakouts around the dimensions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Jot down top growth items using idea board (Prevents group think)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As a group review the idea board and group similar ideas together</a:t>
          </a:r>
        </a:p>
      </dsp:txBody>
      <dsp:txXfrm>
        <a:off x="515266" y="1117757"/>
        <a:ext cx="2513804" cy="3760384"/>
      </dsp:txXfrm>
    </dsp:sp>
    <dsp:sp modelId="{1DC635FC-D7BF-428C-B029-22E9AD778C90}">
      <dsp:nvSpPr>
        <dsp:cNvPr id="0" name=""/>
        <dsp:cNvSpPr/>
      </dsp:nvSpPr>
      <dsp:spPr>
        <a:xfrm>
          <a:off x="3080889" y="238728"/>
          <a:ext cx="858167" cy="664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080889" y="371689"/>
        <a:ext cx="658725" cy="398885"/>
      </dsp:txXfrm>
    </dsp:sp>
    <dsp:sp modelId="{725F5717-0B7C-4424-813F-E88CA293143B}">
      <dsp:nvSpPr>
        <dsp:cNvPr id="0" name=""/>
        <dsp:cNvSpPr/>
      </dsp:nvSpPr>
      <dsp:spPr>
        <a:xfrm>
          <a:off x="4295276" y="254020"/>
          <a:ext cx="2670220" cy="951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Prioritize the Top Growth Items</a:t>
          </a:r>
        </a:p>
      </dsp:txBody>
      <dsp:txXfrm>
        <a:off x="4295276" y="254020"/>
        <a:ext cx="2670220" cy="634222"/>
      </dsp:txXfrm>
    </dsp:sp>
    <dsp:sp modelId="{B7C78E04-6D21-4477-AD48-598BA21661B8}">
      <dsp:nvSpPr>
        <dsp:cNvPr id="0" name=""/>
        <dsp:cNvSpPr/>
      </dsp:nvSpPr>
      <dsp:spPr>
        <a:xfrm>
          <a:off x="4842189" y="888243"/>
          <a:ext cx="2670220" cy="391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Allow everyone time to read the grouped items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Give them a limited number of votes (2-3)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Identify the top growth items and discuss those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Identify if any of them are organizational growth items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Ask group to identify 1 item leaders can help with if none identified</a:t>
          </a:r>
        </a:p>
      </dsp:txBody>
      <dsp:txXfrm>
        <a:off x="4920397" y="966451"/>
        <a:ext cx="2513804" cy="3760384"/>
      </dsp:txXfrm>
    </dsp:sp>
    <dsp:sp modelId="{7A32C96A-77C8-42C3-B7B7-B45BC4420E79}">
      <dsp:nvSpPr>
        <dsp:cNvPr id="0" name=""/>
        <dsp:cNvSpPr/>
      </dsp:nvSpPr>
      <dsp:spPr>
        <a:xfrm>
          <a:off x="7370293" y="238728"/>
          <a:ext cx="858167" cy="664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370293" y="371689"/>
        <a:ext cx="658725" cy="398885"/>
      </dsp:txXfrm>
    </dsp:sp>
    <dsp:sp modelId="{4AFAB97C-66D5-48C3-BFE0-A307BC96E939}">
      <dsp:nvSpPr>
        <dsp:cNvPr id="0" name=""/>
        <dsp:cNvSpPr/>
      </dsp:nvSpPr>
      <dsp:spPr>
        <a:xfrm>
          <a:off x="8584680" y="254020"/>
          <a:ext cx="2670220" cy="9513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Breakout: Build the Growth Plan</a:t>
          </a:r>
        </a:p>
      </dsp:txBody>
      <dsp:txXfrm>
        <a:off x="8584680" y="254020"/>
        <a:ext cx="2670220" cy="634222"/>
      </dsp:txXfrm>
    </dsp:sp>
    <dsp:sp modelId="{B28A2A1F-54FE-4AD0-A937-5CF527981224}">
      <dsp:nvSpPr>
        <dsp:cNvPr id="0" name=""/>
        <dsp:cNvSpPr/>
      </dsp:nvSpPr>
      <dsp:spPr>
        <a:xfrm>
          <a:off x="9131593" y="888243"/>
          <a:ext cx="2670220" cy="391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Build one organizational item together with the team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Breakout the team members to build out the remaining growth items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Leave time for each group to share &amp; Assign owners to each item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9209801" y="966451"/>
        <a:ext cx="2513804" cy="3760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44C39-F4B2-AF4F-917B-555BC8C3340B}">
      <dsp:nvSpPr>
        <dsp:cNvPr id="0" name=""/>
        <dsp:cNvSpPr/>
      </dsp:nvSpPr>
      <dsp:spPr>
        <a:xfrm>
          <a:off x="0" y="235141"/>
          <a:ext cx="1133856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Scrum-Masters will pull your growth items into your sprint plan/ board</a:t>
          </a:r>
        </a:p>
      </dsp:txBody>
      <dsp:txXfrm>
        <a:off x="59399" y="294540"/>
        <a:ext cx="11219762" cy="1098002"/>
      </dsp:txXfrm>
    </dsp:sp>
    <dsp:sp modelId="{350F0A17-D6A2-7E45-8E69-6B5673211344}">
      <dsp:nvSpPr>
        <dsp:cNvPr id="0" name=""/>
        <dsp:cNvSpPr/>
      </dsp:nvSpPr>
      <dsp:spPr>
        <a:xfrm>
          <a:off x="0" y="1639142"/>
          <a:ext cx="1133856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Update your growth items progress in AgilityHealth® during your retrospective</a:t>
          </a:r>
        </a:p>
      </dsp:txBody>
      <dsp:txXfrm>
        <a:off x="59399" y="1698541"/>
        <a:ext cx="11219762" cy="1098002"/>
      </dsp:txXfrm>
    </dsp:sp>
    <dsp:sp modelId="{44232BD3-F45D-854D-A272-F028BC86AA41}">
      <dsp:nvSpPr>
        <dsp:cNvPr id="0" name=""/>
        <dsp:cNvSpPr/>
      </dsp:nvSpPr>
      <dsp:spPr>
        <a:xfrm>
          <a:off x="0" y="3043142"/>
          <a:ext cx="1133856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Organizational growth items will be rolled-up &amp; shared with leadership &amp; managers</a:t>
          </a:r>
        </a:p>
      </dsp:txBody>
      <dsp:txXfrm>
        <a:off x="59399" y="3102541"/>
        <a:ext cx="1121976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6625" tIns="48300" rIns="96625" bIns="48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6625" tIns="48300" rIns="96625" bIns="48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6625" tIns="48300" rIns="96625" bIns="48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;n"/>
          <p:cNvSpPr txBox="1"/>
          <p:nvPr/>
        </p:nvSpPr>
        <p:spPr>
          <a:xfrm>
            <a:off x="0" y="0"/>
            <a:ext cx="3169920" cy="48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4143589" y="1"/>
            <a:ext cx="3164839" cy="47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" name="Google Shape;9;n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560" cy="35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/>
          <p:nvPr/>
        </p:nvSpPr>
        <p:spPr>
          <a:xfrm>
            <a:off x="0" y="9117807"/>
            <a:ext cx="3169920" cy="48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12"/>
          </p:nvPr>
        </p:nvSpPr>
        <p:spPr>
          <a:xfrm>
            <a:off x="6421121" y="9119474"/>
            <a:ext cx="887307" cy="47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n"/>
          <p:cNvSpPr txBox="1"/>
          <p:nvPr/>
        </p:nvSpPr>
        <p:spPr>
          <a:xfrm>
            <a:off x="6339841" y="9119474"/>
            <a:ext cx="973667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n"/>
          <p:cNvSpPr txBox="1"/>
          <p:nvPr/>
        </p:nvSpPr>
        <p:spPr>
          <a:xfrm>
            <a:off x="568960" y="4960621"/>
            <a:ext cx="1137920" cy="30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endParaRPr/>
          </a:p>
        </p:txBody>
      </p:sp>
      <p:sp>
        <p:nvSpPr>
          <p:cNvPr id="14" name="Google Shape;14;n"/>
          <p:cNvSpPr txBox="1">
            <a:spLocks noGrp="1"/>
          </p:cNvSpPr>
          <p:nvPr>
            <p:ph type="ftr" idx="11"/>
          </p:nvPr>
        </p:nvSpPr>
        <p:spPr>
          <a:xfrm>
            <a:off x="585260" y="8959064"/>
            <a:ext cx="6087797" cy="56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18c10f3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14288"/>
            <a:ext cx="7110413" cy="3998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718c10f379_0_0:notes"/>
          <p:cNvSpPr txBox="1">
            <a:spLocks noGrp="1"/>
          </p:cNvSpPr>
          <p:nvPr>
            <p:ph type="body" idx="1"/>
          </p:nvPr>
        </p:nvSpPr>
        <p:spPr>
          <a:xfrm>
            <a:off x="406400" y="5040630"/>
            <a:ext cx="65838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718c10f379_0_0:notes"/>
          <p:cNvSpPr txBox="1">
            <a:spLocks noGrp="1"/>
          </p:cNvSpPr>
          <p:nvPr>
            <p:ph type="ftr" idx="11"/>
          </p:nvPr>
        </p:nvSpPr>
        <p:spPr>
          <a:xfrm>
            <a:off x="429903" y="9113140"/>
            <a:ext cx="64212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Copyright(c) Agile Transformation Inc. | Building Lean High Performing Teams! | www.AgileTransformation.com</a:t>
            </a:r>
            <a:endParaRPr sz="1000"/>
          </a:p>
        </p:txBody>
      </p:sp>
      <p:sp>
        <p:nvSpPr>
          <p:cNvPr id="166" name="Google Shape;166;g718c10f379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18c10f379_1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4" name="Google Shape;334;g718c10f379_1_338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5" name="Google Shape;335;g718c10f379_1_338:notes"/>
          <p:cNvSpPr txBox="1">
            <a:spLocks noGrp="1"/>
          </p:cNvSpPr>
          <p:nvPr>
            <p:ph type="sldNum" idx="12"/>
          </p:nvPr>
        </p:nvSpPr>
        <p:spPr>
          <a:xfrm>
            <a:off x="6421121" y="9119474"/>
            <a:ext cx="88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36" name="Google Shape;336;g718c10f379_1_338:notes"/>
          <p:cNvSpPr txBox="1">
            <a:spLocks noGrp="1"/>
          </p:cNvSpPr>
          <p:nvPr>
            <p:ph type="ftr" idx="11"/>
          </p:nvPr>
        </p:nvSpPr>
        <p:spPr>
          <a:xfrm>
            <a:off x="585260" y="8959064"/>
            <a:ext cx="60879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Copyright(c) Agile Transformation Inc. | Building Lean High Performing Teams! | www.AgileTransformation.com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18c10f379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7" name="Google Shape;327;g718c10f379_1_332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718c10f379_1_332:notes"/>
          <p:cNvSpPr txBox="1">
            <a:spLocks noGrp="1"/>
          </p:cNvSpPr>
          <p:nvPr>
            <p:ph type="sldNum" idx="12"/>
          </p:nvPr>
        </p:nvSpPr>
        <p:spPr>
          <a:xfrm>
            <a:off x="6421121" y="9119474"/>
            <a:ext cx="88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4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Slide Purpose:  </a:t>
            </a:r>
            <a:r>
              <a:rPr lang="en-US" dirty="0"/>
              <a:t>This slide provide AHF guidance on the facilitation of the Analysis Conversation</a:t>
            </a:r>
          </a:p>
        </p:txBody>
      </p:sp>
    </p:spTree>
    <p:extLst>
      <p:ext uri="{BB962C8B-B14F-4D97-AF65-F5344CB8AC3E}">
        <p14:creationId xmlns:p14="http://schemas.microsoft.com/office/powerpoint/2010/main" val="1592377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 </a:t>
            </a:r>
            <a:r>
              <a:rPr lang="en-US" dirty="0"/>
              <a:t>Provide the Agenda and Timebox's for a Individual Team Big Room  and Virtual Retrospective.  Note this agenda changes if the assessment is sent out and expected to be complete before the team meets for the AHR.</a:t>
            </a:r>
          </a:p>
          <a:p>
            <a:endParaRPr lang="en-US" dirty="0"/>
          </a:p>
          <a:p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Part 3 - Build 1 org growth item together with the team, then break them out into small groups to build the rest.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1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18c10f379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1" name="Google Shape;341;g718c10f379_1_512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what’s happening today…</a:t>
            </a:r>
            <a:endParaRPr/>
          </a:p>
        </p:txBody>
      </p:sp>
      <p:sp>
        <p:nvSpPr>
          <p:cNvPr id="342" name="Google Shape;342;g718c10f379_1_512:notes"/>
          <p:cNvSpPr txBox="1">
            <a:spLocks noGrp="1"/>
          </p:cNvSpPr>
          <p:nvPr>
            <p:ph type="sldNum" idx="12"/>
          </p:nvPr>
        </p:nvSpPr>
        <p:spPr>
          <a:xfrm>
            <a:off x="6421121" y="9119474"/>
            <a:ext cx="88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43" name="Google Shape;343;g718c10f379_1_512:notes"/>
          <p:cNvSpPr txBox="1">
            <a:spLocks noGrp="1"/>
          </p:cNvSpPr>
          <p:nvPr>
            <p:ph type="ftr" idx="11"/>
          </p:nvPr>
        </p:nvSpPr>
        <p:spPr>
          <a:xfrm>
            <a:off x="585260" y="8959064"/>
            <a:ext cx="60879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Copyright(c) Agile Transformation Inc. | Building Lean High Performing Teams! | www.AgileTransformation.com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18c10f37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18c10f379_1_1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718c10f379_1_1:notes"/>
          <p:cNvSpPr txBox="1">
            <a:spLocks noGrp="1"/>
          </p:cNvSpPr>
          <p:nvPr>
            <p:ph type="sldNum" idx="12"/>
          </p:nvPr>
        </p:nvSpPr>
        <p:spPr>
          <a:xfrm>
            <a:off x="6421121" y="9119474"/>
            <a:ext cx="887400" cy="475200"/>
          </a:xfrm>
          <a:prstGeom prst="rect">
            <a:avLst/>
          </a:prstGeom>
        </p:spPr>
        <p:txBody>
          <a:bodyPr spcFirstLastPara="1" wrap="square" lIns="95125" tIns="49450" rIns="95125" bIns="49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18c10f379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7" name="Google Shape;327;g718c10f379_1_332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718c10f379_1_332:notes"/>
          <p:cNvSpPr txBox="1">
            <a:spLocks noGrp="1"/>
          </p:cNvSpPr>
          <p:nvPr>
            <p:ph type="sldNum" idx="12"/>
          </p:nvPr>
        </p:nvSpPr>
        <p:spPr>
          <a:xfrm>
            <a:off x="6421121" y="9119474"/>
            <a:ext cx="88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410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 </a:t>
            </a:r>
            <a:r>
              <a:rPr lang="en-US" dirty="0"/>
              <a:t>Provide the Agenda and Timebox's for a Individual Team Big Room  and Virtual Retrospective.  Note this agenda changes if the assessment is sent out and expected to be complete before the team meets for the AHR.</a:t>
            </a:r>
          </a:p>
          <a:p>
            <a:endParaRPr lang="en-US" dirty="0"/>
          </a:p>
          <a:p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Part 3 - Build 1 org growth item together with the team, then break them out into small groups to build the rest.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3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18c10f379_2_0:notes"/>
          <p:cNvSpPr txBox="1">
            <a:spLocks noGrp="1"/>
          </p:cNvSpPr>
          <p:nvPr>
            <p:ph type="body" idx="1"/>
          </p:nvPr>
        </p:nvSpPr>
        <p:spPr>
          <a:xfrm>
            <a:off x="715618" y="4485807"/>
            <a:ext cx="5724900" cy="4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94825" rIns="94825" bIns="94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28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g718c10f37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8025"/>
            <a:ext cx="6297613" cy="354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18c10f379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7" name="Google Shape;397;g718c10f379_2_16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718c10f379_2_16:notes"/>
          <p:cNvSpPr txBox="1">
            <a:spLocks noGrp="1"/>
          </p:cNvSpPr>
          <p:nvPr>
            <p:ph type="sldNum" idx="12"/>
          </p:nvPr>
        </p:nvSpPr>
        <p:spPr>
          <a:xfrm>
            <a:off x="6421121" y="9119474"/>
            <a:ext cx="88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99" name="Google Shape;399;g718c10f379_2_16:notes"/>
          <p:cNvSpPr txBox="1">
            <a:spLocks noGrp="1"/>
          </p:cNvSpPr>
          <p:nvPr>
            <p:ph type="ftr" idx="11"/>
          </p:nvPr>
        </p:nvSpPr>
        <p:spPr>
          <a:xfrm>
            <a:off x="585260" y="8959064"/>
            <a:ext cx="60879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Copyright(c) Agile Transformation Inc. | Building Lean High Performing Teams! | www.AgileTransformation.com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18c10f379_0_12:notes"/>
          <p:cNvSpPr txBox="1">
            <a:spLocks noGrp="1"/>
          </p:cNvSpPr>
          <p:nvPr>
            <p:ph type="body" idx="1"/>
          </p:nvPr>
        </p:nvSpPr>
        <p:spPr>
          <a:xfrm>
            <a:off x="406400" y="5040630"/>
            <a:ext cx="6583800" cy="3840600"/>
          </a:xfrm>
          <a:prstGeom prst="rect">
            <a:avLst/>
          </a:prstGeom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718c10f37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100013"/>
            <a:ext cx="7099300" cy="399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718c10f379_2_43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718c10f379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984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18c10f379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7" name="Google Shape;327;g718c10f379_1_332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718c10f379_1_332:notes"/>
          <p:cNvSpPr txBox="1">
            <a:spLocks noGrp="1"/>
          </p:cNvSpPr>
          <p:nvPr>
            <p:ph type="sldNum" idx="12"/>
          </p:nvPr>
        </p:nvSpPr>
        <p:spPr>
          <a:xfrm>
            <a:off x="6421121" y="9119474"/>
            <a:ext cx="88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002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18c10f379_2_51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Insert Slido Link here or just ask them to give feedback by showing a reaction</a:t>
            </a:r>
            <a:endParaRPr dirty="0"/>
          </a:p>
        </p:txBody>
      </p:sp>
      <p:sp>
        <p:nvSpPr>
          <p:cNvPr id="435" name="Google Shape;435;g718c10f379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718c10f379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1" name="Google Shape;441;g718c10f379_2_56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718c10f379_2_56:notes"/>
          <p:cNvSpPr txBox="1">
            <a:spLocks noGrp="1"/>
          </p:cNvSpPr>
          <p:nvPr>
            <p:ph type="sldNum" idx="12"/>
          </p:nvPr>
        </p:nvSpPr>
        <p:spPr>
          <a:xfrm>
            <a:off x="6421121" y="9119474"/>
            <a:ext cx="88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43" name="Google Shape;443;g718c10f379_2_56:notes"/>
          <p:cNvSpPr txBox="1">
            <a:spLocks noGrp="1"/>
          </p:cNvSpPr>
          <p:nvPr>
            <p:ph type="ftr" idx="11"/>
          </p:nvPr>
        </p:nvSpPr>
        <p:spPr>
          <a:xfrm>
            <a:off x="585260" y="8959064"/>
            <a:ext cx="60879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Copyright(c) Agile Transformation Inc. | Building Lean High Performing Teams! | www.AgileTransformation.com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 </a:t>
            </a:r>
            <a:r>
              <a:rPr lang="en-US" dirty="0"/>
              <a:t>Provide the Agenda and Timebox's for the session, customize to remove part 1 if the team already completed the assessment ahead of time</a:t>
            </a:r>
          </a:p>
          <a:p>
            <a:endParaRPr lang="en-US" dirty="0"/>
          </a:p>
          <a:p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Part 3 - Build 1 org growth item together with the team, then break them out into small groups to build the rest.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3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18c10f379_0_188:notes"/>
          <p:cNvSpPr txBox="1">
            <a:spLocks noGrp="1"/>
          </p:cNvSpPr>
          <p:nvPr>
            <p:ph type="body" idx="1"/>
          </p:nvPr>
        </p:nvSpPr>
        <p:spPr>
          <a:xfrm>
            <a:off x="406400" y="5040630"/>
            <a:ext cx="6583800" cy="3840600"/>
          </a:xfrm>
          <a:prstGeom prst="rect">
            <a:avLst/>
          </a:prstGeom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Speaker Notes:-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Remind them to answer N/A only if the entire team agrees it’s N/A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Explain management is the person who provides their performance review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Touch at a high level on competencies if they have already seen the video, otherwise play the TeamHealth Overview Video, hide this slide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Leadership correlates to clarity, in order to improve clarity focus on leadership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Performance correlates foundation and culture, in order to improve performance you have to focus on those</a:t>
            </a:r>
            <a:endParaRPr dirty="0"/>
          </a:p>
        </p:txBody>
      </p:sp>
      <p:sp>
        <p:nvSpPr>
          <p:cNvPr id="235" name="Google Shape;235;g718c10f379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100013"/>
            <a:ext cx="7099300" cy="399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239713"/>
            <a:ext cx="8324851" cy="468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/>
              <a:t>Slide Purpose:  </a:t>
            </a:r>
            <a:r>
              <a:rPr lang="en-US" dirty="0"/>
              <a:t>This video introduces the AgilityHealth radar. If most of have already watched it, you do not need to show it again.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65123" algn="l"/>
                <a:tab pos="1530245" algn="l"/>
                <a:tab pos="2295368" algn="l"/>
                <a:tab pos="3060490" algn="l"/>
              </a:tabLst>
              <a:defRPr/>
            </a:pPr>
            <a:fld id="{5A13CB0A-CA01-479F-9E09-3A089EB2298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65123" algn="l"/>
                  <a:tab pos="1530245" algn="l"/>
                  <a:tab pos="2295368" algn="l"/>
                  <a:tab pos="3060490" algn="l"/>
                </a:tabLst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itchFamily="32" charset="0"/>
                <a:ea typeface="MS Gothic" charset="-128"/>
                <a:cs typeface="+mn-cs"/>
              </a:rPr>
              <a:t>Copyright(c) Agile Transformation Inc. | Building Lean High Performing Teams! | www.AgileTransformation.com</a:t>
            </a:r>
          </a:p>
        </p:txBody>
      </p:sp>
    </p:spTree>
    <p:extLst>
      <p:ext uri="{BB962C8B-B14F-4D97-AF65-F5344CB8AC3E}">
        <p14:creationId xmlns:p14="http://schemas.microsoft.com/office/powerpoint/2010/main" val="314323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Quick reminder of who participates and what questions their stakeholders received ahead 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5A13CB0A-CA01-479F-9E09-3A089EB229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Copyright(c) Agile Transformation Inc. | Building Lean High Performing Teams! | www.AgileTransformation.com</a:t>
            </a:r>
          </a:p>
        </p:txBody>
      </p:sp>
    </p:spTree>
    <p:extLst>
      <p:ext uri="{BB962C8B-B14F-4D97-AF65-F5344CB8AC3E}">
        <p14:creationId xmlns:p14="http://schemas.microsoft.com/office/powerpoint/2010/main" val="109442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18c10f379_1_327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Speaker Notes:-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Remind them to share feedback for each other in a way that’s honest but respectful, think of how they’d like to receive feedback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Cover all points on this slide, very critical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What’s Missing, don’t spend too much time here</a:t>
            </a:r>
            <a:endParaRPr dirty="0"/>
          </a:p>
        </p:txBody>
      </p:sp>
      <p:sp>
        <p:nvSpPr>
          <p:cNvPr id="321" name="Google Shape;321;g718c10f379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18c10f379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23863" y="239713"/>
            <a:ext cx="8324851" cy="468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7" name="Google Shape;327;g718c10f379_1_332:notes"/>
          <p:cNvSpPr txBox="1">
            <a:spLocks noGrp="1"/>
          </p:cNvSpPr>
          <p:nvPr>
            <p:ph type="body" idx="1"/>
          </p:nvPr>
        </p:nvSpPr>
        <p:spPr>
          <a:xfrm>
            <a:off x="568960" y="5280661"/>
            <a:ext cx="6258600" cy="3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718c10f379_1_332:notes"/>
          <p:cNvSpPr txBox="1">
            <a:spLocks noGrp="1"/>
          </p:cNvSpPr>
          <p:nvPr>
            <p:ph type="sldNum" idx="12"/>
          </p:nvPr>
        </p:nvSpPr>
        <p:spPr>
          <a:xfrm>
            <a:off x="6421121" y="9119474"/>
            <a:ext cx="88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25" tIns="49450" rIns="95125" bIns="49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to Facilitator, if someone can’t find their assessment you can send them the link or re-send the e-mail. </a:t>
            </a:r>
          </a:p>
        </p:txBody>
      </p:sp>
      <p:sp>
        <p:nvSpPr>
          <p:cNvPr id="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  <a:ln/>
        </p:spPr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8856" y="8674650"/>
            <a:ext cx="5834139" cy="5469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Copyright(c) Agile Transformation Inc. | Enabling Business Agility | www.AgilityHealthRadar.com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5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 1 1" preserve="1">
  <p:cSld name="1_Title Slide - Op 1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1"/>
          <p:cNvPicPr preferRelativeResize="0"/>
          <p:nvPr userDrawn="1"/>
        </p:nvPicPr>
        <p:blipFill rotWithShape="1">
          <a:blip r:embed="rId2">
            <a:alphaModFix amt="78000"/>
          </a:blip>
          <a:srcRect/>
          <a:stretch/>
        </p:blipFill>
        <p:spPr>
          <a:xfrm>
            <a:off x="0" y="-3"/>
            <a:ext cx="122355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1"/>
          <p:cNvSpPr/>
          <p:nvPr/>
        </p:nvSpPr>
        <p:spPr>
          <a:xfrm>
            <a:off x="3000" y="5139190"/>
            <a:ext cx="12189000" cy="11059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2055354" y="5209314"/>
            <a:ext cx="10046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2" name="Google Shape;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610" y="-3"/>
            <a:ext cx="34189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0621" y="1514019"/>
            <a:ext cx="8821063" cy="352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CCECA-A369-6949-A2FC-DD5A7DE3BF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2564" y="148926"/>
            <a:ext cx="3818890" cy="10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1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 3">
  <p:cSld name="Title Slide - Op 3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9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5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9"/>
          <p:cNvGrpSpPr/>
          <p:nvPr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80" name="Google Shape;80;p9"/>
            <p:cNvSpPr txBox="1"/>
            <p:nvPr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endParaRPr/>
            </a:p>
          </p:txBody>
        </p:sp>
        <p:sp>
          <p:nvSpPr>
            <p:cNvPr id="81" name="Google Shape;81;p9"/>
            <p:cNvSpPr txBox="1"/>
            <p:nvPr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world’s leading</a:t>
              </a:r>
              <a:endParaRPr/>
            </a:p>
          </p:txBody>
        </p:sp>
        <p:sp>
          <p:nvSpPr>
            <p:cNvPr id="82" name="Google Shape;82;p9"/>
            <p:cNvSpPr txBox="1"/>
            <p:nvPr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Agile measurement &amp; growth platform</a:t>
              </a:r>
              <a:endParaRPr/>
            </a:p>
          </p:txBody>
        </p:sp>
      </p:grpSp>
      <p:pic>
        <p:nvPicPr>
          <p:cNvPr id="83" name="Google Shape;83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2111981"/>
            <a:ext cx="1310291" cy="1393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9"/>
          <p:cNvCxnSpPr/>
          <p:nvPr/>
        </p:nvCxnSpPr>
        <p:spPr>
          <a:xfrm>
            <a:off x="0" y="5257800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9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525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2111981"/>
            <a:ext cx="1310291" cy="1393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9"/>
          <p:cNvCxnSpPr/>
          <p:nvPr/>
        </p:nvCxnSpPr>
        <p:spPr>
          <a:xfrm>
            <a:off x="0" y="5257800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0" name="Google Shape;90;p9"/>
          <p:cNvGrpSpPr/>
          <p:nvPr/>
        </p:nvGrpSpPr>
        <p:grpSpPr>
          <a:xfrm>
            <a:off x="2895600" y="1875375"/>
            <a:ext cx="8789300" cy="1461918"/>
            <a:chOff x="4896401" y="1205061"/>
            <a:chExt cx="8789300" cy="1461918"/>
          </a:xfrm>
        </p:grpSpPr>
        <p:sp>
          <p:nvSpPr>
            <p:cNvPr id="91" name="Google Shape;91;p9"/>
            <p:cNvSpPr txBox="1"/>
            <p:nvPr/>
          </p:nvSpPr>
          <p:spPr>
            <a:xfrm>
              <a:off x="4896401" y="1601161"/>
              <a:ext cx="994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4000"/>
                <a:buFont typeface="Calibri"/>
                <a:buNone/>
              </a:pPr>
              <a:r>
                <a:rPr lang="en-US" sz="4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 txBox="1"/>
            <p:nvPr/>
          </p:nvSpPr>
          <p:spPr>
            <a:xfrm>
              <a:off x="5779201" y="1205061"/>
              <a:ext cx="79065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7200"/>
                <a:buFont typeface="Arial"/>
                <a:buNone/>
              </a:pPr>
              <a:r>
                <a:rPr lang="en-US" sz="7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world’s leading</a:t>
              </a:r>
              <a:endParaRPr sz="7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 txBox="1"/>
            <p:nvPr/>
          </p:nvSpPr>
          <p:spPr>
            <a:xfrm>
              <a:off x="5334000" y="2143779"/>
              <a:ext cx="835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2800"/>
                <a:buFont typeface="Arial"/>
                <a:buNone/>
              </a:pPr>
              <a:r>
                <a:rPr lang="en-US" sz="28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Agile measurement &amp; growth platform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4" name="Google Shape;9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63" y="5229225"/>
            <a:ext cx="11744325" cy="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537600" y="5424475"/>
            <a:ext cx="87894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90E89D-0A12-154F-8E97-A6C4F2878C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17504" y="6238115"/>
            <a:ext cx="1896305" cy="534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- Op 3">
  <p:cSld name="1_Title Slide - Op 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0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/>
          <p:nvPr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Accelerating Your Enterprise Business Agility Journey</a:t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 strategy and measuring what matters</a:t>
            </a:r>
            <a:endParaRPr/>
          </a:p>
        </p:txBody>
      </p:sp>
      <p:pic>
        <p:nvPicPr>
          <p:cNvPr id="101" name="Google Shape;101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97" y="1818875"/>
            <a:ext cx="1310291" cy="1393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0"/>
          <p:cNvCxnSpPr/>
          <p:nvPr/>
        </p:nvCxnSpPr>
        <p:spPr>
          <a:xfrm>
            <a:off x="0" y="5257800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10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0"/>
          <p:cNvSpPr txBox="1"/>
          <p:nvPr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Accelerating Your Enterprise Business Agility Journey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3017600" y="3300325"/>
            <a:ext cx="747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through strategy and measuring what matters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97" y="1818875"/>
            <a:ext cx="1310291" cy="1393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0"/>
          <p:cNvCxnSpPr/>
          <p:nvPr/>
        </p:nvCxnSpPr>
        <p:spPr>
          <a:xfrm>
            <a:off x="0" y="5257800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" name="Google Shape;11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63" y="5229225"/>
            <a:ext cx="11744325" cy="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>
            <a:spLocks noGrp="1"/>
          </p:cNvSpPr>
          <p:nvPr>
            <p:ph type="title"/>
          </p:nvPr>
        </p:nvSpPr>
        <p:spPr>
          <a:xfrm>
            <a:off x="537600" y="5424475"/>
            <a:ext cx="87894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9F23E3-D108-D34A-994B-346FFED89A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17504" y="6238115"/>
            <a:ext cx="1896305" cy="534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457200" y="1837440"/>
            <a:ext cx="5410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body" idx="2"/>
          </p:nvPr>
        </p:nvSpPr>
        <p:spPr>
          <a:xfrm>
            <a:off x="6477000" y="183744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Logo Top Right">
  <p:cSld name="Title - Logo Top Right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548648" y="250250"/>
            <a:ext cx="9012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1" name="Google Shape;12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63" y="914400"/>
            <a:ext cx="11744325" cy="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2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F19EA-6103-B648-BBDB-539E1C940E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9707" y="171706"/>
            <a:ext cx="1896305" cy="534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let (4 Stats)">
  <p:cSld name="Caselet (4 Stats)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0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682337" y="3934623"/>
            <a:ext cx="53826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6pPr>
            <a:lvl7pPr marL="3200400" lvl="6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7pPr>
            <a:lvl8pPr marL="3657600" lvl="7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8pPr>
            <a:lvl9pPr marL="411480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"/>
          </p:nvPr>
        </p:nvSpPr>
        <p:spPr>
          <a:xfrm>
            <a:off x="489600" y="1046400"/>
            <a:ext cx="11199900" cy="65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3"/>
          </p:nvPr>
        </p:nvSpPr>
        <p:spPr>
          <a:xfrm>
            <a:off x="617600" y="192700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4"/>
          </p:nvPr>
        </p:nvSpPr>
        <p:spPr>
          <a:xfrm>
            <a:off x="1449599" y="1927000"/>
            <a:ext cx="16002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5"/>
          </p:nvPr>
        </p:nvSpPr>
        <p:spPr>
          <a:xfrm>
            <a:off x="3486933" y="192700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4318932" y="1927000"/>
            <a:ext cx="16002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7"/>
          </p:nvPr>
        </p:nvSpPr>
        <p:spPr>
          <a:xfrm>
            <a:off x="6356267" y="192700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7188266" y="1927000"/>
            <a:ext cx="16002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9"/>
          </p:nvPr>
        </p:nvSpPr>
        <p:spPr>
          <a:xfrm>
            <a:off x="9225600" y="192700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3"/>
          </p:nvPr>
        </p:nvSpPr>
        <p:spPr>
          <a:xfrm>
            <a:off x="10057599" y="1927000"/>
            <a:ext cx="16002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4"/>
          </p:nvPr>
        </p:nvSpPr>
        <p:spPr>
          <a:xfrm>
            <a:off x="6314337" y="3934623"/>
            <a:ext cx="53826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6pPr>
            <a:lvl7pPr marL="3200400" lvl="6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7pPr>
            <a:lvl8pPr marL="3657600" lvl="7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8pPr>
            <a:lvl9pPr marL="411480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5"/>
          </p:nvPr>
        </p:nvSpPr>
        <p:spPr>
          <a:xfrm>
            <a:off x="617600" y="3095000"/>
            <a:ext cx="5040000" cy="685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6"/>
          </p:nvPr>
        </p:nvSpPr>
        <p:spPr>
          <a:xfrm>
            <a:off x="6356330" y="3095000"/>
            <a:ext cx="5301600" cy="685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estion TItle">
  <p:cSld name="Question TItle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472191" y="1165423"/>
            <a:ext cx="11235128" cy="452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897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800"/>
              <a:buFont typeface="Calibri"/>
              <a:buNone/>
              <a:defRPr sz="7800" b="0" i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0" name="Google Shape;140;p14"/>
          <p:cNvCxnSpPr/>
          <p:nvPr/>
        </p:nvCxnSpPr>
        <p:spPr>
          <a:xfrm>
            <a:off x="472189" y="914400"/>
            <a:ext cx="11719811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14"/>
          <p:cNvCxnSpPr/>
          <p:nvPr/>
        </p:nvCxnSpPr>
        <p:spPr>
          <a:xfrm>
            <a:off x="472189" y="914400"/>
            <a:ext cx="11719811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14"/>
          <p:cNvSpPr/>
          <p:nvPr/>
        </p:nvSpPr>
        <p:spPr>
          <a:xfrm>
            <a:off x="403860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0935D-C216-1941-A7BA-530519F55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9707" y="171706"/>
            <a:ext cx="1896305" cy="534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Section Slide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548640" y="1709740"/>
            <a:ext cx="11277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1"/>
          </p:nvPr>
        </p:nvSpPr>
        <p:spPr>
          <a:xfrm>
            <a:off x="548640" y="4752000"/>
            <a:ext cx="11274600" cy="107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7A7A7A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ark Grey Radar">
  <p:cSld name="1_Dark Grey Radar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 rot="-54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121900" tIns="60950" rIns="121900" bIns="6095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644C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 rot="-54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121900" tIns="60950" rIns="121900" bIns="609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6" b="-4520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6" b="-4520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2137600" y="2716800"/>
            <a:ext cx="9440100" cy="152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70A0DF-3530-EA42-BD5C-D30248012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7504" y="6238115"/>
            <a:ext cx="1896305" cy="534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F28C8-4A7E-044A-BB13-18DE7BFC4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504" y="6238115"/>
            <a:ext cx="1896305" cy="534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 1 1" preserve="1">
  <p:cSld name="1_Title Slide - Op 1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1"/>
          <p:cNvPicPr preferRelativeResize="0"/>
          <p:nvPr/>
        </p:nvPicPr>
        <p:blipFill rotWithShape="1">
          <a:blip r:embed="rId2">
            <a:alphaModFix amt="78000"/>
          </a:blip>
          <a:srcRect/>
          <a:stretch/>
        </p:blipFill>
        <p:spPr>
          <a:xfrm>
            <a:off x="0" y="-3"/>
            <a:ext cx="122355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1"/>
          <p:cNvSpPr/>
          <p:nvPr/>
        </p:nvSpPr>
        <p:spPr>
          <a:xfrm>
            <a:off x="3000" y="5139190"/>
            <a:ext cx="12189000" cy="11059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2055354" y="5209314"/>
            <a:ext cx="10046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2" name="Google Shape;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610" y="-3"/>
            <a:ext cx="34189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0621" y="1514019"/>
            <a:ext cx="8821063" cy="352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647009-DE41-8848-8A07-2D114EA850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2564" y="148926"/>
            <a:ext cx="3818890" cy="10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92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FF8A-ABDB-D148-AAE4-55A85750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879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0" y="1408175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38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 1">
  <p:cSld name="Title Slide - Op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/>
          <p:nvPr/>
        </p:nvSpPr>
        <p:spPr>
          <a:xfrm>
            <a:off x="1" y="4504554"/>
            <a:ext cx="12189000" cy="166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7" b="-4524"/>
          <a:stretch/>
        </p:blipFill>
        <p:spPr>
          <a:xfrm>
            <a:off x="0" y="1"/>
            <a:ext cx="3160436" cy="63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/>
          <p:nvPr/>
        </p:nvSpPr>
        <p:spPr>
          <a:xfrm>
            <a:off x="1" y="4504554"/>
            <a:ext cx="12189000" cy="166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7" b="-4524"/>
          <a:stretch/>
        </p:blipFill>
        <p:spPr>
          <a:xfrm>
            <a:off x="0" y="244211"/>
            <a:ext cx="3160436" cy="63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 txBox="1">
            <a:spLocks noGrp="1"/>
          </p:cNvSpPr>
          <p:nvPr>
            <p:ph type="title"/>
          </p:nvPr>
        </p:nvSpPr>
        <p:spPr>
          <a:xfrm>
            <a:off x="3008025" y="1552000"/>
            <a:ext cx="81645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title" idx="2"/>
          </p:nvPr>
        </p:nvSpPr>
        <p:spPr>
          <a:xfrm>
            <a:off x="2069100" y="4908050"/>
            <a:ext cx="10046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2D817-2423-444F-81E9-957759A0C2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0830" y="2911733"/>
            <a:ext cx="3818890" cy="1075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 1 1" userDrawn="1">
  <p:cSld name="Title Slide - Op 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>
            <a:off x="1" y="4504554"/>
            <a:ext cx="12189000" cy="166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7" b="-4524"/>
          <a:stretch/>
        </p:blipFill>
        <p:spPr>
          <a:xfrm>
            <a:off x="0" y="1"/>
            <a:ext cx="3160436" cy="63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/>
          <p:nvPr/>
        </p:nvSpPr>
        <p:spPr>
          <a:xfrm>
            <a:off x="1" y="4504554"/>
            <a:ext cx="12189000" cy="166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7" b="-4524"/>
          <a:stretch/>
        </p:blipFill>
        <p:spPr>
          <a:xfrm>
            <a:off x="0" y="1"/>
            <a:ext cx="3160436" cy="63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0C143-6B9B-134E-B126-2E26D98D5C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0830" y="2911733"/>
            <a:ext cx="3818890" cy="1075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548640" y="1408177"/>
            <a:ext cx="11235000" cy="4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Light Grey Radar">
  <p:cSld name="1_Light Grey Radar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6" b="-4520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6" b="-4520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3321600" y="2599000"/>
            <a:ext cx="8413200" cy="156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 sz="6000"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 sz="6000"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 sz="6000"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 sz="6000"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 sz="6000"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 sz="6000"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 sz="6000"/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8ED16E-D450-DC48-8379-D0313B5EEF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17504" y="6238115"/>
            <a:ext cx="1896305" cy="534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2">
  <p:cSld name="Title Slide - Op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888886"/>
            <a:ext cx="1310291" cy="139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888886"/>
            <a:ext cx="1310291" cy="1393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8"/>
          <p:cNvGrpSpPr/>
          <p:nvPr/>
        </p:nvGrpSpPr>
        <p:grpSpPr>
          <a:xfrm>
            <a:off x="3200400" y="1646776"/>
            <a:ext cx="8789339" cy="1461939"/>
            <a:chOff x="4896401" y="1205061"/>
            <a:chExt cx="8789339" cy="1461938"/>
          </a:xfrm>
        </p:grpSpPr>
        <p:sp>
          <p:nvSpPr>
            <p:cNvPr id="72" name="Google Shape;72;p8"/>
            <p:cNvSpPr txBox="1"/>
            <p:nvPr/>
          </p:nvSpPr>
          <p:spPr>
            <a:xfrm>
              <a:off x="4896401" y="1601161"/>
              <a:ext cx="994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4000"/>
                <a:buFont typeface="Calibri"/>
                <a:buNone/>
              </a:pPr>
              <a:r>
                <a:rPr lang="en-US" sz="4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 txBox="1"/>
            <p:nvPr/>
          </p:nvSpPr>
          <p:spPr>
            <a:xfrm>
              <a:off x="5779201" y="1205061"/>
              <a:ext cx="79065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7200"/>
                <a:buFont typeface="Arial"/>
                <a:buNone/>
              </a:pPr>
              <a:r>
                <a:rPr lang="en-US" sz="7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world’s leading</a:t>
              </a:r>
              <a:endParaRPr sz="7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 txBox="1"/>
            <p:nvPr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2800"/>
                <a:buFont typeface="Arial"/>
                <a:buNone/>
              </a:pPr>
              <a:r>
                <a:rPr lang="en-US" sz="28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Agile measurement &amp; growth platform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-43525" y="4192475"/>
            <a:ext cx="12235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F5018E-8E52-7D45-976F-DDA78044BA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17504" y="6238115"/>
            <a:ext cx="1896305" cy="53404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548640" y="1408177"/>
            <a:ext cx="11235000" cy="4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21" name="Google Shape;21;p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47663" y="914400"/>
            <a:ext cx="11744325" cy="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62AE3C-571A-3744-9865-F8A3D7DFBC7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117504" y="6238115"/>
            <a:ext cx="1896305" cy="53404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85" r:id="rId2"/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8" r:id="rId20"/>
    <p:sldLayoutId id="214748367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hyperlink" Target="https://growthportal.agilityhealthradar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ilityhealthradar.com/teamhealth-overvie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cious.is/video/locating-yourself-a-key-to-conscious-leadershi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11EA-CD78-0920-02F4-A42DB926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TeamHealth Retrospective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>
            <a:spLocks noGrp="1"/>
          </p:cNvSpPr>
          <p:nvPr>
            <p:ph type="subTitle" idx="1"/>
          </p:nvPr>
        </p:nvSpPr>
        <p:spPr>
          <a:xfrm>
            <a:off x="2401945" y="3066963"/>
            <a:ext cx="8413200" cy="156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dirty="0"/>
              <a:t>Break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A6DEC30-3023-E540-8276-AE340200A126}"/>
              </a:ext>
            </a:extLst>
          </p:cNvPr>
          <p:cNvSpPr/>
          <p:nvPr/>
        </p:nvSpPr>
        <p:spPr>
          <a:xfrm>
            <a:off x="7963879" y="2778958"/>
            <a:ext cx="1124607" cy="107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10 Mins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/>
          <p:nvPr/>
        </p:nvSpPr>
        <p:spPr>
          <a:xfrm>
            <a:off x="3694699" y="3221325"/>
            <a:ext cx="7896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the Radar, Textual Responses</a:t>
            </a:r>
          </a:p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Prioritize the Top Growth Items</a:t>
            </a:r>
          </a:p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 Strengths</a:t>
            </a:r>
          </a:p>
          <a:p>
            <a:pPr marL="400050" indent="-355600"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Facilitated by a certified AgilityHealth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Facilitator 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2"/>
          <p:cNvSpPr txBox="1">
            <a:spLocks noGrp="1"/>
          </p:cNvSpPr>
          <p:nvPr>
            <p:ph type="subTitle" idx="1"/>
          </p:nvPr>
        </p:nvSpPr>
        <p:spPr>
          <a:xfrm>
            <a:off x="3058842" y="1951391"/>
            <a:ext cx="8413200" cy="156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dirty="0"/>
              <a:t>Analysis &amp; Prioritize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EC55C0-DBD1-FC4C-9CDD-D2C33850CE30}"/>
              </a:ext>
            </a:extLst>
          </p:cNvPr>
          <p:cNvSpPr/>
          <p:nvPr/>
        </p:nvSpPr>
        <p:spPr>
          <a:xfrm>
            <a:off x="10815145" y="4635063"/>
            <a:ext cx="1124607" cy="107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60 Mins</a:t>
            </a:r>
          </a:p>
        </p:txBody>
      </p:sp>
    </p:spTree>
    <p:extLst>
      <p:ext uri="{BB962C8B-B14F-4D97-AF65-F5344CB8AC3E}">
        <p14:creationId xmlns:p14="http://schemas.microsoft.com/office/powerpoint/2010/main" val="123979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8489-067C-42B3-9C63-149885CF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Facilitating Analysis conversations (part 2 &amp; 3)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D470D9-C519-4898-A85A-1D693EE9D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737153"/>
              </p:ext>
            </p:extLst>
          </p:nvPr>
        </p:nvGraphicFramePr>
        <p:xfrm>
          <a:off x="185911" y="1077968"/>
          <a:ext cx="11807687" cy="505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24E7AF-EFA1-4114-B495-6F9A1A6007F9}"/>
              </a:ext>
            </a:extLst>
          </p:cNvPr>
          <p:cNvSpPr/>
          <p:nvPr/>
        </p:nvSpPr>
        <p:spPr>
          <a:xfrm>
            <a:off x="2266856" y="5818221"/>
            <a:ext cx="2321169" cy="85412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F97969F6-6B7B-4E29-A395-C692324CBF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5930" y="5682872"/>
            <a:ext cx="799821" cy="799821"/>
          </a:xfrm>
          <a:prstGeom prst="rect">
            <a:avLst/>
          </a:prstGeom>
        </p:spPr>
      </p:pic>
      <p:pic>
        <p:nvPicPr>
          <p:cNvPr id="10" name="Graphic 9" descr="Users">
            <a:extLst>
              <a:ext uri="{FF2B5EF4-FFF2-40B4-BE49-F238E27FC236}">
                <a16:creationId xmlns:a16="http://schemas.microsoft.com/office/drawing/2014/main" id="{55882E13-0553-4199-A3CD-241BF0436A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7224" y="6007878"/>
            <a:ext cx="799821" cy="799821"/>
          </a:xfrm>
          <a:prstGeom prst="rect">
            <a:avLst/>
          </a:prstGeom>
        </p:spPr>
      </p:pic>
      <p:pic>
        <p:nvPicPr>
          <p:cNvPr id="12" name="Graphic 11" descr="Users">
            <a:extLst>
              <a:ext uri="{FF2B5EF4-FFF2-40B4-BE49-F238E27FC236}">
                <a16:creationId xmlns:a16="http://schemas.microsoft.com/office/drawing/2014/main" id="{F233845E-4E5F-48A0-B097-73F1ACF635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60420" y="6007878"/>
            <a:ext cx="799821" cy="799821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2D0EE9C-CAE3-4EA3-B61B-990861031B57}"/>
              </a:ext>
            </a:extLst>
          </p:cNvPr>
          <p:cNvSpPr/>
          <p:nvPr/>
        </p:nvSpPr>
        <p:spPr>
          <a:xfrm>
            <a:off x="11225299" y="5118960"/>
            <a:ext cx="914400" cy="774596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A99B7CD-374C-482F-86E3-58EE5C2759A2}"/>
              </a:ext>
            </a:extLst>
          </p:cNvPr>
          <p:cNvSpPr/>
          <p:nvPr/>
        </p:nvSpPr>
        <p:spPr>
          <a:xfrm>
            <a:off x="9466337" y="5167337"/>
            <a:ext cx="914400" cy="774596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448A137-320D-4067-8213-A145D6A98AFD}"/>
              </a:ext>
            </a:extLst>
          </p:cNvPr>
          <p:cNvSpPr/>
          <p:nvPr/>
        </p:nvSpPr>
        <p:spPr>
          <a:xfrm>
            <a:off x="10353075" y="5234812"/>
            <a:ext cx="914400" cy="774596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Graphic 17" descr="Users">
            <a:extLst>
              <a:ext uri="{FF2B5EF4-FFF2-40B4-BE49-F238E27FC236}">
                <a16:creationId xmlns:a16="http://schemas.microsoft.com/office/drawing/2014/main" id="{882CDB79-65C8-4AF0-A077-945AC93895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1420" y="5135061"/>
            <a:ext cx="914400" cy="914400"/>
          </a:xfrm>
          <a:prstGeom prst="rect">
            <a:avLst/>
          </a:prstGeom>
        </p:spPr>
      </p:pic>
      <p:pic>
        <p:nvPicPr>
          <p:cNvPr id="20" name="Graphic 19" descr="Users">
            <a:extLst>
              <a:ext uri="{FF2B5EF4-FFF2-40B4-BE49-F238E27FC236}">
                <a16:creationId xmlns:a16="http://schemas.microsoft.com/office/drawing/2014/main" id="{C45BCE93-D23D-4083-B3B7-F5ABE2FEC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45818" y="5294135"/>
            <a:ext cx="914400" cy="914400"/>
          </a:xfrm>
          <a:prstGeom prst="rect">
            <a:avLst/>
          </a:prstGeom>
        </p:spPr>
      </p:pic>
      <p:pic>
        <p:nvPicPr>
          <p:cNvPr id="22" name="Graphic 21" descr="Users">
            <a:extLst>
              <a:ext uri="{FF2B5EF4-FFF2-40B4-BE49-F238E27FC236}">
                <a16:creationId xmlns:a16="http://schemas.microsoft.com/office/drawing/2014/main" id="{389C6360-C4CC-4FA9-9FCD-E96247A5B0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89319" y="5121198"/>
            <a:ext cx="914400" cy="9144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1B0BF26-EBDA-4A3D-B9DA-F3303DDD7CF0}"/>
              </a:ext>
            </a:extLst>
          </p:cNvPr>
          <p:cNvSpPr/>
          <p:nvPr/>
        </p:nvSpPr>
        <p:spPr>
          <a:xfrm>
            <a:off x="6485633" y="5476084"/>
            <a:ext cx="2321169" cy="1201313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Graphic 26" descr="Users">
            <a:extLst>
              <a:ext uri="{FF2B5EF4-FFF2-40B4-BE49-F238E27FC236}">
                <a16:creationId xmlns:a16="http://schemas.microsoft.com/office/drawing/2014/main" id="{F49FDE92-6C27-4A79-BD7B-4BC5B9A745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56405" y="5437911"/>
            <a:ext cx="914400" cy="914400"/>
          </a:xfrm>
          <a:prstGeom prst="rect">
            <a:avLst/>
          </a:prstGeom>
        </p:spPr>
      </p:pic>
      <p:pic>
        <p:nvPicPr>
          <p:cNvPr id="29" name="Graphic 28" descr="Users">
            <a:extLst>
              <a:ext uri="{FF2B5EF4-FFF2-40B4-BE49-F238E27FC236}">
                <a16:creationId xmlns:a16="http://schemas.microsoft.com/office/drawing/2014/main" id="{5E9D9C9B-4C02-43F7-B896-47B6D0A827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90640" y="5818222"/>
            <a:ext cx="914400" cy="914400"/>
          </a:xfrm>
          <a:prstGeom prst="rect">
            <a:avLst/>
          </a:prstGeom>
        </p:spPr>
      </p:pic>
      <p:pic>
        <p:nvPicPr>
          <p:cNvPr id="31" name="Graphic 30" descr="Users">
            <a:extLst>
              <a:ext uri="{FF2B5EF4-FFF2-40B4-BE49-F238E27FC236}">
                <a16:creationId xmlns:a16="http://schemas.microsoft.com/office/drawing/2014/main" id="{AF439381-B513-4EB0-8145-6B1B322A7C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03836" y="58182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8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333F-809D-4C13-A863-1CA4B022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37" y="250249"/>
            <a:ext cx="9731881" cy="64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Team Health Assessment – One Session – Three Hours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9D251C-068F-4043-8211-08A913B6B43F}"/>
              </a:ext>
            </a:extLst>
          </p:cNvPr>
          <p:cNvGraphicFramePr>
            <a:graphicFrameLocks noGrp="1"/>
          </p:cNvGraphicFramePr>
          <p:nvPr/>
        </p:nvGraphicFramePr>
        <p:xfrm>
          <a:off x="1054848" y="946993"/>
          <a:ext cx="10640838" cy="12134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3175">
                  <a:extLst>
                    <a:ext uri="{9D8B030D-6E8A-4147-A177-3AD203B41FA5}">
                      <a16:colId xmlns:a16="http://schemas.microsoft.com/office/drawing/2014/main" val="1580223206"/>
                    </a:ext>
                  </a:extLst>
                </a:gridCol>
                <a:gridCol w="7989650">
                  <a:extLst>
                    <a:ext uri="{9D8B030D-6E8A-4147-A177-3AD203B41FA5}">
                      <a16:colId xmlns:a16="http://schemas.microsoft.com/office/drawing/2014/main" val="4031142677"/>
                    </a:ext>
                  </a:extLst>
                </a:gridCol>
                <a:gridCol w="1008013">
                  <a:extLst>
                    <a:ext uri="{9D8B030D-6E8A-4147-A177-3AD203B41FA5}">
                      <a16:colId xmlns:a16="http://schemas.microsoft.com/office/drawing/2014/main" val="36511004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Team Members Complete the Assessment as a Group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13267"/>
                  </a:ext>
                </a:extLst>
              </a:tr>
              <a:tr h="5242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Introduction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Meeting </a:t>
                      </a:r>
                      <a:r>
                        <a:rPr lang="en-US" baseline="0" dirty="0"/>
                        <a:t>norms, review agenda, confirm participants have access, (Technical Team confirm Scrum Master is prepared for Quantitative questions)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/>
                        <a:t>10 min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528528"/>
                  </a:ext>
                </a:extLst>
              </a:tr>
              <a:tr h="384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Assessment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The team takes the assessment.  Allow the team to ask questions and reflect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 </a:t>
                      </a:r>
                      <a:r>
                        <a:rPr lang="en-US" baseline="0" dirty="0"/>
                        <a:t>min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813529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9834BA-91FB-4219-9764-2DAFEFBA3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08477"/>
              </p:ext>
            </p:extLst>
          </p:nvPr>
        </p:nvGraphicFramePr>
        <p:xfrm>
          <a:off x="1066480" y="2475280"/>
          <a:ext cx="10640838" cy="16375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3175">
                  <a:extLst>
                    <a:ext uri="{9D8B030D-6E8A-4147-A177-3AD203B41FA5}">
                      <a16:colId xmlns:a16="http://schemas.microsoft.com/office/drawing/2014/main" val="1580223206"/>
                    </a:ext>
                  </a:extLst>
                </a:gridCol>
                <a:gridCol w="7989650">
                  <a:extLst>
                    <a:ext uri="{9D8B030D-6E8A-4147-A177-3AD203B41FA5}">
                      <a16:colId xmlns:a16="http://schemas.microsoft.com/office/drawing/2014/main" val="4031142677"/>
                    </a:ext>
                  </a:extLst>
                </a:gridCol>
                <a:gridCol w="1008013">
                  <a:extLst>
                    <a:ext uri="{9D8B030D-6E8A-4147-A177-3AD203B41FA5}">
                      <a16:colId xmlns:a16="http://schemas.microsoft.com/office/drawing/2014/main" val="3651100400"/>
                    </a:ext>
                  </a:extLst>
                </a:gridCol>
              </a:tblGrid>
              <a:tr h="3889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Analyze real-time radar and textual responses. 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13267"/>
                  </a:ext>
                </a:extLst>
              </a:tr>
              <a:tr h="656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Review the Results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team members individually review the radar dimension and comments,</a:t>
                      </a:r>
                      <a:r>
                        <a:rPr lang="en-US" baseline="0" dirty="0"/>
                        <a:t> jot down top growth items into idea board;  Compare to previous assessments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 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Prioritize &amp; Discuss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Team members group similar ideas, vote on top topics to address and clarify those items – Open Dialogue about teams Strengths, Opportunities and Impediments.  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35 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66216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3B770BB-4BAC-4C02-9546-C5D174079BC2}"/>
              </a:ext>
            </a:extLst>
          </p:cNvPr>
          <p:cNvSpPr/>
          <p:nvPr/>
        </p:nvSpPr>
        <p:spPr>
          <a:xfrm rot="16200000">
            <a:off x="-599877" y="1380464"/>
            <a:ext cx="18417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 1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D0FF45E-86B1-4495-9FEB-B422A05FEFA8}"/>
              </a:ext>
            </a:extLst>
          </p:cNvPr>
          <p:cNvSpPr/>
          <p:nvPr/>
        </p:nvSpPr>
        <p:spPr>
          <a:xfrm>
            <a:off x="638744" y="950211"/>
            <a:ext cx="365760" cy="1383726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36CC9-58F2-43D8-B754-7E77333B6D85}"/>
              </a:ext>
            </a:extLst>
          </p:cNvPr>
          <p:cNvSpPr/>
          <p:nvPr/>
        </p:nvSpPr>
        <p:spPr>
          <a:xfrm rot="16200000">
            <a:off x="-531678" y="3112593"/>
            <a:ext cx="18417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AE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 2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8FD85D8-8E2A-4CD9-8E50-768CD8EFDB1E}"/>
              </a:ext>
            </a:extLst>
          </p:cNvPr>
          <p:cNvSpPr/>
          <p:nvPr/>
        </p:nvSpPr>
        <p:spPr>
          <a:xfrm>
            <a:off x="650376" y="2451246"/>
            <a:ext cx="365760" cy="1740653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B6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002713-6E79-4EEE-88C6-53FC881CB654}"/>
              </a:ext>
            </a:extLst>
          </p:cNvPr>
          <p:cNvSpPr/>
          <p:nvPr/>
        </p:nvSpPr>
        <p:spPr>
          <a:xfrm rot="16200000">
            <a:off x="-508308" y="5122955"/>
            <a:ext cx="18417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 3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44E0A77-EAE3-4B21-859F-34A05697974D}"/>
              </a:ext>
            </a:extLst>
          </p:cNvPr>
          <p:cNvSpPr/>
          <p:nvPr/>
        </p:nvSpPr>
        <p:spPr>
          <a:xfrm>
            <a:off x="638744" y="4430067"/>
            <a:ext cx="365760" cy="1838395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9CDC38-C581-4FE1-900C-2F7F65A46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37215"/>
              </p:ext>
            </p:extLst>
          </p:nvPr>
        </p:nvGraphicFramePr>
        <p:xfrm>
          <a:off x="1120029" y="4309208"/>
          <a:ext cx="10640838" cy="19049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3175">
                  <a:extLst>
                    <a:ext uri="{9D8B030D-6E8A-4147-A177-3AD203B41FA5}">
                      <a16:colId xmlns:a16="http://schemas.microsoft.com/office/drawing/2014/main" val="1580223206"/>
                    </a:ext>
                  </a:extLst>
                </a:gridCol>
                <a:gridCol w="7989650">
                  <a:extLst>
                    <a:ext uri="{9D8B030D-6E8A-4147-A177-3AD203B41FA5}">
                      <a16:colId xmlns:a16="http://schemas.microsoft.com/office/drawing/2014/main" val="4031142677"/>
                    </a:ext>
                  </a:extLst>
                </a:gridCol>
                <a:gridCol w="1008013">
                  <a:extLst>
                    <a:ext uri="{9D8B030D-6E8A-4147-A177-3AD203B41FA5}">
                      <a16:colId xmlns:a16="http://schemas.microsoft.com/office/drawing/2014/main" val="3651100400"/>
                    </a:ext>
                  </a:extLst>
                </a:gridCol>
              </a:tblGrid>
              <a:tr h="4496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</a:rPr>
                        <a:t>Build actionable growth plan for the team and for their leaders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13267"/>
                  </a:ext>
                </a:extLst>
              </a:tr>
              <a:tr h="585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/>
                        <a:t>Build Growth Plan </a:t>
                      </a:r>
                      <a:endParaRPr lang="en-US" sz="14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Limit team growth items to 2 to 3; Identify top 1 or 2 for leaders (organizational items). Breakout to build out the growth items.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40 </a:t>
                      </a:r>
                      <a:r>
                        <a:rPr lang="en-US" baseline="0" dirty="0"/>
                        <a:t>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01184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</a:rPr>
                        <a:t>Readout</a:t>
                      </a:r>
                      <a:endParaRPr lang="en-US" sz="14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Each group reviews their growth item, others weigh in and identify co-owners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 mins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457445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Close the Retro</a:t>
                      </a:r>
                      <a:endParaRPr lang="en-US" i="0" dirty="0"/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Appreciation activity, capture next steps, retro of the retro</a:t>
                      </a:r>
                      <a:endParaRPr lang="en-US" i="1" dirty="0"/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5 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58252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E0FAB56-1356-2221-5CEA-2229418C7F6A}"/>
              </a:ext>
            </a:extLst>
          </p:cNvPr>
          <p:cNvSpPr/>
          <p:nvPr/>
        </p:nvSpPr>
        <p:spPr>
          <a:xfrm>
            <a:off x="1120029" y="1328582"/>
            <a:ext cx="10575657" cy="790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DONE! </a:t>
            </a:r>
          </a:p>
        </p:txBody>
      </p:sp>
    </p:spTree>
    <p:extLst>
      <p:ext uri="{BB962C8B-B14F-4D97-AF65-F5344CB8AC3E}">
        <p14:creationId xmlns:p14="http://schemas.microsoft.com/office/powerpoint/2010/main" val="23676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400" y="3797581"/>
            <a:ext cx="7163201" cy="306042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4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TeamHealth® Strategic Retrospective: What’s Next 	</a:t>
            </a:r>
            <a:endParaRPr/>
          </a:p>
        </p:txBody>
      </p:sp>
      <p:sp>
        <p:nvSpPr>
          <p:cNvPr id="347" name="Google Shape;347;p34"/>
          <p:cNvSpPr/>
          <p:nvPr/>
        </p:nvSpPr>
        <p:spPr>
          <a:xfrm>
            <a:off x="548650" y="946400"/>
            <a:ext cx="114324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2100"/>
              <a:buFont typeface="Calibri"/>
              <a:buChar char="•"/>
            </a:pPr>
            <a:r>
              <a:rPr lang="en-US" sz="2100" i="0" u="none" strike="noStrike" cap="none" dirty="0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Identify 2-</a:t>
            </a:r>
            <a:r>
              <a:rPr lang="en-US" sz="2100" i="0" strike="noStrike" cap="none" dirty="0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100" i="0" u="none" strike="noStrike" cap="none" dirty="0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 Team Growth Items and any Organizational Growth Items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2100"/>
              <a:buFont typeface="Calibri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Engage in conversation about themes you are seeing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2100"/>
              <a:buFont typeface="Calibri"/>
              <a:buChar char="•"/>
            </a:pPr>
            <a:r>
              <a:rPr lang="en-US" sz="2100" dirty="0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Prioritize – Vote on top items we want to work on &amp; build actionable growth plan (breakout)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34"/>
          <p:cNvGrpSpPr/>
          <p:nvPr/>
        </p:nvGrpSpPr>
        <p:grpSpPr>
          <a:xfrm>
            <a:off x="4775701" y="2363876"/>
            <a:ext cx="3138848" cy="1341900"/>
            <a:chOff x="4631363" y="2626020"/>
            <a:chExt cx="3138848" cy="1341900"/>
          </a:xfrm>
        </p:grpSpPr>
        <p:sp>
          <p:nvSpPr>
            <p:cNvPr id="349" name="Google Shape;349;p34"/>
            <p:cNvSpPr txBox="1"/>
            <p:nvPr/>
          </p:nvSpPr>
          <p:spPr>
            <a:xfrm>
              <a:off x="5136811" y="2742694"/>
              <a:ext cx="26334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B549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38B549"/>
                  </a:solidFill>
                  <a:latin typeface="Open Sans"/>
                  <a:ea typeface="Open Sans"/>
                  <a:cs typeface="Open Sans"/>
                  <a:sym typeface="Open Sans"/>
                </a:rPr>
                <a:t>Analyze real-time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B549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38B549"/>
                  </a:solidFill>
                  <a:latin typeface="Open Sans"/>
                  <a:ea typeface="Open Sans"/>
                  <a:cs typeface="Open Sans"/>
                  <a:sym typeface="Open Sans"/>
                </a:rPr>
                <a:t>radar and textual responses. Have “real” conversations</a:t>
              </a:r>
              <a:endParaRPr/>
            </a:p>
          </p:txBody>
        </p:sp>
        <p:sp>
          <p:nvSpPr>
            <p:cNvPr id="350" name="Google Shape;350;p34"/>
            <p:cNvSpPr txBox="1"/>
            <p:nvPr/>
          </p:nvSpPr>
          <p:spPr>
            <a:xfrm rot="-5400000">
              <a:off x="4222013" y="3035370"/>
              <a:ext cx="1341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B549"/>
                </a:buClr>
                <a:buSzPts val="2800"/>
                <a:buFont typeface="Open Sans"/>
                <a:buNone/>
              </a:pPr>
              <a:r>
                <a:rPr lang="en-US" sz="2800" b="1" i="0" u="none" strike="noStrike" cap="none">
                  <a:solidFill>
                    <a:srgbClr val="38B549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2</a:t>
              </a:r>
              <a:endParaRPr/>
            </a:p>
          </p:txBody>
        </p:sp>
      </p:grpSp>
      <p:grpSp>
        <p:nvGrpSpPr>
          <p:cNvPr id="351" name="Google Shape;351;p34"/>
          <p:cNvGrpSpPr/>
          <p:nvPr/>
        </p:nvGrpSpPr>
        <p:grpSpPr>
          <a:xfrm>
            <a:off x="8355887" y="2363876"/>
            <a:ext cx="3078910" cy="1341900"/>
            <a:chOff x="8485011" y="2626020"/>
            <a:chExt cx="3078910" cy="1341900"/>
          </a:xfrm>
        </p:grpSpPr>
        <p:sp>
          <p:nvSpPr>
            <p:cNvPr id="352" name="Google Shape;352;p34"/>
            <p:cNvSpPr txBox="1"/>
            <p:nvPr/>
          </p:nvSpPr>
          <p:spPr>
            <a:xfrm>
              <a:off x="9008221" y="2742700"/>
              <a:ext cx="25557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00AEEF"/>
                  </a:solidFill>
                  <a:latin typeface="Open Sans"/>
                  <a:ea typeface="Open Sans"/>
                  <a:cs typeface="Open Sans"/>
                  <a:sym typeface="Open Sans"/>
                </a:rPr>
                <a:t>Build actionable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00AEEF"/>
                  </a:solidFill>
                  <a:latin typeface="Open Sans"/>
                  <a:ea typeface="Open Sans"/>
                  <a:cs typeface="Open Sans"/>
                  <a:sym typeface="Open Sans"/>
                </a:rPr>
                <a:t>growth plan for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00AEE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team and for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00AEEF"/>
                  </a:solidFill>
                  <a:latin typeface="Open Sans"/>
                  <a:ea typeface="Open Sans"/>
                  <a:cs typeface="Open Sans"/>
                  <a:sym typeface="Open Sans"/>
                </a:rPr>
                <a:t>their leaders</a:t>
              </a:r>
              <a:endParaRPr/>
            </a:p>
          </p:txBody>
        </p:sp>
        <p:sp>
          <p:nvSpPr>
            <p:cNvPr id="353" name="Google Shape;353;p34"/>
            <p:cNvSpPr txBox="1"/>
            <p:nvPr/>
          </p:nvSpPr>
          <p:spPr>
            <a:xfrm rot="-5400000">
              <a:off x="8075661" y="3035370"/>
              <a:ext cx="1341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Pts val="2800"/>
                <a:buFont typeface="Open Sans"/>
                <a:buNone/>
              </a:pPr>
              <a:r>
                <a:rPr lang="en-US" sz="2800" b="1" i="0" u="none" strike="noStrike" cap="none">
                  <a:solidFill>
                    <a:srgbClr val="00AEEF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3</a:t>
              </a:r>
              <a:endParaRPr/>
            </a:p>
          </p:txBody>
        </p:sp>
      </p:grpSp>
      <p:grpSp>
        <p:nvGrpSpPr>
          <p:cNvPr id="354" name="Google Shape;354;p34"/>
          <p:cNvGrpSpPr/>
          <p:nvPr/>
        </p:nvGrpSpPr>
        <p:grpSpPr>
          <a:xfrm>
            <a:off x="1181351" y="2363876"/>
            <a:ext cx="3241549" cy="1593874"/>
            <a:chOff x="777715" y="2626020"/>
            <a:chExt cx="3241549" cy="1593874"/>
          </a:xfrm>
        </p:grpSpPr>
        <p:sp>
          <p:nvSpPr>
            <p:cNvPr id="355" name="Google Shape;355;p34"/>
            <p:cNvSpPr txBox="1"/>
            <p:nvPr/>
          </p:nvSpPr>
          <p:spPr>
            <a:xfrm>
              <a:off x="1330964" y="2742694"/>
              <a:ext cx="2688300" cy="14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E8CF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FCE5CD"/>
                  </a:solidFill>
                  <a:latin typeface="Open Sans"/>
                  <a:ea typeface="Open Sans"/>
                  <a:cs typeface="Open Sans"/>
                  <a:sym typeface="Open Sans"/>
                </a:rPr>
                <a:t>Team members</a:t>
              </a:r>
              <a:endParaRPr>
                <a:solidFill>
                  <a:srgbClr val="FCE5CD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E8CF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FCE5CD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complete the </a:t>
              </a:r>
              <a:r>
                <a:rPr lang="en-US" sz="1800" b="1">
                  <a:solidFill>
                    <a:srgbClr val="FCE5CD"/>
                  </a:solidFill>
                  <a:latin typeface="Open Sans"/>
                  <a:ea typeface="Open Sans"/>
                  <a:cs typeface="Open Sans"/>
                  <a:sym typeface="Open Sans"/>
                </a:rPr>
                <a:t>assessment</a:t>
              </a:r>
              <a:r>
                <a:rPr lang="en-US" sz="1800" b="1" i="0" u="none" strike="noStrike" cap="none">
                  <a:solidFill>
                    <a:srgbClr val="FCE5CD"/>
                  </a:solidFill>
                  <a:latin typeface="Open Sans"/>
                  <a:ea typeface="Open Sans"/>
                  <a:cs typeface="Open Sans"/>
                  <a:sym typeface="Open Sans"/>
                </a:rPr>
                <a:t> on their phone or laptop</a:t>
              </a:r>
              <a:endParaRPr>
                <a:solidFill>
                  <a:srgbClr val="FCE5CD"/>
                </a:solidFill>
              </a:endParaRPr>
            </a:p>
          </p:txBody>
        </p:sp>
        <p:sp>
          <p:nvSpPr>
            <p:cNvPr id="356" name="Google Shape;356;p34"/>
            <p:cNvSpPr txBox="1"/>
            <p:nvPr/>
          </p:nvSpPr>
          <p:spPr>
            <a:xfrm rot="-5400000">
              <a:off x="368365" y="3035370"/>
              <a:ext cx="1341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E8CF"/>
                </a:buClr>
                <a:buSzPts val="2800"/>
                <a:buFont typeface="Open Sans"/>
                <a:buNone/>
              </a:pPr>
              <a:r>
                <a:rPr lang="en-US" sz="2800" b="1" i="0" u="none" strike="noStrike" cap="none">
                  <a:solidFill>
                    <a:srgbClr val="FCE5CD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1</a:t>
              </a:r>
              <a:endParaRPr>
                <a:solidFill>
                  <a:srgbClr val="FCE5CD"/>
                </a:solidFill>
              </a:endParaRPr>
            </a:p>
          </p:txBody>
        </p:sp>
      </p:grpSp>
      <p:cxnSp>
        <p:nvCxnSpPr>
          <p:cNvPr id="357" name="Google Shape;357;p34"/>
          <p:cNvCxnSpPr/>
          <p:nvPr/>
        </p:nvCxnSpPr>
        <p:spPr>
          <a:xfrm rot="10800000">
            <a:off x="2400458" y="3739140"/>
            <a:ext cx="1035000" cy="15339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358" name="Google Shape;358;p34"/>
          <p:cNvCxnSpPr/>
          <p:nvPr/>
        </p:nvCxnSpPr>
        <p:spPr>
          <a:xfrm rot="10800000" flipH="1">
            <a:off x="8756542" y="3753540"/>
            <a:ext cx="991200" cy="15195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359" name="Google Shape;359;p34"/>
          <p:cNvCxnSpPr/>
          <p:nvPr/>
        </p:nvCxnSpPr>
        <p:spPr>
          <a:xfrm rot="10800000">
            <a:off x="6096000" y="3709835"/>
            <a:ext cx="0" cy="5817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ot"/>
            <a:miter lim="800000"/>
            <a:headEnd type="triangle" w="med" len="med"/>
            <a:tailEnd type="none" w="sm" len="sm"/>
          </a:ln>
        </p:spPr>
      </p:cxnSp>
      <p:sp>
        <p:nvSpPr>
          <p:cNvPr id="360" name="Google Shape;360;p34"/>
          <p:cNvSpPr txBox="1"/>
          <p:nvPr/>
        </p:nvSpPr>
        <p:spPr>
          <a:xfrm>
            <a:off x="626746" y="5101749"/>
            <a:ext cx="2009400" cy="831000"/>
          </a:xfrm>
          <a:prstGeom prst="rect">
            <a:avLst/>
          </a:prstGeom>
          <a:solidFill>
            <a:srgbClr val="FCF2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Duration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~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hrs</a:t>
            </a:r>
            <a:b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Repeat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Every quarter/release/PI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514E711-DD64-5DB0-F6F7-BBF4A7A1E5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88" y="975000"/>
            <a:ext cx="10922696" cy="3269293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730514-498E-0826-ECF1-08B818317D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8845"/>
            <a:ext cx="12192000" cy="2160740"/>
          </a:xfrm>
          <a:prstGeom prst="rect">
            <a:avLst/>
          </a:prstGeom>
        </p:spPr>
      </p:pic>
      <p:sp>
        <p:nvSpPr>
          <p:cNvPr id="9" name="Google Shape;382;p36">
            <a:extLst>
              <a:ext uri="{FF2B5EF4-FFF2-40B4-BE49-F238E27FC236}">
                <a16:creationId xmlns:a16="http://schemas.microsoft.com/office/drawing/2014/main" id="{0389F650-E5CA-7AFA-A4C5-FB4A5D6CB1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Jot down the top growth items into Idea board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/>
          <p:nvPr/>
        </p:nvSpPr>
        <p:spPr>
          <a:xfrm>
            <a:off x="3694699" y="3221325"/>
            <a:ext cx="7896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how to build growth items</a:t>
            </a:r>
          </a:p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one growth item as a team</a:t>
            </a:r>
          </a:p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 to build the remaining growth items</a:t>
            </a:r>
          </a:p>
          <a:p>
            <a:pPr marL="400050" indent="-355600"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Facilitated by a certified AgilityHealth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Facilitator 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2"/>
          <p:cNvSpPr txBox="1">
            <a:spLocks noGrp="1"/>
          </p:cNvSpPr>
          <p:nvPr>
            <p:ph type="subTitle" idx="1"/>
          </p:nvPr>
        </p:nvSpPr>
        <p:spPr>
          <a:xfrm>
            <a:off x="3058842" y="1951391"/>
            <a:ext cx="8413200" cy="156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dirty="0"/>
              <a:t>Breakout &amp; Build Growth Items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EC55C0-DBD1-FC4C-9CDD-D2C33850CE30}"/>
              </a:ext>
            </a:extLst>
          </p:cNvPr>
          <p:cNvSpPr/>
          <p:nvPr/>
        </p:nvSpPr>
        <p:spPr>
          <a:xfrm>
            <a:off x="10815145" y="4635063"/>
            <a:ext cx="1124607" cy="107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55 Mins</a:t>
            </a:r>
          </a:p>
        </p:txBody>
      </p:sp>
    </p:spTree>
    <p:extLst>
      <p:ext uri="{BB962C8B-B14F-4D97-AF65-F5344CB8AC3E}">
        <p14:creationId xmlns:p14="http://schemas.microsoft.com/office/powerpoint/2010/main" val="177361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333F-809D-4C13-A863-1CA4B022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37" y="250249"/>
            <a:ext cx="9731881" cy="64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Team Health Assessment – One Session – Three Hours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9D251C-068F-4043-8211-08A913B6B43F}"/>
              </a:ext>
            </a:extLst>
          </p:cNvPr>
          <p:cNvGraphicFramePr>
            <a:graphicFrameLocks noGrp="1"/>
          </p:cNvGraphicFramePr>
          <p:nvPr/>
        </p:nvGraphicFramePr>
        <p:xfrm>
          <a:off x="1054848" y="946993"/>
          <a:ext cx="10640838" cy="12134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3175">
                  <a:extLst>
                    <a:ext uri="{9D8B030D-6E8A-4147-A177-3AD203B41FA5}">
                      <a16:colId xmlns:a16="http://schemas.microsoft.com/office/drawing/2014/main" val="1580223206"/>
                    </a:ext>
                  </a:extLst>
                </a:gridCol>
                <a:gridCol w="7989650">
                  <a:extLst>
                    <a:ext uri="{9D8B030D-6E8A-4147-A177-3AD203B41FA5}">
                      <a16:colId xmlns:a16="http://schemas.microsoft.com/office/drawing/2014/main" val="4031142677"/>
                    </a:ext>
                  </a:extLst>
                </a:gridCol>
                <a:gridCol w="1008013">
                  <a:extLst>
                    <a:ext uri="{9D8B030D-6E8A-4147-A177-3AD203B41FA5}">
                      <a16:colId xmlns:a16="http://schemas.microsoft.com/office/drawing/2014/main" val="36511004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Team Members Complete the Assessment as a Group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13267"/>
                  </a:ext>
                </a:extLst>
              </a:tr>
              <a:tr h="5242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Introduction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Meeting </a:t>
                      </a:r>
                      <a:r>
                        <a:rPr lang="en-US" baseline="0" dirty="0"/>
                        <a:t>norms, review agenda, confirm participants have access, (Technical Team confirm Scrum Master is prepared for Quantitative questions)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/>
                        <a:t>10 min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528528"/>
                  </a:ext>
                </a:extLst>
              </a:tr>
              <a:tr h="384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Assessment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The team takes the assessment.  Allow the team to ask questions and reflect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 </a:t>
                      </a:r>
                      <a:r>
                        <a:rPr lang="en-US" baseline="0" dirty="0"/>
                        <a:t>min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813529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9834BA-91FB-4219-9764-2DAFEFBA3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0319"/>
              </p:ext>
            </p:extLst>
          </p:nvPr>
        </p:nvGraphicFramePr>
        <p:xfrm>
          <a:off x="1117897" y="2439854"/>
          <a:ext cx="10640838" cy="16375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3175">
                  <a:extLst>
                    <a:ext uri="{9D8B030D-6E8A-4147-A177-3AD203B41FA5}">
                      <a16:colId xmlns:a16="http://schemas.microsoft.com/office/drawing/2014/main" val="1580223206"/>
                    </a:ext>
                  </a:extLst>
                </a:gridCol>
                <a:gridCol w="7989650">
                  <a:extLst>
                    <a:ext uri="{9D8B030D-6E8A-4147-A177-3AD203B41FA5}">
                      <a16:colId xmlns:a16="http://schemas.microsoft.com/office/drawing/2014/main" val="4031142677"/>
                    </a:ext>
                  </a:extLst>
                </a:gridCol>
                <a:gridCol w="1008013">
                  <a:extLst>
                    <a:ext uri="{9D8B030D-6E8A-4147-A177-3AD203B41FA5}">
                      <a16:colId xmlns:a16="http://schemas.microsoft.com/office/drawing/2014/main" val="3651100400"/>
                    </a:ext>
                  </a:extLst>
                </a:gridCol>
              </a:tblGrid>
              <a:tr h="3889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Analyze real-time radar and textual responses. 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13267"/>
                  </a:ext>
                </a:extLst>
              </a:tr>
              <a:tr h="656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Review the Results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team members individually review the radar dimension and comments,</a:t>
                      </a:r>
                      <a:r>
                        <a:rPr lang="en-US" baseline="0" dirty="0"/>
                        <a:t> jot down top growth items into idea board;  Compare to previous assessments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 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Prioritize &amp; Discuss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Team members group similar ideas, vote on top topics to address and clarify those items – Open Dialogue about teams Strengths, Opportunities and Impediments.  </a:t>
                      </a: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35 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66216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3B770BB-4BAC-4C02-9546-C5D174079BC2}"/>
              </a:ext>
            </a:extLst>
          </p:cNvPr>
          <p:cNvSpPr/>
          <p:nvPr/>
        </p:nvSpPr>
        <p:spPr>
          <a:xfrm rot="16200000">
            <a:off x="-599877" y="1380464"/>
            <a:ext cx="18417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 1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D0FF45E-86B1-4495-9FEB-B422A05FEFA8}"/>
              </a:ext>
            </a:extLst>
          </p:cNvPr>
          <p:cNvSpPr/>
          <p:nvPr/>
        </p:nvSpPr>
        <p:spPr>
          <a:xfrm>
            <a:off x="638744" y="950211"/>
            <a:ext cx="365760" cy="1383726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36CC9-58F2-43D8-B754-7E77333B6D85}"/>
              </a:ext>
            </a:extLst>
          </p:cNvPr>
          <p:cNvSpPr/>
          <p:nvPr/>
        </p:nvSpPr>
        <p:spPr>
          <a:xfrm rot="16200000">
            <a:off x="-543728" y="2993189"/>
            <a:ext cx="18417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AE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 2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8FD85D8-8E2A-4CD9-8E50-768CD8EFDB1E}"/>
              </a:ext>
            </a:extLst>
          </p:cNvPr>
          <p:cNvSpPr/>
          <p:nvPr/>
        </p:nvSpPr>
        <p:spPr>
          <a:xfrm>
            <a:off x="638744" y="2498403"/>
            <a:ext cx="365760" cy="1520441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B6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002713-6E79-4EEE-88C6-53FC881CB654}"/>
              </a:ext>
            </a:extLst>
          </p:cNvPr>
          <p:cNvSpPr/>
          <p:nvPr/>
        </p:nvSpPr>
        <p:spPr>
          <a:xfrm rot="16200000">
            <a:off x="-543728" y="4904110"/>
            <a:ext cx="18417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 3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44E0A77-EAE3-4B21-859F-34A05697974D}"/>
              </a:ext>
            </a:extLst>
          </p:cNvPr>
          <p:cNvSpPr/>
          <p:nvPr/>
        </p:nvSpPr>
        <p:spPr>
          <a:xfrm>
            <a:off x="633814" y="4248187"/>
            <a:ext cx="365760" cy="1838395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9CDC38-C581-4FE1-900C-2F7F65A46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830732"/>
              </p:ext>
            </p:extLst>
          </p:nvPr>
        </p:nvGraphicFramePr>
        <p:xfrm>
          <a:off x="1117897" y="4248187"/>
          <a:ext cx="10640838" cy="19049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3175">
                  <a:extLst>
                    <a:ext uri="{9D8B030D-6E8A-4147-A177-3AD203B41FA5}">
                      <a16:colId xmlns:a16="http://schemas.microsoft.com/office/drawing/2014/main" val="1580223206"/>
                    </a:ext>
                  </a:extLst>
                </a:gridCol>
                <a:gridCol w="7989650">
                  <a:extLst>
                    <a:ext uri="{9D8B030D-6E8A-4147-A177-3AD203B41FA5}">
                      <a16:colId xmlns:a16="http://schemas.microsoft.com/office/drawing/2014/main" val="4031142677"/>
                    </a:ext>
                  </a:extLst>
                </a:gridCol>
                <a:gridCol w="1008013">
                  <a:extLst>
                    <a:ext uri="{9D8B030D-6E8A-4147-A177-3AD203B41FA5}">
                      <a16:colId xmlns:a16="http://schemas.microsoft.com/office/drawing/2014/main" val="3651100400"/>
                    </a:ext>
                  </a:extLst>
                </a:gridCol>
              </a:tblGrid>
              <a:tr h="4496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</a:rPr>
                        <a:t>Build actionable growth plan for the team and for their leaders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13267"/>
                  </a:ext>
                </a:extLst>
              </a:tr>
              <a:tr h="585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/>
                        <a:t>Build Growth Plan </a:t>
                      </a:r>
                      <a:endParaRPr lang="en-US" sz="14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Limit team growth items to 2 to 3; Identify top 1 or 2 for leaders (organizational items). Breakout to build out the growth items.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40 </a:t>
                      </a:r>
                      <a:r>
                        <a:rPr lang="en-US" baseline="0" dirty="0"/>
                        <a:t>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01184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</a:rPr>
                        <a:t>Readout</a:t>
                      </a:r>
                      <a:endParaRPr lang="en-US" sz="14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Each group reviews their growth item, others weigh in and identify co-owners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 mins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457445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Close the Retro</a:t>
                      </a:r>
                      <a:endParaRPr lang="en-US" i="0" dirty="0"/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Appreciation activity, capture next steps, retro of the retro</a:t>
                      </a:r>
                      <a:endParaRPr lang="en-US" i="1" dirty="0"/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5 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58252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E0FAB56-1356-2221-5CEA-2229418C7F6A}"/>
              </a:ext>
            </a:extLst>
          </p:cNvPr>
          <p:cNvSpPr/>
          <p:nvPr/>
        </p:nvSpPr>
        <p:spPr>
          <a:xfrm>
            <a:off x="1120029" y="1328582"/>
            <a:ext cx="10575657" cy="790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DONE!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0343B4-4AF4-80DB-EB45-3D00419E3130}"/>
              </a:ext>
            </a:extLst>
          </p:cNvPr>
          <p:cNvSpPr/>
          <p:nvPr/>
        </p:nvSpPr>
        <p:spPr>
          <a:xfrm>
            <a:off x="1120028" y="2864229"/>
            <a:ext cx="10575657" cy="11546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DONE! </a:t>
            </a:r>
          </a:p>
        </p:txBody>
      </p:sp>
    </p:spTree>
    <p:extLst>
      <p:ext uri="{BB962C8B-B14F-4D97-AF65-F5344CB8AC3E}">
        <p14:creationId xmlns:p14="http://schemas.microsoft.com/office/powerpoint/2010/main" val="19589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Good Growth Items Are Like Good Stories</a:t>
            </a:r>
            <a:endParaRPr dirty="0"/>
          </a:p>
        </p:txBody>
      </p:sp>
      <p:pic>
        <p:nvPicPr>
          <p:cNvPr id="383" name="Google Shape;383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45" y="1340318"/>
            <a:ext cx="5857874" cy="256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345" y="4144775"/>
            <a:ext cx="5857875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6"/>
          <p:cNvSpPr txBox="1"/>
          <p:nvPr/>
        </p:nvSpPr>
        <p:spPr>
          <a:xfrm>
            <a:off x="7198975" y="1340325"/>
            <a:ext cx="786300" cy="7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6"/>
          <p:cNvSpPr txBox="1"/>
          <p:nvPr/>
        </p:nvSpPr>
        <p:spPr>
          <a:xfrm>
            <a:off x="7198975" y="2289407"/>
            <a:ext cx="786300" cy="7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7198975" y="3238488"/>
            <a:ext cx="786300" cy="7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6"/>
          <p:cNvSpPr txBox="1"/>
          <p:nvPr/>
        </p:nvSpPr>
        <p:spPr>
          <a:xfrm>
            <a:off x="7198975" y="4187570"/>
            <a:ext cx="786300" cy="7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6"/>
          <p:cNvSpPr txBox="1"/>
          <p:nvPr/>
        </p:nvSpPr>
        <p:spPr>
          <a:xfrm>
            <a:off x="8165592" y="1340325"/>
            <a:ext cx="3136500" cy="78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pecific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6"/>
          <p:cNvSpPr txBox="1"/>
          <p:nvPr/>
        </p:nvSpPr>
        <p:spPr>
          <a:xfrm>
            <a:off x="8165593" y="2289406"/>
            <a:ext cx="3136500" cy="78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easurable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6"/>
          <p:cNvSpPr txBox="1"/>
          <p:nvPr/>
        </p:nvSpPr>
        <p:spPr>
          <a:xfrm>
            <a:off x="8165592" y="3238488"/>
            <a:ext cx="3136500" cy="786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chievable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6"/>
          <p:cNvSpPr txBox="1"/>
          <p:nvPr/>
        </p:nvSpPr>
        <p:spPr>
          <a:xfrm>
            <a:off x="8165592" y="4187569"/>
            <a:ext cx="3136500" cy="78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ealistic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6"/>
          <p:cNvSpPr txBox="1"/>
          <p:nvPr/>
        </p:nvSpPr>
        <p:spPr>
          <a:xfrm>
            <a:off x="7198975" y="5136652"/>
            <a:ext cx="786300" cy="7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8165592" y="5136650"/>
            <a:ext cx="3136500" cy="78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ime-Bound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/>
          <p:nvPr/>
        </p:nvSpPr>
        <p:spPr>
          <a:xfrm>
            <a:off x="583350" y="3574963"/>
            <a:ext cx="3691800" cy="923400"/>
          </a:xfrm>
          <a:prstGeom prst="rect">
            <a:avLst/>
          </a:prstGeom>
          <a:solidFill>
            <a:srgbClr val="38B5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7"/>
          <p:cNvSpPr/>
          <p:nvPr/>
        </p:nvSpPr>
        <p:spPr>
          <a:xfrm>
            <a:off x="583350" y="1297963"/>
            <a:ext cx="3691800" cy="92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7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Makes A Good Growth Item?</a:t>
            </a:r>
            <a:endParaRPr/>
          </a:p>
        </p:txBody>
      </p:sp>
      <p:pic>
        <p:nvPicPr>
          <p:cNvPr id="404" name="Google Shape;404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864" y="3574193"/>
            <a:ext cx="6510862" cy="238980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5" name="Google Shape;405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925" y="1052726"/>
            <a:ext cx="6510875" cy="2346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6" name="Google Shape;406;p37"/>
          <p:cNvSpPr/>
          <p:nvPr/>
        </p:nvSpPr>
        <p:spPr>
          <a:xfrm>
            <a:off x="1558659" y="3480637"/>
            <a:ext cx="174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49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7" name="Google Shape;407;p37"/>
          <p:cNvSpPr/>
          <p:nvPr/>
        </p:nvSpPr>
        <p:spPr>
          <a:xfrm>
            <a:off x="969555" y="1244400"/>
            <a:ext cx="291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1E3C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Good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583350" y="4703150"/>
            <a:ext cx="41835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as a good user story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(INVEST or SMART)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defined acceptance criteria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411" y="3797584"/>
            <a:ext cx="7163178" cy="797613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TeamHealth® Retrospective	</a:t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1941256" y="1148795"/>
            <a:ext cx="83469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49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rgbClr val="38B549"/>
                </a:solidFill>
                <a:latin typeface="Open Sans"/>
                <a:ea typeface="Open Sans"/>
                <a:cs typeface="Open Sans"/>
                <a:sym typeface="Open Sans"/>
              </a:rPr>
              <a:t>STRATEGIC RETROSPECTIVE:</a:t>
            </a:r>
            <a:r>
              <a:rPr lang="en-US" sz="21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rPr>
              <a:t> A retrospective that aims to help teams reflect on their last quarter or release and improve the next one. Facilitated by certified AgilityHealth® facilitators.</a:t>
            </a:r>
            <a:endParaRPr/>
          </a:p>
        </p:txBody>
      </p:sp>
      <p:grpSp>
        <p:nvGrpSpPr>
          <p:cNvPr id="212" name="Google Shape;212;p23"/>
          <p:cNvGrpSpPr/>
          <p:nvPr/>
        </p:nvGrpSpPr>
        <p:grpSpPr>
          <a:xfrm>
            <a:off x="4775701" y="2211476"/>
            <a:ext cx="3287648" cy="1341900"/>
            <a:chOff x="4631363" y="2626020"/>
            <a:chExt cx="3287648" cy="1341900"/>
          </a:xfrm>
        </p:grpSpPr>
        <p:sp>
          <p:nvSpPr>
            <p:cNvPr id="213" name="Google Shape;213;p23"/>
            <p:cNvSpPr txBox="1"/>
            <p:nvPr/>
          </p:nvSpPr>
          <p:spPr>
            <a:xfrm>
              <a:off x="5136811" y="2742694"/>
              <a:ext cx="27822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B549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38B549"/>
                  </a:solidFill>
                  <a:latin typeface="Open Sans"/>
                  <a:ea typeface="Open Sans"/>
                  <a:cs typeface="Open Sans"/>
                  <a:sym typeface="Open Sans"/>
                </a:rPr>
                <a:t>Analyze real-time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B549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38B549"/>
                  </a:solidFill>
                  <a:latin typeface="Open Sans"/>
                  <a:ea typeface="Open Sans"/>
                  <a:cs typeface="Open Sans"/>
                  <a:sym typeface="Open Sans"/>
                </a:rPr>
                <a:t>radar and textual responses. Have “real” conversations</a:t>
              </a:r>
              <a:endParaRPr/>
            </a:p>
          </p:txBody>
        </p:sp>
        <p:sp>
          <p:nvSpPr>
            <p:cNvPr id="214" name="Google Shape;214;p23"/>
            <p:cNvSpPr txBox="1"/>
            <p:nvPr/>
          </p:nvSpPr>
          <p:spPr>
            <a:xfrm rot="-5400000">
              <a:off x="4222013" y="3035370"/>
              <a:ext cx="1341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B549"/>
                </a:buClr>
                <a:buSzPts val="2800"/>
                <a:buFont typeface="Open Sans"/>
                <a:buNone/>
              </a:pPr>
              <a:r>
                <a:rPr lang="en-US" sz="2800" b="1" i="0" u="none" strike="noStrike" cap="none">
                  <a:solidFill>
                    <a:srgbClr val="38B549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2</a:t>
              </a:r>
              <a:endParaRPr/>
            </a:p>
          </p:txBody>
        </p:sp>
      </p:grpSp>
      <p:grpSp>
        <p:nvGrpSpPr>
          <p:cNvPr id="215" name="Google Shape;215;p23"/>
          <p:cNvGrpSpPr/>
          <p:nvPr/>
        </p:nvGrpSpPr>
        <p:grpSpPr>
          <a:xfrm>
            <a:off x="8355887" y="2626020"/>
            <a:ext cx="3255310" cy="1341900"/>
            <a:chOff x="8485011" y="2626020"/>
            <a:chExt cx="3255310" cy="1341900"/>
          </a:xfrm>
        </p:grpSpPr>
        <p:sp>
          <p:nvSpPr>
            <p:cNvPr id="216" name="Google Shape;216;p23"/>
            <p:cNvSpPr txBox="1"/>
            <p:nvPr/>
          </p:nvSpPr>
          <p:spPr>
            <a:xfrm>
              <a:off x="9008221" y="2742700"/>
              <a:ext cx="27321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00AEEF"/>
                  </a:solidFill>
                  <a:latin typeface="Open Sans"/>
                  <a:ea typeface="Open Sans"/>
                  <a:cs typeface="Open Sans"/>
                  <a:sym typeface="Open Sans"/>
                </a:rPr>
                <a:t>Build actionable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00AEEF"/>
                  </a:solidFill>
                  <a:latin typeface="Open Sans"/>
                  <a:ea typeface="Open Sans"/>
                  <a:cs typeface="Open Sans"/>
                  <a:sym typeface="Open Sans"/>
                </a:rPr>
                <a:t>growth plan for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00AEE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team and for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>
                  <a:solidFill>
                    <a:srgbClr val="00AEEF"/>
                  </a:solidFill>
                  <a:latin typeface="Open Sans"/>
                  <a:ea typeface="Open Sans"/>
                  <a:cs typeface="Open Sans"/>
                  <a:sym typeface="Open Sans"/>
                </a:rPr>
                <a:t>their leaders</a:t>
              </a:r>
              <a:endParaRPr/>
            </a:p>
          </p:txBody>
        </p:sp>
        <p:sp>
          <p:nvSpPr>
            <p:cNvPr id="217" name="Google Shape;217;p23"/>
            <p:cNvSpPr txBox="1"/>
            <p:nvPr/>
          </p:nvSpPr>
          <p:spPr>
            <a:xfrm rot="-5400000">
              <a:off x="8075661" y="3035370"/>
              <a:ext cx="1341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EEF"/>
                </a:buClr>
                <a:buSzPts val="2800"/>
                <a:buFont typeface="Open Sans"/>
                <a:buNone/>
              </a:pPr>
              <a:r>
                <a:rPr lang="en-US" sz="2800" b="1" i="0" u="none" strike="noStrike" cap="none">
                  <a:solidFill>
                    <a:srgbClr val="00AEEF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3</a:t>
              </a:r>
              <a:endParaRPr/>
            </a:p>
          </p:txBody>
        </p:sp>
      </p:grpSp>
      <p:grpSp>
        <p:nvGrpSpPr>
          <p:cNvPr id="218" name="Google Shape;218;p23"/>
          <p:cNvGrpSpPr/>
          <p:nvPr/>
        </p:nvGrpSpPr>
        <p:grpSpPr>
          <a:xfrm>
            <a:off x="1181351" y="2545885"/>
            <a:ext cx="2555744" cy="1593875"/>
            <a:chOff x="777715" y="2626020"/>
            <a:chExt cx="2555744" cy="1593875"/>
          </a:xfrm>
        </p:grpSpPr>
        <p:sp>
          <p:nvSpPr>
            <p:cNvPr id="219" name="Google Shape;219;p23"/>
            <p:cNvSpPr txBox="1"/>
            <p:nvPr/>
          </p:nvSpPr>
          <p:spPr>
            <a:xfrm>
              <a:off x="1330959" y="2742695"/>
              <a:ext cx="2002500" cy="14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31D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 dirty="0">
                  <a:solidFill>
                    <a:srgbClr val="F7931D"/>
                  </a:solidFill>
                  <a:latin typeface="Open Sans"/>
                  <a:ea typeface="Open Sans"/>
                  <a:cs typeface="Open Sans"/>
                  <a:sym typeface="Open Sans"/>
                </a:rPr>
                <a:t>Team members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31D"/>
                </a:buClr>
                <a:buSzPts val="1800"/>
                <a:buFont typeface="Open Sans"/>
                <a:buNone/>
              </a:pPr>
              <a:r>
                <a:rPr lang="en-US" sz="1800" b="1" i="0" u="none" strike="noStrike" cap="none" dirty="0">
                  <a:solidFill>
                    <a:srgbClr val="F7931D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complete the </a:t>
              </a:r>
              <a:r>
                <a:rPr lang="en-US" sz="1800" b="1" dirty="0">
                  <a:solidFill>
                    <a:srgbClr val="F7931D"/>
                  </a:solidFill>
                  <a:latin typeface="Open Sans"/>
                  <a:ea typeface="Open Sans"/>
                  <a:cs typeface="Open Sans"/>
                  <a:sym typeface="Open Sans"/>
                </a:rPr>
                <a:t>assessment</a:t>
              </a:r>
              <a:r>
                <a:rPr lang="en-US" sz="1800" b="1" i="0" u="none" strike="noStrike" cap="none" dirty="0">
                  <a:solidFill>
                    <a:srgbClr val="F7931D"/>
                  </a:solidFill>
                  <a:latin typeface="Open Sans"/>
                  <a:ea typeface="Open Sans"/>
                  <a:cs typeface="Open Sans"/>
                  <a:sym typeface="Open Sans"/>
                </a:rPr>
                <a:t> on their laptop</a:t>
              </a:r>
              <a:endParaRPr dirty="0"/>
            </a:p>
          </p:txBody>
        </p:sp>
        <p:sp>
          <p:nvSpPr>
            <p:cNvPr id="220" name="Google Shape;220;p23"/>
            <p:cNvSpPr txBox="1"/>
            <p:nvPr/>
          </p:nvSpPr>
          <p:spPr>
            <a:xfrm rot="-5400000">
              <a:off x="368365" y="3035370"/>
              <a:ext cx="1341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31D"/>
                </a:buClr>
                <a:buSzPts val="2800"/>
                <a:buFont typeface="Open Sans"/>
                <a:buNone/>
              </a:pPr>
              <a:r>
                <a:rPr lang="en-US" sz="2800" b="1" i="0" u="none" strike="noStrike" cap="none">
                  <a:solidFill>
                    <a:srgbClr val="F7931D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1</a:t>
              </a:r>
              <a:endParaRPr/>
            </a:p>
          </p:txBody>
        </p:sp>
      </p:grpSp>
      <p:cxnSp>
        <p:nvCxnSpPr>
          <p:cNvPr id="221" name="Google Shape;221;p23"/>
          <p:cNvCxnSpPr/>
          <p:nvPr/>
        </p:nvCxnSpPr>
        <p:spPr>
          <a:xfrm rot="10800000">
            <a:off x="2561558" y="4011240"/>
            <a:ext cx="873900" cy="12618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222" name="Google Shape;222;p23"/>
          <p:cNvCxnSpPr/>
          <p:nvPr/>
        </p:nvCxnSpPr>
        <p:spPr>
          <a:xfrm rot="10800000" flipH="1">
            <a:off x="8756542" y="3943140"/>
            <a:ext cx="921000" cy="13299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223" name="Google Shape;223;p23"/>
          <p:cNvCxnSpPr/>
          <p:nvPr/>
        </p:nvCxnSpPr>
        <p:spPr>
          <a:xfrm rot="10800000">
            <a:off x="6096000" y="3553235"/>
            <a:ext cx="0" cy="7383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ot"/>
            <a:miter lim="800000"/>
            <a:headEnd type="triangle" w="med" len="med"/>
            <a:tailEnd type="none" w="sm" len="sm"/>
          </a:ln>
        </p:spPr>
      </p:cxnSp>
      <p:sp>
        <p:nvSpPr>
          <p:cNvPr id="224" name="Google Shape;224;p23"/>
          <p:cNvSpPr txBox="1"/>
          <p:nvPr/>
        </p:nvSpPr>
        <p:spPr>
          <a:xfrm>
            <a:off x="626746" y="5101749"/>
            <a:ext cx="2009400" cy="831000"/>
          </a:xfrm>
          <a:prstGeom prst="rect">
            <a:avLst/>
          </a:prstGeom>
          <a:solidFill>
            <a:srgbClr val="FCF2D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Duration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~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hrs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Repeat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Every quarter/release/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Start Your Growth Journey - Visit Growth Portal </a:t>
            </a:r>
            <a:endParaRPr dirty="0"/>
          </a:p>
        </p:txBody>
      </p:sp>
      <p:sp>
        <p:nvSpPr>
          <p:cNvPr id="429" name="Google Shape;429;p39"/>
          <p:cNvSpPr/>
          <p:nvPr/>
        </p:nvSpPr>
        <p:spPr>
          <a:xfrm>
            <a:off x="9133490" y="3785964"/>
            <a:ext cx="2730761" cy="186100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8DBA0"/>
              </a:gs>
              <a:gs pos="50000">
                <a:srgbClr val="F6D591"/>
              </a:gs>
              <a:gs pos="100000">
                <a:srgbClr val="F9D27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rgbClr val="58595B"/>
                </a:solidFill>
                <a:latin typeface="Calibri"/>
                <a:cs typeface="Calibri"/>
                <a:sym typeface="Calibri"/>
              </a:rPr>
              <a:t>Learning by competency on Healthy &amp; Unhealthy,  Recommendations, Videos, &amp; Resources </a:t>
            </a:r>
            <a:endParaRPr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259753-7EEC-9346-B9EE-57731C29BEE5}"/>
              </a:ext>
            </a:extLst>
          </p:cNvPr>
          <p:cNvSpPr/>
          <p:nvPr/>
        </p:nvSpPr>
        <p:spPr>
          <a:xfrm>
            <a:off x="4269827" y="1075471"/>
            <a:ext cx="29337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Self Learning by Competency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A83C4C-E170-0245-9289-5EC9BDD294F3}"/>
              </a:ext>
            </a:extLst>
          </p:cNvPr>
          <p:cNvCxnSpPr>
            <a:cxnSpLocks/>
          </p:cNvCxnSpPr>
          <p:nvPr/>
        </p:nvCxnSpPr>
        <p:spPr>
          <a:xfrm flipH="1">
            <a:off x="7036450" y="1380271"/>
            <a:ext cx="195128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0467505-2D1D-4846-98E2-100D562D8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93" y="1685071"/>
            <a:ext cx="8394700" cy="3492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36AB6E-5E9B-3941-BC9E-25B6B7240B5E}"/>
              </a:ext>
            </a:extLst>
          </p:cNvPr>
          <p:cNvSpPr/>
          <p:nvPr/>
        </p:nvSpPr>
        <p:spPr>
          <a:xfrm>
            <a:off x="2416400" y="5572083"/>
            <a:ext cx="5011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https://growthportal.agilityhealthradar.com/</a:t>
            </a:r>
            <a:endParaRPr lang="en-US" sz="2000" dirty="0"/>
          </a:p>
        </p:txBody>
      </p:sp>
      <p:pic>
        <p:nvPicPr>
          <p:cNvPr id="11" name="Google Shape;254;p25">
            <a:extLst>
              <a:ext uri="{FF2B5EF4-FFF2-40B4-BE49-F238E27FC236}">
                <a16:creationId xmlns:a16="http://schemas.microsoft.com/office/drawing/2014/main" id="{F4D0380B-6D03-8D41-90ED-EF7FC5D4E0FB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1612" y="395567"/>
            <a:ext cx="3164854" cy="3114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414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/>
          <p:nvPr/>
        </p:nvSpPr>
        <p:spPr>
          <a:xfrm>
            <a:off x="4504238" y="3228623"/>
            <a:ext cx="3081896" cy="116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Clarity on Next Steps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Retro of Retro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Feedback is a gift</a:t>
            </a:r>
          </a:p>
        </p:txBody>
      </p:sp>
      <p:sp>
        <p:nvSpPr>
          <p:cNvPr id="331" name="Google Shape;331;p32"/>
          <p:cNvSpPr txBox="1">
            <a:spLocks noGrp="1"/>
          </p:cNvSpPr>
          <p:nvPr>
            <p:ph type="subTitle" idx="1"/>
          </p:nvPr>
        </p:nvSpPr>
        <p:spPr>
          <a:xfrm>
            <a:off x="1490297" y="2373175"/>
            <a:ext cx="8413200" cy="85544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dirty="0"/>
              <a:t>Next Steps</a:t>
            </a:r>
            <a:endParaRPr dirty="0"/>
          </a:p>
        </p:txBody>
      </p:sp>
      <p:sp>
        <p:nvSpPr>
          <p:cNvPr id="5" name="Google Shape;331;p32">
            <a:extLst>
              <a:ext uri="{FF2B5EF4-FFF2-40B4-BE49-F238E27FC236}">
                <a16:creationId xmlns:a16="http://schemas.microsoft.com/office/drawing/2014/main" id="{F3D8A647-D967-514D-86A0-65ADE90C2232}"/>
              </a:ext>
            </a:extLst>
          </p:cNvPr>
          <p:cNvSpPr txBox="1">
            <a:spLocks/>
          </p:cNvSpPr>
          <p:nvPr/>
        </p:nvSpPr>
        <p:spPr>
          <a:xfrm>
            <a:off x="6932337" y="4992129"/>
            <a:ext cx="3287751" cy="60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SzPts val="4800"/>
            </a:pPr>
            <a:endParaRPr lang="en-US" i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F6646E-4998-06B8-1F71-0692D2BDC3A1}"/>
              </a:ext>
            </a:extLst>
          </p:cNvPr>
          <p:cNvSpPr/>
          <p:nvPr/>
        </p:nvSpPr>
        <p:spPr>
          <a:xfrm>
            <a:off x="10815145" y="4635063"/>
            <a:ext cx="1124607" cy="107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 Mins</a:t>
            </a:r>
          </a:p>
        </p:txBody>
      </p:sp>
    </p:spTree>
    <p:extLst>
      <p:ext uri="{BB962C8B-B14F-4D97-AF65-F5344CB8AC3E}">
        <p14:creationId xmlns:p14="http://schemas.microsoft.com/office/powerpoint/2010/main" val="7714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B75B-68B7-0448-BCEE-AF95D4FD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659556-CC2B-9E4F-A272-791380C3B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148270"/>
              </p:ext>
            </p:extLst>
          </p:nvPr>
        </p:nvGraphicFramePr>
        <p:xfrm>
          <a:off x="496860" y="1188720"/>
          <a:ext cx="11338560" cy="449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76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Retro of Retro</a:t>
            </a:r>
            <a:endParaRPr/>
          </a:p>
        </p:txBody>
      </p:sp>
      <p:pic>
        <p:nvPicPr>
          <p:cNvPr id="438" name="Google Shape;438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33" y="1652329"/>
            <a:ext cx="9494108" cy="3413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We Value YOUR Feedback!</a:t>
            </a:r>
            <a:endParaRPr/>
          </a:p>
        </p:txBody>
      </p:sp>
      <p:pic>
        <p:nvPicPr>
          <p:cNvPr id="446" name="Google Shape;446;p4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698" y="1111937"/>
            <a:ext cx="8351951" cy="46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333F-809D-4C13-A863-1CA4B022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37" y="250249"/>
            <a:ext cx="9731881" cy="64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Team Health Assessment – Three Hours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9D251C-068F-4043-8211-08A913B6B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59663"/>
              </p:ext>
            </p:extLst>
          </p:nvPr>
        </p:nvGraphicFramePr>
        <p:xfrm>
          <a:off x="1054848" y="946993"/>
          <a:ext cx="10640838" cy="12438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3175">
                  <a:extLst>
                    <a:ext uri="{9D8B030D-6E8A-4147-A177-3AD203B41FA5}">
                      <a16:colId xmlns:a16="http://schemas.microsoft.com/office/drawing/2014/main" val="1580223206"/>
                    </a:ext>
                  </a:extLst>
                </a:gridCol>
                <a:gridCol w="7989650">
                  <a:extLst>
                    <a:ext uri="{9D8B030D-6E8A-4147-A177-3AD203B41FA5}">
                      <a16:colId xmlns:a16="http://schemas.microsoft.com/office/drawing/2014/main" val="4031142677"/>
                    </a:ext>
                  </a:extLst>
                </a:gridCol>
                <a:gridCol w="1008013">
                  <a:extLst>
                    <a:ext uri="{9D8B030D-6E8A-4147-A177-3AD203B41FA5}">
                      <a16:colId xmlns:a16="http://schemas.microsoft.com/office/drawing/2014/main" val="36511004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Team Members Complete the Assessment as a Group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13267"/>
                  </a:ext>
                </a:extLst>
              </a:tr>
              <a:tr h="5242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Introduction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Meeting </a:t>
                      </a:r>
                      <a:r>
                        <a:rPr lang="en-US" baseline="0" dirty="0"/>
                        <a:t>norms, review agenda, confirm participants have access, (Technical Team confirm Scrum Master is prepared for Quantitative questions)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/>
                        <a:t>10 min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528528"/>
                  </a:ext>
                </a:extLst>
              </a:tr>
              <a:tr h="384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Assessment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The team takes the assessment.  Allow the team to ask questions and reflect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 </a:t>
                      </a:r>
                      <a:r>
                        <a:rPr lang="en-US" baseline="0" dirty="0"/>
                        <a:t>min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813529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9834BA-91FB-4219-9764-2DAFEFBA3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07847"/>
              </p:ext>
            </p:extLst>
          </p:nvPr>
        </p:nvGraphicFramePr>
        <p:xfrm>
          <a:off x="1054848" y="2522437"/>
          <a:ext cx="10640838" cy="16375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3175">
                  <a:extLst>
                    <a:ext uri="{9D8B030D-6E8A-4147-A177-3AD203B41FA5}">
                      <a16:colId xmlns:a16="http://schemas.microsoft.com/office/drawing/2014/main" val="1580223206"/>
                    </a:ext>
                  </a:extLst>
                </a:gridCol>
                <a:gridCol w="7989650">
                  <a:extLst>
                    <a:ext uri="{9D8B030D-6E8A-4147-A177-3AD203B41FA5}">
                      <a16:colId xmlns:a16="http://schemas.microsoft.com/office/drawing/2014/main" val="4031142677"/>
                    </a:ext>
                  </a:extLst>
                </a:gridCol>
                <a:gridCol w="1008013">
                  <a:extLst>
                    <a:ext uri="{9D8B030D-6E8A-4147-A177-3AD203B41FA5}">
                      <a16:colId xmlns:a16="http://schemas.microsoft.com/office/drawing/2014/main" val="3651100400"/>
                    </a:ext>
                  </a:extLst>
                </a:gridCol>
              </a:tblGrid>
              <a:tr h="3889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</a:rPr>
                        <a:t>Analyze real-time radar and textual responses. 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13267"/>
                  </a:ext>
                </a:extLst>
              </a:tr>
              <a:tr h="656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Review the Results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team members individually review the radar dimension and comments,</a:t>
                      </a:r>
                      <a:r>
                        <a:rPr lang="en-US" baseline="0" dirty="0"/>
                        <a:t> jot down top growth items into idea board;  Compare to previous assessments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 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Prioritize &amp; Discuss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Team members group similar ideas, vote on top topics to address and clarify those items – Open Dialogue about teams Strengths, Opportunities and Impediments.  </a:t>
                      </a: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35 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66216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3B770BB-4BAC-4C02-9546-C5D174079BC2}"/>
              </a:ext>
            </a:extLst>
          </p:cNvPr>
          <p:cNvSpPr/>
          <p:nvPr/>
        </p:nvSpPr>
        <p:spPr>
          <a:xfrm rot="16200000">
            <a:off x="-599877" y="1380464"/>
            <a:ext cx="18417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 1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D0FF45E-86B1-4495-9FEB-B422A05FEFA8}"/>
              </a:ext>
            </a:extLst>
          </p:cNvPr>
          <p:cNvSpPr/>
          <p:nvPr/>
        </p:nvSpPr>
        <p:spPr>
          <a:xfrm>
            <a:off x="638744" y="950211"/>
            <a:ext cx="365760" cy="1210183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36CC9-58F2-43D8-B754-7E77333B6D85}"/>
              </a:ext>
            </a:extLst>
          </p:cNvPr>
          <p:cNvSpPr/>
          <p:nvPr/>
        </p:nvSpPr>
        <p:spPr>
          <a:xfrm rot="16200000">
            <a:off x="-552375" y="3240615"/>
            <a:ext cx="18417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AE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 2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8FD85D8-8E2A-4CD9-8E50-768CD8EFDB1E}"/>
              </a:ext>
            </a:extLst>
          </p:cNvPr>
          <p:cNvSpPr/>
          <p:nvPr/>
        </p:nvSpPr>
        <p:spPr>
          <a:xfrm>
            <a:off x="638744" y="2498404"/>
            <a:ext cx="365760" cy="1657694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B6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002713-6E79-4EEE-88C6-53FC881CB654}"/>
              </a:ext>
            </a:extLst>
          </p:cNvPr>
          <p:cNvSpPr/>
          <p:nvPr/>
        </p:nvSpPr>
        <p:spPr>
          <a:xfrm rot="16200000">
            <a:off x="-467996" y="5047451"/>
            <a:ext cx="17438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 3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44E0A77-EAE3-4B21-859F-34A05697974D}"/>
              </a:ext>
            </a:extLst>
          </p:cNvPr>
          <p:cNvSpPr/>
          <p:nvPr/>
        </p:nvSpPr>
        <p:spPr>
          <a:xfrm>
            <a:off x="630097" y="4403523"/>
            <a:ext cx="365760" cy="1740654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9CDC38-C581-4FE1-900C-2F7F65A46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20024"/>
              </p:ext>
            </p:extLst>
          </p:nvPr>
        </p:nvGraphicFramePr>
        <p:xfrm>
          <a:off x="1120029" y="4403522"/>
          <a:ext cx="10640838" cy="177038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3175">
                  <a:extLst>
                    <a:ext uri="{9D8B030D-6E8A-4147-A177-3AD203B41FA5}">
                      <a16:colId xmlns:a16="http://schemas.microsoft.com/office/drawing/2014/main" val="1580223206"/>
                    </a:ext>
                  </a:extLst>
                </a:gridCol>
                <a:gridCol w="7989650">
                  <a:extLst>
                    <a:ext uri="{9D8B030D-6E8A-4147-A177-3AD203B41FA5}">
                      <a16:colId xmlns:a16="http://schemas.microsoft.com/office/drawing/2014/main" val="4031142677"/>
                    </a:ext>
                  </a:extLst>
                </a:gridCol>
                <a:gridCol w="1008013">
                  <a:extLst>
                    <a:ext uri="{9D8B030D-6E8A-4147-A177-3AD203B41FA5}">
                      <a16:colId xmlns:a16="http://schemas.microsoft.com/office/drawing/2014/main" val="3651100400"/>
                    </a:ext>
                  </a:extLst>
                </a:gridCol>
              </a:tblGrid>
              <a:tr h="4496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</a:rPr>
                        <a:t>Build actionable growth plan for the team and for their leaders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13267"/>
                  </a:ext>
                </a:extLst>
              </a:tr>
              <a:tr h="46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/>
                        <a:t>Build Growth Plan </a:t>
                      </a:r>
                      <a:endParaRPr lang="en-US" sz="14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Limit team growth items to 2 to 3; Identify top 1 or 2 for leaders (organizational items). Breakout to build out the growth items.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30 </a:t>
                      </a:r>
                      <a:r>
                        <a:rPr lang="en-US" baseline="0" dirty="0"/>
                        <a:t>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01184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</a:rPr>
                        <a:t>Readout</a:t>
                      </a:r>
                      <a:endParaRPr lang="en-US" sz="16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Each group reviews their growth item, others weigh in and identify co-owners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 mins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457445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Close the Retro</a:t>
                      </a:r>
                      <a:endParaRPr lang="en-US" i="0" dirty="0"/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Appreciation activity, capture next steps, retro of the retro</a:t>
                      </a:r>
                      <a:endParaRPr lang="en-US" i="1" dirty="0"/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5 min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582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E18A06-14DE-E2CB-300D-CBD57B83237D}"/>
              </a:ext>
            </a:extLst>
          </p:cNvPr>
          <p:cNvSpPr txBox="1"/>
          <p:nvPr/>
        </p:nvSpPr>
        <p:spPr>
          <a:xfrm>
            <a:off x="1287377" y="2190596"/>
            <a:ext cx="10372213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BREAK 					        10 Mins</a:t>
            </a:r>
          </a:p>
        </p:txBody>
      </p:sp>
    </p:spTree>
    <p:extLst>
      <p:ext uri="{BB962C8B-B14F-4D97-AF65-F5344CB8AC3E}">
        <p14:creationId xmlns:p14="http://schemas.microsoft.com/office/powerpoint/2010/main" val="335894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>
            <a:spLocks noGrp="1"/>
          </p:cNvSpPr>
          <p:nvPr>
            <p:ph type="title"/>
          </p:nvPr>
        </p:nvSpPr>
        <p:spPr>
          <a:xfrm>
            <a:off x="484557" y="178487"/>
            <a:ext cx="5173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The TeamHealth® Radar</a:t>
            </a:r>
            <a:endParaRPr/>
          </a:p>
        </p:txBody>
      </p:sp>
      <p:sp>
        <p:nvSpPr>
          <p:cNvPr id="238" name="Google Shape;238;p25"/>
          <p:cNvSpPr txBox="1"/>
          <p:nvPr/>
        </p:nvSpPr>
        <p:spPr>
          <a:xfrm>
            <a:off x="7240402" y="997566"/>
            <a:ext cx="4376700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Do we have the right Leadership for our team?  Are they supportive of continuous improvement practices and providing good governance, guidance and effective facilitation?</a:t>
            </a:r>
            <a:br>
              <a:rPr lang="en-US" sz="1200" b="0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Culture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Is accountability being taken seriously? Is Collaboration valued and do the team trust and respect each other?  How good is the team and stakeholder engagement?</a:t>
            </a:r>
            <a:br>
              <a:rPr lang="en-US" sz="1200" b="0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Are the teams delivery capabilities sufficient and is the team structured appropriately for the needs of the backlog?  Are Quality, Planning, Agile practices where they need to be?</a:t>
            </a:r>
            <a:br>
              <a:rPr lang="en-US" sz="1200" b="0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Clarity</a:t>
            </a:r>
            <a:br>
              <a:rPr lang="en-US" sz="1800" b="0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Do we have clarity on our vision and goals? Do we have clear plans? Do we understand our roles?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Calibri"/>
              <a:buNone/>
            </a:pPr>
            <a:br>
              <a:rPr lang="en-US" sz="1800" b="1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Performance – Quantitative (TH 4.0)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These performance results questions focus on hard data. How often does the team release to production?  How long does it take to recover from a quality issue? What is the story and feature cycle time? </a:t>
            </a:r>
            <a:endParaRPr dirty="0"/>
          </a:p>
        </p:txBody>
      </p:sp>
      <p:grpSp>
        <p:nvGrpSpPr>
          <p:cNvPr id="239" name="Google Shape;239;p25"/>
          <p:cNvGrpSpPr/>
          <p:nvPr/>
        </p:nvGrpSpPr>
        <p:grpSpPr>
          <a:xfrm>
            <a:off x="6540256" y="2037673"/>
            <a:ext cx="548500" cy="548500"/>
            <a:chOff x="7329811" y="923748"/>
            <a:chExt cx="621600" cy="621600"/>
          </a:xfrm>
        </p:grpSpPr>
        <p:sp>
          <p:nvSpPr>
            <p:cNvPr id="240" name="Google Shape;240;p25"/>
            <p:cNvSpPr/>
            <p:nvPr/>
          </p:nvSpPr>
          <p:spPr>
            <a:xfrm>
              <a:off x="7329811" y="923748"/>
              <a:ext cx="621600" cy="621600"/>
            </a:xfrm>
            <a:prstGeom prst="ellipse">
              <a:avLst/>
            </a:prstGeom>
            <a:solidFill>
              <a:srgbClr val="ED23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79307" y="1056286"/>
              <a:ext cx="348144" cy="348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25"/>
          <p:cNvGrpSpPr/>
          <p:nvPr/>
        </p:nvGrpSpPr>
        <p:grpSpPr>
          <a:xfrm>
            <a:off x="6540272" y="1049483"/>
            <a:ext cx="548500" cy="548500"/>
            <a:chOff x="6787205" y="37708"/>
            <a:chExt cx="621600" cy="621600"/>
          </a:xfrm>
        </p:grpSpPr>
        <p:sp>
          <p:nvSpPr>
            <p:cNvPr id="243" name="Google Shape;243;p25"/>
            <p:cNvSpPr/>
            <p:nvPr/>
          </p:nvSpPr>
          <p:spPr>
            <a:xfrm>
              <a:off x="6787205" y="37708"/>
              <a:ext cx="621600" cy="621600"/>
            </a:xfrm>
            <a:prstGeom prst="ellipse">
              <a:avLst/>
            </a:prstGeom>
            <a:solidFill>
              <a:srgbClr val="634C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4" name="Google Shape;244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36701" y="170246"/>
              <a:ext cx="348144" cy="348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25"/>
          <p:cNvGrpSpPr/>
          <p:nvPr/>
        </p:nvGrpSpPr>
        <p:grpSpPr>
          <a:xfrm>
            <a:off x="6551478" y="3080414"/>
            <a:ext cx="548500" cy="548500"/>
            <a:chOff x="6787205" y="37708"/>
            <a:chExt cx="621600" cy="621600"/>
          </a:xfrm>
        </p:grpSpPr>
        <p:sp>
          <p:nvSpPr>
            <p:cNvPr id="246" name="Google Shape;246;p25"/>
            <p:cNvSpPr/>
            <p:nvPr/>
          </p:nvSpPr>
          <p:spPr>
            <a:xfrm>
              <a:off x="6787205" y="37708"/>
              <a:ext cx="621600" cy="621600"/>
            </a:xfrm>
            <a:prstGeom prst="ellipse">
              <a:avLst/>
            </a:prstGeom>
            <a:solidFill>
              <a:srgbClr val="3254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7" name="Google Shape;247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36701" y="170246"/>
              <a:ext cx="348144" cy="348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p25"/>
          <p:cNvGrpSpPr/>
          <p:nvPr/>
        </p:nvGrpSpPr>
        <p:grpSpPr>
          <a:xfrm>
            <a:off x="6551478" y="4060956"/>
            <a:ext cx="548500" cy="548500"/>
            <a:chOff x="6787205" y="37708"/>
            <a:chExt cx="621600" cy="621600"/>
          </a:xfrm>
        </p:grpSpPr>
        <p:sp>
          <p:nvSpPr>
            <p:cNvPr id="249" name="Google Shape;249;p25"/>
            <p:cNvSpPr/>
            <p:nvPr/>
          </p:nvSpPr>
          <p:spPr>
            <a:xfrm>
              <a:off x="6787205" y="37708"/>
              <a:ext cx="621600" cy="621600"/>
            </a:xfrm>
            <a:prstGeom prst="ellipse">
              <a:avLst/>
            </a:prstGeom>
            <a:solidFill>
              <a:srgbClr val="FAA7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0" name="Google Shape;250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36701" y="170246"/>
              <a:ext cx="348144" cy="348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25"/>
          <p:cNvGrpSpPr/>
          <p:nvPr/>
        </p:nvGrpSpPr>
        <p:grpSpPr>
          <a:xfrm>
            <a:off x="6551478" y="5039586"/>
            <a:ext cx="548500" cy="548500"/>
            <a:chOff x="6787205" y="37708"/>
            <a:chExt cx="621600" cy="621600"/>
          </a:xfrm>
        </p:grpSpPr>
        <p:sp>
          <p:nvSpPr>
            <p:cNvPr id="252" name="Google Shape;252;p25"/>
            <p:cNvSpPr/>
            <p:nvPr/>
          </p:nvSpPr>
          <p:spPr>
            <a:xfrm>
              <a:off x="6787205" y="37708"/>
              <a:ext cx="621600" cy="621600"/>
            </a:xfrm>
            <a:prstGeom prst="ellipse">
              <a:avLst/>
            </a:prstGeom>
            <a:solidFill>
              <a:srgbClr val="388E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3" name="Google Shape;253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36701" y="170246"/>
              <a:ext cx="348144" cy="3481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4" name="Google Shape;25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04" y="675682"/>
            <a:ext cx="6019800" cy="5906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1196752"/>
            <a:ext cx="6198716" cy="428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55640" y="5661247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Watch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41C"/>
                </a:solidFill>
                <a:effectLst/>
                <a:uLnTx/>
                <a:uFillTx/>
                <a:latin typeface="Calibri" charset="0"/>
                <a:ea typeface="+mn-ea"/>
                <a:cs typeface="+mn-cs"/>
                <a:hlinkClick r:id="rId3"/>
              </a:rPr>
              <a:t>TeamHealth®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charset="0"/>
                <a:ea typeface="+mn-ea"/>
                <a:cs typeface="+mn-cs"/>
                <a:hlinkClick r:id="rId3"/>
              </a:rPr>
              <a:t> Overview Video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93E0D0-017A-4FA8-B00A-9C6A7FCA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Minute TeamHealth® Overview Video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52662-6F64-4217-B778-A514209F9219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6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5258-B482-F041-A781-F58AD423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Participates In A TeamHealth Retro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8A52-6954-8D44-9A85-62C27698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1" y="1268760"/>
            <a:ext cx="11235128" cy="47823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Team Members</a:t>
            </a:r>
          </a:p>
          <a:p>
            <a:pPr lvl="1"/>
            <a:r>
              <a:rPr lang="en-US" dirty="0"/>
              <a:t>Core members of team [SM, PO and Development Team]</a:t>
            </a:r>
          </a:p>
          <a:p>
            <a:pPr lvl="1"/>
            <a:r>
              <a:rPr lang="en-US" dirty="0"/>
              <a:t>Includes contractors who are members of your team</a:t>
            </a:r>
          </a:p>
          <a:p>
            <a:pPr lvl="1"/>
            <a:r>
              <a:rPr lang="en-US" dirty="0"/>
              <a:t>Does NOT include anyone who does not deliver as part of your team</a:t>
            </a:r>
          </a:p>
          <a:p>
            <a:r>
              <a:rPr lang="en-US" dirty="0"/>
              <a:t>Stakeholders</a:t>
            </a:r>
          </a:p>
          <a:p>
            <a:pPr lvl="1"/>
            <a:r>
              <a:rPr lang="en-US" dirty="0"/>
              <a:t>Do not attend the strategic retro session</a:t>
            </a:r>
          </a:p>
          <a:p>
            <a:pPr lvl="1"/>
            <a:r>
              <a:rPr lang="en-US" dirty="0"/>
              <a:t>Stakeholders are people who have a direct stake in the health and delivery of teams but are not part of the actual team [Product Mgmt., Team Leads, etc.]</a:t>
            </a:r>
          </a:p>
          <a:p>
            <a:pPr lvl="1"/>
            <a:r>
              <a:rPr lang="en-US" dirty="0"/>
              <a:t>Stakeholders receive a 2 question survey prior to the strategic retro and answers the following ?’s:</a:t>
            </a:r>
          </a:p>
          <a:p>
            <a:pPr lvl="2"/>
            <a:r>
              <a:rPr lang="en-US" dirty="0"/>
              <a:t>What is your confidence in the team?</a:t>
            </a:r>
          </a:p>
          <a:p>
            <a:pPr lvl="2"/>
            <a:r>
              <a:rPr lang="en-US" dirty="0"/>
              <a:t>Using a scale of 1 to 10; how likely are you to recommend working with this team to others?</a:t>
            </a:r>
          </a:p>
        </p:txBody>
      </p:sp>
    </p:spTree>
    <p:extLst>
      <p:ext uri="{BB962C8B-B14F-4D97-AF65-F5344CB8AC3E}">
        <p14:creationId xmlns:p14="http://schemas.microsoft.com/office/powerpoint/2010/main" val="219821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TeamHealth® Team Norms For Today’s Retrospective</a:t>
            </a:r>
            <a:endParaRPr/>
          </a:p>
        </p:txBody>
      </p:sp>
      <p:sp>
        <p:nvSpPr>
          <p:cNvPr id="324" name="Google Shape;324;p31"/>
          <p:cNvSpPr txBox="1">
            <a:spLocks noGrp="1"/>
          </p:cNvSpPr>
          <p:nvPr>
            <p:ph type="body" idx="1"/>
          </p:nvPr>
        </p:nvSpPr>
        <p:spPr>
          <a:xfrm>
            <a:off x="548640" y="1408177"/>
            <a:ext cx="11235000" cy="4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dirty="0"/>
              <a:t>Be honest, but respectful</a:t>
            </a:r>
            <a:endParaRPr dirty="0"/>
          </a:p>
          <a:p>
            <a:pPr marL="40005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dirty="0"/>
              <a:t>We will not leave without sharing what’s on our mind</a:t>
            </a:r>
            <a:endParaRPr dirty="0"/>
          </a:p>
          <a:p>
            <a:pPr marL="40005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dirty="0"/>
              <a:t>All opinions and perspectives are valid</a:t>
            </a:r>
            <a:endParaRPr dirty="0"/>
          </a:p>
          <a:p>
            <a:pPr marL="40005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b="1" dirty="0"/>
              <a:t>Enter comments as much as possible</a:t>
            </a:r>
            <a:endParaRPr b="1" dirty="0"/>
          </a:p>
          <a:p>
            <a:pPr marL="40005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dirty="0"/>
              <a:t>Fully engage and refrain from multi-tasking</a:t>
            </a:r>
          </a:p>
          <a:p>
            <a:pPr marL="40005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dirty="0"/>
              <a:t>Growth Mindset - </a:t>
            </a:r>
            <a:r>
              <a:rPr lang="en-US" dirty="0">
                <a:hlinkClick r:id="rId3"/>
              </a:rPr>
              <a:t>Stay above the Line</a:t>
            </a:r>
            <a:endParaRPr dirty="0"/>
          </a:p>
          <a:p>
            <a:pPr marL="40005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●"/>
            </a:pPr>
            <a:r>
              <a:rPr lang="en-US" sz="3200" dirty="0">
                <a:solidFill>
                  <a:schemeClr val="accent4"/>
                </a:solidFill>
              </a:rPr>
              <a:t>WHAT’S MISSING?</a:t>
            </a:r>
            <a:endParaRPr sz="32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/>
          <p:nvPr/>
        </p:nvSpPr>
        <p:spPr>
          <a:xfrm>
            <a:off x="4542897" y="4004969"/>
            <a:ext cx="5721449" cy="81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responses are anonymous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Facilitated by a certified AgilityHealth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Facilitator</a:t>
            </a:r>
          </a:p>
          <a:p>
            <a:pPr marL="40005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include textual responses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2"/>
          <p:cNvSpPr txBox="1">
            <a:spLocks noGrp="1"/>
          </p:cNvSpPr>
          <p:nvPr>
            <p:ph type="subTitle" idx="1"/>
          </p:nvPr>
        </p:nvSpPr>
        <p:spPr>
          <a:xfrm>
            <a:off x="3058842" y="1951391"/>
            <a:ext cx="8413200" cy="156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dirty="0"/>
              <a:t>Let’s Get Started…</a:t>
            </a: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dirty="0"/>
              <a:t>AgilityHealth® TeamHealth Assessment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944" y="1597088"/>
            <a:ext cx="5544618" cy="44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Complete the TeamHealth Assessment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 rot="21328195">
            <a:off x="6098698" y="1928105"/>
            <a:ext cx="4583112" cy="3248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  <a:cs typeface="Chalkboard"/>
              </a:rPr>
              <a:t>You have an email from ‘AgilityHealth’ with a link to the assessment in your inbox.</a:t>
            </a:r>
          </a:p>
          <a:p>
            <a:pPr marL="0" indent="0">
              <a:buNone/>
            </a:pPr>
            <a:endParaRPr lang="en-US" sz="900" dirty="0">
              <a:latin typeface="+mj-lt"/>
              <a:cs typeface="Chalkboard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  <a:cs typeface="Chalkboard"/>
              </a:rPr>
              <a:t>Notify [name] if you can’t find it via chat</a:t>
            </a:r>
          </a:p>
          <a:p>
            <a:pPr marL="0" indent="0">
              <a:buNone/>
            </a:pPr>
            <a:endParaRPr lang="en-US" sz="2000" dirty="0">
              <a:latin typeface="+mj-lt"/>
              <a:cs typeface="Chalkboard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  <a:cs typeface="Chalkboard"/>
              </a:rPr>
              <a:t>Please provide textual responses, they’ll help with the analysis.</a:t>
            </a:r>
          </a:p>
          <a:p>
            <a:pPr marL="0" indent="0">
              <a:buNone/>
            </a:pPr>
            <a:endParaRPr lang="en-US" sz="2000" dirty="0">
              <a:latin typeface="+mj-lt"/>
              <a:cs typeface="Chalkboard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  <a:cs typeface="Chalkboard"/>
              </a:rPr>
              <a:t>Please start with crawl, each statement builds on one another. So take your time </a:t>
            </a:r>
            <a:endParaRPr lang="en-US" sz="1600" dirty="0">
              <a:latin typeface="+mj-lt"/>
              <a:cs typeface="Chalkboar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8B7B0-A7C9-4266-B932-799E5B62F9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76" y="2257603"/>
            <a:ext cx="4458024" cy="30944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4CEB0B7-0850-494B-86EE-C725A04126C1}"/>
              </a:ext>
            </a:extLst>
          </p:cNvPr>
          <p:cNvSpPr/>
          <p:nvPr/>
        </p:nvSpPr>
        <p:spPr>
          <a:xfrm>
            <a:off x="10802920" y="171713"/>
            <a:ext cx="1124607" cy="107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50 Mins</a:t>
            </a:r>
          </a:p>
        </p:txBody>
      </p:sp>
    </p:spTree>
    <p:extLst>
      <p:ext uri="{BB962C8B-B14F-4D97-AF65-F5344CB8AC3E}">
        <p14:creationId xmlns:p14="http://schemas.microsoft.com/office/powerpoint/2010/main" val="225673575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s_WideScreen_16-9">
  <a:themeElements>
    <a:clrScheme name="AgilityHealth Palette">
      <a:dk1>
        <a:srgbClr val="58595B"/>
      </a:dk1>
      <a:lt1>
        <a:srgbClr val="FFFFFF"/>
      </a:lt1>
      <a:dk2>
        <a:srgbClr val="58595B"/>
      </a:dk2>
      <a:lt2>
        <a:srgbClr val="F5F5F5"/>
      </a:lt2>
      <a:accent1>
        <a:srgbClr val="3AB64B"/>
      </a:accent1>
      <a:accent2>
        <a:srgbClr val="00AEEE"/>
      </a:accent2>
      <a:accent3>
        <a:srgbClr val="F7941C"/>
      </a:accent3>
      <a:accent4>
        <a:srgbClr val="EC207B"/>
      </a:accent4>
      <a:accent5>
        <a:srgbClr val="644CA0"/>
      </a:accent5>
      <a:accent6>
        <a:srgbClr val="F0BE28"/>
      </a:accent6>
      <a:hlink>
        <a:srgbClr val="00AEEF"/>
      </a:hlink>
      <a:folHlink>
        <a:srgbClr val="38B5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25185</TotalTime>
  <Words>2229</Words>
  <Application>Microsoft Macintosh PowerPoint</Application>
  <PresentationFormat>Widescreen</PresentationFormat>
  <Paragraphs>281</Paragraphs>
  <Slides>24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Calibri</vt:lpstr>
      <vt:lpstr>Calibri Regular</vt:lpstr>
      <vt:lpstr>Open Sans</vt:lpstr>
      <vt:lpstr>Arial</vt:lpstr>
      <vt:lpstr>Lato</vt:lpstr>
      <vt:lpstr>PT Sans</vt:lpstr>
      <vt:lpstr>MS Gothic</vt:lpstr>
      <vt:lpstr>Myriad Pro</vt:lpstr>
      <vt:lpstr>Comic Sans MS</vt:lpstr>
      <vt:lpstr>Chalkboard</vt:lpstr>
      <vt:lpstr>Times New Roman</vt:lpstr>
      <vt:lpstr>Slide_Templates_WideScreen_16-9</vt:lpstr>
      <vt:lpstr>TeamHealth Retrospective</vt:lpstr>
      <vt:lpstr>TeamHealth® Retrospective </vt:lpstr>
      <vt:lpstr>Team Health Assessment – Three Hours</vt:lpstr>
      <vt:lpstr>The TeamHealth® Radar</vt:lpstr>
      <vt:lpstr>3 Minute TeamHealth® Overview Video</vt:lpstr>
      <vt:lpstr>Who’s Participates In A TeamHealth Retro</vt:lpstr>
      <vt:lpstr>TeamHealth® Team Norms For Today’s Retrospective</vt:lpstr>
      <vt:lpstr>PowerPoint Presentation</vt:lpstr>
      <vt:lpstr>Complete the TeamHealth Assessment</vt:lpstr>
      <vt:lpstr>PowerPoint Presentation</vt:lpstr>
      <vt:lpstr>PowerPoint Presentation</vt:lpstr>
      <vt:lpstr>Facilitating Analysis conversations (part 2 &amp; 3)</vt:lpstr>
      <vt:lpstr>Team Health Assessment – One Session – Three Hours</vt:lpstr>
      <vt:lpstr>TeamHealth® Strategic Retrospective: What’s Next  </vt:lpstr>
      <vt:lpstr>Jot down the top growth items into Idea board</vt:lpstr>
      <vt:lpstr>PowerPoint Presentation</vt:lpstr>
      <vt:lpstr>Team Health Assessment – One Session – Three Hours</vt:lpstr>
      <vt:lpstr>Good Growth Items Are Like Good Stories</vt:lpstr>
      <vt:lpstr>What Makes A Good Growth Item?</vt:lpstr>
      <vt:lpstr>Start Your Growth Journey - Visit Growth Portal </vt:lpstr>
      <vt:lpstr>PowerPoint Presentation</vt:lpstr>
      <vt:lpstr>Next Steps</vt:lpstr>
      <vt:lpstr>Retro of Retro</vt:lpstr>
      <vt:lpstr>We Value YOUR Feedback!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Hall, Bekah</cp:lastModifiedBy>
  <cp:revision>89</cp:revision>
  <dcterms:modified xsi:type="dcterms:W3CDTF">2024-05-30T15:37:40Z</dcterms:modified>
</cp:coreProperties>
</file>