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3E_5297E19F.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75" r:id="rId1"/>
    <p:sldMasterId id="2147483677" r:id="rId2"/>
  </p:sldMasterIdLst>
  <p:notesMasterIdLst>
    <p:notesMasterId r:id="rId79"/>
  </p:notesMasterIdLst>
  <p:handoutMasterIdLst>
    <p:handoutMasterId r:id="rId80"/>
  </p:handoutMasterIdLst>
  <p:sldIdLst>
    <p:sldId id="256" r:id="rId3"/>
    <p:sldId id="258" r:id="rId4"/>
    <p:sldId id="259" r:id="rId5"/>
    <p:sldId id="260" r:id="rId6"/>
    <p:sldId id="261" r:id="rId7"/>
    <p:sldId id="320" r:id="rId8"/>
    <p:sldId id="264" r:id="rId9"/>
    <p:sldId id="266" r:id="rId10"/>
    <p:sldId id="318" r:id="rId11"/>
    <p:sldId id="357" r:id="rId12"/>
    <p:sldId id="365" r:id="rId13"/>
    <p:sldId id="271" r:id="rId14"/>
    <p:sldId id="272" r:id="rId15"/>
    <p:sldId id="356" r:id="rId16"/>
    <p:sldId id="326" r:id="rId17"/>
    <p:sldId id="366" r:id="rId18"/>
    <p:sldId id="367" r:id="rId19"/>
    <p:sldId id="368" r:id="rId20"/>
    <p:sldId id="359" r:id="rId21"/>
    <p:sldId id="274" r:id="rId22"/>
    <p:sldId id="370" r:id="rId23"/>
    <p:sldId id="369" r:id="rId24"/>
    <p:sldId id="276" r:id="rId25"/>
    <p:sldId id="332" r:id="rId26"/>
    <p:sldId id="277" r:id="rId27"/>
    <p:sldId id="278" r:id="rId28"/>
    <p:sldId id="327" r:id="rId29"/>
    <p:sldId id="328" r:id="rId30"/>
    <p:sldId id="329" r:id="rId31"/>
    <p:sldId id="330" r:id="rId32"/>
    <p:sldId id="284" r:id="rId33"/>
    <p:sldId id="285" r:id="rId34"/>
    <p:sldId id="286" r:id="rId35"/>
    <p:sldId id="287" r:id="rId36"/>
    <p:sldId id="333" r:id="rId37"/>
    <p:sldId id="288" r:id="rId38"/>
    <p:sldId id="336" r:id="rId39"/>
    <p:sldId id="338" r:id="rId40"/>
    <p:sldId id="291" r:id="rId41"/>
    <p:sldId id="339" r:id="rId42"/>
    <p:sldId id="362" r:id="rId43"/>
    <p:sldId id="294" r:id="rId44"/>
    <p:sldId id="361" r:id="rId45"/>
    <p:sldId id="295" r:id="rId46"/>
    <p:sldId id="296" r:id="rId47"/>
    <p:sldId id="297" r:id="rId48"/>
    <p:sldId id="302" r:id="rId49"/>
    <p:sldId id="300" r:id="rId50"/>
    <p:sldId id="301" r:id="rId51"/>
    <p:sldId id="303" r:id="rId52"/>
    <p:sldId id="371" r:id="rId53"/>
    <p:sldId id="373" r:id="rId54"/>
    <p:sldId id="304" r:id="rId55"/>
    <p:sldId id="305" r:id="rId56"/>
    <p:sldId id="306" r:id="rId57"/>
    <p:sldId id="307" r:id="rId58"/>
    <p:sldId id="309" r:id="rId59"/>
    <p:sldId id="310" r:id="rId60"/>
    <p:sldId id="363" r:id="rId61"/>
    <p:sldId id="311" r:id="rId62"/>
    <p:sldId id="312" r:id="rId63"/>
    <p:sldId id="341" r:id="rId64"/>
    <p:sldId id="342" r:id="rId65"/>
    <p:sldId id="343" r:id="rId66"/>
    <p:sldId id="344" r:id="rId67"/>
    <p:sldId id="345" r:id="rId68"/>
    <p:sldId id="346" r:id="rId69"/>
    <p:sldId id="347" r:id="rId70"/>
    <p:sldId id="348" r:id="rId71"/>
    <p:sldId id="349" r:id="rId72"/>
    <p:sldId id="350" r:id="rId73"/>
    <p:sldId id="351" r:id="rId74"/>
    <p:sldId id="372" r:id="rId75"/>
    <p:sldId id="314" r:id="rId76"/>
    <p:sldId id="353" r:id="rId77"/>
    <p:sldId id="317" r:id="rId78"/>
  </p:sldIdLst>
  <p:sldSz cx="12192000" cy="6858000"/>
  <p:notesSz cx="9601200" cy="7315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id="{78E85129-0D24-C242-9043-5A7914BD4DA9}">
          <p14:sldIdLst>
            <p14:sldId id="256"/>
            <p14:sldId id="258"/>
            <p14:sldId id="259"/>
            <p14:sldId id="260"/>
            <p14:sldId id="261"/>
            <p14:sldId id="320"/>
          </p14:sldIdLst>
        </p14:section>
        <p14:section name="Step One: Prepare to Launch" id="{8391C448-AAFF-9544-98FD-B2A3612448F1}">
          <p14:sldIdLst>
            <p14:sldId id="264"/>
            <p14:sldId id="266"/>
            <p14:sldId id="318"/>
            <p14:sldId id="357"/>
            <p14:sldId id="365"/>
            <p14:sldId id="271"/>
          </p14:sldIdLst>
        </p14:section>
        <p14:section name="Step Two: Launch the Assessment" id="{67F0A49E-5080-AA48-9604-9A401EA76646}">
          <p14:sldIdLst>
            <p14:sldId id="272"/>
            <p14:sldId id="356"/>
            <p14:sldId id="326"/>
            <p14:sldId id="366"/>
            <p14:sldId id="367"/>
            <p14:sldId id="368"/>
            <p14:sldId id="359"/>
            <p14:sldId id="274"/>
            <p14:sldId id="370"/>
            <p14:sldId id="369"/>
            <p14:sldId id="276"/>
            <p14:sldId id="332"/>
          </p14:sldIdLst>
        </p14:section>
        <p14:section name="Step Three: Complete the Assessment" id="{FC5622A0-D9AB-F74B-A65C-9A8322ECA371}">
          <p14:sldIdLst>
            <p14:sldId id="277"/>
            <p14:sldId id="278"/>
            <p14:sldId id="327"/>
            <p14:sldId id="328"/>
            <p14:sldId id="329"/>
            <p14:sldId id="330"/>
            <p14:sldId id="284"/>
          </p14:sldIdLst>
        </p14:section>
        <p14:section name="Step Four: Analyze the Data" id="{955127E1-13FF-2C42-9385-E6983F006B3B}">
          <p14:sldIdLst>
            <p14:sldId id="285"/>
            <p14:sldId id="286"/>
            <p14:sldId id="287"/>
            <p14:sldId id="333"/>
            <p14:sldId id="288"/>
            <p14:sldId id="336"/>
            <p14:sldId id="338"/>
            <p14:sldId id="291"/>
            <p14:sldId id="339"/>
            <p14:sldId id="362"/>
            <p14:sldId id="294"/>
            <p14:sldId id="361"/>
          </p14:sldIdLst>
        </p14:section>
        <p14:section name="Step Five: Build the Growth Plan" id="{AFC4BA39-7524-DF45-8403-999B0F2AD64A}">
          <p14:sldIdLst>
            <p14:sldId id="295"/>
            <p14:sldId id="296"/>
            <p14:sldId id="297"/>
            <p14:sldId id="302"/>
            <p14:sldId id="300"/>
            <p14:sldId id="301"/>
            <p14:sldId id="303"/>
            <p14:sldId id="371"/>
            <p14:sldId id="373"/>
            <p14:sldId id="304"/>
          </p14:sldIdLst>
        </p14:section>
        <p14:section name="Step 6: Follow-Through" id="{EBF07A09-7DD1-D54C-AEEE-E291E0829502}">
          <p14:sldIdLst>
            <p14:sldId id="305"/>
            <p14:sldId id="306"/>
            <p14:sldId id="307"/>
            <p14:sldId id="309"/>
            <p14:sldId id="310"/>
            <p14:sldId id="363"/>
          </p14:sldIdLst>
        </p14:section>
        <p14:section name="Facilitation Challenges" id="{2C18C843-0B21-974C-897C-CC984187DAEF}">
          <p14:sldIdLst>
            <p14:sldId id="311"/>
            <p14:sldId id="312"/>
            <p14:sldId id="341"/>
            <p14:sldId id="342"/>
            <p14:sldId id="343"/>
            <p14:sldId id="344"/>
            <p14:sldId id="345"/>
            <p14:sldId id="346"/>
            <p14:sldId id="347"/>
            <p14:sldId id="348"/>
            <p14:sldId id="349"/>
            <p14:sldId id="350"/>
            <p14:sldId id="351"/>
            <p14:sldId id="372"/>
            <p14:sldId id="314"/>
          </p14:sldIdLst>
        </p14:section>
        <p14:section name="Conclusion" id="{68F1B708-ECAF-F44C-9E38-A436231E9857}">
          <p14:sldIdLst>
            <p14:sldId id="353"/>
            <p14:sldId id="31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F937D6-1659-696D-7A86-D533C5D020D0}" name="Sean Lemson" initials="SL" userId="Sean Lems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03"/>
    <p:restoredTop sz="72870"/>
  </p:normalViewPr>
  <p:slideViewPr>
    <p:cSldViewPr snapToGrid="0">
      <p:cViewPr varScale="1">
        <p:scale>
          <a:sx n="82" d="100"/>
          <a:sy n="82" d="100"/>
        </p:scale>
        <p:origin x="51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76" d="100"/>
          <a:sy n="176" d="100"/>
        </p:scale>
        <p:origin x="2608" y="18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85"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viewProps" Target="viewProps.xml"/></Relationships>
</file>

<file path=ppt/comments/modernComment_13E_5297E19F.xml><?xml version="1.0" encoding="utf-8"?>
<p188:cmLst xmlns:a="http://schemas.openxmlformats.org/drawingml/2006/main" xmlns:r="http://schemas.openxmlformats.org/officeDocument/2006/relationships" xmlns:p188="http://schemas.microsoft.com/office/powerpoint/2018/8/main">
  <p188:cm id="{354E70DC-4595-E942-A9F4-50A816A74F81}" authorId="{FFF937D6-1659-696D-7A86-D533C5D020D0}" created="2022-05-12T22:29:31.337">
    <ac:deMkLst xmlns:ac="http://schemas.microsoft.com/office/drawing/2013/main/command">
      <pc:docMk xmlns:pc="http://schemas.microsoft.com/office/powerpoint/2013/main/command"/>
      <pc:sldMk xmlns:pc="http://schemas.microsoft.com/office/powerpoint/2013/main/command" cId="1385685407" sldId="318"/>
      <ac:picMk id="5" creationId="{7C30721A-0FF3-6158-2F69-F75819783980}"/>
    </ac:deMkLst>
    <p188:txBody>
      <a:bodyPr/>
      <a:lstStyle/>
      <a:p>
        <a:r>
          <a:rPr lang="en-US"/>
          <a:t>This video needs to be re-recorded to incorporate our new video approach to the team overview meeting.</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05D87D-B80B-46F8-6603-8E4EEDB8459B}"/>
              </a:ext>
            </a:extLst>
          </p:cNvPr>
          <p:cNvSpPr>
            <a:spLocks noGrp="1"/>
          </p:cNvSpPr>
          <p:nvPr>
            <p:ph type="hdr" sz="quarter"/>
          </p:nvPr>
        </p:nvSpPr>
        <p:spPr>
          <a:xfrm>
            <a:off x="0" y="0"/>
            <a:ext cx="4160937" cy="36648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0648611-A31A-EE75-A42B-F84778AD7EC2}"/>
              </a:ext>
            </a:extLst>
          </p:cNvPr>
          <p:cNvSpPr>
            <a:spLocks noGrp="1"/>
          </p:cNvSpPr>
          <p:nvPr>
            <p:ph type="dt" sz="quarter" idx="1"/>
          </p:nvPr>
        </p:nvSpPr>
        <p:spPr>
          <a:xfrm>
            <a:off x="5438180" y="0"/>
            <a:ext cx="4160937" cy="366486"/>
          </a:xfrm>
          <a:prstGeom prst="rect">
            <a:avLst/>
          </a:prstGeom>
        </p:spPr>
        <p:txBody>
          <a:bodyPr vert="horz" lIns="91440" tIns="45720" rIns="91440" bIns="45720" rtlCol="0"/>
          <a:lstStyle>
            <a:lvl1pPr algn="r">
              <a:defRPr sz="1200"/>
            </a:lvl1pPr>
          </a:lstStyle>
          <a:p>
            <a:fld id="{7A1BEF66-ED34-6845-A264-838DE1C0E1C4}" type="datetimeFigureOut">
              <a:rPr lang="en-US" smtClean="0"/>
              <a:t>5/30/24</a:t>
            </a:fld>
            <a:endParaRPr lang="en-US"/>
          </a:p>
        </p:txBody>
      </p:sp>
      <p:sp>
        <p:nvSpPr>
          <p:cNvPr id="4" name="Footer Placeholder 3">
            <a:extLst>
              <a:ext uri="{FF2B5EF4-FFF2-40B4-BE49-F238E27FC236}">
                <a16:creationId xmlns:a16="http://schemas.microsoft.com/office/drawing/2014/main" id="{306BB2C0-9238-4A59-BF8E-5083CA501C0E}"/>
              </a:ext>
            </a:extLst>
          </p:cNvPr>
          <p:cNvSpPr>
            <a:spLocks noGrp="1"/>
          </p:cNvSpPr>
          <p:nvPr>
            <p:ph type="ftr" sz="quarter" idx="2"/>
          </p:nvPr>
        </p:nvSpPr>
        <p:spPr>
          <a:xfrm>
            <a:off x="0" y="6948716"/>
            <a:ext cx="4160937" cy="36648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37165E-B88B-BD05-75F8-8A95FAB57570}"/>
              </a:ext>
            </a:extLst>
          </p:cNvPr>
          <p:cNvSpPr>
            <a:spLocks noGrp="1"/>
          </p:cNvSpPr>
          <p:nvPr>
            <p:ph type="sldNum" sz="quarter" idx="3"/>
          </p:nvPr>
        </p:nvSpPr>
        <p:spPr>
          <a:xfrm>
            <a:off x="5438180" y="6948716"/>
            <a:ext cx="4160937" cy="366485"/>
          </a:xfrm>
          <a:prstGeom prst="rect">
            <a:avLst/>
          </a:prstGeom>
        </p:spPr>
        <p:txBody>
          <a:bodyPr vert="horz" lIns="91440" tIns="45720" rIns="91440" bIns="45720" rtlCol="0" anchor="b"/>
          <a:lstStyle>
            <a:lvl1pPr algn="r">
              <a:defRPr sz="1200"/>
            </a:lvl1pPr>
          </a:lstStyle>
          <a:p>
            <a:fld id="{69D7C653-33E4-F049-8F8D-8EF2BB523650}" type="slidenum">
              <a:rPr lang="en-US" smtClean="0"/>
              <a:t>‹#›</a:t>
            </a:fld>
            <a:endParaRPr lang="en-US"/>
          </a:p>
        </p:txBody>
      </p:sp>
    </p:spTree>
    <p:extLst>
      <p:ext uri="{BB962C8B-B14F-4D97-AF65-F5344CB8AC3E}">
        <p14:creationId xmlns:p14="http://schemas.microsoft.com/office/powerpoint/2010/main" val="3937805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9601200" cy="7315200"/>
          </a:xfrm>
          <a:prstGeom prst="roundRect">
            <a:avLst>
              <a:gd name="adj" fmla="val 23"/>
            </a:avLst>
          </a:prstGeom>
          <a:solidFill>
            <a:srgbClr val="FFFFFF"/>
          </a:solidFill>
          <a:ln>
            <a:noFill/>
          </a:ln>
        </p:spPr>
        <p:txBody>
          <a:bodyPr spcFirstLastPara="1" wrap="square" lIns="96625" tIns="48300" rIns="96625" bIns="48300" anchor="ctr" anchorCtr="0">
            <a:noAutofit/>
          </a:bodyPr>
          <a:lstStyle/>
          <a:p>
            <a:pPr marL="0" marR="0" lvl="0" indent="0" algn="l" rtl="0">
              <a:spcBef>
                <a:spcPts val="0"/>
              </a:spcBef>
              <a:spcAft>
                <a:spcPts val="0"/>
              </a:spcAft>
              <a:buClr>
                <a:srgbClr val="000000"/>
              </a:buClr>
              <a:buSzPts val="1900"/>
              <a:buFont typeface="Times New Roman"/>
              <a:buNone/>
            </a:pPr>
            <a:endParaRPr sz="1900" b="0" i="0" u="none" strike="noStrike" cap="none">
              <a:solidFill>
                <a:schemeClr val="lt1"/>
              </a:solidFill>
              <a:latin typeface="Calibri"/>
              <a:ea typeface="Calibri"/>
              <a:cs typeface="Calibri"/>
              <a:sym typeface="Calibri"/>
            </a:endParaRPr>
          </a:p>
        </p:txBody>
      </p:sp>
      <p:sp>
        <p:nvSpPr>
          <p:cNvPr id="4" name="Google Shape;4;n"/>
          <p:cNvSpPr/>
          <p:nvPr/>
        </p:nvSpPr>
        <p:spPr>
          <a:xfrm>
            <a:off x="0" y="0"/>
            <a:ext cx="9601200" cy="7315200"/>
          </a:xfrm>
          <a:prstGeom prst="roundRect">
            <a:avLst>
              <a:gd name="adj" fmla="val 23"/>
            </a:avLst>
          </a:prstGeom>
          <a:solidFill>
            <a:srgbClr val="FFFFFF"/>
          </a:solidFill>
          <a:ln>
            <a:noFill/>
          </a:ln>
        </p:spPr>
        <p:txBody>
          <a:bodyPr spcFirstLastPara="1" wrap="square" lIns="96625" tIns="48300" rIns="96625" bIns="48300" anchor="ctr" anchorCtr="0">
            <a:noAutofit/>
          </a:bodyPr>
          <a:lstStyle/>
          <a:p>
            <a:pPr marL="0" marR="0" lvl="0" indent="0" algn="l" rtl="0">
              <a:spcBef>
                <a:spcPts val="0"/>
              </a:spcBef>
              <a:spcAft>
                <a:spcPts val="0"/>
              </a:spcAft>
              <a:buClr>
                <a:srgbClr val="000000"/>
              </a:buClr>
              <a:buSzPts val="1900"/>
              <a:buFont typeface="Times New Roman"/>
              <a:buNone/>
            </a:pPr>
            <a:endParaRPr sz="1900" b="0" i="0" u="none" strike="noStrike" cap="none">
              <a:solidFill>
                <a:schemeClr val="lt1"/>
              </a:solidFill>
              <a:latin typeface="Calibri"/>
              <a:ea typeface="Calibri"/>
              <a:cs typeface="Calibri"/>
              <a:sym typeface="Calibri"/>
            </a:endParaRPr>
          </a:p>
        </p:txBody>
      </p:sp>
      <p:sp>
        <p:nvSpPr>
          <p:cNvPr id="5" name="Google Shape;5;n"/>
          <p:cNvSpPr/>
          <p:nvPr/>
        </p:nvSpPr>
        <p:spPr>
          <a:xfrm>
            <a:off x="0" y="0"/>
            <a:ext cx="9601200" cy="7315200"/>
          </a:xfrm>
          <a:prstGeom prst="roundRect">
            <a:avLst>
              <a:gd name="adj" fmla="val 23"/>
            </a:avLst>
          </a:prstGeom>
          <a:solidFill>
            <a:srgbClr val="FFFFFF"/>
          </a:solidFill>
          <a:ln>
            <a:noFill/>
          </a:ln>
        </p:spPr>
        <p:txBody>
          <a:bodyPr spcFirstLastPara="1" wrap="square" lIns="96625" tIns="48300" rIns="96625" bIns="48300" anchor="ctr" anchorCtr="0">
            <a:noAutofit/>
          </a:bodyPr>
          <a:lstStyle/>
          <a:p>
            <a:pPr marL="0" marR="0" lvl="0" indent="0" algn="l" rtl="0">
              <a:spcBef>
                <a:spcPts val="0"/>
              </a:spcBef>
              <a:spcAft>
                <a:spcPts val="0"/>
              </a:spcAft>
              <a:buClr>
                <a:srgbClr val="000000"/>
              </a:buClr>
              <a:buSzPts val="1900"/>
              <a:buFont typeface="Times New Roman"/>
              <a:buNone/>
            </a:pPr>
            <a:endParaRPr sz="1900" b="0" i="0" u="none" strike="noStrike" cap="none">
              <a:solidFill>
                <a:schemeClr val="lt1"/>
              </a:solidFill>
              <a:latin typeface="Calibri"/>
              <a:ea typeface="Calibri"/>
              <a:cs typeface="Calibri"/>
              <a:sym typeface="Calibri"/>
            </a:endParaRPr>
          </a:p>
        </p:txBody>
      </p:sp>
      <p:sp>
        <p:nvSpPr>
          <p:cNvPr id="6" name="Google Shape;6;n"/>
          <p:cNvSpPr txBox="1"/>
          <p:nvPr/>
        </p:nvSpPr>
        <p:spPr>
          <a:xfrm>
            <a:off x="0" y="0"/>
            <a:ext cx="4160520" cy="368300"/>
          </a:xfrm>
          <a:prstGeom prst="rect">
            <a:avLst/>
          </a:prstGeom>
          <a:noFill/>
          <a:ln>
            <a:noFill/>
          </a:ln>
        </p:spPr>
        <p:txBody>
          <a:bodyPr spcFirstLastPara="1" wrap="square" lIns="96625" tIns="48300" rIns="96625" bIns="48300" anchor="ctr" anchorCtr="0">
            <a:noAutofit/>
          </a:bodyPr>
          <a:lstStyle/>
          <a:p>
            <a:pPr marL="0" marR="0" lvl="0" indent="0" algn="l" rtl="0">
              <a:spcBef>
                <a:spcPts val="0"/>
              </a:spcBef>
              <a:spcAft>
                <a:spcPts val="0"/>
              </a:spcAft>
              <a:buClr>
                <a:srgbClr val="000000"/>
              </a:buClr>
              <a:buSzPts val="1900"/>
              <a:buFont typeface="Times New Roman"/>
              <a:buNone/>
            </a:pPr>
            <a:endParaRPr sz="1900" b="0" i="0" u="none" strike="noStrike" cap="none">
              <a:solidFill>
                <a:schemeClr val="lt1"/>
              </a:solidFill>
              <a:latin typeface="Calibri"/>
              <a:ea typeface="Calibri"/>
              <a:cs typeface="Calibri"/>
              <a:sym typeface="Calibri"/>
            </a:endParaRPr>
          </a:p>
        </p:txBody>
      </p:sp>
      <p:sp>
        <p:nvSpPr>
          <p:cNvPr id="7" name="Google Shape;7;n"/>
          <p:cNvSpPr txBox="1">
            <a:spLocks noGrp="1"/>
          </p:cNvSpPr>
          <p:nvPr>
            <p:ph type="dt" idx="10"/>
          </p:nvPr>
        </p:nvSpPr>
        <p:spPr>
          <a:xfrm>
            <a:off x="5438464" y="3"/>
            <a:ext cx="4153851" cy="361950"/>
          </a:xfrm>
          <a:prstGeom prst="rect">
            <a:avLst/>
          </a:prstGeom>
          <a:noFill/>
          <a:ln>
            <a:noFill/>
          </a:ln>
        </p:spPr>
        <p:txBody>
          <a:bodyPr spcFirstLastPara="1" wrap="square" lIns="95125" tIns="49450" rIns="95125" bIns="49450" anchor="t" anchorCtr="0">
            <a:noAutofit/>
          </a:bodyPr>
          <a:lstStyle>
            <a:lvl1pPr marR="0" lvl="0" algn="r" rtl="0">
              <a:spcBef>
                <a:spcPts val="0"/>
              </a:spcBef>
              <a:spcAft>
                <a:spcPts val="0"/>
              </a:spcAft>
              <a:buClr>
                <a:srgbClr val="000000"/>
              </a:buClr>
              <a:buSzPts val="1300"/>
              <a:buFont typeface="Times New Roman"/>
              <a:buNone/>
              <a:defRPr sz="13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9pPr>
          </a:lstStyle>
          <a:p>
            <a:endParaRPr/>
          </a:p>
        </p:txBody>
      </p:sp>
      <p:sp>
        <p:nvSpPr>
          <p:cNvPr id="8" name="Google Shape;8;n"/>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a:noFill/>
          <a:ln w="12600" cap="flat" cmpd="sng">
            <a:solidFill>
              <a:srgbClr val="000000"/>
            </a:solidFill>
            <a:prstDash val="solid"/>
            <a:miter lim="800000"/>
            <a:headEnd type="none" w="sm" len="sm"/>
            <a:tailEnd type="none" w="sm" len="sm"/>
          </a:ln>
        </p:spPr>
      </p:sp>
      <p:sp>
        <p:nvSpPr>
          <p:cNvPr id="9" name="Google Shape;9;n"/>
          <p:cNvSpPr txBox="1">
            <a:spLocks noGrp="1"/>
          </p:cNvSpPr>
          <p:nvPr>
            <p:ph type="body" idx="1"/>
          </p:nvPr>
        </p:nvSpPr>
        <p:spPr>
          <a:xfrm>
            <a:off x="746760" y="4023363"/>
            <a:ext cx="8214360" cy="2739390"/>
          </a:xfrm>
          <a:prstGeom prst="rect">
            <a:avLst/>
          </a:prstGeom>
          <a:noFill/>
          <a:ln>
            <a:noFill/>
          </a:ln>
        </p:spPr>
        <p:txBody>
          <a:bodyPr spcFirstLastPara="1" wrap="square" lIns="95125" tIns="49450" rIns="95125" bIns="49450" anchor="t" anchorCtr="0">
            <a:noAutofit/>
          </a:bodyPr>
          <a:lstStyle>
            <a:lvl1pPr marL="457200" marR="0" lvl="0" indent="-228600" algn="l" rtl="0">
              <a:spcBef>
                <a:spcPts val="300"/>
              </a:spcBef>
              <a:spcAft>
                <a:spcPts val="0"/>
              </a:spcAft>
              <a:buSzPts val="1400"/>
              <a:buNone/>
              <a:defRPr sz="1000" b="0" i="0" u="none" strike="noStrike" cap="none">
                <a:solidFill>
                  <a:srgbClr val="000000"/>
                </a:solidFill>
                <a:latin typeface="Comic Sans MS"/>
                <a:ea typeface="Comic Sans MS"/>
                <a:cs typeface="Comic Sans MS"/>
                <a:sym typeface="Comic Sans MS"/>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10" name="Google Shape;10;n"/>
          <p:cNvSpPr txBox="1"/>
          <p:nvPr/>
        </p:nvSpPr>
        <p:spPr>
          <a:xfrm>
            <a:off x="0" y="6946901"/>
            <a:ext cx="4160520" cy="368300"/>
          </a:xfrm>
          <a:prstGeom prst="rect">
            <a:avLst/>
          </a:prstGeom>
          <a:noFill/>
          <a:ln>
            <a:noFill/>
          </a:ln>
        </p:spPr>
        <p:txBody>
          <a:bodyPr spcFirstLastPara="1" wrap="square" lIns="96625" tIns="48300" rIns="96625" bIns="48300" anchor="ctr" anchorCtr="0">
            <a:noAutofit/>
          </a:bodyPr>
          <a:lstStyle/>
          <a:p>
            <a:pPr marL="0" marR="0" lvl="0" indent="0" algn="l" rtl="0">
              <a:spcBef>
                <a:spcPts val="0"/>
              </a:spcBef>
              <a:spcAft>
                <a:spcPts val="0"/>
              </a:spcAft>
              <a:buClr>
                <a:srgbClr val="000000"/>
              </a:buClr>
              <a:buSzPts val="1900"/>
              <a:buFont typeface="Times New Roman"/>
              <a:buNone/>
            </a:pPr>
            <a:endParaRPr sz="1900" b="0" i="0" u="none" strike="noStrike" cap="none">
              <a:solidFill>
                <a:schemeClr val="lt1"/>
              </a:solidFill>
              <a:latin typeface="Calibri"/>
              <a:ea typeface="Calibri"/>
              <a:cs typeface="Calibri"/>
              <a:sym typeface="Calibri"/>
            </a:endParaRPr>
          </a:p>
        </p:txBody>
      </p:sp>
      <p:sp>
        <p:nvSpPr>
          <p:cNvPr id="11" name="Google Shape;11;n"/>
          <p:cNvSpPr txBox="1">
            <a:spLocks noGrp="1"/>
          </p:cNvSpPr>
          <p:nvPr>
            <p:ph type="sldNum" idx="12"/>
          </p:nvPr>
        </p:nvSpPr>
        <p:spPr>
          <a:xfrm>
            <a:off x="8427722" y="6948172"/>
            <a:ext cx="1164590" cy="361950"/>
          </a:xfrm>
          <a:prstGeom prst="rect">
            <a:avLst/>
          </a:prstGeom>
          <a:noFill/>
          <a:ln>
            <a:noFill/>
          </a:ln>
        </p:spPr>
        <p:txBody>
          <a:bodyPr spcFirstLastPara="1" wrap="square" lIns="95125" tIns="49450" rIns="95125" bIns="49450" anchor="b" anchorCtr="0">
            <a:noAutofit/>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a:solidFill>
                  <a:srgbClr val="000000"/>
                </a:solidFill>
                <a:latin typeface="Times New Roman"/>
                <a:ea typeface="Times New Roman"/>
                <a:cs typeface="Times New Roman"/>
                <a:sym typeface="Times New Roman"/>
              </a:rPr>
              <a:t>‹#›</a:t>
            </a:fld>
            <a:endParaRPr sz="1300" b="0" i="0" u="none" strike="noStrike" cap="none">
              <a:solidFill>
                <a:srgbClr val="000000"/>
              </a:solidFill>
              <a:latin typeface="Times New Roman"/>
              <a:ea typeface="Times New Roman"/>
              <a:cs typeface="Times New Roman"/>
              <a:sym typeface="Times New Roman"/>
            </a:endParaRPr>
          </a:p>
        </p:txBody>
      </p:sp>
      <p:sp>
        <p:nvSpPr>
          <p:cNvPr id="12" name="Google Shape;12;n"/>
          <p:cNvSpPr txBox="1"/>
          <p:nvPr/>
        </p:nvSpPr>
        <p:spPr>
          <a:xfrm>
            <a:off x="8321043" y="6948171"/>
            <a:ext cx="1277938" cy="365760"/>
          </a:xfrm>
          <a:prstGeom prst="rect">
            <a:avLst/>
          </a:prstGeom>
          <a:noFill/>
          <a:ln>
            <a:noFill/>
          </a:ln>
        </p:spPr>
        <p:txBody>
          <a:bodyPr spcFirstLastPara="1" wrap="square" lIns="96625" tIns="48300" rIns="96625" bIns="48300" anchor="b" anchorCtr="0">
            <a:noAutofit/>
          </a:bodyPr>
          <a:lstStyle/>
          <a:p>
            <a:pPr marL="0" marR="0" lvl="0" indent="0" algn="r" rtl="0">
              <a:spcBef>
                <a:spcPts val="0"/>
              </a:spcBef>
              <a:spcAft>
                <a:spcPts val="0"/>
              </a:spcAft>
              <a:buClr>
                <a:srgbClr val="000000"/>
              </a:buClr>
              <a:buSzPts val="1200"/>
              <a:buFont typeface="Times New Roman"/>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sp>
        <p:nvSpPr>
          <p:cNvPr id="13" name="Google Shape;13;n"/>
          <p:cNvSpPr txBox="1"/>
          <p:nvPr/>
        </p:nvSpPr>
        <p:spPr>
          <a:xfrm>
            <a:off x="746760" y="3779521"/>
            <a:ext cx="1493520" cy="231452"/>
          </a:xfrm>
          <a:prstGeom prst="rect">
            <a:avLst/>
          </a:prstGeom>
          <a:noFill/>
          <a:ln>
            <a:noFill/>
          </a:ln>
        </p:spPr>
        <p:txBody>
          <a:bodyPr spcFirstLastPara="1" wrap="square" lIns="96625" tIns="48300" rIns="96625" bIns="48300" anchor="t" anchorCtr="0">
            <a:noAutofit/>
          </a:bodyPr>
          <a:lstStyle/>
          <a:p>
            <a:pPr marL="0" marR="0" lvl="0" indent="0" algn="l" rtl="0">
              <a:spcBef>
                <a:spcPts val="0"/>
              </a:spcBef>
              <a:spcAft>
                <a:spcPts val="0"/>
              </a:spcAft>
              <a:buClr>
                <a:srgbClr val="000000"/>
              </a:buClr>
              <a:buSzPts val="1300"/>
              <a:buFont typeface="Times New Roman"/>
              <a:buNone/>
            </a:pPr>
            <a:r>
              <a:rPr lang="en-US" sz="1300" b="1" i="1" u="none" strike="noStrike" cap="none">
                <a:solidFill>
                  <a:schemeClr val="dk1"/>
                </a:solidFill>
                <a:latin typeface="Calibri"/>
                <a:ea typeface="Calibri"/>
                <a:cs typeface="Calibri"/>
                <a:sym typeface="Calibri"/>
              </a:rPr>
              <a:t>Notes:</a:t>
            </a:r>
            <a:endParaRPr/>
          </a:p>
        </p:txBody>
      </p:sp>
      <p:sp>
        <p:nvSpPr>
          <p:cNvPr id="14" name="Google Shape;14;n"/>
          <p:cNvSpPr txBox="1">
            <a:spLocks noGrp="1"/>
          </p:cNvSpPr>
          <p:nvPr>
            <p:ph type="ftr" idx="11"/>
          </p:nvPr>
        </p:nvSpPr>
        <p:spPr>
          <a:xfrm>
            <a:off x="768154" y="6825955"/>
            <a:ext cx="7990234" cy="430372"/>
          </a:xfrm>
          <a:prstGeom prst="rect">
            <a:avLst/>
          </a:prstGeom>
          <a:noFill/>
          <a:ln>
            <a:noFill/>
          </a:ln>
        </p:spPr>
        <p:txBody>
          <a:bodyPr spcFirstLastPara="1" wrap="square" lIns="96625" tIns="48300" rIns="96625" bIns="48300" anchor="b" anchorCtr="0">
            <a:noAutofit/>
          </a:bodyPr>
          <a:lstStyle>
            <a:lvl1pPr marR="0" lvl="0" algn="ctr" rtl="0">
              <a:spcBef>
                <a:spcPts val="0"/>
              </a:spcBef>
              <a:spcAft>
                <a:spcPts val="0"/>
              </a:spcAft>
              <a:buClr>
                <a:srgbClr val="000000"/>
              </a:buClr>
              <a:buSzPts val="1100"/>
              <a:buFont typeface="Times New Roman"/>
              <a:buNone/>
              <a:defRPr sz="1100" b="0" i="1" u="none" strike="noStrike" cap="none">
                <a:solidFill>
                  <a:srgbClr val="7F7F7F"/>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lt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b2eef530f_2_0: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b2eef530f_2_0: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Font typeface="Arial" panose="020B0604020202020204" pitchFamily="34" charset="0"/>
              <a:buNone/>
            </a:pPr>
            <a:r>
              <a:rPr lang="en-US" sz="1400" b="1" baseline="0" dirty="0">
                <a:latin typeface="Arial" panose="020B0604020202020204" pitchFamily="34" charset="0"/>
              </a:rPr>
              <a:t>Objectives:</a:t>
            </a:r>
          </a:p>
          <a:p>
            <a:pPr marL="171450" lvl="0" indent="-171450" algn="l" rtl="0">
              <a:spcBef>
                <a:spcPts val="300"/>
              </a:spcBef>
              <a:spcAft>
                <a:spcPts val="0"/>
              </a:spcAft>
              <a:buFont typeface="Arial" panose="020B0604020202020204" pitchFamily="34" charset="0"/>
              <a:buChar char="•"/>
            </a:pPr>
            <a:r>
              <a:rPr lang="en-US" sz="1400" baseline="0" dirty="0">
                <a:latin typeface="Arial" panose="020B0604020202020204" pitchFamily="34" charset="0"/>
              </a:rPr>
              <a:t>Start 5 minutes late. Allow stragglers to join.</a:t>
            </a:r>
          </a:p>
          <a:p>
            <a:pPr marL="171450" lvl="0" indent="-171450" algn="l" rtl="0">
              <a:spcBef>
                <a:spcPts val="300"/>
              </a:spcBef>
              <a:spcAft>
                <a:spcPts val="0"/>
              </a:spcAft>
              <a:buFont typeface="Arial" panose="020B0604020202020204" pitchFamily="34" charset="0"/>
              <a:buChar char="•"/>
            </a:pPr>
            <a:endParaRPr lang="en-US" sz="1400" baseline="0" dirty="0">
              <a:latin typeface="Arial" panose="020B0604020202020204" pitchFamily="34" charset="0"/>
            </a:endParaRPr>
          </a:p>
          <a:p>
            <a:pPr marL="0" lvl="0" indent="0" algn="l" rtl="0">
              <a:spcBef>
                <a:spcPts val="300"/>
              </a:spcBef>
              <a:spcAft>
                <a:spcPts val="0"/>
              </a:spcAft>
              <a:buFont typeface="Arial" panose="020B0604020202020204" pitchFamily="34" charset="0"/>
              <a:buNone/>
            </a:pPr>
            <a:r>
              <a:rPr lang="en-US" sz="1400" b="1" baseline="0" dirty="0">
                <a:latin typeface="Arial" panose="020B0604020202020204" pitchFamily="34" charset="0"/>
              </a:rPr>
              <a:t>Talking Points:</a:t>
            </a:r>
          </a:p>
          <a:p>
            <a:pPr marL="171450" lvl="0" indent="-171450" algn="l" rtl="0">
              <a:spcBef>
                <a:spcPts val="300"/>
              </a:spcBef>
              <a:spcAft>
                <a:spcPts val="0"/>
              </a:spcAft>
              <a:buFont typeface="Arial" panose="020B0604020202020204" pitchFamily="34" charset="0"/>
              <a:buChar char="•"/>
            </a:pPr>
            <a:r>
              <a:rPr lang="en-US" sz="1400" baseline="0" dirty="0">
                <a:latin typeface="Arial" panose="020B0604020202020204" pitchFamily="34" charset="0"/>
              </a:rPr>
              <a:t>While waiting for folks to join in, ask people to post to chat their name, location, title/job function, and something interesting about themselves (or your favorite ice-breaker question)</a:t>
            </a:r>
            <a:endParaRPr sz="1400" baseline="0" dirty="0">
              <a:latin typeface="Arial" panose="020B0604020202020204" pitchFamily="34" charset="0"/>
            </a:endParaRPr>
          </a:p>
        </p:txBody>
      </p:sp>
      <p:sp>
        <p:nvSpPr>
          <p:cNvPr id="237" name="Google Shape;237;g11b2eef530f_2_0: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35650" y="173038"/>
            <a:ext cx="3514725" cy="1978025"/>
          </a:xfrm>
        </p:spPr>
      </p:sp>
      <p:sp>
        <p:nvSpPr>
          <p:cNvPr id="3" name="Notes Placeholder 2"/>
          <p:cNvSpPr>
            <a:spLocks noGrp="1"/>
          </p:cNvSpPr>
          <p:nvPr>
            <p:ph type="body" idx="1"/>
          </p:nvPr>
        </p:nvSpPr>
        <p:spPr>
          <a:xfrm>
            <a:off x="196850" y="1484583"/>
            <a:ext cx="9153662" cy="5560742"/>
          </a:xfrm>
          <a:prstGeom prst="rect">
            <a:avLst/>
          </a:prstGeom>
        </p:spPr>
        <p:txBody>
          <a:bodyPr/>
          <a:lstStyle/>
          <a:p>
            <a:pPr marL="0" lvl="0" indent="0" algn="l" rtl="0">
              <a:spcBef>
                <a:spcPts val="300"/>
              </a:spcBef>
              <a:spcAft>
                <a:spcPts val="0"/>
              </a:spcAft>
              <a:buNone/>
            </a:pPr>
            <a:r>
              <a:rPr lang="en-US" b="1" dirty="0"/>
              <a:t>Objectives: </a:t>
            </a:r>
          </a:p>
          <a:p>
            <a:pPr marL="285750" lvl="0" indent="-285750" algn="l" rtl="0">
              <a:spcBef>
                <a:spcPts val="300"/>
              </a:spcBef>
              <a:spcAft>
                <a:spcPts val="0"/>
              </a:spcAft>
              <a:buFont typeface="Arial" panose="020B0604020202020204" pitchFamily="34" charset="0"/>
              <a:buChar char="•"/>
            </a:pPr>
            <a:r>
              <a:rPr lang="en-US" dirty="0"/>
              <a:t>Students learn how to create a team and then add an assessment for that team</a:t>
            </a:r>
          </a:p>
          <a:p>
            <a:pPr marL="285750" lvl="0" indent="-285750" algn="l" rtl="0">
              <a:spcBef>
                <a:spcPts val="300"/>
              </a:spcBef>
              <a:spcAft>
                <a:spcPts val="0"/>
              </a:spcAft>
              <a:buFont typeface="Arial" panose="020B0604020202020204" pitchFamily="34" charset="0"/>
              <a:buChar char="•"/>
            </a:pPr>
            <a:endParaRPr lang="en-US" dirty="0"/>
          </a:p>
          <a:p>
            <a:pPr marL="0" lvl="0" indent="0" algn="l" rtl="0">
              <a:spcBef>
                <a:spcPts val="300"/>
              </a:spcBef>
              <a:spcAft>
                <a:spcPts val="0"/>
              </a:spcAft>
              <a:buNone/>
            </a:pPr>
            <a:r>
              <a:rPr lang="en-US" b="1" dirty="0"/>
              <a:t>Instructor Notes:</a:t>
            </a:r>
          </a:p>
          <a:p>
            <a:pPr marL="285750" lvl="0" indent="-285750" algn="l" rtl="0">
              <a:spcBef>
                <a:spcPts val="300"/>
              </a:spcBef>
              <a:spcAft>
                <a:spcPts val="0"/>
              </a:spcAft>
              <a:buFont typeface="Arial" panose="020B0604020202020204" pitchFamily="34" charset="0"/>
              <a:buChar char="•"/>
            </a:pPr>
            <a:r>
              <a:rPr lang="en-US" b="0" dirty="0"/>
              <a:t>Type random characters into search to "blank out" team list. This will match what participants will see, since they aren't enterprise admins. </a:t>
            </a:r>
          </a:p>
          <a:p>
            <a:pPr marL="285750" lvl="0" indent="-285750" algn="l" rtl="0">
              <a:spcBef>
                <a:spcPts val="300"/>
              </a:spcBef>
              <a:spcAft>
                <a:spcPts val="0"/>
              </a:spcAft>
              <a:buFont typeface="Arial" panose="020B0604020202020204" pitchFamily="34" charset="0"/>
              <a:buChar char="•"/>
            </a:pPr>
            <a:r>
              <a:rPr lang="en-US" b="0" dirty="0"/>
              <a:t>Explain </a:t>
            </a:r>
            <a:r>
              <a:rPr lang="en-US" b="0" dirty="0" err="1"/>
              <a:t>Pendo</a:t>
            </a:r>
            <a:r>
              <a:rPr lang="en-US" b="0" dirty="0"/>
              <a:t> guide controls</a:t>
            </a:r>
          </a:p>
          <a:p>
            <a:pPr marL="285750" lvl="0" indent="-285750" algn="l" rtl="0">
              <a:spcBef>
                <a:spcPts val="300"/>
              </a:spcBef>
              <a:spcAft>
                <a:spcPts val="0"/>
              </a:spcAft>
              <a:buFont typeface="Arial" panose="020B0604020202020204" pitchFamily="34" charset="0"/>
              <a:buChar char="•"/>
            </a:pPr>
            <a:r>
              <a:rPr lang="en-US" b="0" dirty="0"/>
              <a:t>Direct any questions about External ID field to their CSM</a:t>
            </a:r>
            <a:endParaRPr lang="en-US" b="1" dirty="0"/>
          </a:p>
          <a:p>
            <a:pPr marL="0" lvl="0" indent="0" algn="l" rtl="0">
              <a:spcBef>
                <a:spcPts val="300"/>
              </a:spcBef>
              <a:spcAft>
                <a:spcPts val="0"/>
              </a:spcAft>
              <a:buFont typeface="Arial" panose="020B0604020202020204" pitchFamily="34" charset="0"/>
              <a:buNone/>
            </a:pPr>
            <a:endParaRPr lang="en-US" dirty="0"/>
          </a:p>
          <a:p>
            <a:pPr marL="0" lvl="0" indent="0" algn="l" rtl="0">
              <a:spcBef>
                <a:spcPts val="300"/>
              </a:spcBef>
              <a:spcAft>
                <a:spcPts val="0"/>
              </a:spcAft>
              <a:buFont typeface="Arial" panose="020B0604020202020204" pitchFamily="34" charset="0"/>
              <a:buNone/>
            </a:pPr>
            <a:r>
              <a:rPr lang="en-US" b="1" dirty="0"/>
              <a:t>Team Creation: </a:t>
            </a:r>
            <a:r>
              <a:rPr lang="en-US" dirty="0"/>
              <a:t>Every student creates their own team in the sandbox. You should open the sandbox and share your screen doing it with the students and having them ask any questions along the way.</a:t>
            </a:r>
          </a:p>
          <a:p>
            <a:pPr marL="285750" lvl="0" indent="-285750" algn="l" rtl="0">
              <a:spcBef>
                <a:spcPts val="300"/>
              </a:spcBef>
              <a:spcAft>
                <a:spcPts val="0"/>
              </a:spcAft>
              <a:buFont typeface="Arial" panose="020B0604020202020204" pitchFamily="34" charset="0"/>
              <a:buChar char="•"/>
            </a:pPr>
            <a:r>
              <a:rPr lang="en-US" dirty="0"/>
              <a:t>Tell students to name the team in a way they can find again.</a:t>
            </a:r>
          </a:p>
          <a:p>
            <a:pPr marL="285750" lvl="0" indent="-285750" algn="l" rtl="0">
              <a:spcBef>
                <a:spcPts val="300"/>
              </a:spcBef>
              <a:spcAft>
                <a:spcPts val="0"/>
              </a:spcAft>
              <a:buFont typeface="Arial" panose="020B0604020202020204" pitchFamily="34" charset="0"/>
              <a:buChar char="•"/>
            </a:pPr>
            <a:r>
              <a:rPr lang="en-US" b="1" dirty="0"/>
              <a:t>Use required fields only</a:t>
            </a:r>
            <a:r>
              <a:rPr lang="en-US" dirty="0"/>
              <a:t>. If questions come up about the others, answer if you have time or put it in the parking lot.</a:t>
            </a:r>
          </a:p>
          <a:p>
            <a:pPr marL="285750" lvl="0" indent="-285750" algn="l" rtl="0">
              <a:spcBef>
                <a:spcPts val="300"/>
              </a:spcBef>
              <a:spcAft>
                <a:spcPts val="0"/>
              </a:spcAft>
              <a:buFont typeface="Arial" panose="020B0604020202020204" pitchFamily="34" charset="0"/>
              <a:buChar char="•"/>
            </a:pPr>
            <a:r>
              <a:rPr lang="en-US" dirty="0"/>
              <a:t>Create at least two team members and one stakeholder. </a:t>
            </a:r>
            <a:r>
              <a:rPr lang="en-US" b="1" dirty="0">
                <a:solidFill>
                  <a:srgbClr val="FF0000"/>
                </a:solidFill>
              </a:rPr>
              <a:t>This is a live environment. Make sure students use </a:t>
            </a:r>
            <a:r>
              <a:rPr lang="en-US" b="1" dirty="0" err="1">
                <a:solidFill>
                  <a:srgbClr val="FF0000"/>
                </a:solidFill>
              </a:rPr>
              <a:t>example.com</a:t>
            </a:r>
            <a:r>
              <a:rPr lang="en-US" b="1" dirty="0">
                <a:solidFill>
                  <a:srgbClr val="FF0000"/>
                </a:solidFill>
              </a:rPr>
              <a:t> email addresses (e.g. </a:t>
            </a:r>
            <a:r>
              <a:rPr lang="en-US" b="1" dirty="0" err="1">
                <a:solidFill>
                  <a:srgbClr val="FF0000"/>
                </a:solidFill>
              </a:rPr>
              <a:t>sam.smith@example.com</a:t>
            </a:r>
            <a:r>
              <a:rPr lang="en-US" b="1" dirty="0">
                <a:solidFill>
                  <a:srgbClr val="FF0000"/>
                </a:solidFill>
              </a:rPr>
              <a:t>)</a:t>
            </a:r>
          </a:p>
          <a:p>
            <a:pPr marL="285750" lvl="0" indent="-285750" algn="l" rtl="0">
              <a:spcBef>
                <a:spcPts val="300"/>
              </a:spcBef>
              <a:spcAft>
                <a:spcPts val="0"/>
              </a:spcAft>
              <a:buFont typeface="Arial" panose="020B0604020202020204" pitchFamily="34" charset="0"/>
              <a:buChar char="•"/>
            </a:pPr>
            <a:r>
              <a:rPr lang="en-US" b="1" dirty="0"/>
              <a:t>Work Type: </a:t>
            </a:r>
            <a:r>
              <a:rPr lang="en-US" b="0" dirty="0"/>
              <a:t>Software Delivery. </a:t>
            </a:r>
            <a:r>
              <a:rPr lang="en-US" i="1" dirty="0"/>
              <a:t>If questions come up around Work Type, refer them to the link on the support center on this slide for detailed help of the various options.</a:t>
            </a:r>
          </a:p>
          <a:p>
            <a:pPr marL="285750" lvl="0" indent="-285750" algn="l" rtl="0">
              <a:spcBef>
                <a:spcPts val="300"/>
              </a:spcBef>
              <a:spcAft>
                <a:spcPts val="0"/>
              </a:spcAft>
              <a:buFont typeface="Arial" panose="020B0604020202020204" pitchFamily="34" charset="0"/>
              <a:buChar char="•"/>
            </a:pPr>
            <a:endParaRPr lang="en-US" dirty="0"/>
          </a:p>
          <a:p>
            <a:pPr marL="0" lvl="0" indent="0" algn="l" rtl="0">
              <a:spcBef>
                <a:spcPts val="300"/>
              </a:spcBef>
              <a:spcAft>
                <a:spcPts val="0"/>
              </a:spcAft>
              <a:buFont typeface="Arial" panose="020B0604020202020204" pitchFamily="34" charset="0"/>
              <a:buNone/>
            </a:pPr>
            <a:r>
              <a:rPr lang="en-US" b="1" dirty="0"/>
              <a:t>Assessment Creation: </a:t>
            </a:r>
            <a:r>
              <a:rPr lang="en-US" dirty="0"/>
              <a:t>Every student adds an assessment for the team they just created. You should do it together with you demonstrating each step.</a:t>
            </a:r>
          </a:p>
          <a:p>
            <a:pPr marL="285750" lvl="0" indent="-285750" algn="l" rtl="0">
              <a:spcBef>
                <a:spcPts val="300"/>
              </a:spcBef>
              <a:spcAft>
                <a:spcPts val="0"/>
              </a:spcAft>
              <a:buFont typeface="Arial" panose="020B0604020202020204" pitchFamily="34" charset="0"/>
              <a:buChar char="•"/>
            </a:pPr>
            <a:r>
              <a:rPr lang="en-US" b="1" dirty="0"/>
              <a:t>Type:</a:t>
            </a:r>
            <a:r>
              <a:rPr lang="en-US" b="0" dirty="0"/>
              <a:t> TeamHealth 3.0</a:t>
            </a:r>
          </a:p>
          <a:p>
            <a:pPr marL="285750" lvl="0" indent="-285750" algn="l" rtl="0">
              <a:spcBef>
                <a:spcPts val="300"/>
              </a:spcBef>
              <a:spcAft>
                <a:spcPts val="0"/>
              </a:spcAft>
              <a:buFont typeface="Arial" panose="020B0604020202020204" pitchFamily="34" charset="0"/>
              <a:buChar char="•"/>
            </a:pPr>
            <a:r>
              <a:rPr lang="en-US" b="1" dirty="0"/>
              <a:t>Name: </a:t>
            </a:r>
            <a:r>
              <a:rPr lang="en-US" b="0" dirty="0"/>
              <a:t>Introduce a naming convention here, (e.g., 2022 Q1 Avengers”)</a:t>
            </a:r>
            <a:endParaRPr lang="en-US" b="1" dirty="0"/>
          </a:p>
          <a:p>
            <a:pPr marL="285750" lvl="0" indent="-285750" algn="l" rtl="0">
              <a:spcBef>
                <a:spcPts val="300"/>
              </a:spcBef>
              <a:spcAft>
                <a:spcPts val="0"/>
              </a:spcAft>
              <a:buFont typeface="Arial" panose="020B0604020202020204" pitchFamily="34" charset="0"/>
              <a:buChar char="•"/>
            </a:pPr>
            <a:r>
              <a:rPr lang="en-US" b="1" dirty="0"/>
              <a:t>Facilitator: </a:t>
            </a:r>
            <a:r>
              <a:rPr lang="en-US" b="0" dirty="0"/>
              <a:t>Anyone</a:t>
            </a:r>
          </a:p>
          <a:p>
            <a:pPr marL="285750" lvl="0" indent="-285750" algn="l" rtl="0">
              <a:spcBef>
                <a:spcPts val="300"/>
              </a:spcBef>
              <a:spcAft>
                <a:spcPts val="0"/>
              </a:spcAft>
              <a:buFont typeface="Arial" panose="020B0604020202020204" pitchFamily="34" charset="0"/>
              <a:buChar char="•"/>
            </a:pPr>
            <a:r>
              <a:rPr lang="en-US" b="1" dirty="0"/>
              <a:t>Facilitation Date:</a:t>
            </a:r>
            <a:r>
              <a:rPr lang="en-US" dirty="0"/>
              <a:t> Use today’s date. Explain that this is not required here but it will be before we can launch in the next step. This is so the system knows when to send out a post retro survey.</a:t>
            </a:r>
          </a:p>
          <a:p>
            <a:pPr marL="285750" lvl="0" indent="-285750" algn="l" rtl="0">
              <a:spcBef>
                <a:spcPts val="300"/>
              </a:spcBef>
              <a:spcAft>
                <a:spcPts val="0"/>
              </a:spcAft>
              <a:buFont typeface="Arial" panose="020B0604020202020204" pitchFamily="34" charset="0"/>
              <a:buChar char="•"/>
            </a:pPr>
            <a:r>
              <a:rPr lang="en-US" b="1" dirty="0"/>
              <a:t>Duration:</a:t>
            </a:r>
            <a:r>
              <a:rPr lang="en-US" b="0" dirty="0"/>
              <a:t> 2 hours</a:t>
            </a:r>
          </a:p>
          <a:p>
            <a:pPr marL="285750" lvl="0" indent="-285750" algn="l" rtl="0">
              <a:spcBef>
                <a:spcPts val="300"/>
              </a:spcBef>
              <a:spcAft>
                <a:spcPts val="0"/>
              </a:spcAft>
              <a:buFont typeface="Arial" panose="020B0604020202020204" pitchFamily="34" charset="0"/>
              <a:buChar char="•"/>
            </a:pPr>
            <a:r>
              <a:rPr lang="en-US" b="1" dirty="0"/>
              <a:t>Location: </a:t>
            </a:r>
            <a:r>
              <a:rPr lang="en-US" b="0" dirty="0"/>
              <a:t>Leave blank</a:t>
            </a:r>
          </a:p>
          <a:p>
            <a:pPr marL="285750" lvl="0" indent="-285750" algn="l" rtl="0">
              <a:spcBef>
                <a:spcPts val="300"/>
              </a:spcBef>
              <a:spcAft>
                <a:spcPts val="0"/>
              </a:spcAft>
              <a:buFont typeface="Arial" panose="020B0604020202020204" pitchFamily="34" charset="0"/>
              <a:buChar char="•"/>
            </a:pPr>
            <a:r>
              <a:rPr lang="en-US" b="0" dirty="0"/>
              <a:t>Select all team members and stakeholders</a:t>
            </a:r>
          </a:p>
          <a:p>
            <a:pPr marL="285750" lvl="0" indent="-285750" algn="l" rtl="0">
              <a:spcBef>
                <a:spcPts val="300"/>
              </a:spcBef>
              <a:spcAft>
                <a:spcPts val="0"/>
              </a:spcAft>
              <a:buFont typeface="Arial" panose="020B0604020202020204" pitchFamily="34" charset="0"/>
              <a:buChar char="•"/>
            </a:pPr>
            <a:r>
              <a:rPr lang="en-US" b="0" dirty="0"/>
              <a:t>Choose </a:t>
            </a:r>
            <a:r>
              <a:rPr lang="en-US" b="1" dirty="0"/>
              <a:t>“Save as Draft”</a:t>
            </a:r>
          </a:p>
          <a:p>
            <a:pPr marL="285750" lvl="0" indent="-285750" algn="l" rtl="0">
              <a:spcBef>
                <a:spcPts val="300"/>
              </a:spcBef>
              <a:spcAft>
                <a:spcPts val="0"/>
              </a:spcAft>
              <a:buFont typeface="Arial" panose="020B0604020202020204" pitchFamily="34" charset="0"/>
              <a:buChar char="•"/>
            </a:pPr>
            <a:endParaRPr lang="en-US" dirty="0"/>
          </a:p>
          <a:p>
            <a:pPr marL="0" lvl="0" indent="0" algn="l" rtl="0">
              <a:spcBef>
                <a:spcPts val="300"/>
              </a:spcBef>
              <a:spcAft>
                <a:spcPts val="0"/>
              </a:spcAft>
              <a:buFont typeface="Arial" panose="020B0604020202020204" pitchFamily="34" charset="0"/>
              <a:buNone/>
            </a:pPr>
            <a:r>
              <a:rPr lang="en-US" dirty="0">
                <a:solidFill>
                  <a:srgbClr val="FF0000"/>
                </a:solidFill>
              </a:rPr>
              <a:t>Debrief is on the next slide.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10</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8677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dirty="0">
                <a:latin typeface="Arial" panose="020B0604020202020204" pitchFamily="34" charset="0"/>
                <a:cs typeface="Arial" panose="020B0604020202020204" pitchFamily="34" charset="0"/>
              </a:rPr>
              <a:t>Talking Points:</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Some companies have dedicated people/processes devoted to team and assessment creation</a:t>
            </a:r>
          </a:p>
          <a:p>
            <a:endParaRPr lang="en-US" sz="1400" b="1" i="0" dirty="0">
              <a:latin typeface="Arial" panose="020B0604020202020204" pitchFamily="34" charset="0"/>
              <a:cs typeface="Arial" panose="020B0604020202020204" pitchFamily="34" charset="0"/>
            </a:endParaRPr>
          </a:p>
          <a:p>
            <a:r>
              <a:rPr lang="en-US" sz="1400" b="1" i="0" dirty="0">
                <a:latin typeface="Arial" panose="020B0604020202020204" pitchFamily="34" charset="0"/>
                <a:cs typeface="Arial" panose="020B0604020202020204" pitchFamily="34" charset="0"/>
              </a:rPr>
              <a:t>Questions for Students: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What thoughts or questions do you have about adding a team and assessment?</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Will you be creating teams and/or assessments at your company, or will that be handled for you?</a:t>
            </a:r>
          </a:p>
          <a:p>
            <a:endParaRPr lang="en-US" sz="1400" b="0" i="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11</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3771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1b2eef530f_4_148: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1b2eef530f_4_148: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dirty="0"/>
          </a:p>
        </p:txBody>
      </p:sp>
      <p:sp>
        <p:nvSpPr>
          <p:cNvPr id="361" name="Google Shape;361;g11b2eef530f_4_148: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2451167c98_0_74: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2451167c98_0_74: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370" name="Google Shape;370;g12451167c98_0_74: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2451167c98_0_150:notes"/>
          <p:cNvSpPr>
            <a:spLocks noGrp="1" noRot="1" noChangeAspect="1"/>
          </p:cNvSpPr>
          <p:nvPr>
            <p:ph type="sldImg" idx="2"/>
          </p:nvPr>
        </p:nvSpPr>
        <p:spPr>
          <a:xfrm>
            <a:off x="2079625" y="247650"/>
            <a:ext cx="5440363" cy="3060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2451167c98_0_150:notes"/>
          <p:cNvSpPr txBox="1">
            <a:spLocks noGrp="1"/>
          </p:cNvSpPr>
          <p:nvPr>
            <p:ph type="body" idx="1"/>
          </p:nvPr>
        </p:nvSpPr>
        <p:spPr>
          <a:xfrm>
            <a:off x="1670506" y="3472050"/>
            <a:ext cx="6258600" cy="3595500"/>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r>
              <a:rPr lang="en-US" sz="1400" b="1" i="0" dirty="0">
                <a:latin typeface="Arial" panose="020B0604020202020204" pitchFamily="34" charset="0"/>
                <a:cs typeface="Arial" panose="020B0604020202020204" pitchFamily="34" charset="0"/>
              </a:rPr>
              <a:t>Objectives: </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Introduce students to the Movie Theater analogy to understand assessment start &amp; end as well as who gets invited to take the assessment.</a:t>
            </a:r>
          </a:p>
          <a:p>
            <a:pPr marL="285750" lvl="0" indent="-285750" algn="l" rtl="0">
              <a:spcBef>
                <a:spcPts val="300"/>
              </a:spcBef>
              <a:spcAft>
                <a:spcPts val="0"/>
              </a:spcAft>
              <a:buFont typeface="Arial" panose="020B0604020202020204" pitchFamily="34" charset="0"/>
              <a:buChar char="•"/>
            </a:pPr>
            <a:endParaRPr lang="en-US" sz="1400" b="0" i="0" dirty="0">
              <a:latin typeface="Arial" panose="020B0604020202020204" pitchFamily="34" charset="0"/>
              <a:cs typeface="Arial" panose="020B0604020202020204" pitchFamily="34" charset="0"/>
            </a:endParaRPr>
          </a:p>
          <a:p>
            <a:pPr marL="0" lvl="0" indent="0" algn="l" rtl="0">
              <a:spcBef>
                <a:spcPts val="300"/>
              </a:spcBef>
              <a:spcAft>
                <a:spcPts val="0"/>
              </a:spcAft>
              <a:buNone/>
            </a:pPr>
            <a:r>
              <a:rPr lang="en-US" sz="1400" b="1" i="0" dirty="0">
                <a:latin typeface="Arial" panose="020B0604020202020204" pitchFamily="34" charset="0"/>
                <a:cs typeface="Arial" panose="020B0604020202020204" pitchFamily="34" charset="0"/>
              </a:rPr>
              <a:t>Talking points:</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Speak to the bullets on the slide</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The next slide has a video that explains the way these dates are used in the three launch scenarios</a:t>
            </a:r>
          </a:p>
        </p:txBody>
      </p:sp>
      <p:sp>
        <p:nvSpPr>
          <p:cNvPr id="351" name="Google Shape;351;g12451167c98_0_150:notes"/>
          <p:cNvSpPr txBox="1">
            <a:spLocks noGrp="1"/>
          </p:cNvSpPr>
          <p:nvPr>
            <p:ph type="sldNum" idx="12"/>
          </p:nvPr>
        </p:nvSpPr>
        <p:spPr>
          <a:xfrm>
            <a:off x="6421121" y="9119474"/>
            <a:ext cx="887400" cy="475200"/>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890371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451167c98_0_13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451167c98_0_13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Talking Points:</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We’re going to go into pros and cons for each scenario next so ask students to hold questions until after that.</a:t>
            </a:r>
          </a:p>
          <a:p>
            <a:endParaRPr lang="en-US" sz="1400" b="1" i="0" dirty="0">
              <a:latin typeface="Arial" panose="020B0604020202020204" pitchFamily="34" charset="0"/>
              <a:cs typeface="Arial" panose="020B0604020202020204" pitchFamily="34" charset="0"/>
            </a:endParaRPr>
          </a:p>
        </p:txBody>
      </p:sp>
      <p:sp>
        <p:nvSpPr>
          <p:cNvPr id="312" name="Google Shape;312;g12451167c98_0_13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1409255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dirty="0">
                <a:latin typeface="Arial" panose="020B0604020202020204" pitchFamily="34" charset="0"/>
                <a:cs typeface="Arial" panose="020B0604020202020204" pitchFamily="34" charset="0"/>
              </a:rPr>
              <a:t>Talking Points:</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Speak to bullets on the slide</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Tell students that some companies mandate a certain approach but as AHFs, they should be familiar with all of them.</a:t>
            </a:r>
          </a:p>
          <a:p>
            <a:endParaRPr lang="en-US" sz="1400" b="1" i="0" dirty="0">
              <a:latin typeface="Arial" panose="020B0604020202020204" pitchFamily="34" charset="0"/>
              <a:cs typeface="Arial" panose="020B0604020202020204" pitchFamily="34" charset="0"/>
            </a:endParaRPr>
          </a:p>
          <a:p>
            <a:r>
              <a:rPr lang="en-US" sz="1400" b="1" i="0" dirty="0">
                <a:latin typeface="Arial" panose="020B0604020202020204" pitchFamily="34" charset="0"/>
                <a:cs typeface="Arial" panose="020B0604020202020204" pitchFamily="34" charset="0"/>
              </a:rPr>
              <a:t>Questions for Students: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Are there any questions or comments about Approach 1, Split Sessions approach?</a:t>
            </a:r>
          </a:p>
          <a:p>
            <a:endParaRPr lang="en-US" sz="140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16</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62153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dirty="0">
                <a:latin typeface="Arial" panose="020B0604020202020204" pitchFamily="34" charset="0"/>
                <a:cs typeface="Arial" panose="020B0604020202020204" pitchFamily="34" charset="0"/>
              </a:rPr>
              <a:t>Talking Points:</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Speak to bullets on the slide</a:t>
            </a:r>
          </a:p>
          <a:p>
            <a:pPr marL="514350" indent="-285750">
              <a:buFont typeface="Arial" panose="020B0604020202020204" pitchFamily="34" charset="0"/>
              <a:buChar char="•"/>
            </a:pPr>
            <a:endParaRPr lang="en-US" sz="1400" b="1" i="0" dirty="0">
              <a:latin typeface="Arial" panose="020B0604020202020204" pitchFamily="34" charset="0"/>
              <a:cs typeface="Arial" panose="020B0604020202020204" pitchFamily="34" charset="0"/>
            </a:endParaRPr>
          </a:p>
          <a:p>
            <a:r>
              <a:rPr lang="en-US" sz="1400" b="1" i="0" dirty="0">
                <a:latin typeface="Arial" panose="020B0604020202020204" pitchFamily="34" charset="0"/>
                <a:cs typeface="Arial" panose="020B0604020202020204" pitchFamily="34" charset="0"/>
              </a:rPr>
              <a:t>Questions for Students: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Are there any questions or comments about Approach 2, Single Session approach?</a:t>
            </a:r>
          </a:p>
          <a:p>
            <a:endParaRPr lang="en-US" sz="140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17</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777982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dirty="0">
                <a:latin typeface="Arial" panose="020B0604020202020204" pitchFamily="34" charset="0"/>
                <a:cs typeface="Arial" panose="020B0604020202020204" pitchFamily="34" charset="0"/>
              </a:rPr>
              <a:t>Talking Points:</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Speak to bullets on the slide</a:t>
            </a:r>
          </a:p>
          <a:p>
            <a:pPr marL="514350" indent="-285750">
              <a:buFont typeface="Arial" panose="020B0604020202020204" pitchFamily="34" charset="0"/>
              <a:buChar char="•"/>
            </a:pPr>
            <a:endParaRPr lang="en-US" sz="1400" b="1" i="0" dirty="0">
              <a:latin typeface="Arial" panose="020B0604020202020204" pitchFamily="34" charset="0"/>
              <a:cs typeface="Arial" panose="020B0604020202020204" pitchFamily="34" charset="0"/>
            </a:endParaRPr>
          </a:p>
          <a:p>
            <a:r>
              <a:rPr lang="en-US" sz="1400" b="1" i="0" dirty="0">
                <a:latin typeface="Arial" panose="020B0604020202020204" pitchFamily="34" charset="0"/>
                <a:cs typeface="Arial" panose="020B0604020202020204" pitchFamily="34" charset="0"/>
              </a:rPr>
              <a:t>Questions for Students: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Are there any questions or comments about Approach 3, Assessment on Their Own approach?</a:t>
            </a:r>
          </a:p>
          <a:p>
            <a:endParaRPr lang="en-US" sz="140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18</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66111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lvl="0" indent="0" algn="l" rtl="0">
              <a:spcBef>
                <a:spcPts val="300"/>
              </a:spcBef>
              <a:spcAft>
                <a:spcPts val="0"/>
              </a:spcAft>
              <a:buNone/>
            </a:pPr>
            <a:r>
              <a:rPr lang="en-US" sz="1400" b="1" i="0" dirty="0">
                <a:latin typeface="Arial" panose="020B0604020202020204" pitchFamily="34" charset="0"/>
                <a:cs typeface="Arial" panose="020B0604020202020204" pitchFamily="34" charset="0"/>
              </a:rPr>
              <a:t>Objectives: </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Practice launching an assessment using the approach they choose</a:t>
            </a:r>
          </a:p>
          <a:p>
            <a:pPr marL="285750" lvl="0" indent="-285750" algn="l" rtl="0">
              <a:spcBef>
                <a:spcPts val="300"/>
              </a:spcBef>
              <a:spcAft>
                <a:spcPts val="0"/>
              </a:spcAft>
              <a:buFont typeface="Arial" panose="020B0604020202020204" pitchFamily="34" charset="0"/>
              <a:buChar char="•"/>
            </a:pPr>
            <a:endParaRPr lang="en-US" sz="1400" b="0" i="0" dirty="0">
              <a:latin typeface="Arial" panose="020B0604020202020204" pitchFamily="34" charset="0"/>
              <a:cs typeface="Arial" panose="020B0604020202020204" pitchFamily="34" charset="0"/>
            </a:endParaRPr>
          </a:p>
          <a:p>
            <a:pPr marL="0" lvl="0" indent="0" algn="l" rtl="0">
              <a:spcBef>
                <a:spcPts val="300"/>
              </a:spcBef>
              <a:spcAft>
                <a:spcPts val="0"/>
              </a:spcAft>
              <a:buNone/>
            </a:pPr>
            <a:r>
              <a:rPr lang="en-US" sz="1400" b="1" i="0" dirty="0">
                <a:latin typeface="Arial" panose="020B0604020202020204" pitchFamily="34" charset="0"/>
                <a:cs typeface="Arial" panose="020B0604020202020204" pitchFamily="34" charset="0"/>
              </a:rPr>
              <a:t>Launch Assessment:</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Share your screen and do this with the students</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Edit the assessment they created earlier</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Assume your assessment start date is today’s date. Pick an approach (1, 2, or 3) and populate the end date appropriately.</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Choose the launch option (who gets their tickets at the open date?)</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Click publish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19</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81223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0fb9fcd469_0_39:notes"/>
          <p:cNvSpPr>
            <a:spLocks noGrp="1" noRot="1" noChangeAspect="1"/>
          </p:cNvSpPr>
          <p:nvPr>
            <p:ph type="sldImg" idx="2"/>
          </p:nvPr>
        </p:nvSpPr>
        <p:spPr>
          <a:xfrm>
            <a:off x="2606675" y="914400"/>
            <a:ext cx="4387850" cy="246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10fb9fcd469_0_39:notes"/>
          <p:cNvSpPr txBox="1">
            <a:spLocks noGrp="1"/>
          </p:cNvSpPr>
          <p:nvPr>
            <p:ph type="body" idx="1"/>
          </p:nvPr>
        </p:nvSpPr>
        <p:spPr>
          <a:xfrm>
            <a:off x="960120" y="3520440"/>
            <a:ext cx="7680881" cy="2880457"/>
          </a:xfrm>
          <a:prstGeom prst="rect">
            <a:avLst/>
          </a:prstGeom>
          <a:noFill/>
          <a:ln>
            <a:noFill/>
          </a:ln>
        </p:spPr>
        <p:txBody>
          <a:bodyPr spcFirstLastPara="1" wrap="square" lIns="97000" tIns="48500" rIns="97000" bIns="48500" anchor="t" anchorCtr="0">
            <a:noAutofit/>
          </a:bodyPr>
          <a:lstStyle/>
          <a:p>
            <a:pPr marL="0" lvl="0" indent="0" algn="l" rtl="0">
              <a:spcBef>
                <a:spcPts val="300"/>
              </a:spcBef>
              <a:spcAft>
                <a:spcPts val="0"/>
              </a:spcAft>
              <a:buNone/>
            </a:pPr>
            <a:r>
              <a:rPr lang="en-US" sz="1400" b="1" dirty="0"/>
              <a:t>Objectives: </a:t>
            </a:r>
          </a:p>
          <a:p>
            <a:pPr marL="285750" lvl="0" indent="-285750" algn="l" rtl="0">
              <a:spcBef>
                <a:spcPts val="300"/>
              </a:spcBef>
              <a:spcAft>
                <a:spcPts val="0"/>
              </a:spcAft>
              <a:buFont typeface="Arial" panose="020B0604020202020204" pitchFamily="34" charset="0"/>
              <a:buChar char="•"/>
            </a:pPr>
            <a:r>
              <a:rPr lang="en-US" sz="1400" dirty="0"/>
              <a:t>Build credibility with students as a qualified and experienced instructor</a:t>
            </a:r>
          </a:p>
          <a:p>
            <a:pPr marL="0" lvl="0" indent="0" algn="l" rtl="0">
              <a:spcBef>
                <a:spcPts val="300"/>
              </a:spcBef>
              <a:spcAft>
                <a:spcPts val="0"/>
              </a:spcAft>
              <a:buNone/>
            </a:pPr>
            <a:endParaRPr lang="en-US" sz="1400" dirty="0"/>
          </a:p>
          <a:p>
            <a:pPr marL="0" lvl="0" indent="0" algn="l" rtl="0">
              <a:spcBef>
                <a:spcPts val="300"/>
              </a:spcBef>
              <a:spcAft>
                <a:spcPts val="0"/>
              </a:spcAft>
              <a:buNone/>
            </a:pPr>
            <a:r>
              <a:rPr lang="en-US" sz="1400" b="1" dirty="0"/>
              <a:t>Talking points:</a:t>
            </a:r>
          </a:p>
          <a:p>
            <a:pPr marL="285750" lvl="0" indent="-285750" algn="l" rtl="0">
              <a:spcBef>
                <a:spcPts val="300"/>
              </a:spcBef>
              <a:spcAft>
                <a:spcPts val="0"/>
              </a:spcAft>
              <a:buFont typeface="Arial" panose="020B0604020202020204" pitchFamily="34" charset="0"/>
              <a:buChar char="•"/>
            </a:pPr>
            <a:r>
              <a:rPr lang="en-US" sz="1400" dirty="0"/>
              <a:t>Name, Title, Experience coaching/facilitating, History with AgilityHealth</a:t>
            </a:r>
            <a:endParaRPr sz="14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2451167c98_0_175: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2451167c98_0_175: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r>
              <a:rPr lang="en-US" sz="1400" b="1" i="0" dirty="0">
                <a:latin typeface="Arial" panose="020B0604020202020204" pitchFamily="34" charset="0"/>
                <a:cs typeface="Arial" panose="020B0604020202020204" pitchFamily="34" charset="0"/>
              </a:rPr>
              <a:t>Objectives: </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Help students troubleshoot and resolve people who didn’t get the email invitation and need to take the assessment</a:t>
            </a:r>
          </a:p>
          <a:p>
            <a:pPr marL="285750" lvl="0" indent="-285750" algn="l" rtl="0">
              <a:spcBef>
                <a:spcPts val="300"/>
              </a:spcBef>
              <a:spcAft>
                <a:spcPts val="0"/>
              </a:spcAft>
              <a:buFont typeface="Arial" panose="020B0604020202020204" pitchFamily="34" charset="0"/>
              <a:buChar char="•"/>
            </a:pPr>
            <a:endParaRPr lang="en-US" sz="1400" b="0" i="0" dirty="0">
              <a:latin typeface="Arial" panose="020B0604020202020204" pitchFamily="34" charset="0"/>
              <a:cs typeface="Arial" panose="020B0604020202020204" pitchFamily="34" charset="0"/>
            </a:endParaRPr>
          </a:p>
          <a:p>
            <a:pPr marL="0" lvl="0" indent="0" algn="l" rtl="0">
              <a:spcBef>
                <a:spcPts val="300"/>
              </a:spcBef>
              <a:spcAft>
                <a:spcPts val="0"/>
              </a:spcAft>
              <a:buNone/>
            </a:pPr>
            <a:r>
              <a:rPr lang="en-US" sz="1400" b="1" i="0" dirty="0">
                <a:latin typeface="Arial" panose="020B0604020202020204" pitchFamily="34" charset="0"/>
                <a:cs typeface="Arial" panose="020B0604020202020204" pitchFamily="34" charset="0"/>
              </a:rPr>
              <a:t>Talking points:</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Discuss how using a personal email address during team setup can cause problems in a Single-Sign On environment</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Demonstrate how to re-send an email to an individual</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Demonstrate how to use the individual link icon in the Edit Assessment screen</a:t>
            </a:r>
          </a:p>
          <a:p>
            <a:pPr marL="285750" lvl="0" indent="-285750" algn="l" rtl="0">
              <a:spcBef>
                <a:spcPts val="300"/>
              </a:spcBef>
              <a:spcAft>
                <a:spcPts val="0"/>
              </a:spcAft>
              <a:buFont typeface="Arial" panose="020B0604020202020204" pitchFamily="34" charset="0"/>
              <a:buChar char="•"/>
            </a:pPr>
            <a:r>
              <a:rPr lang="en-US" sz="1400" b="0" i="0" dirty="0">
                <a:latin typeface="Arial" panose="020B0604020202020204" pitchFamily="34" charset="0"/>
                <a:cs typeface="Arial" panose="020B0604020202020204" pitchFamily="34" charset="0"/>
              </a:rPr>
              <a:t>Demonstrate how to use the Group link with code option in the Edit Assessment screen</a:t>
            </a:r>
          </a:p>
          <a:p>
            <a:pPr marL="0" lvl="0" indent="0" algn="l" rtl="0">
              <a:spcBef>
                <a:spcPts val="300"/>
              </a:spcBef>
              <a:spcAft>
                <a:spcPts val="0"/>
              </a:spcAft>
              <a:buNone/>
            </a:pPr>
            <a:endParaRPr sz="1400" dirty="0"/>
          </a:p>
        </p:txBody>
      </p:sp>
      <p:sp>
        <p:nvSpPr>
          <p:cNvPr id="404" name="Google Shape;404;g12451167c98_0_175: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2451167c98_0_175: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2451167c98_0_175: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sz="1400" dirty="0"/>
          </a:p>
        </p:txBody>
      </p:sp>
      <p:sp>
        <p:nvSpPr>
          <p:cNvPr id="404" name="Google Shape;404;g12451167c98_0_175: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21</a:t>
            </a:fld>
            <a:endParaRPr/>
          </a:p>
        </p:txBody>
      </p:sp>
    </p:spTree>
    <p:extLst>
      <p:ext uri="{BB962C8B-B14F-4D97-AF65-F5344CB8AC3E}">
        <p14:creationId xmlns:p14="http://schemas.microsoft.com/office/powerpoint/2010/main" val="3492055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dirty="0">
                <a:latin typeface="Arial" panose="020B0604020202020204" pitchFamily="34" charset="0"/>
                <a:cs typeface="Arial" panose="020B0604020202020204" pitchFamily="34" charset="0"/>
              </a:rPr>
              <a:t>Questions for Students: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What thoughts or questions do you have about launching an assessment?</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Which approach do you think you’ll use? Are you aware of any mandate at your company?</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Times New Roman"/>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Times New Roman"/>
                <a:buNone/>
                <a:tabLst/>
                <a:defRPr/>
              </a:pPr>
              <a:t>22</a:t>
            </a:fld>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411398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1b2eef530f_4_193: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1b2eef530f_4_193: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dirty="0"/>
          </a:p>
        </p:txBody>
      </p:sp>
      <p:sp>
        <p:nvSpPr>
          <p:cNvPr id="423" name="Google Shape;423;g11b2eef530f_4_193: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1b2eef530f_4_193: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1b2eef530f_4_193: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dirty="0"/>
          </a:p>
        </p:txBody>
      </p:sp>
      <p:sp>
        <p:nvSpPr>
          <p:cNvPr id="423" name="Google Shape;423;g11b2eef530f_4_193: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24</a:t>
            </a:fld>
            <a:endParaRPr/>
          </a:p>
        </p:txBody>
      </p:sp>
    </p:spTree>
    <p:extLst>
      <p:ext uri="{BB962C8B-B14F-4D97-AF65-F5344CB8AC3E}">
        <p14:creationId xmlns:p14="http://schemas.microsoft.com/office/powerpoint/2010/main" val="1896737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2451167c98_0_80: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2451167c98_0_80: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432" name="Google Shape;432;g12451167c98_0_80: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2451167c98_0_197: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2451167c98_0_197: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Objective:</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Introduce the four main points teams need to have stressed to them prior to the assessment.</a:t>
            </a:r>
          </a:p>
          <a:p>
            <a:endParaRPr lang="en-US" sz="1400" b="1" i="0" dirty="0">
              <a:latin typeface="Arial" panose="020B0604020202020204" pitchFamily="34" charset="0"/>
              <a:cs typeface="Arial" panose="020B0604020202020204" pitchFamily="34" charset="0"/>
            </a:endParaRPr>
          </a:p>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The following four videos will cover each point in detail and why it’s important that team members know them.</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Let students know that there is a recorded version of this preamble they can use if they choose. The link to it is in the handout.</a:t>
            </a:r>
          </a:p>
        </p:txBody>
      </p:sp>
      <p:sp>
        <p:nvSpPr>
          <p:cNvPr id="439" name="Google Shape;439;g12451167c98_0_197: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451167c98_0_13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451167c98_0_13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312" name="Google Shape;312;g12451167c98_0_13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059279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451167c98_0_13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451167c98_0_13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312" name="Google Shape;312;g12451167c98_0_13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2633751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451167c98_0_13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451167c98_0_13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312" name="Google Shape;312;g12451167c98_0_13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404614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2451167c98_0_17: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2451167c98_0_17: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r>
              <a:rPr lang="en-US" sz="1200" b="1" dirty="0"/>
              <a:t>Objectives: </a:t>
            </a:r>
          </a:p>
          <a:p>
            <a:pPr marL="285750" lvl="0" indent="-285750" algn="l" rtl="0">
              <a:spcBef>
                <a:spcPts val="300"/>
              </a:spcBef>
              <a:spcAft>
                <a:spcPts val="0"/>
              </a:spcAft>
              <a:buFont typeface="Arial" panose="020B0604020202020204" pitchFamily="34" charset="0"/>
              <a:buChar char="•"/>
            </a:pPr>
            <a:r>
              <a:rPr lang="en-US" sz="1200" dirty="0"/>
              <a:t>Help students understand the reason we use videos and the value add of the instructor in the classroom</a:t>
            </a:r>
          </a:p>
          <a:p>
            <a:pPr marL="0" lvl="0" indent="0" algn="l" rtl="0">
              <a:spcBef>
                <a:spcPts val="300"/>
              </a:spcBef>
              <a:spcAft>
                <a:spcPts val="0"/>
              </a:spcAft>
              <a:buNone/>
            </a:pPr>
            <a:endParaRPr lang="en-US" sz="1200" dirty="0"/>
          </a:p>
          <a:p>
            <a:pPr marL="0" lvl="0" indent="0" algn="l" rtl="0">
              <a:spcBef>
                <a:spcPts val="300"/>
              </a:spcBef>
              <a:spcAft>
                <a:spcPts val="0"/>
              </a:spcAft>
              <a:buNone/>
            </a:pPr>
            <a:r>
              <a:rPr lang="en-US" sz="1200" b="1" dirty="0"/>
              <a:t>Talking points:</a:t>
            </a:r>
          </a:p>
          <a:p>
            <a:pPr marL="285750" lvl="0" indent="-285750" algn="l" rtl="0">
              <a:spcBef>
                <a:spcPts val="300"/>
              </a:spcBef>
              <a:spcAft>
                <a:spcPts val="0"/>
              </a:spcAft>
              <a:buFont typeface="Arial" panose="020B0604020202020204" pitchFamily="34" charset="0"/>
              <a:buChar char="•"/>
            </a:pPr>
            <a:r>
              <a:rPr lang="en-US" sz="1200" dirty="0"/>
              <a:t>Speak to slide bullets</a:t>
            </a:r>
          </a:p>
          <a:p>
            <a:pPr marL="285750" lvl="0" indent="-285750" algn="l" rtl="0">
              <a:spcBef>
                <a:spcPts val="300"/>
              </a:spcBef>
              <a:spcAft>
                <a:spcPts val="0"/>
              </a:spcAft>
              <a:buFont typeface="Arial" panose="020B0604020202020204" pitchFamily="34" charset="0"/>
              <a:buChar char="•"/>
            </a:pPr>
            <a:r>
              <a:rPr lang="en-US" sz="1200" dirty="0"/>
              <a:t>Introduce the Parking Lot and tell students that if we need to move on, we will capture the topic there and revisit at the end.</a:t>
            </a:r>
          </a:p>
          <a:p>
            <a:pPr marL="0" lvl="0" indent="0" algn="l" rtl="0">
              <a:spcBef>
                <a:spcPts val="300"/>
              </a:spcBef>
              <a:spcAft>
                <a:spcPts val="0"/>
              </a:spcAft>
              <a:buNone/>
            </a:pPr>
            <a:endParaRPr dirty="0"/>
          </a:p>
        </p:txBody>
      </p:sp>
      <p:sp>
        <p:nvSpPr>
          <p:cNvPr id="257" name="Google Shape;257;g12451167c98_0_17: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451167c98_0_13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451167c98_0_13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312" name="Google Shape;312;g12451167c98_0_13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3902028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1b2eef530f_4_21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11b2eef530f_4_21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dirty="0"/>
          </a:p>
        </p:txBody>
      </p:sp>
      <p:sp>
        <p:nvSpPr>
          <p:cNvPr id="494" name="Google Shape;494;g11b2eef530f_4_21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2451167c98_0_86: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2451167c98_0_86: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503" name="Google Shape;503;g12451167c98_0_86: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2451167c98_0_256: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2451167c98_0_256: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Objective:</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Discuss the things an AHF should do prior to the retro</a:t>
            </a:r>
          </a:p>
          <a:p>
            <a:endParaRPr lang="en-US" sz="1400" b="1" i="0" dirty="0">
              <a:latin typeface="Arial" panose="020B0604020202020204" pitchFamily="34" charset="0"/>
              <a:cs typeface="Arial" panose="020B0604020202020204" pitchFamily="34" charset="0"/>
            </a:endParaRPr>
          </a:p>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Speak to the bullets on the slide</a:t>
            </a:r>
          </a:p>
          <a:p>
            <a:pPr marL="0" lvl="0" indent="0" algn="l" rtl="0">
              <a:spcBef>
                <a:spcPts val="300"/>
              </a:spcBef>
              <a:spcAft>
                <a:spcPts val="0"/>
              </a:spcAft>
              <a:buNone/>
            </a:pPr>
            <a:endParaRPr sz="1400" dirty="0"/>
          </a:p>
        </p:txBody>
      </p:sp>
      <p:sp>
        <p:nvSpPr>
          <p:cNvPr id="510" name="Google Shape;510;g12451167c98_0_256: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2451167c98_0_263: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2451167c98_0_263: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Objective:</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Introduce the “That’s Interesting” list</a:t>
            </a:r>
          </a:p>
          <a:p>
            <a:endParaRPr lang="en-US" sz="1400" b="1" i="0" dirty="0">
              <a:latin typeface="Arial" panose="020B0604020202020204" pitchFamily="34" charset="0"/>
              <a:cs typeface="Arial" panose="020B0604020202020204" pitchFamily="34" charset="0"/>
            </a:endParaRPr>
          </a:p>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Speak to the bullets on the slide</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Stress that this is optional. Some AHFs who are learning to spot patterns and other interesting data points benefit from writing them down between the assessment and the retro.</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Let students know there is a list of powerful questions available on the support center and the link is in the handout.</a:t>
            </a:r>
          </a:p>
          <a:p>
            <a:pPr marL="0" lvl="0" indent="0" algn="l" rtl="0">
              <a:spcBef>
                <a:spcPts val="300"/>
              </a:spcBef>
              <a:spcAft>
                <a:spcPts val="0"/>
              </a:spcAft>
              <a:buNone/>
            </a:pPr>
            <a:endParaRPr sz="1400" dirty="0"/>
          </a:p>
        </p:txBody>
      </p:sp>
      <p:sp>
        <p:nvSpPr>
          <p:cNvPr id="520" name="Google Shape;520;g12451167c98_0_263: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2451167c98_0_263: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12451167c98_0_263: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dirty="0"/>
          </a:p>
        </p:txBody>
      </p:sp>
      <p:sp>
        <p:nvSpPr>
          <p:cNvPr id="520" name="Google Shape;520;g12451167c98_0_263: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0333485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2451167c98_0_270: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2451167c98_0_270: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285750" lvl="0" indent="-285750" algn="l" rtl="0">
              <a:spcBef>
                <a:spcPts val="300"/>
              </a:spcBef>
              <a:spcAft>
                <a:spcPts val="0"/>
              </a:spcAft>
              <a:buFont typeface="Arial" panose="020B0604020202020204" pitchFamily="34" charset="0"/>
              <a:buChar char="•"/>
            </a:pPr>
            <a:r>
              <a:rPr lang="en-US" sz="1400" dirty="0"/>
              <a:t>The first two potential causes could indicate a psychological safety issue on the team</a:t>
            </a:r>
          </a:p>
          <a:p>
            <a:pPr marL="285750" lvl="0" indent="-285750" algn="l" rtl="0">
              <a:spcBef>
                <a:spcPts val="300"/>
              </a:spcBef>
              <a:spcAft>
                <a:spcPts val="0"/>
              </a:spcAft>
              <a:buFont typeface="Arial" panose="020B0604020202020204" pitchFamily="34" charset="0"/>
              <a:buChar char="•"/>
            </a:pPr>
            <a:r>
              <a:rPr lang="en-US" sz="1400" dirty="0"/>
              <a:t>Third potential cause: When explaining team misunderstanding when to choose what level, say, “Teams should choose the lowest score that reflects reality, not the highest score they can justify”</a:t>
            </a:r>
          </a:p>
          <a:p>
            <a:pPr marL="285750" lvl="0" indent="-285750" algn="l" rtl="0">
              <a:spcBef>
                <a:spcPts val="300"/>
              </a:spcBef>
              <a:spcAft>
                <a:spcPts val="0"/>
              </a:spcAft>
              <a:buFont typeface="Arial" panose="020B0604020202020204" pitchFamily="34" charset="0"/>
              <a:buChar char="•"/>
            </a:pPr>
            <a:endParaRPr lang="en-US" sz="1400" dirty="0"/>
          </a:p>
          <a:p>
            <a:pPr marL="0" lvl="0" indent="0" algn="l" rtl="0">
              <a:spcBef>
                <a:spcPts val="300"/>
              </a:spcBef>
              <a:spcAft>
                <a:spcPts val="0"/>
              </a:spcAft>
              <a:buFont typeface="Arial" panose="020B0604020202020204" pitchFamily="34" charset="0"/>
              <a:buNone/>
            </a:pPr>
            <a:r>
              <a:rPr lang="en-US" sz="1400" b="1" dirty="0"/>
              <a:t>Ask the students:</a:t>
            </a:r>
          </a:p>
          <a:p>
            <a:pPr marL="285750" lvl="0" indent="-285750" algn="l" rtl="0">
              <a:spcBef>
                <a:spcPts val="300"/>
              </a:spcBef>
              <a:spcAft>
                <a:spcPts val="0"/>
              </a:spcAft>
              <a:buFont typeface="Arial" panose="020B0604020202020204" pitchFamily="34" charset="0"/>
              <a:buChar char="•"/>
            </a:pPr>
            <a:r>
              <a:rPr lang="en-US" sz="1400" b="0" dirty="0"/>
              <a:t>What’s happening with the performance dimension? What might that mean?</a:t>
            </a:r>
          </a:p>
          <a:p>
            <a:pPr marL="285750" marR="0" lvl="0" indent="-285750" algn="l" defTabSz="914400" rtl="0" eaLnBrk="1" fontAlgn="auto" latinLnBrk="0" hangingPunct="1">
              <a:lnSpc>
                <a:spcPct val="100000"/>
              </a:lnSpc>
              <a:spcBef>
                <a:spcPts val="300"/>
              </a:spcBef>
              <a:spcAft>
                <a:spcPts val="0"/>
              </a:spcAft>
              <a:buClr>
                <a:srgbClr val="000000"/>
              </a:buClr>
              <a:buSzTx/>
              <a:buFont typeface="Arial" panose="020B0604020202020204" pitchFamily="34" charset="0"/>
              <a:buChar char="•"/>
              <a:tabLst/>
              <a:defRPr/>
            </a:pPr>
            <a:r>
              <a:rPr lang="en-US" sz="1400" dirty="0"/>
              <a:t>Notice the low consensus. What do you notice about why the bar is so wide? (Let the group answer, then ask: Is someone trying to tell us the truth?)</a:t>
            </a:r>
            <a:endParaRPr lang="en-US" sz="1400" b="0" dirty="0"/>
          </a:p>
          <a:p>
            <a:pPr marL="285750" lvl="0" indent="-285750" algn="l" rtl="0">
              <a:spcBef>
                <a:spcPts val="300"/>
              </a:spcBef>
              <a:spcAft>
                <a:spcPts val="0"/>
              </a:spcAft>
              <a:buFont typeface="Arial" panose="020B0604020202020204" pitchFamily="34" charset="0"/>
              <a:buChar char="•"/>
            </a:pPr>
            <a:endParaRPr lang="en-US" sz="1400" dirty="0"/>
          </a:p>
          <a:p>
            <a:pPr marL="0" lvl="0" indent="0" algn="l" rtl="0">
              <a:spcBef>
                <a:spcPts val="300"/>
              </a:spcBef>
              <a:spcAft>
                <a:spcPts val="0"/>
              </a:spcAft>
              <a:buNone/>
            </a:pPr>
            <a:endParaRPr sz="1400" dirty="0"/>
          </a:p>
        </p:txBody>
      </p:sp>
      <p:sp>
        <p:nvSpPr>
          <p:cNvPr id="529" name="Google Shape;529;g12451167c98_0_270: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2451167c98_0_278: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2451167c98_0_278: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285750" lvl="0" indent="-285750" algn="l" rtl="0">
              <a:spcBef>
                <a:spcPts val="300"/>
              </a:spcBef>
              <a:spcAft>
                <a:spcPts val="0"/>
              </a:spcAft>
              <a:buFont typeface="Arial" panose="020B0604020202020204" pitchFamily="34" charset="0"/>
              <a:buChar char="•"/>
            </a:pPr>
            <a:r>
              <a:rPr lang="en-US" sz="1400" dirty="0"/>
              <a:t>Teams this good are rare. So rare that it’s worth verifying results with the Scrum Master offline</a:t>
            </a:r>
          </a:p>
          <a:p>
            <a:pPr marL="285750" lvl="0" indent="-285750" algn="l" rtl="0">
              <a:spcBef>
                <a:spcPts val="300"/>
              </a:spcBef>
              <a:spcAft>
                <a:spcPts val="0"/>
              </a:spcAft>
              <a:buFont typeface="Arial" panose="020B0604020202020204" pitchFamily="34" charset="0"/>
              <a:buChar char="•"/>
            </a:pPr>
            <a:r>
              <a:rPr lang="en-US" sz="1400" dirty="0"/>
              <a:t>Stress that text comments should back up this team’s high performance. If not, ask powerful questions from the comments that indicate growth may be needed</a:t>
            </a:r>
          </a:p>
        </p:txBody>
      </p:sp>
      <p:sp>
        <p:nvSpPr>
          <p:cNvPr id="546" name="Google Shape;546;g12451167c98_0_278: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2565061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2451167c98_0_29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2451167c98_0_29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285750" lvl="0" indent="-285750" algn="l" rtl="0">
              <a:spcBef>
                <a:spcPts val="300"/>
              </a:spcBef>
              <a:spcAft>
                <a:spcPts val="0"/>
              </a:spcAft>
              <a:buFont typeface="Arial" panose="020B0604020202020204" pitchFamily="34" charset="0"/>
              <a:buChar char="•"/>
            </a:pPr>
            <a:r>
              <a:rPr lang="en-US" sz="1400" dirty="0"/>
              <a:t>Talk to the bullets on the slide</a:t>
            </a:r>
          </a:p>
          <a:p>
            <a:pPr marL="285750" lvl="0" indent="-285750" algn="l" rtl="0">
              <a:spcBef>
                <a:spcPts val="300"/>
              </a:spcBef>
              <a:spcAft>
                <a:spcPts val="0"/>
              </a:spcAft>
              <a:buFont typeface="Arial" panose="020B0604020202020204" pitchFamily="34" charset="0"/>
              <a:buChar char="•"/>
            </a:pPr>
            <a:r>
              <a:rPr lang="en-US" sz="1400" dirty="0"/>
              <a:t>Teams that remain comfortable but miserable will never get through their issues. There is a reason that one of the phases in the Tuckman model is “Storming”</a:t>
            </a:r>
          </a:p>
          <a:p>
            <a:pPr marL="285750" lvl="0" indent="-285750" algn="l" rtl="0">
              <a:spcBef>
                <a:spcPts val="300"/>
              </a:spcBef>
              <a:spcAft>
                <a:spcPts val="0"/>
              </a:spcAft>
              <a:buFont typeface="Arial" panose="020B0604020202020204" pitchFamily="34" charset="0"/>
              <a:buChar char="•"/>
            </a:pPr>
            <a:r>
              <a:rPr lang="en-US" sz="1400" dirty="0"/>
              <a:t>Patrick Lencioni says that the most dysfunctional teams he’s ever coached, never argue.</a:t>
            </a:r>
          </a:p>
          <a:p>
            <a:pPr marL="285750" lvl="0" indent="-285750" algn="l" rtl="0">
              <a:spcBef>
                <a:spcPts val="300"/>
              </a:spcBef>
              <a:spcAft>
                <a:spcPts val="0"/>
              </a:spcAft>
              <a:buFont typeface="Arial" panose="020B0604020202020204" pitchFamily="34" charset="0"/>
              <a:buChar char="•"/>
            </a:pPr>
            <a:r>
              <a:rPr lang="en-US" sz="1400" dirty="0"/>
              <a:t>You want to invite the conversation but not push it. If it happens, the AHF needs to create safety from a “them vs me” energy</a:t>
            </a:r>
          </a:p>
          <a:p>
            <a:pPr marL="285750" lvl="0" indent="-285750" algn="l" rtl="0">
              <a:spcBef>
                <a:spcPts val="300"/>
              </a:spcBef>
              <a:spcAft>
                <a:spcPts val="0"/>
              </a:spcAft>
              <a:buFont typeface="Arial" panose="020B0604020202020204" pitchFamily="34" charset="0"/>
              <a:buChar char="•"/>
            </a:pPr>
            <a:endParaRPr lang="en-US" sz="1400" dirty="0"/>
          </a:p>
          <a:p>
            <a:pPr marL="0" lvl="0" indent="0" algn="l" rtl="0">
              <a:spcBef>
                <a:spcPts val="300"/>
              </a:spcBef>
              <a:spcAft>
                <a:spcPts val="0"/>
              </a:spcAft>
              <a:buFont typeface="Arial" panose="020B0604020202020204" pitchFamily="34" charset="0"/>
              <a:buNone/>
            </a:pPr>
            <a:r>
              <a:rPr lang="en-US" sz="1400" b="1" dirty="0"/>
              <a:t>Ask the students:</a:t>
            </a:r>
          </a:p>
          <a:p>
            <a:pPr marL="285750" lvl="0" indent="-285750" algn="l" rtl="0">
              <a:spcBef>
                <a:spcPts val="300"/>
              </a:spcBef>
              <a:spcAft>
                <a:spcPts val="0"/>
              </a:spcAft>
              <a:buFont typeface="Arial" panose="020B0604020202020204" pitchFamily="34" charset="0"/>
              <a:buChar char="•"/>
            </a:pPr>
            <a:r>
              <a:rPr lang="en-US" sz="1400" dirty="0"/>
              <a:t>Which competencies have the lowest scores? How might those competencies be leading to/complementing the other lower scores?</a:t>
            </a:r>
            <a:endParaRPr sz="1400" dirty="0"/>
          </a:p>
        </p:txBody>
      </p:sp>
      <p:sp>
        <p:nvSpPr>
          <p:cNvPr id="564" name="Google Shape;564;g12451167c98_0_29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1057169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2451167c98_0_285:notes"/>
          <p:cNvSpPr>
            <a:spLocks noGrp="1" noRot="1" noChangeAspect="1"/>
          </p:cNvSpPr>
          <p:nvPr>
            <p:ph type="sldImg" idx="2"/>
          </p:nvPr>
        </p:nvSpPr>
        <p:spPr>
          <a:xfrm>
            <a:off x="2979738" y="234950"/>
            <a:ext cx="3640137" cy="20478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2451167c98_0_285:notes"/>
          <p:cNvSpPr txBox="1">
            <a:spLocks noGrp="1"/>
          </p:cNvSpPr>
          <p:nvPr>
            <p:ph type="body" idx="1"/>
          </p:nvPr>
        </p:nvSpPr>
        <p:spPr>
          <a:xfrm>
            <a:off x="693393" y="2491929"/>
            <a:ext cx="8214413" cy="4057554"/>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285750" lvl="0" indent="-285750" algn="l" rtl="0">
              <a:spcBef>
                <a:spcPts val="300"/>
              </a:spcBef>
              <a:spcAft>
                <a:spcPts val="0"/>
              </a:spcAft>
              <a:buFont typeface="Arial" panose="020B0604020202020204" pitchFamily="34" charset="0"/>
              <a:buChar char="•"/>
            </a:pPr>
            <a:r>
              <a:rPr lang="en-US" sz="1400" dirty="0"/>
              <a:t>Don’t fall into the red-line trap. The low consensus (wide grey area) is a very important data point.</a:t>
            </a:r>
          </a:p>
          <a:p>
            <a:pPr marL="285750" lvl="0" indent="-285750" algn="l" rtl="0">
              <a:spcBef>
                <a:spcPts val="300"/>
              </a:spcBef>
              <a:spcAft>
                <a:spcPts val="0"/>
              </a:spcAft>
              <a:buFont typeface="Arial" panose="020B0604020202020204" pitchFamily="34" charset="0"/>
              <a:buChar char="•"/>
            </a:pPr>
            <a:r>
              <a:rPr lang="en-US" sz="1400" dirty="0"/>
              <a:t>This is one time we may suggest a growth item: Team building. </a:t>
            </a:r>
          </a:p>
          <a:p>
            <a:pPr marL="285750" lvl="0" indent="-285750" algn="l" rtl="0">
              <a:spcBef>
                <a:spcPts val="300"/>
              </a:spcBef>
              <a:spcAft>
                <a:spcPts val="0"/>
              </a:spcAft>
              <a:buFont typeface="Arial" panose="020B0604020202020204" pitchFamily="34" charset="0"/>
              <a:buChar char="•"/>
            </a:pPr>
            <a:endParaRPr lang="en-US" sz="1400" dirty="0"/>
          </a:p>
          <a:p>
            <a:pPr marL="0" lvl="0" indent="0" algn="l" rtl="0">
              <a:spcBef>
                <a:spcPts val="300"/>
              </a:spcBef>
              <a:spcAft>
                <a:spcPts val="0"/>
              </a:spcAft>
              <a:buFont typeface="Arial" panose="020B0604020202020204" pitchFamily="34" charset="0"/>
              <a:buNone/>
            </a:pPr>
            <a:r>
              <a:rPr lang="en-US" sz="1400" b="1" dirty="0"/>
              <a:t>Ask the students:</a:t>
            </a:r>
          </a:p>
          <a:p>
            <a:pPr marL="285750" lvl="0" indent="-285750" algn="l" rtl="0">
              <a:spcBef>
                <a:spcPts val="300"/>
              </a:spcBef>
              <a:spcAft>
                <a:spcPts val="0"/>
              </a:spcAft>
              <a:buFont typeface="Arial" panose="020B0604020202020204" pitchFamily="34" charset="0"/>
              <a:buChar char="•"/>
            </a:pPr>
            <a:r>
              <a:rPr lang="en-US" sz="1400" b="0" dirty="0"/>
              <a:t>Why should we look at the red line with caution on competencies with low consensus? (Answer: Because the wide spread of answers with dots dispersed as they are here just show us the mid-score of the opinions on the team rather than provide a useful indicator of actual need for growth).</a:t>
            </a:r>
          </a:p>
          <a:p>
            <a:pPr marL="285750" lvl="0" indent="-285750" algn="l" rtl="0">
              <a:spcBef>
                <a:spcPts val="300"/>
              </a:spcBef>
              <a:spcAft>
                <a:spcPts val="0"/>
              </a:spcAft>
              <a:buFont typeface="Arial" panose="020B0604020202020204" pitchFamily="34" charset="0"/>
              <a:buChar char="•"/>
            </a:pPr>
            <a:r>
              <a:rPr lang="en-US" sz="1400" b="0" dirty="0"/>
              <a:t>Why don’t some of the performance dimension competencies have a grey area? (Answer: Only one score)</a:t>
            </a:r>
          </a:p>
          <a:p>
            <a:pPr marL="285750" lvl="0" indent="-285750" algn="l" rtl="0">
              <a:spcBef>
                <a:spcPts val="300"/>
              </a:spcBef>
              <a:spcAft>
                <a:spcPts val="0"/>
              </a:spcAft>
              <a:buFont typeface="Arial" panose="020B0604020202020204" pitchFamily="34" charset="0"/>
              <a:buChar char="•"/>
            </a:pPr>
            <a:r>
              <a:rPr lang="en-US" sz="1400" b="0" dirty="0"/>
              <a:t>Are there competencies where the team has higher consensus? Are those scores low or high? What might that mean? (Answer: Low trust and respect, creativity &amp; innovation, and collaboration say that the team members are not connecting – except on the fact that they’re not connecting </a:t>
            </a:r>
            <a:r>
              <a:rPr lang="en-US" sz="1400" b="0" dirty="0">
                <a:sym typeface="Wingdings" pitchFamily="2" charset="2"/>
              </a:rPr>
              <a:t> )</a:t>
            </a:r>
            <a:endParaRPr lang="en-US" sz="1400" b="0" dirty="0"/>
          </a:p>
          <a:p>
            <a:pPr marL="0" lvl="0" indent="0" algn="l" rtl="0">
              <a:spcBef>
                <a:spcPts val="300"/>
              </a:spcBef>
              <a:spcAft>
                <a:spcPts val="0"/>
              </a:spcAft>
              <a:buNone/>
            </a:pPr>
            <a:endParaRPr sz="1400" dirty="0"/>
          </a:p>
        </p:txBody>
      </p:sp>
      <p:sp>
        <p:nvSpPr>
          <p:cNvPr id="555" name="Google Shape;555;g12451167c98_0_285: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2451167c98_0_36: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2451167c98_0_36: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r>
              <a:rPr lang="en-US" sz="1200" b="1" dirty="0"/>
              <a:t>Objectives: </a:t>
            </a:r>
          </a:p>
          <a:p>
            <a:pPr marL="285750" lvl="0" indent="-285750" algn="l" rtl="0">
              <a:spcBef>
                <a:spcPts val="300"/>
              </a:spcBef>
              <a:spcAft>
                <a:spcPts val="0"/>
              </a:spcAft>
              <a:buFont typeface="Arial" panose="020B0604020202020204" pitchFamily="34" charset="0"/>
              <a:buChar char="•"/>
            </a:pPr>
            <a:r>
              <a:rPr lang="en-US" sz="1200" dirty="0"/>
              <a:t>Explain the assumptions we’re making about the students.</a:t>
            </a:r>
          </a:p>
          <a:p>
            <a:pPr marL="0" lvl="0" indent="0" algn="l" rtl="0">
              <a:spcBef>
                <a:spcPts val="300"/>
              </a:spcBef>
              <a:spcAft>
                <a:spcPts val="0"/>
              </a:spcAft>
              <a:buNone/>
            </a:pPr>
            <a:endParaRPr lang="en-US" sz="1200" dirty="0"/>
          </a:p>
          <a:p>
            <a:pPr marL="0" lvl="0" indent="0" algn="l" rtl="0">
              <a:spcBef>
                <a:spcPts val="300"/>
              </a:spcBef>
              <a:spcAft>
                <a:spcPts val="0"/>
              </a:spcAft>
              <a:buNone/>
            </a:pPr>
            <a:r>
              <a:rPr lang="en-US" sz="1200" b="1" dirty="0"/>
              <a:t>Talking points:</a:t>
            </a:r>
          </a:p>
          <a:p>
            <a:pPr marL="285750" lvl="0" indent="-285750" algn="l" rtl="0">
              <a:spcBef>
                <a:spcPts val="300"/>
              </a:spcBef>
              <a:spcAft>
                <a:spcPts val="0"/>
              </a:spcAft>
              <a:buFont typeface="Arial" panose="020B0604020202020204" pitchFamily="34" charset="0"/>
              <a:buChar char="•"/>
            </a:pPr>
            <a:r>
              <a:rPr lang="en-US" sz="1200" dirty="0"/>
              <a:t>All questions are welcome. Feel free to ask anything during the class.</a:t>
            </a:r>
          </a:p>
          <a:p>
            <a:pPr marL="0" lvl="0" indent="0" algn="l" rtl="0">
              <a:spcBef>
                <a:spcPts val="300"/>
              </a:spcBef>
              <a:spcAft>
                <a:spcPts val="0"/>
              </a:spcAft>
              <a:buNone/>
            </a:pPr>
            <a:endParaRPr dirty="0"/>
          </a:p>
        </p:txBody>
      </p:sp>
      <p:sp>
        <p:nvSpPr>
          <p:cNvPr id="265" name="Google Shape;265;g12451167c98_0_36: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2451167c98_0_297: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2451167c98_0_297: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285750" lvl="0" indent="-285750" algn="l" rtl="0">
              <a:spcBef>
                <a:spcPts val="300"/>
              </a:spcBef>
              <a:spcAft>
                <a:spcPts val="0"/>
              </a:spcAft>
              <a:buFont typeface="Arial" panose="020B0604020202020204" pitchFamily="34" charset="0"/>
              <a:buChar char="•"/>
            </a:pPr>
            <a:r>
              <a:rPr lang="en-US" sz="1400" dirty="0"/>
              <a:t>High consensus is a finding! A good one! Compliment the team when you see this.</a:t>
            </a:r>
          </a:p>
          <a:p>
            <a:pPr marL="285750" lvl="0" indent="-285750" algn="l" rtl="0">
              <a:spcBef>
                <a:spcPts val="300"/>
              </a:spcBef>
              <a:spcAft>
                <a:spcPts val="0"/>
              </a:spcAft>
              <a:buFont typeface="Arial" panose="020B0604020202020204" pitchFamily="34" charset="0"/>
              <a:buChar char="•"/>
            </a:pPr>
            <a:r>
              <a:rPr lang="en-US" sz="1400" dirty="0"/>
              <a:t>You can now trust the red line much more</a:t>
            </a:r>
          </a:p>
        </p:txBody>
      </p:sp>
      <p:sp>
        <p:nvSpPr>
          <p:cNvPr id="573" name="Google Shape;573;g12451167c98_0_297: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4166048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2451167c98_0_297:notes"/>
          <p:cNvSpPr>
            <a:spLocks noGrp="1" noRot="1" noChangeAspect="1"/>
          </p:cNvSpPr>
          <p:nvPr>
            <p:ph type="sldImg" idx="2"/>
          </p:nvPr>
        </p:nvSpPr>
        <p:spPr>
          <a:xfrm>
            <a:off x="2530475" y="188913"/>
            <a:ext cx="4408488" cy="24812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2451167c98_0_297:notes"/>
          <p:cNvSpPr txBox="1">
            <a:spLocks noGrp="1"/>
          </p:cNvSpPr>
          <p:nvPr>
            <p:ph type="body" idx="1"/>
          </p:nvPr>
        </p:nvSpPr>
        <p:spPr>
          <a:xfrm>
            <a:off x="627814" y="2670348"/>
            <a:ext cx="8214413" cy="4392091"/>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285750" lvl="0" indent="-285750" algn="l" rtl="0">
              <a:spcBef>
                <a:spcPts val="300"/>
              </a:spcBef>
              <a:spcAft>
                <a:spcPts val="0"/>
              </a:spcAft>
              <a:buFont typeface="Arial" panose="020B0604020202020204" pitchFamily="34" charset="0"/>
              <a:buChar char="•"/>
            </a:pPr>
            <a:r>
              <a:rPr lang="en-US" sz="1400" dirty="0"/>
              <a:t>Explain that most people leave stickies that either point to a cause “We have too much tech debt” or an effect “We work too many nights and weekends” Both may relate to the same area of growth.</a:t>
            </a:r>
          </a:p>
          <a:p>
            <a:pPr marL="285750" lvl="0" indent="-285750" algn="l" rtl="0">
              <a:spcBef>
                <a:spcPts val="300"/>
              </a:spcBef>
              <a:spcAft>
                <a:spcPts val="0"/>
              </a:spcAft>
              <a:buFont typeface="Arial" panose="020B0604020202020204" pitchFamily="34" charset="0"/>
              <a:buChar char="•"/>
            </a:pPr>
            <a:r>
              <a:rPr lang="en-US" sz="1400" dirty="0"/>
              <a:t>If we were looking at a real radar here, we’d remind the team that text comments are their friends. They can be very helpful to inspire stickies for the idea board.</a:t>
            </a:r>
          </a:p>
          <a:p>
            <a:pPr marL="285750" lvl="0" indent="-285750" algn="l" rtl="0">
              <a:spcBef>
                <a:spcPts val="300"/>
              </a:spcBef>
              <a:spcAft>
                <a:spcPts val="0"/>
              </a:spcAft>
              <a:buFont typeface="Arial" panose="020B0604020202020204" pitchFamily="34" charset="0"/>
              <a:buChar char="•"/>
            </a:pPr>
            <a:endParaRPr lang="en-US" sz="1400" dirty="0"/>
          </a:p>
          <a:p>
            <a:pPr marL="0" lvl="0" indent="0" algn="l" rtl="0">
              <a:spcBef>
                <a:spcPts val="300"/>
              </a:spcBef>
              <a:spcAft>
                <a:spcPts val="0"/>
              </a:spcAft>
              <a:buFont typeface="Arial" panose="020B0604020202020204" pitchFamily="34" charset="0"/>
              <a:buNone/>
            </a:pPr>
            <a:r>
              <a:rPr lang="en-US" sz="1400" b="1" dirty="0"/>
              <a:t>Instructions:</a:t>
            </a:r>
          </a:p>
          <a:p>
            <a:pPr marL="285750" lvl="0" indent="-285750" algn="l" rtl="0">
              <a:spcBef>
                <a:spcPts val="300"/>
              </a:spcBef>
              <a:spcAft>
                <a:spcPts val="0"/>
              </a:spcAft>
              <a:buFont typeface="Arial" panose="020B0604020202020204" pitchFamily="34" charset="0"/>
              <a:buChar char="•"/>
            </a:pPr>
            <a:r>
              <a:rPr lang="en-US" sz="1400" dirty="0"/>
              <a:t>Students should open the class radar. It will be empty, it’s ok. We’re going to use the idea board on it. They will use the radar on this slide for a visual.</a:t>
            </a:r>
          </a:p>
          <a:p>
            <a:pPr marL="285750" lvl="0" indent="-285750" algn="l" rtl="0">
              <a:spcBef>
                <a:spcPts val="300"/>
              </a:spcBef>
              <a:spcAft>
                <a:spcPts val="0"/>
              </a:spcAft>
              <a:buFont typeface="Arial" panose="020B0604020202020204" pitchFamily="34" charset="0"/>
              <a:buChar char="•"/>
            </a:pPr>
            <a:r>
              <a:rPr lang="en-US" sz="1400" dirty="0"/>
              <a:t>Once you get everyone in the idea board for the same radar, share this slide again. Students can refer to it in zoom while switching to the idea board in their browser to make notes.</a:t>
            </a:r>
          </a:p>
          <a:p>
            <a:pPr marL="285750" lvl="0" indent="-285750" algn="l" rtl="0">
              <a:spcBef>
                <a:spcPts val="300"/>
              </a:spcBef>
              <a:spcAft>
                <a:spcPts val="0"/>
              </a:spcAft>
              <a:buFont typeface="Arial" panose="020B0604020202020204" pitchFamily="34" charset="0"/>
              <a:buChar char="•"/>
            </a:pPr>
            <a:r>
              <a:rPr lang="en-US" sz="1400" dirty="0"/>
              <a:t>Instruct students to invent cause or effect stickies for the three competencies circled in red above.</a:t>
            </a:r>
          </a:p>
          <a:p>
            <a:pPr marL="285750" lvl="0" indent="-285750" algn="l" rtl="0">
              <a:spcBef>
                <a:spcPts val="300"/>
              </a:spcBef>
              <a:spcAft>
                <a:spcPts val="0"/>
              </a:spcAft>
              <a:buFont typeface="Arial" panose="020B0604020202020204" pitchFamily="34" charset="0"/>
              <a:buChar char="•"/>
            </a:pPr>
            <a:endParaRPr lang="en-US" sz="1400" dirty="0"/>
          </a:p>
          <a:p>
            <a:pPr marL="0" lvl="0" indent="0" algn="l" rtl="0">
              <a:spcBef>
                <a:spcPts val="300"/>
              </a:spcBef>
              <a:spcAft>
                <a:spcPts val="0"/>
              </a:spcAft>
              <a:buFont typeface="Arial" panose="020B0604020202020204" pitchFamily="34" charset="0"/>
              <a:buNone/>
            </a:pPr>
            <a:r>
              <a:rPr lang="en-US" sz="1400" b="1" dirty="0"/>
              <a:t>Instructor Note:</a:t>
            </a:r>
          </a:p>
          <a:p>
            <a:pPr marL="285750" lvl="0" indent="-285750" algn="l" rtl="0">
              <a:spcBef>
                <a:spcPts val="300"/>
              </a:spcBef>
              <a:spcAft>
                <a:spcPts val="0"/>
              </a:spcAft>
              <a:buFont typeface="Arial" panose="020B0604020202020204" pitchFamily="34" charset="0"/>
              <a:buChar char="•"/>
            </a:pPr>
            <a:r>
              <a:rPr lang="en-US" sz="1400" b="0" dirty="0"/>
              <a:t>We will be using this populated idea board in the next step so have students leave their browsers pointed at it.</a:t>
            </a:r>
          </a:p>
          <a:p>
            <a:pPr marL="285750" lvl="0" indent="-285750" algn="l" rtl="0">
              <a:spcBef>
                <a:spcPts val="300"/>
              </a:spcBef>
              <a:spcAft>
                <a:spcPts val="0"/>
              </a:spcAft>
              <a:buFont typeface="Arial" panose="020B0604020202020204" pitchFamily="34" charset="0"/>
              <a:buChar char="•"/>
            </a:pPr>
            <a:endParaRPr sz="1400" b="0" dirty="0"/>
          </a:p>
        </p:txBody>
      </p:sp>
      <p:sp>
        <p:nvSpPr>
          <p:cNvPr id="573" name="Google Shape;573;g12451167c98_0_297: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3948604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11b2eef530f_4_248: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11b2eef530f_4_248: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582" name="Google Shape;582;g11b2eef530f_4_248: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1b2eef530f_4_193: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1b2eef530f_4_193: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423" name="Google Shape;423;g11b2eef530f_4_193: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43</a:t>
            </a:fld>
            <a:endParaRPr/>
          </a:p>
        </p:txBody>
      </p:sp>
    </p:spTree>
    <p:extLst>
      <p:ext uri="{BB962C8B-B14F-4D97-AF65-F5344CB8AC3E}">
        <p14:creationId xmlns:p14="http://schemas.microsoft.com/office/powerpoint/2010/main" val="327437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2451167c98_0_92: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2451167c98_0_92: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591" name="Google Shape;591;g12451167c98_0_92: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2451167c98_0_310: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2451167c98_0_310: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Font typeface="Arial" panose="020B0604020202020204" pitchFamily="34" charset="0"/>
              <a:buNone/>
            </a:pPr>
            <a:r>
              <a:rPr lang="en-US" sz="1400" b="1" dirty="0"/>
              <a:t>Instructions:</a:t>
            </a:r>
          </a:p>
          <a:p>
            <a:pPr marL="285750" lvl="0" indent="-285750" algn="l" rtl="0">
              <a:spcBef>
                <a:spcPts val="300"/>
              </a:spcBef>
              <a:spcAft>
                <a:spcPts val="0"/>
              </a:spcAft>
              <a:buFont typeface="Arial" panose="020B0604020202020204" pitchFamily="34" charset="0"/>
              <a:buChar char="•"/>
            </a:pPr>
            <a:r>
              <a:rPr lang="en-US" sz="1400" dirty="0"/>
              <a:t>De-dupe as a group. Consider adding the word "VOTE:" in front of any stickie that you want team members to vote on and/or delete duplicates so that all that remains are cards to be voted on.</a:t>
            </a:r>
          </a:p>
          <a:p>
            <a:pPr marL="285750" lvl="0" indent="-285750" algn="l" rtl="0">
              <a:spcBef>
                <a:spcPts val="300"/>
              </a:spcBef>
              <a:spcAft>
                <a:spcPts val="0"/>
              </a:spcAft>
              <a:buFont typeface="Arial" panose="020B0604020202020204" pitchFamily="34" charset="0"/>
              <a:buChar char="•"/>
            </a:pPr>
            <a:r>
              <a:rPr lang="en-US" sz="1400" dirty="0"/>
              <a:t>After cards are cleaned up, do a quick vote with 3 votes per person. Time box at 2 minutes.</a:t>
            </a:r>
            <a:endParaRPr sz="1400" dirty="0"/>
          </a:p>
        </p:txBody>
      </p:sp>
      <p:sp>
        <p:nvSpPr>
          <p:cNvPr id="598" name="Google Shape;598;g12451167c98_0_310: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2451167c98_0_33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2451167c98_0_33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609" name="Google Shape;609;g12451167c98_0_33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2451167c98_0_344: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12451167c98_0_344: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Font typeface="Arial" panose="020B0604020202020204" pitchFamily="34" charset="0"/>
              <a:buNone/>
            </a:pPr>
            <a:r>
              <a:rPr lang="en-US" sz="1400" b="1" dirty="0"/>
              <a:t>Objective:</a:t>
            </a:r>
          </a:p>
          <a:p>
            <a:pPr marL="285750" lvl="0" indent="-285750" algn="l" rtl="0">
              <a:spcBef>
                <a:spcPts val="300"/>
              </a:spcBef>
              <a:spcAft>
                <a:spcPts val="0"/>
              </a:spcAft>
              <a:buFont typeface="Arial" panose="020B0604020202020204" pitchFamily="34" charset="0"/>
              <a:buChar char="•"/>
            </a:pPr>
            <a:r>
              <a:rPr lang="en-US" sz="1400" b="0" dirty="0"/>
              <a:t>Shows students how to use the growth portal to help teams with ideas for improvement as well as moving items from the growth portal directly into the growth plan.</a:t>
            </a:r>
          </a:p>
          <a:p>
            <a:pPr marL="0" lvl="0" indent="0" algn="l" rtl="0">
              <a:spcBef>
                <a:spcPts val="300"/>
              </a:spcBef>
              <a:spcAft>
                <a:spcPts val="0"/>
              </a:spcAft>
              <a:buFont typeface="Arial" panose="020B0604020202020204" pitchFamily="34" charset="0"/>
              <a:buNone/>
            </a:pPr>
            <a:r>
              <a:rPr lang="en-US" sz="1400" b="1" dirty="0"/>
              <a:t>Talking Points:</a:t>
            </a:r>
          </a:p>
          <a:p>
            <a:pPr marL="285750" lvl="0" indent="-285750" algn="l" rtl="0">
              <a:spcBef>
                <a:spcPts val="300"/>
              </a:spcBef>
              <a:spcAft>
                <a:spcPts val="0"/>
              </a:spcAft>
              <a:buFont typeface="Arial" panose="020B0604020202020204" pitchFamily="34" charset="0"/>
              <a:buChar char="•"/>
            </a:pPr>
            <a:r>
              <a:rPr lang="en-US" sz="1400" dirty="0"/>
              <a:t>Mention that the Growth Portal can sometimes become a crutch for the team. It’s best used if the team has run out of improvement ideas of their own. That maximizes ownership because the team came up with the items themselves.</a:t>
            </a:r>
          </a:p>
        </p:txBody>
      </p:sp>
      <p:sp>
        <p:nvSpPr>
          <p:cNvPr id="654" name="Google Shape;654;g12451167c98_0_344: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2451167c98_0_324: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2451167c98_0_324: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Font typeface="Arial" panose="020B0604020202020204" pitchFamily="34" charset="0"/>
              <a:buNone/>
            </a:pPr>
            <a:r>
              <a:rPr lang="en-US" sz="1400" b="1" dirty="0"/>
              <a:t>Talking Points:</a:t>
            </a:r>
          </a:p>
          <a:p>
            <a:pPr marL="285750" lvl="0" indent="-285750" algn="l" rtl="0">
              <a:spcBef>
                <a:spcPts val="300"/>
              </a:spcBef>
              <a:spcAft>
                <a:spcPts val="0"/>
              </a:spcAft>
              <a:buFont typeface="Arial" panose="020B0604020202020204" pitchFamily="34" charset="0"/>
              <a:buChar char="•"/>
            </a:pPr>
            <a:r>
              <a:rPr lang="en-US" sz="1400" dirty="0"/>
              <a:t>The Acceptance Criteria are not the list of things to do, but what success looks like. Aim for True/False statements.</a:t>
            </a:r>
            <a:endParaRPr dirty="0"/>
          </a:p>
        </p:txBody>
      </p:sp>
      <p:sp>
        <p:nvSpPr>
          <p:cNvPr id="636" name="Google Shape;636;g12451167c98_0_324: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2474c63309_0_7: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2474c63309_0_7: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Font typeface="Arial" panose="020B0604020202020204" pitchFamily="34" charset="0"/>
              <a:buNone/>
            </a:pPr>
            <a:r>
              <a:rPr lang="en-US" sz="1400" b="1" dirty="0"/>
              <a:t>Talking Points:</a:t>
            </a:r>
          </a:p>
          <a:p>
            <a:pPr marL="285750" lvl="0" indent="-285750" algn="l" rtl="0">
              <a:spcBef>
                <a:spcPts val="300"/>
              </a:spcBef>
              <a:spcAft>
                <a:spcPts val="0"/>
              </a:spcAft>
              <a:buFont typeface="Arial" panose="020B0604020202020204" pitchFamily="34" charset="0"/>
              <a:buChar char="•"/>
            </a:pPr>
            <a:r>
              <a:rPr lang="en-US" sz="1400" dirty="0"/>
              <a:t>Leaders typically prefer the Problem/Impact format</a:t>
            </a:r>
          </a:p>
          <a:p>
            <a:pPr marL="285750" lvl="0" indent="-285750" algn="l" rtl="0">
              <a:spcBef>
                <a:spcPts val="300"/>
              </a:spcBef>
              <a:spcAft>
                <a:spcPts val="0"/>
              </a:spcAft>
              <a:buFont typeface="Arial" panose="020B0604020202020204" pitchFamily="34" charset="0"/>
              <a:buChar char="•"/>
            </a:pPr>
            <a:r>
              <a:rPr lang="en-US" sz="1400" dirty="0"/>
              <a:t>Use real data for impact if available. Use a placeholder if you don't have it available during the retro and go back and have Scrum Master fill it in later</a:t>
            </a:r>
          </a:p>
          <a:p>
            <a:pPr marL="285750" lvl="0" indent="-285750" algn="l" rtl="0">
              <a:spcBef>
                <a:spcPts val="300"/>
              </a:spcBef>
              <a:spcAft>
                <a:spcPts val="0"/>
              </a:spcAft>
              <a:buFont typeface="Arial" panose="020B0604020202020204" pitchFamily="34" charset="0"/>
              <a:buChar char="•"/>
            </a:pPr>
            <a:r>
              <a:rPr lang="en-US" sz="1400" dirty="0"/>
              <a:t>We typically don't give acceptance criteria for OGIs because we don’t presume to know what resources the leader has available</a:t>
            </a:r>
            <a:endParaRPr sz="1400" dirty="0"/>
          </a:p>
        </p:txBody>
      </p:sp>
      <p:sp>
        <p:nvSpPr>
          <p:cNvPr id="645" name="Google Shape;645;g12474c63309_0_7: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2451167c98_0_55: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12451167c98_0_55: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r>
              <a:rPr lang="en-US" sz="1400" b="1" dirty="0"/>
              <a:t>Objectives: </a:t>
            </a:r>
          </a:p>
          <a:p>
            <a:pPr marL="285750" lvl="0" indent="-285750" algn="l" rtl="0">
              <a:spcBef>
                <a:spcPts val="300"/>
              </a:spcBef>
              <a:spcAft>
                <a:spcPts val="0"/>
              </a:spcAft>
              <a:buFont typeface="Arial" panose="020B0604020202020204" pitchFamily="34" charset="0"/>
              <a:buChar char="•"/>
            </a:pPr>
            <a:r>
              <a:rPr lang="en-US" sz="1400" dirty="0"/>
              <a:t>Explain the flow of the class.</a:t>
            </a:r>
          </a:p>
          <a:p>
            <a:pPr marL="0" lvl="0" indent="0" algn="l" rtl="0">
              <a:spcBef>
                <a:spcPts val="300"/>
              </a:spcBef>
              <a:spcAft>
                <a:spcPts val="0"/>
              </a:spcAft>
              <a:buNone/>
            </a:pPr>
            <a:endParaRPr lang="en-US" sz="1400" dirty="0"/>
          </a:p>
          <a:p>
            <a:pPr marL="0" lvl="0" indent="0" algn="l" rtl="0">
              <a:spcBef>
                <a:spcPts val="300"/>
              </a:spcBef>
              <a:spcAft>
                <a:spcPts val="0"/>
              </a:spcAft>
              <a:buNone/>
            </a:pPr>
            <a:r>
              <a:rPr lang="en-US" sz="1400" b="1" dirty="0"/>
              <a:t>Talking points:</a:t>
            </a:r>
          </a:p>
          <a:p>
            <a:pPr marL="285750" lvl="0" indent="-285750" algn="l" rtl="0">
              <a:spcBef>
                <a:spcPts val="300"/>
              </a:spcBef>
              <a:spcAft>
                <a:spcPts val="0"/>
              </a:spcAft>
              <a:buFont typeface="Arial" panose="020B0604020202020204" pitchFamily="34" charset="0"/>
              <a:buChar char="•"/>
            </a:pPr>
            <a:r>
              <a:rPr lang="en-US" sz="1400" dirty="0"/>
              <a:t>There is no need to go into the six steps in detail here, just name them off and explain that the class will follow the same flow.</a:t>
            </a:r>
          </a:p>
          <a:p>
            <a:pPr marL="285750" lvl="0" indent="-285750" algn="l" rtl="0">
              <a:spcBef>
                <a:spcPts val="300"/>
              </a:spcBef>
              <a:spcAft>
                <a:spcPts val="0"/>
              </a:spcAft>
              <a:buFont typeface="Arial" panose="020B0604020202020204" pitchFamily="34" charset="0"/>
              <a:buChar char="•"/>
            </a:pPr>
            <a:r>
              <a:rPr lang="en-US" sz="1400" dirty="0"/>
              <a:t>We have a special section at the end where students will learn about facilitation challenges and how to overcome them.</a:t>
            </a:r>
          </a:p>
          <a:p>
            <a:pPr marL="0" lvl="0" indent="0" algn="l" rtl="0">
              <a:spcBef>
                <a:spcPts val="300"/>
              </a:spcBef>
              <a:spcAft>
                <a:spcPts val="0"/>
              </a:spcAft>
              <a:buNone/>
            </a:pPr>
            <a:endParaRPr dirty="0"/>
          </a:p>
        </p:txBody>
      </p:sp>
      <p:sp>
        <p:nvSpPr>
          <p:cNvPr id="274" name="Google Shape;274;g12451167c98_0_55: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12474c63309_0_20: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12474c63309_0_20: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Font typeface="Arial" panose="020B0604020202020204" pitchFamily="34" charset="0"/>
              <a:buNone/>
            </a:pPr>
            <a:r>
              <a:rPr lang="en-US" sz="1400" b="1" dirty="0"/>
              <a:t>Instructions:</a:t>
            </a:r>
          </a:p>
          <a:p>
            <a:pPr marL="285750" lvl="0" indent="-285750" algn="l" rtl="0">
              <a:spcBef>
                <a:spcPts val="300"/>
              </a:spcBef>
              <a:spcAft>
                <a:spcPts val="0"/>
              </a:spcAft>
              <a:buFont typeface="Arial" panose="020B0604020202020204" pitchFamily="34" charset="0"/>
              <a:buChar char="•"/>
            </a:pPr>
            <a:r>
              <a:rPr lang="en-US" sz="1400" dirty="0"/>
              <a:t>Using their class radar, have students collaborate to write a TGI and an OGI from their top voted stickies on the idea board.</a:t>
            </a:r>
          </a:p>
          <a:p>
            <a:pPr marL="285750" lvl="0" indent="-285750" algn="l" rtl="0">
              <a:spcBef>
                <a:spcPts val="300"/>
              </a:spcBef>
              <a:spcAft>
                <a:spcPts val="0"/>
              </a:spcAft>
              <a:buFont typeface="Arial" panose="020B0604020202020204" pitchFamily="34" charset="0"/>
              <a:buChar char="•"/>
            </a:pPr>
            <a:r>
              <a:rPr lang="en-US" sz="1400" dirty="0"/>
              <a:t>If there is a large group, divide the team into two breakout rooms and have one write the TGI and one write the OGI. If you take this approach, make sure there is a readout from each team so both can hear about the other’s work.</a:t>
            </a:r>
          </a:p>
          <a:p>
            <a:pPr marL="0" lvl="0" indent="0" algn="l" rtl="0">
              <a:spcBef>
                <a:spcPts val="300"/>
              </a:spcBef>
              <a:spcAft>
                <a:spcPts val="0"/>
              </a:spcAft>
              <a:buNone/>
            </a:pPr>
            <a:endParaRPr dirty="0"/>
          </a:p>
        </p:txBody>
      </p:sp>
      <p:sp>
        <p:nvSpPr>
          <p:cNvPr id="663" name="Google Shape;663;g12474c63309_0_20: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dirty="0">
                <a:latin typeface="Arial" panose="020B0604020202020204" pitchFamily="34" charset="0"/>
                <a:cs typeface="Arial" panose="020B0604020202020204" pitchFamily="34" charset="0"/>
              </a:rPr>
              <a:t>Questions for Students: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What was it like to write growth items?</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Times New Roman"/>
              <a:buNone/>
              <a:tabLst/>
              <a:defRPr/>
            </a:pPr>
            <a:fld id="{00000000-1234-1234-1234-123412341234}" type="slidenum">
              <a:rPr kumimoji="0" lang="en-US" sz="1300" b="0" i="0" u="none" strike="noStrike" kern="0" cap="none" spc="0" normalizeH="0" baseline="0" noProof="0" smtClean="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Pts val="1300"/>
                <a:buFont typeface="Times New Roman"/>
                <a:buNone/>
                <a:tabLst/>
                <a:defRPr/>
              </a:pPr>
              <a:t>51</a:t>
            </a:fld>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2614373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This is the standard parting words for the facilitator to the team. Step 6 does not involve the facilitator, so this is the moment that an AHF can leave the team with words of encouragement.</a:t>
            </a:r>
          </a:p>
          <a:p>
            <a:endParaRPr lang="en-US" sz="1400"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52</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87175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1b2eef530f_4_263: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1b2eef530f_4_263: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672" name="Google Shape;672;g11b2eef530f_4_263: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2451167c98_0_98: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12451167c98_0_98: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681" name="Google Shape;681;g12451167c98_0_98: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2474c63309_0_28: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12474c63309_0_28: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Assessment notes are only visible to people who have edit rights to the team. In most companies this is the scrum master and AHFs only. Leadership and team members do not have this access.</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Purpose of these notes is to help future facilitators (even the same facilitator may struggle to remember 3 months ago)</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If you change the team maturity from the calculated value, you should notate the change and your thoughts in the assessment notes.</a:t>
            </a:r>
          </a:p>
          <a:p>
            <a:endParaRPr lang="en-US" dirty="0"/>
          </a:p>
          <a:p>
            <a:pPr marL="0" lvl="0" indent="0" algn="l" rtl="0">
              <a:spcBef>
                <a:spcPts val="300"/>
              </a:spcBef>
              <a:spcAft>
                <a:spcPts val="0"/>
              </a:spcAft>
              <a:buNone/>
            </a:pPr>
            <a:endParaRPr dirty="0"/>
          </a:p>
        </p:txBody>
      </p:sp>
      <p:sp>
        <p:nvSpPr>
          <p:cNvPr id="688" name="Google Shape;688;g12474c63309_0_28: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12474c63309_0_4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12474c63309_0_4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Questions for Students: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What is the purpose of the Leadership Debrief? (Answer: Purpose of the debrief is to make sure that leaders are aware of OGI's and have a chance to ask for clarification.)</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What can happen if leaders don’t follow through on organizational growth items? (Answer: This could cause disengagement from the team as well as a reduction in value to the organization of the process)</a:t>
            </a:r>
          </a:p>
          <a:p>
            <a:pPr marL="514350" indent="-285750">
              <a:buFont typeface="Arial" panose="020B0604020202020204" pitchFamily="34" charset="0"/>
              <a:buChar char="•"/>
            </a:pPr>
            <a:endParaRPr lang="en-US" sz="1400" b="0" i="0" dirty="0">
              <a:latin typeface="Arial" panose="020B0604020202020204" pitchFamily="34" charset="0"/>
              <a:cs typeface="Arial" panose="020B0604020202020204" pitchFamily="34" charset="0"/>
            </a:endParaRPr>
          </a:p>
          <a:p>
            <a:r>
              <a:rPr lang="en-US" sz="1400" b="1" i="0" dirty="0">
                <a:latin typeface="Arial" panose="020B0604020202020204" pitchFamily="34" charset="0"/>
                <a:cs typeface="Arial" panose="020B0604020202020204" pitchFamily="34" charset="0"/>
              </a:rPr>
              <a:t>Talking Points: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There is a PPT template for a leader debrief. Link is on the slide and will also be in the handout.</a:t>
            </a:r>
          </a:p>
          <a:p>
            <a:pPr marL="514350" indent="-285750">
              <a:buFont typeface="Arial" panose="020B0604020202020204" pitchFamily="34" charset="0"/>
              <a:buChar char="•"/>
            </a:pP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endParaRPr lang="en-US" sz="1400" b="0" i="0" dirty="0">
              <a:latin typeface="Arial" panose="020B0604020202020204" pitchFamily="34" charset="0"/>
              <a:cs typeface="Arial" panose="020B0604020202020204" pitchFamily="34" charset="0"/>
            </a:endParaRPr>
          </a:p>
          <a:p>
            <a:pPr marL="228600" indent="0">
              <a:buFont typeface="Arial" panose="020B0604020202020204" pitchFamily="34" charset="0"/>
              <a:buNone/>
            </a:pPr>
            <a:endParaRPr sz="1400" dirty="0"/>
          </a:p>
        </p:txBody>
      </p:sp>
      <p:sp>
        <p:nvSpPr>
          <p:cNvPr id="697" name="Google Shape;697;g12474c63309_0_4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2474c63309_0_62: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2474c63309_0_62: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r>
              <a:rPr lang="en-US" sz="1400" b="1" i="0" dirty="0">
                <a:latin typeface="Arial" panose="020B0604020202020204" pitchFamily="34" charset="0"/>
                <a:cs typeface="Arial" panose="020B0604020202020204" pitchFamily="34" charset="0"/>
              </a:rPr>
              <a:t>Questions for Students:</a:t>
            </a:r>
            <a:endParaRPr lang="en-US" sz="1400" b="0" i="0" dirty="0">
              <a:latin typeface="Arial" panose="020B0604020202020204" pitchFamily="34" charset="0"/>
              <a:cs typeface="Arial" panose="020B0604020202020204" pitchFamily="34" charset="0"/>
            </a:endParaRP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When is the facilitator’s job over? (Answer: When the retrospective is complete. If there are additional details needed for the growth plan, the Scrum Master should work with the team to finish)</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True or False, the platform and the process are best suited for feature-level team growth items? (Answer: True. Smaller improvement items are best for the team’s regular retrospectives)</a:t>
            </a:r>
          </a:p>
          <a:p>
            <a:pPr marL="514350" indent="-285750">
              <a:buFont typeface="Arial" panose="020B0604020202020204" pitchFamily="34" charset="0"/>
              <a:buChar char="•"/>
            </a:pPr>
            <a:r>
              <a:rPr lang="en-US" sz="1400" b="0" i="0" dirty="0">
                <a:latin typeface="Arial" panose="020B0604020202020204" pitchFamily="34" charset="0"/>
                <a:cs typeface="Arial" panose="020B0604020202020204" pitchFamily="34" charset="0"/>
              </a:rPr>
              <a:t>Why is it important for the Scrum Master to update the growth plan? (Answer: Companies often report on growth plan creation vs. closure and other important metrics related to team growth)</a:t>
            </a:r>
          </a:p>
        </p:txBody>
      </p:sp>
      <p:sp>
        <p:nvSpPr>
          <p:cNvPr id="715" name="Google Shape;715;g12474c63309_0_62: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1b2eef530f_4_275: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1b2eef530f_4_275: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724" name="Google Shape;724;g11b2eef530f_4_275: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1b2eef530f_4_193: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1b2eef530f_4_193: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423" name="Google Shape;423;g11b2eef530f_4_193: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59</a:t>
            </a:fld>
            <a:endParaRPr/>
          </a:p>
        </p:txBody>
      </p:sp>
    </p:spTree>
    <p:extLst>
      <p:ext uri="{BB962C8B-B14F-4D97-AF65-F5344CB8AC3E}">
        <p14:creationId xmlns:p14="http://schemas.microsoft.com/office/powerpoint/2010/main" val="149128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451167c98_0_13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451167c98_0_13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r>
              <a:rPr lang="en-US" sz="1400" b="1" dirty="0"/>
              <a:t>Objectives: </a:t>
            </a:r>
          </a:p>
          <a:p>
            <a:pPr marL="285750" lvl="0" indent="-285750" algn="l" rtl="0">
              <a:spcBef>
                <a:spcPts val="300"/>
              </a:spcBef>
              <a:spcAft>
                <a:spcPts val="0"/>
              </a:spcAft>
              <a:buFont typeface="Arial" panose="020B0604020202020204" pitchFamily="34" charset="0"/>
              <a:buChar char="•"/>
            </a:pPr>
            <a:r>
              <a:rPr lang="en-US" sz="1400" dirty="0"/>
              <a:t>High level overview and introduction to the Six Steps</a:t>
            </a:r>
          </a:p>
          <a:p>
            <a:pPr marL="0" lvl="0" indent="0" algn="l" rtl="0">
              <a:spcBef>
                <a:spcPts val="300"/>
              </a:spcBef>
              <a:spcAft>
                <a:spcPts val="0"/>
              </a:spcAft>
              <a:buNone/>
            </a:pPr>
            <a:endParaRPr lang="en-US" sz="1400" dirty="0"/>
          </a:p>
          <a:p>
            <a:pPr marL="0" lvl="0" indent="0" algn="l" rtl="0">
              <a:spcBef>
                <a:spcPts val="300"/>
              </a:spcBef>
              <a:spcAft>
                <a:spcPts val="0"/>
              </a:spcAft>
              <a:buNone/>
            </a:pPr>
            <a:r>
              <a:rPr lang="en-US" sz="1400" b="1" dirty="0"/>
              <a:t>Talking points:</a:t>
            </a:r>
          </a:p>
          <a:p>
            <a:pPr marL="285750" lvl="0" indent="-285750" algn="l" rtl="0">
              <a:spcBef>
                <a:spcPts val="300"/>
              </a:spcBef>
              <a:spcAft>
                <a:spcPts val="0"/>
              </a:spcAft>
              <a:buFont typeface="Arial" panose="020B0604020202020204" pitchFamily="34" charset="0"/>
              <a:buChar char="•"/>
            </a:pPr>
            <a:r>
              <a:rPr lang="en-US" sz="1400" dirty="0"/>
              <a:t>If any questions come up about the various pros and cons to each launch option, tell students to hold those questions as there is a more detailed explanation coming up shortly.</a:t>
            </a:r>
          </a:p>
          <a:p>
            <a:pPr marL="0" lvl="0" indent="0" algn="l" rtl="0">
              <a:spcBef>
                <a:spcPts val="300"/>
              </a:spcBef>
              <a:spcAft>
                <a:spcPts val="0"/>
              </a:spcAft>
              <a:buNone/>
            </a:pPr>
            <a:endParaRPr dirty="0"/>
          </a:p>
        </p:txBody>
      </p:sp>
      <p:sp>
        <p:nvSpPr>
          <p:cNvPr id="312" name="Google Shape;312;g12451167c98_0_13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6968975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2451167c98_0_104: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2451167c98_0_104: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733" name="Google Shape;733;g12451167c98_0_104: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2474c63309_0_69:notes"/>
          <p:cNvSpPr>
            <a:spLocks noGrp="1" noRot="1" noChangeAspect="1"/>
          </p:cNvSpPr>
          <p:nvPr>
            <p:ph type="sldImg" idx="2"/>
          </p:nvPr>
        </p:nvSpPr>
        <p:spPr>
          <a:xfrm>
            <a:off x="1743075" y="190500"/>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12474c63309_0_69: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lang="en-US" dirty="0"/>
          </a:p>
          <a:p>
            <a:pPr marL="0" lvl="0" indent="0" algn="l" rtl="0">
              <a:spcBef>
                <a:spcPts val="300"/>
              </a:spcBef>
              <a:spcAft>
                <a:spcPts val="0"/>
              </a:spcAft>
              <a:buNone/>
            </a:pPr>
            <a:r>
              <a:rPr lang="en-US" sz="1300" b="0" i="0" u="none" strike="noStrike" cap="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sym typeface="Arial"/>
              </a:rPr>
              <a:t>Have the students watch the videos for the top 3 voted challenges that they are most anxious about followed by a debrief with instructors for questions.</a:t>
            </a:r>
          </a:p>
          <a:p>
            <a:pPr marL="0" lvl="0" indent="0" algn="l" rtl="0">
              <a:spcBef>
                <a:spcPts val="300"/>
              </a:spcBef>
              <a:spcAft>
                <a:spcPts val="0"/>
              </a:spcAft>
              <a:buNone/>
            </a:pPr>
            <a:endParaRPr lang="en-US" sz="1300" b="0" i="0" u="none" strike="noStrike" cap="none" baseline="0" dirty="0">
              <a:solidFill>
                <a:srgbClr val="000000"/>
              </a:solidFill>
              <a:effectLst/>
              <a:latin typeface="Arial" panose="020B0604020202020204" pitchFamily="34" charset="0"/>
              <a:cs typeface="Arial" panose="020B0604020202020204" pitchFamily="34" charset="0"/>
              <a:sym typeface="Arial"/>
            </a:endParaRPr>
          </a:p>
          <a:p>
            <a:pPr marL="0" lvl="0" indent="0" algn="l" rtl="0">
              <a:spcBef>
                <a:spcPts val="300"/>
              </a:spcBef>
              <a:spcAft>
                <a:spcPts val="0"/>
              </a:spcAft>
              <a:buNone/>
            </a:pPr>
            <a:r>
              <a:rPr lang="en-US" sz="1300" b="0" i="0" u="none" strike="noStrike" cap="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sym typeface="Arial"/>
              </a:rPr>
              <a:t>• All challenges have a slide with the correct video. You will manually navigate to the slides for the top-voted challenges by the class.</a:t>
            </a:r>
            <a:br>
              <a:rPr lang="en-US" sz="1300" b="0" i="0" u="none" strike="noStrike" cap="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sym typeface="Arial"/>
              </a:rPr>
            </a:br>
            <a:r>
              <a:rPr lang="en-US" sz="1300" b="0" i="0" u="none" strike="noStrike" cap="none" baseline="0" dirty="0">
                <a:solidFill>
                  <a:srgbClr val="000000"/>
                </a:solidFill>
                <a:effectLst/>
                <a:latin typeface="Arial" panose="020B0604020202020204" pitchFamily="34" charset="0"/>
                <a:ea typeface="Arial" panose="020B0604020202020204" pitchFamily="34" charset="0"/>
                <a:cs typeface="Arial" panose="020B0604020202020204" pitchFamily="34" charset="0"/>
                <a:sym typeface="Arial"/>
              </a:rPr>
              <a:t>• Timeboxes 3 minute video; 8 minutes discussion per challenge you discuss</a:t>
            </a:r>
            <a:r>
              <a:rPr lang="en-US" dirty="0"/>
              <a:t>  </a:t>
            </a:r>
            <a:endParaRPr dirty="0"/>
          </a:p>
        </p:txBody>
      </p:sp>
      <p:sp>
        <p:nvSpPr>
          <p:cNvPr id="740" name="Google Shape;740;g12474c63309_0_69: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r>
              <a:rPr lang="en-US" dirty="0"/>
              <a:t>Remember to debrief after each video.</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62</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638734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63</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19081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64</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3128607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65</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098866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66</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8326079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67</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033076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68</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23470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69</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77752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2451167c98_0_68: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2451167c98_0_68: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297" name="Google Shape;297;g12451167c98_0_68: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70</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171185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71</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2343134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72</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549290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Remember to debrief after each video.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73</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3675655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1b2eef530f_4_294: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11b2eef530f_4_294: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761" name="Google Shape;761;g11b2eef530f_4_294: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Clr>
                <a:srgbClr val="000000"/>
              </a:buClr>
              <a:buSzPts val="1300"/>
              <a:buFont typeface="Times New Roman"/>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6760" y="4023363"/>
            <a:ext cx="8214360" cy="2739390"/>
          </a:xfrm>
          <a:prstGeom prst="rect">
            <a:avLst/>
          </a:prstGeom>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Clr>
                <a:srgbClr val="000000"/>
              </a:buClr>
              <a:buSzPts val="1300"/>
              <a:buFont typeface="Times New Roman"/>
              <a:buNone/>
            </a:pPr>
            <a:fld id="{00000000-1234-1234-1234-123412341234}" type="slidenum">
              <a:rPr lang="en-US" sz="1300" b="0" i="0" u="none" strike="noStrike" cap="none" smtClean="0">
                <a:solidFill>
                  <a:srgbClr val="000000"/>
                </a:solidFill>
                <a:latin typeface="Times New Roman"/>
                <a:ea typeface="Times New Roman"/>
                <a:cs typeface="Times New Roman"/>
                <a:sym typeface="Times New Roman"/>
              </a:rPr>
              <a:t>75</a:t>
            </a:fld>
            <a:endParaRPr lang="en-US" sz="13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721556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2474c63309_0_100: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12474c63309_0_100: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endParaRPr/>
          </a:p>
        </p:txBody>
      </p:sp>
      <p:sp>
        <p:nvSpPr>
          <p:cNvPr id="785" name="Google Shape;785;g12474c63309_0_100: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451167c98_0_131:notes"/>
          <p:cNvSpPr>
            <a:spLocks noGrp="1" noRot="1" noChangeAspect="1"/>
          </p:cNvSpPr>
          <p:nvPr>
            <p:ph type="sldImg" idx="2"/>
          </p:nvPr>
        </p:nvSpPr>
        <p:spPr>
          <a:xfrm>
            <a:off x="2187575" y="204788"/>
            <a:ext cx="5224463" cy="29384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451167c98_0_131:notes"/>
          <p:cNvSpPr txBox="1">
            <a:spLocks noGrp="1"/>
          </p:cNvSpPr>
          <p:nvPr>
            <p:ph type="body" idx="1"/>
          </p:nvPr>
        </p:nvSpPr>
        <p:spPr>
          <a:xfrm>
            <a:off x="692599" y="3287382"/>
            <a:ext cx="8214413" cy="3660790"/>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r>
              <a:rPr lang="en-US" sz="1400" b="1" dirty="0"/>
              <a:t>Objectives: </a:t>
            </a:r>
          </a:p>
          <a:p>
            <a:pPr marL="285750" lvl="0" indent="-285750" algn="l" rtl="0">
              <a:spcBef>
                <a:spcPts val="300"/>
              </a:spcBef>
              <a:spcAft>
                <a:spcPts val="0"/>
              </a:spcAft>
              <a:buFont typeface="Arial" panose="020B0604020202020204" pitchFamily="34" charset="0"/>
              <a:buChar char="•"/>
            </a:pPr>
            <a:r>
              <a:rPr lang="en-US" sz="1400" dirty="0"/>
              <a:t>Introduce the idea of having a Scrum Master Alignment meeting</a:t>
            </a:r>
          </a:p>
          <a:p>
            <a:pPr marL="0" lvl="0" indent="0" algn="l" rtl="0">
              <a:spcBef>
                <a:spcPts val="300"/>
              </a:spcBef>
              <a:spcAft>
                <a:spcPts val="0"/>
              </a:spcAft>
              <a:buNone/>
            </a:pPr>
            <a:endParaRPr lang="en-US" sz="1400" dirty="0"/>
          </a:p>
          <a:p>
            <a:pPr marL="0" lvl="0" indent="0" algn="l" rtl="0">
              <a:spcBef>
                <a:spcPts val="300"/>
              </a:spcBef>
              <a:spcAft>
                <a:spcPts val="0"/>
              </a:spcAft>
              <a:buNone/>
            </a:pPr>
            <a:r>
              <a:rPr lang="en-US" sz="1400" b="1" dirty="0"/>
              <a:t>Talking points:</a:t>
            </a:r>
          </a:p>
          <a:p>
            <a:pPr marL="285750" lvl="0" indent="-285750" algn="l" rtl="0">
              <a:spcBef>
                <a:spcPts val="300"/>
              </a:spcBef>
              <a:spcAft>
                <a:spcPts val="0"/>
              </a:spcAft>
              <a:buFont typeface="Arial" panose="020B0604020202020204" pitchFamily="34" charset="0"/>
              <a:buChar char="•"/>
            </a:pPr>
            <a:r>
              <a:rPr lang="en-US" sz="1400" dirty="0"/>
              <a:t>Another thing worth discussing with the Scrum Master at this meeting is discovering any logistical challenges to facilitation such as:</a:t>
            </a:r>
          </a:p>
          <a:p>
            <a:pPr marL="285750" lvl="5" indent="-285750" algn="l" rtl="0">
              <a:spcBef>
                <a:spcPts val="300"/>
              </a:spcBef>
              <a:spcAft>
                <a:spcPts val="0"/>
              </a:spcAft>
              <a:buFont typeface="Arial" panose="020B0604020202020204" pitchFamily="34" charset="0"/>
              <a:buChar char="•"/>
            </a:pPr>
            <a:r>
              <a:rPr lang="en-US" sz="1400" dirty="0"/>
              <a:t>     Remote team members: Will zoom be needed? Is chat enabled or disabled at the company? Camera usage norms? </a:t>
            </a:r>
          </a:p>
          <a:p>
            <a:pPr marL="285750" lvl="0" indent="-285750" algn="l" rtl="0">
              <a:spcBef>
                <a:spcPts val="300"/>
              </a:spcBef>
              <a:spcAft>
                <a:spcPts val="0"/>
              </a:spcAft>
              <a:buFont typeface="Arial" panose="020B0604020202020204" pitchFamily="34" charset="0"/>
              <a:buChar char="•"/>
            </a:pPr>
            <a:r>
              <a:rPr lang="en-US" sz="1400" dirty="0"/>
              <a:t>The meeting is optional but recommended</a:t>
            </a:r>
          </a:p>
          <a:p>
            <a:pPr marL="285750" lvl="0" indent="-285750" algn="l" rtl="0">
              <a:spcBef>
                <a:spcPts val="300"/>
              </a:spcBef>
              <a:spcAft>
                <a:spcPts val="0"/>
              </a:spcAft>
              <a:buFont typeface="Arial" panose="020B0604020202020204" pitchFamily="34" charset="0"/>
              <a:buChar char="•"/>
            </a:pPr>
            <a:r>
              <a:rPr lang="en-US" sz="1400" dirty="0"/>
              <a:t>What is learned at this meeting can inform later steps including what to stress during the Team Overview meeting</a:t>
            </a:r>
          </a:p>
          <a:p>
            <a:pPr marL="285750" lvl="0" indent="-285750" algn="l" rtl="0">
              <a:spcBef>
                <a:spcPts val="300"/>
              </a:spcBef>
              <a:spcAft>
                <a:spcPts val="0"/>
              </a:spcAft>
              <a:buFont typeface="Arial" panose="020B0604020202020204" pitchFamily="34" charset="0"/>
              <a:buChar char="•"/>
            </a:pPr>
            <a:endParaRPr lang="en-US" sz="1400" dirty="0"/>
          </a:p>
          <a:p>
            <a:pPr marL="0" lvl="0" indent="0" algn="l" rtl="0">
              <a:spcBef>
                <a:spcPts val="300"/>
              </a:spcBef>
              <a:spcAft>
                <a:spcPts val="0"/>
              </a:spcAft>
              <a:buFont typeface="Arial" panose="020B0604020202020204" pitchFamily="34" charset="0"/>
              <a:buNone/>
            </a:pPr>
            <a:r>
              <a:rPr lang="en-US" sz="1400" b="1" dirty="0"/>
              <a:t>Questions for Students:</a:t>
            </a:r>
          </a:p>
          <a:p>
            <a:pPr marL="285750" lvl="0" indent="-285750" algn="l" rtl="0">
              <a:spcBef>
                <a:spcPts val="300"/>
              </a:spcBef>
              <a:spcAft>
                <a:spcPts val="0"/>
              </a:spcAft>
              <a:buFont typeface="Arial" panose="020B0604020202020204" pitchFamily="34" charset="0"/>
              <a:buChar char="•"/>
            </a:pPr>
            <a:r>
              <a:rPr lang="en-US" sz="1400" b="0" dirty="0"/>
              <a:t>What thoughts or questions do you have about the SM alignment meeting?</a:t>
            </a:r>
          </a:p>
          <a:p>
            <a:pPr marL="0" lvl="0" indent="0" algn="l" rtl="0">
              <a:spcBef>
                <a:spcPts val="300"/>
              </a:spcBef>
              <a:spcAft>
                <a:spcPts val="0"/>
              </a:spcAft>
              <a:buNone/>
            </a:pPr>
            <a:endParaRPr lang="en-US" dirty="0"/>
          </a:p>
          <a:p>
            <a:pPr marL="0" lvl="0" indent="0" algn="l" rtl="0">
              <a:spcBef>
                <a:spcPts val="300"/>
              </a:spcBef>
              <a:spcAft>
                <a:spcPts val="0"/>
              </a:spcAft>
              <a:buNone/>
            </a:pPr>
            <a:endParaRPr dirty="0"/>
          </a:p>
        </p:txBody>
      </p:sp>
      <p:sp>
        <p:nvSpPr>
          <p:cNvPr id="312" name="Google Shape;312;g12451167c98_0_13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451167c98_0_131:notes"/>
          <p:cNvSpPr>
            <a:spLocks noGrp="1" noRot="1" noChangeAspect="1"/>
          </p:cNvSpPr>
          <p:nvPr>
            <p:ph type="sldImg" idx="2"/>
          </p:nvPr>
        </p:nvSpPr>
        <p:spPr>
          <a:xfrm>
            <a:off x="1735138" y="182563"/>
            <a:ext cx="6343650" cy="3568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451167c98_0_131:notes"/>
          <p:cNvSpPr txBox="1">
            <a:spLocks noGrp="1"/>
          </p:cNvSpPr>
          <p:nvPr>
            <p:ph type="body" idx="1"/>
          </p:nvPr>
        </p:nvSpPr>
        <p:spPr>
          <a:xfrm>
            <a:off x="746761" y="4023363"/>
            <a:ext cx="8214413" cy="2739429"/>
          </a:xfrm>
          <a:prstGeom prst="rect">
            <a:avLst/>
          </a:prstGeom>
        </p:spPr>
        <p:txBody>
          <a:bodyPr spcFirstLastPara="1" wrap="square" lIns="95125" tIns="49450" rIns="95125" bIns="49450" anchor="t" anchorCtr="0">
            <a:noAutofit/>
          </a:bodyPr>
          <a:lstStyle/>
          <a:p>
            <a:pPr marL="0" lvl="0" indent="0" algn="l" rtl="0">
              <a:spcBef>
                <a:spcPts val="300"/>
              </a:spcBef>
              <a:spcAft>
                <a:spcPts val="0"/>
              </a:spcAft>
              <a:buNone/>
            </a:pPr>
            <a:r>
              <a:rPr lang="en-US" sz="1400" b="1" dirty="0"/>
              <a:t>Objectives: </a:t>
            </a:r>
          </a:p>
          <a:p>
            <a:pPr marL="285750" lvl="0" indent="-285750" algn="l" rtl="0">
              <a:spcBef>
                <a:spcPts val="300"/>
              </a:spcBef>
              <a:spcAft>
                <a:spcPts val="0"/>
              </a:spcAft>
              <a:buFont typeface="Arial" panose="020B0604020202020204" pitchFamily="34" charset="0"/>
              <a:buChar char="•"/>
            </a:pPr>
            <a:r>
              <a:rPr lang="en-US" sz="1400" dirty="0"/>
              <a:t>Introduce students to the Team Overview meeting and how they might facilitate that meeting.</a:t>
            </a:r>
          </a:p>
          <a:p>
            <a:pPr marL="285750" lvl="0" indent="-285750" algn="l" rtl="0">
              <a:spcBef>
                <a:spcPts val="300"/>
              </a:spcBef>
              <a:spcAft>
                <a:spcPts val="0"/>
              </a:spcAft>
              <a:buFont typeface="Arial" panose="020B0604020202020204" pitchFamily="34" charset="0"/>
              <a:buChar char="•"/>
            </a:pPr>
            <a:endParaRPr lang="en-US" sz="1400" dirty="0"/>
          </a:p>
          <a:p>
            <a:pPr marL="0" lvl="0" indent="0" algn="l" rtl="0">
              <a:spcBef>
                <a:spcPts val="300"/>
              </a:spcBef>
              <a:spcAft>
                <a:spcPts val="0"/>
              </a:spcAft>
              <a:buNone/>
            </a:pPr>
            <a:r>
              <a:rPr lang="en-US" sz="1400" b="1" dirty="0"/>
              <a:t>Talking points:</a:t>
            </a:r>
          </a:p>
          <a:p>
            <a:pPr marL="285750" lvl="0" indent="-285750" algn="l" rtl="0">
              <a:spcBef>
                <a:spcPts val="300"/>
              </a:spcBef>
              <a:spcAft>
                <a:spcPts val="0"/>
              </a:spcAft>
              <a:buFont typeface="Arial" panose="020B0604020202020204" pitchFamily="34" charset="0"/>
              <a:buChar char="•"/>
            </a:pPr>
            <a:r>
              <a:rPr lang="en-US" sz="1400" dirty="0"/>
              <a:t>This meeting is optional but recommended when teams are new to the process. </a:t>
            </a:r>
          </a:p>
          <a:p>
            <a:pPr marL="285750" lvl="0" indent="-285750" algn="l" rtl="0">
              <a:spcBef>
                <a:spcPts val="300"/>
              </a:spcBef>
              <a:spcAft>
                <a:spcPts val="0"/>
              </a:spcAft>
              <a:buFont typeface="Arial" panose="020B0604020202020204" pitchFamily="34" charset="0"/>
              <a:buChar char="•"/>
            </a:pPr>
            <a:r>
              <a:rPr lang="en-US" sz="1400" dirty="0"/>
              <a:t>There is a 10-minute video available that new AHFs can play for teams and then answer questions. Link will be in the handout. They are welcome to run this meeting with or without that video. It’s just there for them to lean on if they wish.</a:t>
            </a:r>
          </a:p>
          <a:p>
            <a:pPr marL="285750" lvl="0" indent="-285750" algn="l" rtl="0">
              <a:spcBef>
                <a:spcPts val="300"/>
              </a:spcBef>
              <a:spcAft>
                <a:spcPts val="0"/>
              </a:spcAft>
              <a:buFont typeface="Arial" panose="020B0604020202020204" pitchFamily="34" charset="0"/>
              <a:buChar char="•"/>
            </a:pPr>
            <a:endParaRPr lang="en-US" sz="1400" dirty="0"/>
          </a:p>
          <a:p>
            <a:pPr marL="0" lvl="0" indent="0" algn="l" rtl="0">
              <a:spcBef>
                <a:spcPts val="300"/>
              </a:spcBef>
              <a:spcAft>
                <a:spcPts val="0"/>
              </a:spcAft>
              <a:buFont typeface="Arial" panose="020B0604020202020204" pitchFamily="34" charset="0"/>
              <a:buNone/>
            </a:pPr>
            <a:r>
              <a:rPr lang="en-US" sz="1400" b="1" dirty="0"/>
              <a:t>Questions for Students:</a:t>
            </a:r>
          </a:p>
          <a:p>
            <a:pPr marL="285750" lvl="0" indent="-285750" algn="l" rtl="0">
              <a:spcBef>
                <a:spcPts val="300"/>
              </a:spcBef>
              <a:spcAft>
                <a:spcPts val="0"/>
              </a:spcAft>
              <a:buFont typeface="Arial" panose="020B0604020202020204" pitchFamily="34" charset="0"/>
              <a:buChar char="•"/>
            </a:pPr>
            <a:r>
              <a:rPr lang="en-US" sz="1400" b="0" dirty="0"/>
              <a:t>What thoughts or questions do you have about the Team Overview meeting?</a:t>
            </a:r>
          </a:p>
          <a:p>
            <a:pPr marL="0" lvl="0" indent="0" algn="l" rtl="0">
              <a:spcBef>
                <a:spcPts val="300"/>
              </a:spcBef>
              <a:spcAft>
                <a:spcPts val="0"/>
              </a:spcAft>
              <a:buNone/>
            </a:pPr>
            <a:endParaRPr dirty="0"/>
          </a:p>
        </p:txBody>
      </p:sp>
      <p:sp>
        <p:nvSpPr>
          <p:cNvPr id="312" name="Google Shape;312;g12451167c98_0_131:notes"/>
          <p:cNvSpPr txBox="1">
            <a:spLocks noGrp="1"/>
          </p:cNvSpPr>
          <p:nvPr>
            <p:ph type="sldNum" idx="12"/>
          </p:nvPr>
        </p:nvSpPr>
        <p:spPr>
          <a:xfrm>
            <a:off x="8427721" y="6948172"/>
            <a:ext cx="1164713" cy="362057"/>
          </a:xfrm>
          <a:prstGeom prst="rect">
            <a:avLst/>
          </a:prstGeom>
        </p:spPr>
        <p:txBody>
          <a:bodyPr spcFirstLastPara="1" wrap="square" lIns="95125" tIns="49450" rIns="95125" bIns="4945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712662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Op 1" userDrawn="1">
  <p:cSld name="Title Slide - Op 1">
    <p:spTree>
      <p:nvGrpSpPr>
        <p:cNvPr id="1" name="Shape 23"/>
        <p:cNvGrpSpPr/>
        <p:nvPr/>
      </p:nvGrpSpPr>
      <p:grpSpPr>
        <a:xfrm>
          <a:off x="0" y="0"/>
          <a:ext cx="0" cy="0"/>
          <a:chOff x="0" y="0"/>
          <a:chExt cx="0" cy="0"/>
        </a:xfrm>
      </p:grpSpPr>
      <p:pic>
        <p:nvPicPr>
          <p:cNvPr id="24" name="Google Shape;24;p2"/>
          <p:cNvPicPr preferRelativeResize="0"/>
          <p:nvPr/>
        </p:nvPicPr>
        <p:blipFill rotWithShape="1">
          <a:blip r:embed="rId2">
            <a:alphaModFix amt="78000"/>
          </a:blip>
          <a:srcRect l="20166" t="3073" b="27693"/>
          <a:stretch/>
        </p:blipFill>
        <p:spPr>
          <a:xfrm>
            <a:off x="-43529" y="0"/>
            <a:ext cx="12235528" cy="6858002"/>
          </a:xfrm>
          <a:prstGeom prst="rect">
            <a:avLst/>
          </a:prstGeom>
          <a:noFill/>
          <a:ln>
            <a:noFill/>
          </a:ln>
        </p:spPr>
      </p:pic>
      <p:sp>
        <p:nvSpPr>
          <p:cNvPr id="25" name="Google Shape;25;p2"/>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6" name="Google Shape;26;p2"/>
          <p:cNvPicPr preferRelativeResize="0"/>
          <p:nvPr/>
        </p:nvPicPr>
        <p:blipFill rotWithShape="1">
          <a:blip r:embed="rId3">
            <a:alphaModFix/>
          </a:blip>
          <a:srcRect l="47140" t="-1937" b="-4524"/>
          <a:stretch/>
        </p:blipFill>
        <p:spPr>
          <a:xfrm>
            <a:off x="0" y="1"/>
            <a:ext cx="3160436" cy="6369577"/>
          </a:xfrm>
          <a:prstGeom prst="rect">
            <a:avLst/>
          </a:prstGeom>
          <a:noFill/>
          <a:ln>
            <a:noFill/>
          </a:ln>
        </p:spPr>
      </p:pic>
      <p:pic>
        <p:nvPicPr>
          <p:cNvPr id="27" name="Google Shape;27;p2"/>
          <p:cNvPicPr preferRelativeResize="0"/>
          <p:nvPr/>
        </p:nvPicPr>
        <p:blipFill rotWithShape="1">
          <a:blip r:embed="rId2">
            <a:alphaModFix amt="78000"/>
          </a:blip>
          <a:srcRect l="20166" t="3073" b="27693"/>
          <a:stretch/>
        </p:blipFill>
        <p:spPr>
          <a:xfrm>
            <a:off x="-43529" y="0"/>
            <a:ext cx="12235528" cy="6858002"/>
          </a:xfrm>
          <a:prstGeom prst="rect">
            <a:avLst/>
          </a:prstGeom>
          <a:noFill/>
          <a:ln>
            <a:noFill/>
          </a:ln>
        </p:spPr>
      </p:pic>
      <p:sp>
        <p:nvSpPr>
          <p:cNvPr id="28" name="Google Shape;28;p2"/>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 name="Google Shape;30;p2"/>
          <p:cNvPicPr preferRelativeResize="0"/>
          <p:nvPr/>
        </p:nvPicPr>
        <p:blipFill rotWithShape="1">
          <a:blip r:embed="rId3">
            <a:alphaModFix/>
          </a:blip>
          <a:srcRect l="47140" t="-1937" b="-4524"/>
          <a:stretch/>
        </p:blipFill>
        <p:spPr>
          <a:xfrm>
            <a:off x="0" y="1"/>
            <a:ext cx="3160436" cy="6369577"/>
          </a:xfrm>
          <a:prstGeom prst="rect">
            <a:avLst/>
          </a:prstGeom>
          <a:noFill/>
          <a:ln>
            <a:noFill/>
          </a:ln>
        </p:spPr>
      </p:pic>
      <p:sp>
        <p:nvSpPr>
          <p:cNvPr id="32" name="Google Shape;32;p2"/>
          <p:cNvSpPr txBox="1">
            <a:spLocks noGrp="1"/>
          </p:cNvSpPr>
          <p:nvPr>
            <p:ph type="title"/>
          </p:nvPr>
        </p:nvSpPr>
        <p:spPr>
          <a:xfrm>
            <a:off x="3008025" y="1552000"/>
            <a:ext cx="8164500" cy="842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sp>
        <p:nvSpPr>
          <p:cNvPr id="33" name="Google Shape;33;p2"/>
          <p:cNvSpPr txBox="1">
            <a:spLocks noGrp="1"/>
          </p:cNvSpPr>
          <p:nvPr>
            <p:ph type="title" idx="2"/>
          </p:nvPr>
        </p:nvSpPr>
        <p:spPr>
          <a:xfrm>
            <a:off x="2069100" y="4908050"/>
            <a:ext cx="10046100" cy="756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pic>
        <p:nvPicPr>
          <p:cNvPr id="3" name="Picture 2">
            <a:extLst>
              <a:ext uri="{FF2B5EF4-FFF2-40B4-BE49-F238E27FC236}">
                <a16:creationId xmlns:a16="http://schemas.microsoft.com/office/drawing/2014/main" id="{242EC69F-E460-9145-94B4-FF29EF3398FC}"/>
              </a:ext>
            </a:extLst>
          </p:cNvPr>
          <p:cNvPicPr>
            <a:picLocks noChangeAspect="1"/>
          </p:cNvPicPr>
          <p:nvPr userDrawn="1"/>
        </p:nvPicPr>
        <p:blipFill>
          <a:blip r:embed="rId4"/>
          <a:stretch>
            <a:fillRect/>
          </a:stretch>
        </p:blipFill>
        <p:spPr>
          <a:xfrm>
            <a:off x="4851656" y="2797896"/>
            <a:ext cx="4419250" cy="1244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selet (4 Stats)">
  <p:cSld name="Caselet (4 Stats)">
    <p:spTree>
      <p:nvGrpSpPr>
        <p:cNvPr id="1" name="Shape 135"/>
        <p:cNvGrpSpPr/>
        <p:nvPr/>
      </p:nvGrpSpPr>
      <p:grpSpPr>
        <a:xfrm>
          <a:off x="0" y="0"/>
          <a:ext cx="0" cy="0"/>
          <a:chOff x="0" y="0"/>
          <a:chExt cx="0" cy="0"/>
        </a:xfrm>
      </p:grpSpPr>
      <p:sp>
        <p:nvSpPr>
          <p:cNvPr id="136" name="Google Shape;136;p13"/>
          <p:cNvSpPr txBox="1">
            <a:spLocks noGrp="1"/>
          </p:cNvSpPr>
          <p:nvPr>
            <p:ph type="title"/>
          </p:nvPr>
        </p:nvSpPr>
        <p:spPr>
          <a:xfrm>
            <a:off x="472191" y="250249"/>
            <a:ext cx="11235000" cy="588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18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7" name="Google Shape;137;p13"/>
          <p:cNvSpPr txBox="1">
            <a:spLocks noGrp="1"/>
          </p:cNvSpPr>
          <p:nvPr>
            <p:ph type="body" idx="1"/>
          </p:nvPr>
        </p:nvSpPr>
        <p:spPr>
          <a:xfrm>
            <a:off x="682337" y="3934623"/>
            <a:ext cx="5382600" cy="2255100"/>
          </a:xfrm>
          <a:prstGeom prst="rect">
            <a:avLst/>
          </a:prstGeom>
          <a:noFill/>
          <a:ln>
            <a:noFill/>
          </a:ln>
        </p:spPr>
        <p:txBody>
          <a:bodyPr spcFirstLastPara="1" wrap="square" lIns="0" tIns="0" rIns="0" bIns="0" anchor="t" anchorCtr="0">
            <a:noAutofit/>
          </a:bodyPr>
          <a:lstStyle>
            <a:lvl1pPr marL="457200" lvl="0" indent="-330200" algn="l" rtl="0">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rtl="0">
              <a:lnSpc>
                <a:spcPct val="90000"/>
              </a:lnSpc>
              <a:spcBef>
                <a:spcPts val="500"/>
              </a:spcBef>
              <a:spcAft>
                <a:spcPts val="0"/>
              </a:spcAft>
              <a:buClr>
                <a:schemeClr val="dk1"/>
              </a:buClr>
              <a:buSzPts val="600"/>
              <a:buChar char="•"/>
              <a:defRPr sz="600"/>
            </a:lvl6pPr>
            <a:lvl7pPr marL="3200400" lvl="6" indent="-266700" algn="l" rtl="0">
              <a:lnSpc>
                <a:spcPct val="90000"/>
              </a:lnSpc>
              <a:spcBef>
                <a:spcPts val="500"/>
              </a:spcBef>
              <a:spcAft>
                <a:spcPts val="0"/>
              </a:spcAft>
              <a:buClr>
                <a:schemeClr val="dk1"/>
              </a:buClr>
              <a:buSzPts val="600"/>
              <a:buChar char="•"/>
              <a:defRPr sz="600"/>
            </a:lvl7pPr>
            <a:lvl8pPr marL="3657600" lvl="7" indent="-266700" algn="l" rtl="0">
              <a:lnSpc>
                <a:spcPct val="90000"/>
              </a:lnSpc>
              <a:spcBef>
                <a:spcPts val="500"/>
              </a:spcBef>
              <a:spcAft>
                <a:spcPts val="0"/>
              </a:spcAft>
              <a:buClr>
                <a:schemeClr val="dk1"/>
              </a:buClr>
              <a:buSzPts val="600"/>
              <a:buChar char="•"/>
              <a:defRPr sz="600"/>
            </a:lvl8pPr>
            <a:lvl9pPr marL="4114800" lvl="8" indent="-266700" algn="l" rtl="0">
              <a:lnSpc>
                <a:spcPct val="90000"/>
              </a:lnSpc>
              <a:spcBef>
                <a:spcPts val="500"/>
              </a:spcBef>
              <a:spcAft>
                <a:spcPts val="0"/>
              </a:spcAft>
              <a:buClr>
                <a:schemeClr val="dk1"/>
              </a:buClr>
              <a:buSzPts val="600"/>
              <a:buChar char="•"/>
              <a:defRPr sz="600"/>
            </a:lvl9pPr>
          </a:lstStyle>
          <a:p>
            <a:endParaRPr/>
          </a:p>
        </p:txBody>
      </p:sp>
      <p:sp>
        <p:nvSpPr>
          <p:cNvPr id="138" name="Google Shape;138;p13"/>
          <p:cNvSpPr txBox="1">
            <a:spLocks noGrp="1"/>
          </p:cNvSpPr>
          <p:nvPr>
            <p:ph type="subTitle" idx="2"/>
          </p:nvPr>
        </p:nvSpPr>
        <p:spPr>
          <a:xfrm>
            <a:off x="489600" y="1046400"/>
            <a:ext cx="11199900" cy="658500"/>
          </a:xfrm>
          <a:prstGeom prst="rect">
            <a:avLst/>
          </a:prstGeom>
        </p:spPr>
        <p:txBody>
          <a:bodyPr spcFirstLastPara="1" wrap="square" lIns="0" tIns="0" rIns="0" bIns="0" anchor="ctr" anchorCtr="0">
            <a:noAutofit/>
          </a:bodyPr>
          <a:lstStyle>
            <a:lvl1pPr lvl="0" algn="ctr" rtl="0">
              <a:spcBef>
                <a:spcPts val="1000"/>
              </a:spcBef>
              <a:spcAft>
                <a:spcPts val="0"/>
              </a:spcAft>
              <a:buNone/>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9" name="Google Shape;139;p13"/>
          <p:cNvSpPr txBox="1">
            <a:spLocks noGrp="1"/>
          </p:cNvSpPr>
          <p:nvPr>
            <p:ph type="subTitle" idx="3"/>
          </p:nvPr>
        </p:nvSpPr>
        <p:spPr>
          <a:xfrm>
            <a:off x="617600" y="1927000"/>
            <a:ext cx="685800" cy="685800"/>
          </a:xfrm>
          <a:prstGeom prst="rect">
            <a:avLst/>
          </a:prstGeom>
        </p:spPr>
        <p:txBody>
          <a:bodyPr spcFirstLastPara="1" wrap="square" lIns="0" tIns="0" rIns="0" bIns="0" anchor="t" anchorCtr="0">
            <a:noAutofit/>
          </a:bodyPr>
          <a:lstStyle>
            <a:lvl1pPr lvl="0">
              <a:spcBef>
                <a:spcPts val="1000"/>
              </a:spcBef>
              <a:spcAft>
                <a:spcPts val="0"/>
              </a:spcAft>
              <a:buNone/>
              <a:defRPr sz="1200"/>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0"/>
              </a:spcAft>
              <a:buNone/>
              <a:defRPr/>
            </a:lvl9pPr>
          </a:lstStyle>
          <a:p>
            <a:endParaRPr/>
          </a:p>
        </p:txBody>
      </p:sp>
      <p:sp>
        <p:nvSpPr>
          <p:cNvPr id="140" name="Google Shape;140;p13"/>
          <p:cNvSpPr txBox="1">
            <a:spLocks noGrp="1"/>
          </p:cNvSpPr>
          <p:nvPr>
            <p:ph type="subTitle" idx="4"/>
          </p:nvPr>
        </p:nvSpPr>
        <p:spPr>
          <a:xfrm>
            <a:off x="1449599"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41" name="Google Shape;141;p13"/>
          <p:cNvSpPr txBox="1">
            <a:spLocks noGrp="1"/>
          </p:cNvSpPr>
          <p:nvPr>
            <p:ph type="subTitle" idx="5"/>
          </p:nvPr>
        </p:nvSpPr>
        <p:spPr>
          <a:xfrm>
            <a:off x="3486933"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42" name="Google Shape;142;p13"/>
          <p:cNvSpPr txBox="1">
            <a:spLocks noGrp="1"/>
          </p:cNvSpPr>
          <p:nvPr>
            <p:ph type="subTitle" idx="6"/>
          </p:nvPr>
        </p:nvSpPr>
        <p:spPr>
          <a:xfrm>
            <a:off x="4318932"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43" name="Google Shape;143;p13"/>
          <p:cNvSpPr txBox="1">
            <a:spLocks noGrp="1"/>
          </p:cNvSpPr>
          <p:nvPr>
            <p:ph type="subTitle" idx="7"/>
          </p:nvPr>
        </p:nvSpPr>
        <p:spPr>
          <a:xfrm>
            <a:off x="6356267"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44" name="Google Shape;144;p13"/>
          <p:cNvSpPr txBox="1">
            <a:spLocks noGrp="1"/>
          </p:cNvSpPr>
          <p:nvPr>
            <p:ph type="subTitle" idx="8"/>
          </p:nvPr>
        </p:nvSpPr>
        <p:spPr>
          <a:xfrm>
            <a:off x="7188266"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45" name="Google Shape;145;p13"/>
          <p:cNvSpPr txBox="1">
            <a:spLocks noGrp="1"/>
          </p:cNvSpPr>
          <p:nvPr>
            <p:ph type="subTitle" idx="9"/>
          </p:nvPr>
        </p:nvSpPr>
        <p:spPr>
          <a:xfrm>
            <a:off x="9225600"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46" name="Google Shape;146;p13"/>
          <p:cNvSpPr txBox="1">
            <a:spLocks noGrp="1"/>
          </p:cNvSpPr>
          <p:nvPr>
            <p:ph type="subTitle" idx="13"/>
          </p:nvPr>
        </p:nvSpPr>
        <p:spPr>
          <a:xfrm>
            <a:off x="10057599"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47" name="Google Shape;147;p13"/>
          <p:cNvSpPr txBox="1">
            <a:spLocks noGrp="1"/>
          </p:cNvSpPr>
          <p:nvPr>
            <p:ph type="body" idx="14"/>
          </p:nvPr>
        </p:nvSpPr>
        <p:spPr>
          <a:xfrm>
            <a:off x="6314337" y="3934623"/>
            <a:ext cx="5382600" cy="2255100"/>
          </a:xfrm>
          <a:prstGeom prst="rect">
            <a:avLst/>
          </a:prstGeom>
          <a:noFill/>
          <a:ln>
            <a:noFill/>
          </a:ln>
        </p:spPr>
        <p:txBody>
          <a:bodyPr spcFirstLastPara="1" wrap="square" lIns="0" tIns="0" rIns="0" bIns="0" anchor="t" anchorCtr="0">
            <a:noAutofit/>
          </a:bodyPr>
          <a:lstStyle>
            <a:lvl1pPr marL="457200" lvl="0" indent="-330200" algn="l" rtl="0">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rtl="0">
              <a:lnSpc>
                <a:spcPct val="90000"/>
              </a:lnSpc>
              <a:spcBef>
                <a:spcPts val="500"/>
              </a:spcBef>
              <a:spcAft>
                <a:spcPts val="0"/>
              </a:spcAft>
              <a:buClr>
                <a:schemeClr val="dk1"/>
              </a:buClr>
              <a:buSzPts val="600"/>
              <a:buChar char="•"/>
              <a:defRPr sz="600"/>
            </a:lvl6pPr>
            <a:lvl7pPr marL="3200400" lvl="6" indent="-266700" algn="l" rtl="0">
              <a:lnSpc>
                <a:spcPct val="90000"/>
              </a:lnSpc>
              <a:spcBef>
                <a:spcPts val="500"/>
              </a:spcBef>
              <a:spcAft>
                <a:spcPts val="0"/>
              </a:spcAft>
              <a:buClr>
                <a:schemeClr val="dk1"/>
              </a:buClr>
              <a:buSzPts val="600"/>
              <a:buChar char="•"/>
              <a:defRPr sz="600"/>
            </a:lvl7pPr>
            <a:lvl8pPr marL="3657600" lvl="7" indent="-266700" algn="l" rtl="0">
              <a:lnSpc>
                <a:spcPct val="90000"/>
              </a:lnSpc>
              <a:spcBef>
                <a:spcPts val="500"/>
              </a:spcBef>
              <a:spcAft>
                <a:spcPts val="0"/>
              </a:spcAft>
              <a:buClr>
                <a:schemeClr val="dk1"/>
              </a:buClr>
              <a:buSzPts val="600"/>
              <a:buChar char="•"/>
              <a:defRPr sz="600"/>
            </a:lvl8pPr>
            <a:lvl9pPr marL="4114800" lvl="8" indent="-266700" algn="l" rtl="0">
              <a:lnSpc>
                <a:spcPct val="90000"/>
              </a:lnSpc>
              <a:spcBef>
                <a:spcPts val="500"/>
              </a:spcBef>
              <a:spcAft>
                <a:spcPts val="0"/>
              </a:spcAft>
              <a:buClr>
                <a:schemeClr val="dk1"/>
              </a:buClr>
              <a:buSzPts val="600"/>
              <a:buChar char="•"/>
              <a:defRPr sz="600"/>
            </a:lvl9pPr>
          </a:lstStyle>
          <a:p>
            <a:endParaRPr/>
          </a:p>
        </p:txBody>
      </p:sp>
      <p:sp>
        <p:nvSpPr>
          <p:cNvPr id="148" name="Google Shape;148;p13"/>
          <p:cNvSpPr txBox="1">
            <a:spLocks noGrp="1"/>
          </p:cNvSpPr>
          <p:nvPr>
            <p:ph type="subTitle" idx="15"/>
          </p:nvPr>
        </p:nvSpPr>
        <p:spPr>
          <a:xfrm>
            <a:off x="617600" y="3095000"/>
            <a:ext cx="5040000" cy="685800"/>
          </a:xfrm>
          <a:prstGeom prst="rect">
            <a:avLst/>
          </a:prstGeom>
          <a:solidFill>
            <a:schemeClr val="accent2"/>
          </a:solidFill>
        </p:spPr>
        <p:txBody>
          <a:bodyPr spcFirstLastPara="1" wrap="square" lIns="0" tIns="0" rIns="0" bIns="0" anchor="ctr" anchorCtr="0">
            <a:noAutofit/>
          </a:bodyPr>
          <a:lstStyle>
            <a:lvl1pPr lvl="0" algn="ctr" rtl="0">
              <a:spcBef>
                <a:spcPts val="1000"/>
              </a:spcBef>
              <a:spcAft>
                <a:spcPts val="0"/>
              </a:spcAft>
              <a:buNone/>
              <a:defRPr sz="2200">
                <a:solidFill>
                  <a:schemeClr val="lt1"/>
                </a:solidFill>
              </a:defRPr>
            </a:lvl1pPr>
            <a:lvl2pPr lvl="1" algn="ctr" rtl="0">
              <a:spcBef>
                <a:spcPts val="1000"/>
              </a:spcBef>
              <a:spcAft>
                <a:spcPts val="0"/>
              </a:spcAft>
              <a:buNone/>
              <a:defRPr sz="2200">
                <a:solidFill>
                  <a:schemeClr val="lt1"/>
                </a:solidFill>
              </a:defRPr>
            </a:lvl2pPr>
            <a:lvl3pPr lvl="2" algn="ctr" rtl="0">
              <a:spcBef>
                <a:spcPts val="1000"/>
              </a:spcBef>
              <a:spcAft>
                <a:spcPts val="0"/>
              </a:spcAft>
              <a:buNone/>
              <a:defRPr sz="2200">
                <a:solidFill>
                  <a:schemeClr val="lt1"/>
                </a:solidFill>
              </a:defRPr>
            </a:lvl3pPr>
            <a:lvl4pPr lvl="3" algn="ctr" rtl="0">
              <a:spcBef>
                <a:spcPts val="1000"/>
              </a:spcBef>
              <a:spcAft>
                <a:spcPts val="0"/>
              </a:spcAft>
              <a:buNone/>
              <a:defRPr sz="2200">
                <a:solidFill>
                  <a:schemeClr val="lt1"/>
                </a:solidFill>
              </a:defRPr>
            </a:lvl4pPr>
            <a:lvl5pPr lvl="4" algn="ctr" rtl="0">
              <a:spcBef>
                <a:spcPts val="1000"/>
              </a:spcBef>
              <a:spcAft>
                <a:spcPts val="0"/>
              </a:spcAft>
              <a:buNone/>
              <a:defRPr sz="2200">
                <a:solidFill>
                  <a:schemeClr val="lt1"/>
                </a:solidFill>
              </a:defRPr>
            </a:lvl5pPr>
            <a:lvl6pPr lvl="5" algn="ctr" rtl="0">
              <a:spcBef>
                <a:spcPts val="1000"/>
              </a:spcBef>
              <a:spcAft>
                <a:spcPts val="0"/>
              </a:spcAft>
              <a:buNone/>
              <a:defRPr sz="2200">
                <a:solidFill>
                  <a:schemeClr val="lt1"/>
                </a:solidFill>
              </a:defRPr>
            </a:lvl6pPr>
            <a:lvl7pPr lvl="6" algn="ctr" rtl="0">
              <a:spcBef>
                <a:spcPts val="1000"/>
              </a:spcBef>
              <a:spcAft>
                <a:spcPts val="0"/>
              </a:spcAft>
              <a:buNone/>
              <a:defRPr sz="2200">
                <a:solidFill>
                  <a:schemeClr val="lt1"/>
                </a:solidFill>
              </a:defRPr>
            </a:lvl7pPr>
            <a:lvl8pPr lvl="7" algn="ctr" rtl="0">
              <a:spcBef>
                <a:spcPts val="1000"/>
              </a:spcBef>
              <a:spcAft>
                <a:spcPts val="0"/>
              </a:spcAft>
              <a:buNone/>
              <a:defRPr sz="2200">
                <a:solidFill>
                  <a:schemeClr val="lt1"/>
                </a:solidFill>
              </a:defRPr>
            </a:lvl8pPr>
            <a:lvl9pPr lvl="8" algn="ctr" rtl="0">
              <a:spcBef>
                <a:spcPts val="1000"/>
              </a:spcBef>
              <a:spcAft>
                <a:spcPts val="0"/>
              </a:spcAft>
              <a:buNone/>
              <a:defRPr sz="2200">
                <a:solidFill>
                  <a:schemeClr val="lt1"/>
                </a:solidFill>
              </a:defRPr>
            </a:lvl9pPr>
          </a:lstStyle>
          <a:p>
            <a:endParaRPr/>
          </a:p>
        </p:txBody>
      </p:sp>
      <p:sp>
        <p:nvSpPr>
          <p:cNvPr id="149" name="Google Shape;149;p13"/>
          <p:cNvSpPr txBox="1">
            <a:spLocks noGrp="1"/>
          </p:cNvSpPr>
          <p:nvPr>
            <p:ph type="subTitle" idx="16"/>
          </p:nvPr>
        </p:nvSpPr>
        <p:spPr>
          <a:xfrm>
            <a:off x="6356330" y="3095000"/>
            <a:ext cx="5301600" cy="685800"/>
          </a:xfrm>
          <a:prstGeom prst="rect">
            <a:avLst/>
          </a:prstGeom>
          <a:solidFill>
            <a:schemeClr val="accent1"/>
          </a:solidFill>
        </p:spPr>
        <p:txBody>
          <a:bodyPr spcFirstLastPara="1" wrap="square" lIns="0" tIns="0" rIns="0" bIns="0" anchor="ctr" anchorCtr="0">
            <a:noAutofit/>
          </a:bodyPr>
          <a:lstStyle>
            <a:lvl1pPr lvl="0" algn="ctr" rtl="0">
              <a:spcBef>
                <a:spcPts val="1000"/>
              </a:spcBef>
              <a:spcAft>
                <a:spcPts val="0"/>
              </a:spcAft>
              <a:buNone/>
              <a:defRPr sz="2200">
                <a:solidFill>
                  <a:schemeClr val="lt1"/>
                </a:solidFill>
              </a:defRPr>
            </a:lvl1pPr>
            <a:lvl2pPr lvl="1" algn="ctr" rtl="0">
              <a:spcBef>
                <a:spcPts val="1000"/>
              </a:spcBef>
              <a:spcAft>
                <a:spcPts val="0"/>
              </a:spcAft>
              <a:buNone/>
              <a:defRPr sz="2200">
                <a:solidFill>
                  <a:schemeClr val="lt1"/>
                </a:solidFill>
              </a:defRPr>
            </a:lvl2pPr>
            <a:lvl3pPr lvl="2" algn="ctr" rtl="0">
              <a:spcBef>
                <a:spcPts val="1000"/>
              </a:spcBef>
              <a:spcAft>
                <a:spcPts val="0"/>
              </a:spcAft>
              <a:buNone/>
              <a:defRPr sz="2200">
                <a:solidFill>
                  <a:schemeClr val="lt1"/>
                </a:solidFill>
              </a:defRPr>
            </a:lvl3pPr>
            <a:lvl4pPr lvl="3" algn="ctr" rtl="0">
              <a:spcBef>
                <a:spcPts val="1000"/>
              </a:spcBef>
              <a:spcAft>
                <a:spcPts val="0"/>
              </a:spcAft>
              <a:buNone/>
              <a:defRPr sz="2200">
                <a:solidFill>
                  <a:schemeClr val="lt1"/>
                </a:solidFill>
              </a:defRPr>
            </a:lvl4pPr>
            <a:lvl5pPr lvl="4" algn="ctr" rtl="0">
              <a:spcBef>
                <a:spcPts val="1000"/>
              </a:spcBef>
              <a:spcAft>
                <a:spcPts val="0"/>
              </a:spcAft>
              <a:buNone/>
              <a:defRPr sz="2200">
                <a:solidFill>
                  <a:schemeClr val="lt1"/>
                </a:solidFill>
              </a:defRPr>
            </a:lvl5pPr>
            <a:lvl6pPr lvl="5" algn="ctr" rtl="0">
              <a:spcBef>
                <a:spcPts val="1000"/>
              </a:spcBef>
              <a:spcAft>
                <a:spcPts val="0"/>
              </a:spcAft>
              <a:buNone/>
              <a:defRPr sz="2200">
                <a:solidFill>
                  <a:schemeClr val="lt1"/>
                </a:solidFill>
              </a:defRPr>
            </a:lvl6pPr>
            <a:lvl7pPr lvl="6" algn="ctr" rtl="0">
              <a:spcBef>
                <a:spcPts val="1000"/>
              </a:spcBef>
              <a:spcAft>
                <a:spcPts val="0"/>
              </a:spcAft>
              <a:buNone/>
              <a:defRPr sz="2200">
                <a:solidFill>
                  <a:schemeClr val="lt1"/>
                </a:solidFill>
              </a:defRPr>
            </a:lvl7pPr>
            <a:lvl8pPr lvl="7" algn="ctr" rtl="0">
              <a:spcBef>
                <a:spcPts val="1000"/>
              </a:spcBef>
              <a:spcAft>
                <a:spcPts val="0"/>
              </a:spcAft>
              <a:buNone/>
              <a:defRPr sz="2200">
                <a:solidFill>
                  <a:schemeClr val="lt1"/>
                </a:solidFill>
              </a:defRPr>
            </a:lvl8pPr>
            <a:lvl9pPr lvl="8" algn="ctr" rtl="0">
              <a:spcBef>
                <a:spcPts val="1000"/>
              </a:spcBef>
              <a:spcAft>
                <a:spcPts val="0"/>
              </a:spcAft>
              <a:buNone/>
              <a:defRPr sz="2200">
                <a:solidFill>
                  <a:schemeClr val="l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estion TItle" preserve="1" userDrawn="1">
  <p:cSld name="1_Question TItle">
    <p:bg>
      <p:bgPr>
        <a:solidFill>
          <a:schemeClr val="lt1"/>
        </a:solidFill>
        <a:effectLst/>
      </p:bgPr>
    </p:bg>
    <p:spTree>
      <p:nvGrpSpPr>
        <p:cNvPr id="1" name="Shape 151"/>
        <p:cNvGrpSpPr/>
        <p:nvPr/>
      </p:nvGrpSpPr>
      <p:grpSpPr>
        <a:xfrm>
          <a:off x="0" y="0"/>
          <a:ext cx="0" cy="0"/>
          <a:chOff x="0" y="0"/>
          <a:chExt cx="0" cy="0"/>
        </a:xfrm>
      </p:grpSpPr>
      <p:sp>
        <p:nvSpPr>
          <p:cNvPr id="157" name="Google Shape;157;p14"/>
          <p:cNvSpPr/>
          <p:nvPr/>
        </p:nvSpPr>
        <p:spPr>
          <a:xfrm>
            <a:off x="112058" y="6595634"/>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dirty="0">
                <a:solidFill>
                  <a:srgbClr val="7A7A7A"/>
                </a:solidFill>
                <a:latin typeface="Calibri"/>
                <a:ea typeface="Calibri"/>
                <a:cs typeface="Calibri"/>
                <a:sym typeface="Calibri"/>
              </a:rPr>
              <a:t>Copyright© AgilityHealth®  | Confidential &amp; Proprietary</a:t>
            </a:r>
            <a:endParaRPr dirty="0"/>
          </a:p>
        </p:txBody>
      </p:sp>
      <p:sp>
        <p:nvSpPr>
          <p:cNvPr id="9" name="Google Shape;126;p11">
            <a:extLst>
              <a:ext uri="{FF2B5EF4-FFF2-40B4-BE49-F238E27FC236}">
                <a16:creationId xmlns:a16="http://schemas.microsoft.com/office/drawing/2014/main" id="{2872E92A-C0B9-3BB1-C90D-FDD262296C06}"/>
              </a:ext>
            </a:extLst>
          </p:cNvPr>
          <p:cNvSpPr txBox="1">
            <a:spLocks noGrp="1"/>
          </p:cNvSpPr>
          <p:nvPr>
            <p:ph type="title"/>
          </p:nvPr>
        </p:nvSpPr>
        <p:spPr>
          <a:xfrm>
            <a:off x="548640" y="250249"/>
            <a:ext cx="8727882"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36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11" name="Google Shape;21;p1">
            <a:extLst>
              <a:ext uri="{FF2B5EF4-FFF2-40B4-BE49-F238E27FC236}">
                <a16:creationId xmlns:a16="http://schemas.microsoft.com/office/drawing/2014/main" id="{093CC4EB-17F6-F85C-3D13-8365DA66D58A}"/>
              </a:ext>
            </a:extLst>
          </p:cNvPr>
          <p:cNvPicPr preferRelativeResize="0"/>
          <p:nvPr userDrawn="1"/>
        </p:nvPicPr>
        <p:blipFill>
          <a:blip r:embed="rId2">
            <a:alphaModFix/>
          </a:blip>
          <a:stretch>
            <a:fillRect/>
          </a:stretch>
        </p:blipFill>
        <p:spPr>
          <a:xfrm>
            <a:off x="447663" y="914400"/>
            <a:ext cx="11744325" cy="28575"/>
          </a:xfrm>
          <a:prstGeom prst="rect">
            <a:avLst/>
          </a:prstGeom>
          <a:noFill/>
          <a:ln>
            <a:noFill/>
          </a:ln>
        </p:spPr>
      </p:pic>
      <p:pic>
        <p:nvPicPr>
          <p:cNvPr id="7" name="Picture 6">
            <a:extLst>
              <a:ext uri="{FF2B5EF4-FFF2-40B4-BE49-F238E27FC236}">
                <a16:creationId xmlns:a16="http://schemas.microsoft.com/office/drawing/2014/main" id="{F96698C1-F4FD-D440-9E70-845F73D97DA3}"/>
              </a:ext>
            </a:extLst>
          </p:cNvPr>
          <p:cNvPicPr>
            <a:picLocks noChangeAspect="1"/>
          </p:cNvPicPr>
          <p:nvPr userDrawn="1"/>
        </p:nvPicPr>
        <p:blipFill>
          <a:blip r:embed="rId3"/>
          <a:stretch>
            <a:fillRect/>
          </a:stretch>
        </p:blipFill>
        <p:spPr>
          <a:xfrm>
            <a:off x="10261120" y="139171"/>
            <a:ext cx="1773304" cy="499403"/>
          </a:xfrm>
          <a:prstGeom prst="rect">
            <a:avLst/>
          </a:prstGeom>
        </p:spPr>
      </p:pic>
    </p:spTree>
    <p:extLst>
      <p:ext uri="{BB962C8B-B14F-4D97-AF65-F5344CB8AC3E}">
        <p14:creationId xmlns:p14="http://schemas.microsoft.com/office/powerpoint/2010/main" val="316964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mple Section Slide" type="secHead">
  <p:cSld name="SECTION_HEADER">
    <p:spTree>
      <p:nvGrpSpPr>
        <p:cNvPr id="1" name="Shape 159"/>
        <p:cNvGrpSpPr/>
        <p:nvPr/>
      </p:nvGrpSpPr>
      <p:grpSpPr>
        <a:xfrm>
          <a:off x="0" y="0"/>
          <a:ext cx="0" cy="0"/>
          <a:chOff x="0" y="0"/>
          <a:chExt cx="0" cy="0"/>
        </a:xfrm>
      </p:grpSpPr>
      <p:sp>
        <p:nvSpPr>
          <p:cNvPr id="160" name="Google Shape;160;p15"/>
          <p:cNvSpPr txBox="1">
            <a:spLocks noGrp="1"/>
          </p:cNvSpPr>
          <p:nvPr>
            <p:ph type="title"/>
          </p:nvPr>
        </p:nvSpPr>
        <p:spPr>
          <a:xfrm>
            <a:off x="548640" y="1709740"/>
            <a:ext cx="11277600" cy="28527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6000"/>
              <a:buFont typeface="Calibri"/>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15"/>
          <p:cNvSpPr txBox="1">
            <a:spLocks noGrp="1"/>
          </p:cNvSpPr>
          <p:nvPr>
            <p:ph type="subTitle" idx="1"/>
          </p:nvPr>
        </p:nvSpPr>
        <p:spPr>
          <a:xfrm>
            <a:off x="548640" y="4752000"/>
            <a:ext cx="11274600" cy="1071900"/>
          </a:xfrm>
          <a:prstGeom prst="rect">
            <a:avLst/>
          </a:prstGeom>
        </p:spPr>
        <p:txBody>
          <a:bodyPr spcFirstLastPara="1" wrap="square" lIns="0" tIns="0" rIns="0" bIns="0" anchor="t" anchorCtr="0">
            <a:noAutofit/>
          </a:bodyPr>
          <a:lstStyle>
            <a:lvl1pPr lvl="0">
              <a:spcBef>
                <a:spcPts val="1000"/>
              </a:spcBef>
              <a:spcAft>
                <a:spcPts val="0"/>
              </a:spcAft>
              <a:buNone/>
              <a:defRPr>
                <a:solidFill>
                  <a:srgbClr val="7A7A7A"/>
                </a:solidFill>
              </a:defRPr>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0"/>
              </a:spcAft>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Dark Grey Radar" userDrawn="1">
  <p:cSld name="1_Dark Grey Radar">
    <p:bg>
      <p:bgPr>
        <a:solidFill>
          <a:schemeClr val="lt1"/>
        </a:solidFill>
        <a:effectLst/>
      </p:bgPr>
    </p:bg>
    <p:spTree>
      <p:nvGrpSpPr>
        <p:cNvPr id="1" name="Shape 163"/>
        <p:cNvGrpSpPr/>
        <p:nvPr/>
      </p:nvGrpSpPr>
      <p:grpSpPr>
        <a:xfrm>
          <a:off x="0" y="0"/>
          <a:ext cx="0" cy="0"/>
          <a:chOff x="0" y="0"/>
          <a:chExt cx="0" cy="0"/>
        </a:xfrm>
      </p:grpSpPr>
      <p:sp>
        <p:nvSpPr>
          <p:cNvPr id="164" name="Google Shape;164;p16"/>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lnSpc>
                <a:spcPct val="100000"/>
              </a:lnSpc>
              <a:spcBef>
                <a:spcPts val="0"/>
              </a:spcBef>
              <a:spcAft>
                <a:spcPts val="0"/>
              </a:spcAft>
              <a:buClr>
                <a:schemeClr val="lt1"/>
              </a:buClr>
              <a:buSzPts val="1600"/>
              <a:buFont typeface="Calibri"/>
              <a:buNone/>
            </a:pPr>
            <a:endParaRPr sz="1600" b="0" i="0" u="none" strike="noStrike" cap="none">
              <a:solidFill>
                <a:srgbClr val="644CA0"/>
              </a:solidFill>
              <a:latin typeface="Calibri"/>
              <a:ea typeface="Calibri"/>
              <a:cs typeface="Calibri"/>
              <a:sym typeface="Calibri"/>
            </a:endParaRPr>
          </a:p>
        </p:txBody>
      </p:sp>
      <p:sp>
        <p:nvSpPr>
          <p:cNvPr id="165" name="Google Shape;165;p16"/>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spcBef>
                <a:spcPts val="0"/>
              </a:spcBef>
              <a:spcAft>
                <a:spcPts val="0"/>
              </a:spcAft>
              <a:buNone/>
            </a:pPr>
            <a:endParaRPr sz="1600" b="0">
              <a:solidFill>
                <a:schemeClr val="accent5"/>
              </a:solidFill>
              <a:latin typeface="Calibri"/>
              <a:ea typeface="Calibri"/>
              <a:cs typeface="Calibri"/>
              <a:sym typeface="Calibri"/>
            </a:endParaRPr>
          </a:p>
        </p:txBody>
      </p:sp>
      <p:pic>
        <p:nvPicPr>
          <p:cNvPr id="167" name="Google Shape;167;p16"/>
          <p:cNvPicPr preferRelativeResize="0"/>
          <p:nvPr/>
        </p:nvPicPr>
        <p:blipFill rotWithShape="1">
          <a:blip r:embed="rId2">
            <a:alphaModFix/>
          </a:blip>
          <a:srcRect l="47139" t="-1936" b="-4520"/>
          <a:stretch/>
        </p:blipFill>
        <p:spPr>
          <a:xfrm>
            <a:off x="0" y="-2979643"/>
            <a:ext cx="3160435" cy="6369579"/>
          </a:xfrm>
          <a:prstGeom prst="rect">
            <a:avLst/>
          </a:prstGeom>
          <a:noFill/>
          <a:ln>
            <a:noFill/>
          </a:ln>
        </p:spPr>
      </p:pic>
      <p:pic>
        <p:nvPicPr>
          <p:cNvPr id="169" name="Google Shape;169;p16"/>
          <p:cNvPicPr preferRelativeResize="0"/>
          <p:nvPr/>
        </p:nvPicPr>
        <p:blipFill rotWithShape="1">
          <a:blip r:embed="rId2">
            <a:alphaModFix/>
          </a:blip>
          <a:srcRect l="47139" t="-1936" b="-4520"/>
          <a:stretch/>
        </p:blipFill>
        <p:spPr>
          <a:xfrm>
            <a:off x="0" y="-2979643"/>
            <a:ext cx="3160435" cy="6369579"/>
          </a:xfrm>
          <a:prstGeom prst="rect">
            <a:avLst/>
          </a:prstGeom>
          <a:noFill/>
          <a:ln>
            <a:noFill/>
          </a:ln>
        </p:spPr>
      </p:pic>
      <p:sp>
        <p:nvSpPr>
          <p:cNvPr id="170" name="Google Shape;170;p16"/>
          <p:cNvSpPr txBox="1">
            <a:spLocks noGrp="1"/>
          </p:cNvSpPr>
          <p:nvPr>
            <p:ph type="title"/>
          </p:nvPr>
        </p:nvSpPr>
        <p:spPr>
          <a:xfrm>
            <a:off x="2137600" y="2716800"/>
            <a:ext cx="9440100" cy="1520100"/>
          </a:xfrm>
          <a:prstGeom prst="rect">
            <a:avLst/>
          </a:prstGeom>
        </p:spPr>
        <p:txBody>
          <a:bodyPr spcFirstLastPara="1" wrap="square" lIns="0" tIns="0" rIns="0" bIns="0" anchor="ctr" anchorCtr="0">
            <a:noAutofit/>
          </a:bodyPr>
          <a:lstStyle>
            <a:lvl1pPr lvl="0" algn="ctr">
              <a:spcBef>
                <a:spcPts val="0"/>
              </a:spcBef>
              <a:spcAft>
                <a:spcPts val="0"/>
              </a:spcAft>
              <a:buNone/>
              <a:defRPr sz="6000">
                <a:solidFill>
                  <a:schemeClr val="lt1"/>
                </a:solidFill>
              </a:defRPr>
            </a:lvl1pPr>
            <a:lvl2pPr lvl="1" algn="ctr">
              <a:spcBef>
                <a:spcPts val="0"/>
              </a:spcBef>
              <a:spcAft>
                <a:spcPts val="0"/>
              </a:spcAft>
              <a:buNone/>
              <a:defRPr sz="6000"/>
            </a:lvl2pPr>
            <a:lvl3pPr lvl="2" algn="ctr">
              <a:spcBef>
                <a:spcPts val="0"/>
              </a:spcBef>
              <a:spcAft>
                <a:spcPts val="0"/>
              </a:spcAft>
              <a:buNone/>
              <a:defRPr sz="6000"/>
            </a:lvl3pPr>
            <a:lvl4pPr lvl="3" algn="ctr">
              <a:spcBef>
                <a:spcPts val="0"/>
              </a:spcBef>
              <a:spcAft>
                <a:spcPts val="0"/>
              </a:spcAft>
              <a:buNone/>
              <a:defRPr sz="6000"/>
            </a:lvl4pPr>
            <a:lvl5pPr lvl="4" algn="ctr">
              <a:spcBef>
                <a:spcPts val="0"/>
              </a:spcBef>
              <a:spcAft>
                <a:spcPts val="0"/>
              </a:spcAft>
              <a:buNone/>
              <a:defRPr sz="6000"/>
            </a:lvl5pPr>
            <a:lvl6pPr lvl="5" algn="ctr">
              <a:spcBef>
                <a:spcPts val="0"/>
              </a:spcBef>
              <a:spcAft>
                <a:spcPts val="0"/>
              </a:spcAft>
              <a:buNone/>
              <a:defRPr sz="6000"/>
            </a:lvl6pPr>
            <a:lvl7pPr lvl="6" algn="ctr">
              <a:spcBef>
                <a:spcPts val="0"/>
              </a:spcBef>
              <a:spcAft>
                <a:spcPts val="0"/>
              </a:spcAft>
              <a:buNone/>
              <a:defRPr sz="6000"/>
            </a:lvl7pPr>
            <a:lvl8pPr lvl="7" algn="ctr">
              <a:spcBef>
                <a:spcPts val="0"/>
              </a:spcBef>
              <a:spcAft>
                <a:spcPts val="0"/>
              </a:spcAft>
              <a:buNone/>
              <a:defRPr sz="6000"/>
            </a:lvl8pPr>
            <a:lvl9pPr lvl="8" algn="ctr">
              <a:spcBef>
                <a:spcPts val="0"/>
              </a:spcBef>
              <a:spcAft>
                <a:spcPts val="0"/>
              </a:spcAft>
              <a:buNone/>
              <a:defRPr sz="6000"/>
            </a:lvl9pPr>
          </a:lstStyle>
          <a:p>
            <a:endParaRPr/>
          </a:p>
        </p:txBody>
      </p:sp>
      <p:sp>
        <p:nvSpPr>
          <p:cNvPr id="171" name="Google Shape;171;p16"/>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dirty="0">
                <a:solidFill>
                  <a:srgbClr val="7A7A7A"/>
                </a:solidFill>
                <a:latin typeface="Calibri"/>
                <a:ea typeface="Calibri"/>
                <a:cs typeface="Calibri"/>
                <a:sym typeface="Calibri"/>
              </a:rPr>
              <a:t>Copyright© AgilityHealth®  | Confidential &amp; Proprietary</a:t>
            </a:r>
            <a:endParaRPr dirty="0"/>
          </a:p>
        </p:txBody>
      </p:sp>
      <p:pic>
        <p:nvPicPr>
          <p:cNvPr id="10" name="Picture 9">
            <a:extLst>
              <a:ext uri="{FF2B5EF4-FFF2-40B4-BE49-F238E27FC236}">
                <a16:creationId xmlns:a16="http://schemas.microsoft.com/office/drawing/2014/main" id="{0823A630-E7A1-354B-BC3B-CC1520A50A53}"/>
              </a:ext>
            </a:extLst>
          </p:cNvPr>
          <p:cNvPicPr>
            <a:picLocks noChangeAspect="1"/>
          </p:cNvPicPr>
          <p:nvPr userDrawn="1"/>
        </p:nvPicPr>
        <p:blipFill>
          <a:blip r:embed="rId3"/>
          <a:stretch>
            <a:fillRect/>
          </a:stretch>
        </p:blipFill>
        <p:spPr>
          <a:xfrm>
            <a:off x="10247052" y="6280053"/>
            <a:ext cx="1773304" cy="49940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userDrawn="1">
  <p:cSld name="Blank">
    <p:bg>
      <p:bgPr>
        <a:solidFill>
          <a:schemeClr val="lt1"/>
        </a:solidFill>
        <a:effectLst/>
      </p:bgPr>
    </p:bg>
    <p:spTree>
      <p:nvGrpSpPr>
        <p:cNvPr id="1" name="Shape 173"/>
        <p:cNvGrpSpPr/>
        <p:nvPr/>
      </p:nvGrpSpPr>
      <p:grpSpPr>
        <a:xfrm>
          <a:off x="0" y="0"/>
          <a:ext cx="0" cy="0"/>
          <a:chOff x="0" y="0"/>
          <a:chExt cx="0" cy="0"/>
        </a:xfrm>
      </p:grpSpPr>
      <p:sp>
        <p:nvSpPr>
          <p:cNvPr id="176" name="Google Shape;176;p17"/>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dirty="0">
                <a:solidFill>
                  <a:srgbClr val="7A7A7A"/>
                </a:solidFill>
                <a:latin typeface="Calibri"/>
                <a:ea typeface="Calibri"/>
                <a:cs typeface="Calibri"/>
                <a:sym typeface="Calibri"/>
              </a:rPr>
              <a:t>Copyright© AgilityHealth®  | Confidential &amp; Proprietary</a:t>
            </a:r>
            <a:endParaRPr dirty="0"/>
          </a:p>
        </p:txBody>
      </p:sp>
      <p:pic>
        <p:nvPicPr>
          <p:cNvPr id="4" name="Picture 3">
            <a:extLst>
              <a:ext uri="{FF2B5EF4-FFF2-40B4-BE49-F238E27FC236}">
                <a16:creationId xmlns:a16="http://schemas.microsoft.com/office/drawing/2014/main" id="{3906E976-09E6-0342-9554-C79BF30E3784}"/>
              </a:ext>
            </a:extLst>
          </p:cNvPr>
          <p:cNvPicPr>
            <a:picLocks noChangeAspect="1"/>
          </p:cNvPicPr>
          <p:nvPr userDrawn="1"/>
        </p:nvPicPr>
        <p:blipFill>
          <a:blip r:embed="rId2"/>
          <a:stretch>
            <a:fillRect/>
          </a:stretch>
        </p:blipFill>
        <p:spPr>
          <a:xfrm>
            <a:off x="10247052" y="6280053"/>
            <a:ext cx="1773304" cy="49940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1_Blank" userDrawn="1">
  <p:cSld name="1_Blank">
    <p:bg>
      <p:bgPr>
        <a:solidFill>
          <a:schemeClr val="lt1"/>
        </a:solid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 Op 1 2" userDrawn="1">
  <p:cSld name="Title Slide - Op 1_2">
    <p:spTree>
      <p:nvGrpSpPr>
        <p:cNvPr id="1" name="Shape 180"/>
        <p:cNvGrpSpPr/>
        <p:nvPr/>
      </p:nvGrpSpPr>
      <p:grpSpPr>
        <a:xfrm>
          <a:off x="0" y="0"/>
          <a:ext cx="0" cy="0"/>
          <a:chOff x="0" y="0"/>
          <a:chExt cx="0" cy="0"/>
        </a:xfrm>
      </p:grpSpPr>
      <p:pic>
        <p:nvPicPr>
          <p:cNvPr id="181" name="Google Shape;181;p19"/>
          <p:cNvPicPr preferRelativeResize="0"/>
          <p:nvPr userDrawn="1"/>
        </p:nvPicPr>
        <p:blipFill rotWithShape="1">
          <a:blip r:embed="rId2">
            <a:alphaModFix amt="78000"/>
          </a:blip>
          <a:srcRect/>
          <a:stretch/>
        </p:blipFill>
        <p:spPr>
          <a:xfrm>
            <a:off x="-43528" y="0"/>
            <a:ext cx="12235528" cy="6858002"/>
          </a:xfrm>
          <a:prstGeom prst="rect">
            <a:avLst/>
          </a:prstGeom>
          <a:noFill/>
          <a:ln>
            <a:noFill/>
          </a:ln>
        </p:spPr>
      </p:pic>
      <p:sp>
        <p:nvSpPr>
          <p:cNvPr id="182" name="Google Shape;182;p19"/>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19"/>
          <p:cNvSpPr txBox="1">
            <a:spLocks noGrp="1"/>
          </p:cNvSpPr>
          <p:nvPr>
            <p:ph type="body" idx="1"/>
          </p:nvPr>
        </p:nvSpPr>
        <p:spPr>
          <a:xfrm>
            <a:off x="2286001" y="4869873"/>
            <a:ext cx="9903000" cy="921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dk1"/>
              </a:buClr>
              <a:buSzPts val="4400"/>
              <a:buNone/>
              <a:defRPr sz="4400" b="0" i="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185" name="Google Shape;185;p19"/>
          <p:cNvGrpSpPr/>
          <p:nvPr/>
        </p:nvGrpSpPr>
        <p:grpSpPr>
          <a:xfrm>
            <a:off x="3480017" y="639861"/>
            <a:ext cx="9210264" cy="1461918"/>
            <a:chOff x="4795018" y="1205061"/>
            <a:chExt cx="9210264" cy="1461918"/>
          </a:xfrm>
        </p:grpSpPr>
        <p:sp>
          <p:nvSpPr>
            <p:cNvPr id="186" name="Google Shape;186;p19"/>
            <p:cNvSpPr txBox="1"/>
            <p:nvPr/>
          </p:nvSpPr>
          <p:spPr>
            <a:xfrm>
              <a:off x="4795018" y="1601159"/>
              <a:ext cx="99568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595B"/>
                </a:buClr>
                <a:buSzPts val="4000"/>
                <a:buFont typeface="Calibri"/>
                <a:buNone/>
              </a:pPr>
              <a:r>
                <a:rPr lang="en-US" sz="4000" b="0" i="0" u="none" strike="noStrike" cap="none" dirty="0">
                  <a:solidFill>
                    <a:srgbClr val="58595B"/>
                  </a:solidFill>
                  <a:latin typeface="Calibri"/>
                  <a:ea typeface="Calibri"/>
                  <a:cs typeface="Calibri"/>
                  <a:sym typeface="Calibri"/>
                </a:rPr>
                <a:t>The</a:t>
              </a:r>
              <a:endParaRPr dirty="0"/>
            </a:p>
          </p:txBody>
        </p:sp>
        <p:sp>
          <p:nvSpPr>
            <p:cNvPr id="187" name="Google Shape;187;p19"/>
            <p:cNvSpPr txBox="1"/>
            <p:nvPr/>
          </p:nvSpPr>
          <p:spPr>
            <a:xfrm>
              <a:off x="5653582" y="1205061"/>
              <a:ext cx="83517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595B"/>
                </a:buClr>
                <a:buSzPts val="7200"/>
                <a:buFont typeface="Arial"/>
                <a:buNone/>
              </a:pPr>
              <a:r>
                <a:rPr lang="en-US" sz="7200" b="1" i="0" u="none" strike="noStrike" cap="none">
                  <a:solidFill>
                    <a:srgbClr val="58595B"/>
                  </a:solidFill>
                  <a:latin typeface="Arial"/>
                  <a:ea typeface="Arial"/>
                  <a:cs typeface="Arial"/>
                  <a:sym typeface="Arial"/>
                </a:rPr>
                <a:t>world’s leading</a:t>
              </a:r>
              <a:endParaRPr/>
            </a:p>
          </p:txBody>
        </p:sp>
        <p:sp>
          <p:nvSpPr>
            <p:cNvPr id="188" name="Google Shape;188;p19"/>
            <p:cNvSpPr txBox="1"/>
            <p:nvPr/>
          </p:nvSpPr>
          <p:spPr>
            <a:xfrm>
              <a:off x="5334000" y="2143779"/>
              <a:ext cx="8351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595B"/>
                </a:buClr>
                <a:buSzPts val="2800"/>
                <a:buFont typeface="Arial"/>
                <a:buNone/>
              </a:pPr>
              <a:r>
                <a:rPr lang="en-US" sz="2800" b="0" i="0" u="none" strike="noStrike" cap="none">
                  <a:solidFill>
                    <a:srgbClr val="58595B"/>
                  </a:solidFill>
                  <a:latin typeface="Arial"/>
                  <a:ea typeface="Arial"/>
                  <a:cs typeface="Arial"/>
                  <a:sym typeface="Arial"/>
                </a:rPr>
                <a:t>Agile measurement &amp; growth platform</a:t>
              </a:r>
              <a:endParaRPr/>
            </a:p>
          </p:txBody>
        </p:sp>
      </p:grpSp>
      <p:pic>
        <p:nvPicPr>
          <p:cNvPr id="189" name="Google Shape;189;p19"/>
          <p:cNvPicPr preferRelativeResize="0"/>
          <p:nvPr/>
        </p:nvPicPr>
        <p:blipFill rotWithShape="1">
          <a:blip r:embed="rId3">
            <a:alphaModFix/>
          </a:blip>
          <a:srcRect t="-1937" b="-4524"/>
          <a:stretch/>
        </p:blipFill>
        <p:spPr>
          <a:xfrm>
            <a:off x="0" y="1"/>
            <a:ext cx="3160435" cy="6369579"/>
          </a:xfrm>
          <a:prstGeom prst="rect">
            <a:avLst/>
          </a:prstGeom>
          <a:noFill/>
          <a:ln>
            <a:noFill/>
          </a:ln>
        </p:spPr>
      </p:pic>
      <p:pic>
        <p:nvPicPr>
          <p:cNvPr id="11" name="Picture 10">
            <a:extLst>
              <a:ext uri="{FF2B5EF4-FFF2-40B4-BE49-F238E27FC236}">
                <a16:creationId xmlns:a16="http://schemas.microsoft.com/office/drawing/2014/main" id="{EC7C0C91-1AC8-3C46-9CC0-81AB51215325}"/>
              </a:ext>
            </a:extLst>
          </p:cNvPr>
          <p:cNvPicPr>
            <a:picLocks noChangeAspect="1"/>
          </p:cNvPicPr>
          <p:nvPr userDrawn="1"/>
        </p:nvPicPr>
        <p:blipFill>
          <a:blip r:embed="rId4"/>
          <a:stretch>
            <a:fillRect/>
          </a:stretch>
        </p:blipFill>
        <p:spPr>
          <a:xfrm>
            <a:off x="5027876" y="2680885"/>
            <a:ext cx="4419250" cy="124456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Light Grey Radar 1" userDrawn="1">
  <p:cSld name="1_Light Grey Radar_1">
    <p:bg>
      <p:bgPr>
        <a:solidFill>
          <a:schemeClr val="lt1"/>
        </a:solidFill>
        <a:effectLst/>
      </p:bgPr>
    </p:bg>
    <p:spTree>
      <p:nvGrpSpPr>
        <p:cNvPr id="1" name="Shape 191"/>
        <p:cNvGrpSpPr/>
        <p:nvPr/>
      </p:nvGrpSpPr>
      <p:grpSpPr>
        <a:xfrm>
          <a:off x="0" y="0"/>
          <a:ext cx="0" cy="0"/>
          <a:chOff x="0" y="0"/>
          <a:chExt cx="0" cy="0"/>
        </a:xfrm>
      </p:grpSpPr>
      <p:pic>
        <p:nvPicPr>
          <p:cNvPr id="192" name="Google Shape;192;p20"/>
          <p:cNvPicPr preferRelativeResize="0"/>
          <p:nvPr/>
        </p:nvPicPr>
        <p:blipFill rotWithShape="1">
          <a:blip r:embed="rId2">
            <a:alphaModFix amt="78000"/>
          </a:blip>
          <a:srcRect/>
          <a:stretch/>
        </p:blipFill>
        <p:spPr>
          <a:xfrm>
            <a:off x="1" y="738028"/>
            <a:ext cx="12192001" cy="5099306"/>
          </a:xfrm>
          <a:prstGeom prst="rect">
            <a:avLst/>
          </a:prstGeom>
          <a:noFill/>
          <a:ln>
            <a:noFill/>
          </a:ln>
        </p:spPr>
      </p:pic>
      <p:sp>
        <p:nvSpPr>
          <p:cNvPr id="193" name="Google Shape;193;p20"/>
          <p:cNvSpPr/>
          <p:nvPr/>
        </p:nvSpPr>
        <p:spPr>
          <a:xfrm>
            <a:off x="381000" y="6451684"/>
            <a:ext cx="7620000" cy="2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7A7A"/>
              </a:buClr>
              <a:buSzPts val="1051"/>
              <a:buFont typeface="Calibri"/>
              <a:buNone/>
            </a:pPr>
            <a:r>
              <a:rPr lang="en-US" sz="1051" b="0" i="0" u="none" strike="noStrike" cap="none" dirty="0">
                <a:solidFill>
                  <a:srgbClr val="7A7A7A"/>
                </a:solidFill>
                <a:latin typeface="Calibri"/>
                <a:ea typeface="Calibri"/>
                <a:cs typeface="Calibri"/>
                <a:sym typeface="Calibri"/>
              </a:rPr>
              <a:t>Copyright© AgilityHealth® | Confidential &amp; Proprietary</a:t>
            </a:r>
            <a:endParaRPr dirty="0"/>
          </a:p>
        </p:txBody>
      </p:sp>
      <p:sp>
        <p:nvSpPr>
          <p:cNvPr id="195" name="Google Shape;195;p20"/>
          <p:cNvSpPr txBox="1">
            <a:spLocks noGrp="1"/>
          </p:cNvSpPr>
          <p:nvPr>
            <p:ph type="body" idx="1"/>
          </p:nvPr>
        </p:nvSpPr>
        <p:spPr>
          <a:xfrm>
            <a:off x="3160435" y="2827017"/>
            <a:ext cx="8686800" cy="9213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dk1"/>
              </a:buClr>
              <a:buSzPts val="6000"/>
              <a:buNone/>
              <a:defRPr sz="6000" b="0" i="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96" name="Google Shape;196;p20"/>
          <p:cNvPicPr preferRelativeResize="0"/>
          <p:nvPr/>
        </p:nvPicPr>
        <p:blipFill rotWithShape="1">
          <a:blip r:embed="rId3">
            <a:alphaModFix/>
          </a:blip>
          <a:srcRect t="-1937" b="-4524"/>
          <a:stretch/>
        </p:blipFill>
        <p:spPr>
          <a:xfrm>
            <a:off x="0" y="255833"/>
            <a:ext cx="3160435" cy="6369579"/>
          </a:xfrm>
          <a:prstGeom prst="rect">
            <a:avLst/>
          </a:prstGeom>
          <a:noFill/>
          <a:ln>
            <a:noFill/>
          </a:ln>
        </p:spPr>
      </p:pic>
      <p:pic>
        <p:nvPicPr>
          <p:cNvPr id="7" name="Picture 6">
            <a:extLst>
              <a:ext uri="{FF2B5EF4-FFF2-40B4-BE49-F238E27FC236}">
                <a16:creationId xmlns:a16="http://schemas.microsoft.com/office/drawing/2014/main" id="{557ECF92-4215-F14E-875A-3D863A3C4D3F}"/>
              </a:ext>
            </a:extLst>
          </p:cNvPr>
          <p:cNvPicPr>
            <a:picLocks noChangeAspect="1"/>
          </p:cNvPicPr>
          <p:nvPr userDrawn="1"/>
        </p:nvPicPr>
        <p:blipFill>
          <a:blip r:embed="rId4"/>
          <a:stretch>
            <a:fillRect/>
          </a:stretch>
        </p:blipFill>
        <p:spPr>
          <a:xfrm>
            <a:off x="10247052" y="6280053"/>
            <a:ext cx="1773304" cy="499403"/>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98"/>
        <p:cNvGrpSpPr/>
        <p:nvPr/>
      </p:nvGrpSpPr>
      <p:grpSpPr>
        <a:xfrm>
          <a:off x="0" y="0"/>
          <a:ext cx="0" cy="0"/>
          <a:chOff x="0" y="0"/>
          <a:chExt cx="0" cy="0"/>
        </a:xfrm>
      </p:grpSpPr>
      <p:sp>
        <p:nvSpPr>
          <p:cNvPr id="199" name="Google Shape;199;p2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0" name="Google Shape;200;p2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1" name="Google Shape;201;p21"/>
          <p:cNvSpPr txBox="1">
            <a:spLocks noGrp="1"/>
          </p:cNvSpPr>
          <p:nvPr>
            <p:ph type="title"/>
          </p:nvPr>
        </p:nvSpPr>
        <p:spPr>
          <a:xfrm>
            <a:off x="838200" y="135366"/>
            <a:ext cx="10515600" cy="1095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40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 Op 1 1" userDrawn="1">
  <p:cSld name="Title Slide - Op 1_1">
    <p:spTree>
      <p:nvGrpSpPr>
        <p:cNvPr id="1" name="Shape 35"/>
        <p:cNvGrpSpPr/>
        <p:nvPr/>
      </p:nvGrpSpPr>
      <p:grpSpPr>
        <a:xfrm>
          <a:off x="0" y="0"/>
          <a:ext cx="0" cy="0"/>
          <a:chOff x="0" y="0"/>
          <a:chExt cx="0" cy="0"/>
        </a:xfrm>
      </p:grpSpPr>
      <p:pic>
        <p:nvPicPr>
          <p:cNvPr id="36" name="Google Shape;36;p3"/>
          <p:cNvPicPr preferRelativeResize="0"/>
          <p:nvPr/>
        </p:nvPicPr>
        <p:blipFill rotWithShape="1">
          <a:blip r:embed="rId2">
            <a:alphaModFix amt="78000"/>
          </a:blip>
          <a:srcRect l="20166" t="3073" b="27693"/>
          <a:stretch/>
        </p:blipFill>
        <p:spPr>
          <a:xfrm>
            <a:off x="-43529" y="0"/>
            <a:ext cx="12235528" cy="6858002"/>
          </a:xfrm>
          <a:prstGeom prst="rect">
            <a:avLst/>
          </a:prstGeom>
          <a:noFill/>
          <a:ln>
            <a:noFill/>
          </a:ln>
        </p:spPr>
      </p:pic>
      <p:sp>
        <p:nvSpPr>
          <p:cNvPr id="37" name="Google Shape;37;p3"/>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8" name="Google Shape;38;p3"/>
          <p:cNvPicPr preferRelativeResize="0"/>
          <p:nvPr/>
        </p:nvPicPr>
        <p:blipFill rotWithShape="1">
          <a:blip r:embed="rId3">
            <a:alphaModFix/>
          </a:blip>
          <a:srcRect l="47140" t="-1937" b="-4524"/>
          <a:stretch/>
        </p:blipFill>
        <p:spPr>
          <a:xfrm>
            <a:off x="0" y="1"/>
            <a:ext cx="3160436" cy="6369577"/>
          </a:xfrm>
          <a:prstGeom prst="rect">
            <a:avLst/>
          </a:prstGeom>
          <a:noFill/>
          <a:ln>
            <a:noFill/>
          </a:ln>
        </p:spPr>
      </p:pic>
      <p:pic>
        <p:nvPicPr>
          <p:cNvPr id="39" name="Google Shape;39;p3"/>
          <p:cNvPicPr preferRelativeResize="0"/>
          <p:nvPr/>
        </p:nvPicPr>
        <p:blipFill rotWithShape="1">
          <a:blip r:embed="rId2">
            <a:alphaModFix amt="78000"/>
          </a:blip>
          <a:srcRect l="20166" t="3073" b="27693"/>
          <a:stretch/>
        </p:blipFill>
        <p:spPr>
          <a:xfrm>
            <a:off x="-43529" y="0"/>
            <a:ext cx="12235528" cy="6858002"/>
          </a:xfrm>
          <a:prstGeom prst="rect">
            <a:avLst/>
          </a:prstGeom>
          <a:noFill/>
          <a:ln>
            <a:noFill/>
          </a:ln>
        </p:spPr>
      </p:pic>
      <p:sp>
        <p:nvSpPr>
          <p:cNvPr id="40" name="Google Shape;40;p3"/>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 name="Google Shape;42;p3"/>
          <p:cNvPicPr preferRelativeResize="0"/>
          <p:nvPr/>
        </p:nvPicPr>
        <p:blipFill rotWithShape="1">
          <a:blip r:embed="rId3">
            <a:alphaModFix/>
          </a:blip>
          <a:srcRect l="47140" t="-1937" b="-4524"/>
          <a:stretch/>
        </p:blipFill>
        <p:spPr>
          <a:xfrm>
            <a:off x="0" y="1"/>
            <a:ext cx="3160436" cy="6369577"/>
          </a:xfrm>
          <a:prstGeom prst="rect">
            <a:avLst/>
          </a:prstGeom>
          <a:noFill/>
          <a:ln>
            <a:noFill/>
          </a:ln>
        </p:spPr>
      </p:pic>
      <p:sp>
        <p:nvSpPr>
          <p:cNvPr id="44" name="Google Shape;44;p3"/>
          <p:cNvSpPr txBox="1">
            <a:spLocks noGrp="1"/>
          </p:cNvSpPr>
          <p:nvPr>
            <p:ph type="title"/>
          </p:nvPr>
        </p:nvSpPr>
        <p:spPr>
          <a:xfrm>
            <a:off x="2069100" y="4908050"/>
            <a:ext cx="10046100" cy="756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grpSp>
        <p:nvGrpSpPr>
          <p:cNvPr id="45" name="Google Shape;45;p3"/>
          <p:cNvGrpSpPr/>
          <p:nvPr/>
        </p:nvGrpSpPr>
        <p:grpSpPr>
          <a:xfrm>
            <a:off x="3505200" y="960975"/>
            <a:ext cx="8789300" cy="1461918"/>
            <a:chOff x="4896401" y="1205061"/>
            <a:chExt cx="8789300" cy="1461918"/>
          </a:xfrm>
        </p:grpSpPr>
        <p:sp>
          <p:nvSpPr>
            <p:cNvPr id="46" name="Google Shape;46;p3"/>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47" name="Google Shape;47;p3"/>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48" name="Google Shape;48;p3"/>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pic>
        <p:nvPicPr>
          <p:cNvPr id="15" name="Picture 14">
            <a:extLst>
              <a:ext uri="{FF2B5EF4-FFF2-40B4-BE49-F238E27FC236}">
                <a16:creationId xmlns:a16="http://schemas.microsoft.com/office/drawing/2014/main" id="{EC9C7ADE-82DC-0741-9BED-B630A8C3BC11}"/>
              </a:ext>
            </a:extLst>
          </p:cNvPr>
          <p:cNvPicPr>
            <a:picLocks noChangeAspect="1"/>
          </p:cNvPicPr>
          <p:nvPr userDrawn="1"/>
        </p:nvPicPr>
        <p:blipFill>
          <a:blip r:embed="rId4"/>
          <a:stretch>
            <a:fillRect/>
          </a:stretch>
        </p:blipFill>
        <p:spPr>
          <a:xfrm>
            <a:off x="4851656" y="2797896"/>
            <a:ext cx="4419250" cy="124456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1">
  <p:cSld name="1_Title and Content">
    <p:spTree>
      <p:nvGrpSpPr>
        <p:cNvPr id="1" name="Shape 206"/>
        <p:cNvGrpSpPr/>
        <p:nvPr/>
      </p:nvGrpSpPr>
      <p:grpSpPr>
        <a:xfrm>
          <a:off x="0" y="0"/>
          <a:ext cx="0" cy="0"/>
          <a:chOff x="0" y="0"/>
          <a:chExt cx="0" cy="0"/>
        </a:xfrm>
      </p:grpSpPr>
      <p:sp>
        <p:nvSpPr>
          <p:cNvPr id="207" name="Google Shape;207;p23"/>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4000"/>
              <a:buFont typeface="Calibri"/>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8" name="Google Shape;208;p23"/>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lvl="0" indent="-406400" algn="l" rtl="0">
              <a:lnSpc>
                <a:spcPct val="90000"/>
              </a:lnSpc>
              <a:spcBef>
                <a:spcPts val="1000"/>
              </a:spcBef>
              <a:spcAft>
                <a:spcPts val="0"/>
              </a:spcAft>
              <a:buClr>
                <a:schemeClr val="dk1"/>
              </a:buClr>
              <a:buSzPts val="2800"/>
              <a:buChar char="●"/>
              <a:defRPr b="0" i="0">
                <a:latin typeface="Calibri"/>
                <a:ea typeface="Calibri"/>
                <a:cs typeface="Calibri"/>
                <a:sym typeface="Calibri"/>
              </a:defRPr>
            </a:lvl1pPr>
            <a:lvl2pPr marL="914400" lvl="1" indent="-381000" algn="l" rtl="0">
              <a:lnSpc>
                <a:spcPct val="90000"/>
              </a:lnSpc>
              <a:spcBef>
                <a:spcPts val="500"/>
              </a:spcBef>
              <a:spcAft>
                <a:spcPts val="0"/>
              </a:spcAft>
              <a:buClr>
                <a:schemeClr val="dk1"/>
              </a:buClr>
              <a:buSzPts val="2400"/>
              <a:buChar char="●"/>
              <a:defRPr b="0" i="0">
                <a:latin typeface="Calibri"/>
                <a:ea typeface="Calibri"/>
                <a:cs typeface="Calibri"/>
                <a:sym typeface="Calibri"/>
              </a:defRPr>
            </a:lvl2pPr>
            <a:lvl3pPr marL="1371600" lvl="2" indent="-355600" algn="l" rtl="0">
              <a:lnSpc>
                <a:spcPct val="90000"/>
              </a:lnSpc>
              <a:spcBef>
                <a:spcPts val="500"/>
              </a:spcBef>
              <a:spcAft>
                <a:spcPts val="0"/>
              </a:spcAft>
              <a:buClr>
                <a:schemeClr val="dk1"/>
              </a:buClr>
              <a:buSzPts val="2000"/>
              <a:buChar char="●"/>
              <a:defRPr b="0" i="0">
                <a:latin typeface="Calibri"/>
                <a:ea typeface="Calibri"/>
                <a:cs typeface="Calibri"/>
                <a:sym typeface="Calibri"/>
              </a:defRPr>
            </a:lvl3pPr>
            <a:lvl4pPr marL="1828800" lvl="3" indent="-342900" algn="l" rtl="0">
              <a:lnSpc>
                <a:spcPct val="90000"/>
              </a:lnSpc>
              <a:spcBef>
                <a:spcPts val="500"/>
              </a:spcBef>
              <a:spcAft>
                <a:spcPts val="0"/>
              </a:spcAft>
              <a:buClr>
                <a:schemeClr val="dk1"/>
              </a:buClr>
              <a:buSzPts val="1800"/>
              <a:buChar char="●"/>
              <a:defRPr b="0" i="0">
                <a:latin typeface="Calibri"/>
                <a:ea typeface="Calibri"/>
                <a:cs typeface="Calibri"/>
                <a:sym typeface="Calibri"/>
              </a:defRPr>
            </a:lvl4pPr>
            <a:lvl5pPr marL="2286000" lvl="4" indent="-342900" algn="l" rtl="0">
              <a:lnSpc>
                <a:spcPct val="90000"/>
              </a:lnSpc>
              <a:spcBef>
                <a:spcPts val="500"/>
              </a:spcBef>
              <a:spcAft>
                <a:spcPts val="0"/>
              </a:spcAft>
              <a:buClr>
                <a:schemeClr val="dk1"/>
              </a:buClr>
              <a:buSzPts val="1800"/>
              <a:buChar char="•"/>
              <a:defRPr b="0" i="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2">
  <p:cSld name="1_Title and Content_1">
    <p:spTree>
      <p:nvGrpSpPr>
        <p:cNvPr id="1" name="Shape 210"/>
        <p:cNvGrpSpPr/>
        <p:nvPr/>
      </p:nvGrpSpPr>
      <p:grpSpPr>
        <a:xfrm>
          <a:off x="0" y="0"/>
          <a:ext cx="0" cy="0"/>
          <a:chOff x="0" y="0"/>
          <a:chExt cx="0" cy="0"/>
        </a:xfrm>
      </p:grpSpPr>
      <p:sp>
        <p:nvSpPr>
          <p:cNvPr id="211" name="Google Shape;211;p24"/>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4000"/>
              <a:buFont typeface="Calibri"/>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p24"/>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lvl="0" indent="-406400" algn="l" rtl="0">
              <a:lnSpc>
                <a:spcPct val="90000"/>
              </a:lnSpc>
              <a:spcBef>
                <a:spcPts val="1000"/>
              </a:spcBef>
              <a:spcAft>
                <a:spcPts val="0"/>
              </a:spcAft>
              <a:buClr>
                <a:schemeClr val="dk1"/>
              </a:buClr>
              <a:buSzPts val="2800"/>
              <a:buChar char="●"/>
              <a:defRPr b="0" i="0">
                <a:latin typeface="Calibri"/>
                <a:ea typeface="Calibri"/>
                <a:cs typeface="Calibri"/>
                <a:sym typeface="Calibri"/>
              </a:defRPr>
            </a:lvl1pPr>
            <a:lvl2pPr marL="914400" lvl="1" indent="-381000" algn="l" rtl="0">
              <a:lnSpc>
                <a:spcPct val="90000"/>
              </a:lnSpc>
              <a:spcBef>
                <a:spcPts val="500"/>
              </a:spcBef>
              <a:spcAft>
                <a:spcPts val="0"/>
              </a:spcAft>
              <a:buClr>
                <a:schemeClr val="dk1"/>
              </a:buClr>
              <a:buSzPts val="2400"/>
              <a:buChar char="●"/>
              <a:defRPr b="0" i="0">
                <a:latin typeface="Calibri"/>
                <a:ea typeface="Calibri"/>
                <a:cs typeface="Calibri"/>
                <a:sym typeface="Calibri"/>
              </a:defRPr>
            </a:lvl2pPr>
            <a:lvl3pPr marL="1371600" lvl="2" indent="-355600" algn="l" rtl="0">
              <a:lnSpc>
                <a:spcPct val="90000"/>
              </a:lnSpc>
              <a:spcBef>
                <a:spcPts val="500"/>
              </a:spcBef>
              <a:spcAft>
                <a:spcPts val="0"/>
              </a:spcAft>
              <a:buClr>
                <a:schemeClr val="dk1"/>
              </a:buClr>
              <a:buSzPts val="2000"/>
              <a:buChar char="●"/>
              <a:defRPr b="0" i="0">
                <a:latin typeface="Calibri"/>
                <a:ea typeface="Calibri"/>
                <a:cs typeface="Calibri"/>
                <a:sym typeface="Calibri"/>
              </a:defRPr>
            </a:lvl3pPr>
            <a:lvl4pPr marL="1828800" lvl="3" indent="-342900" algn="l" rtl="0">
              <a:lnSpc>
                <a:spcPct val="90000"/>
              </a:lnSpc>
              <a:spcBef>
                <a:spcPts val="500"/>
              </a:spcBef>
              <a:spcAft>
                <a:spcPts val="0"/>
              </a:spcAft>
              <a:buClr>
                <a:schemeClr val="dk1"/>
              </a:buClr>
              <a:buSzPts val="1800"/>
              <a:buChar char="●"/>
              <a:defRPr b="0" i="0">
                <a:latin typeface="Calibri"/>
                <a:ea typeface="Calibri"/>
                <a:cs typeface="Calibri"/>
                <a:sym typeface="Calibri"/>
              </a:defRPr>
            </a:lvl4pPr>
            <a:lvl5pPr marL="2286000" lvl="4" indent="-342900" algn="l" rtl="0">
              <a:lnSpc>
                <a:spcPct val="90000"/>
              </a:lnSpc>
              <a:spcBef>
                <a:spcPts val="500"/>
              </a:spcBef>
              <a:spcAft>
                <a:spcPts val="0"/>
              </a:spcAft>
              <a:buClr>
                <a:schemeClr val="dk1"/>
              </a:buClr>
              <a:buSzPts val="1800"/>
              <a:buChar char="•"/>
              <a:defRPr b="0" i="0">
                <a:latin typeface="Calibri"/>
                <a:ea typeface="Calibri"/>
                <a:cs typeface="Calibri"/>
                <a:sym typeface="Calibri"/>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1_Title Only_1">
    <p:spTree>
      <p:nvGrpSpPr>
        <p:cNvPr id="1" name="Shape 214"/>
        <p:cNvGrpSpPr/>
        <p:nvPr/>
      </p:nvGrpSpPr>
      <p:grpSpPr>
        <a:xfrm>
          <a:off x="0" y="0"/>
          <a:ext cx="0" cy="0"/>
          <a:chOff x="0" y="0"/>
          <a:chExt cx="0" cy="0"/>
        </a:xfrm>
      </p:grpSpPr>
      <p:sp>
        <p:nvSpPr>
          <p:cNvPr id="215" name="Google Shape;215;p25"/>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1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 Op 3 1" userDrawn="1">
  <p:cSld name="Title Slide - Op 3_1">
    <p:spTree>
      <p:nvGrpSpPr>
        <p:cNvPr id="1" name="Shape 223"/>
        <p:cNvGrpSpPr/>
        <p:nvPr/>
      </p:nvGrpSpPr>
      <p:grpSpPr>
        <a:xfrm>
          <a:off x="0" y="0"/>
          <a:ext cx="0" cy="0"/>
          <a:chOff x="0" y="0"/>
          <a:chExt cx="0" cy="0"/>
        </a:xfrm>
      </p:grpSpPr>
      <p:pic>
        <p:nvPicPr>
          <p:cNvPr id="224" name="Google Shape;224;p28"/>
          <p:cNvPicPr preferRelativeResize="0"/>
          <p:nvPr/>
        </p:nvPicPr>
        <p:blipFill rotWithShape="1">
          <a:blip r:embed="rId2">
            <a:alphaModFix amt="78000"/>
          </a:blip>
          <a:srcRect/>
          <a:stretch/>
        </p:blipFill>
        <p:spPr>
          <a:xfrm>
            <a:off x="0" y="0"/>
            <a:ext cx="12192001" cy="5257800"/>
          </a:xfrm>
          <a:prstGeom prst="rect">
            <a:avLst/>
          </a:prstGeom>
          <a:noFill/>
          <a:ln>
            <a:noFill/>
          </a:ln>
        </p:spPr>
      </p:pic>
      <p:grpSp>
        <p:nvGrpSpPr>
          <p:cNvPr id="225" name="Google Shape;225;p28"/>
          <p:cNvGrpSpPr/>
          <p:nvPr/>
        </p:nvGrpSpPr>
        <p:grpSpPr>
          <a:xfrm>
            <a:off x="2758091" y="1869871"/>
            <a:ext cx="9246390" cy="1461918"/>
            <a:chOff x="4758892" y="1205061"/>
            <a:chExt cx="9246390" cy="1461918"/>
          </a:xfrm>
        </p:grpSpPr>
        <p:sp>
          <p:nvSpPr>
            <p:cNvPr id="226" name="Google Shape;226;p28"/>
            <p:cNvSpPr txBox="1"/>
            <p:nvPr/>
          </p:nvSpPr>
          <p:spPr>
            <a:xfrm>
              <a:off x="4758892" y="1610167"/>
              <a:ext cx="101521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595B"/>
                </a:buClr>
                <a:buSzPts val="4000"/>
                <a:buFont typeface="Calibri"/>
                <a:buNone/>
              </a:pPr>
              <a:r>
                <a:rPr lang="en-US" sz="4000" b="0" i="0" u="none" strike="noStrike" cap="none" dirty="0">
                  <a:solidFill>
                    <a:srgbClr val="58595B"/>
                  </a:solidFill>
                  <a:latin typeface="Calibri"/>
                  <a:ea typeface="Calibri"/>
                  <a:cs typeface="Calibri"/>
                  <a:sym typeface="Calibri"/>
                </a:rPr>
                <a:t>The</a:t>
              </a:r>
              <a:endParaRPr dirty="0"/>
            </a:p>
          </p:txBody>
        </p:sp>
        <p:sp>
          <p:nvSpPr>
            <p:cNvPr id="227" name="Google Shape;227;p28"/>
            <p:cNvSpPr txBox="1"/>
            <p:nvPr/>
          </p:nvSpPr>
          <p:spPr>
            <a:xfrm>
              <a:off x="5653582" y="1205061"/>
              <a:ext cx="83517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595B"/>
                </a:buClr>
                <a:buSzPts val="7200"/>
                <a:buFont typeface="Arial"/>
                <a:buNone/>
              </a:pPr>
              <a:r>
                <a:rPr lang="en-US" sz="7200" b="1" i="0" u="none" strike="noStrike" cap="none">
                  <a:solidFill>
                    <a:srgbClr val="58595B"/>
                  </a:solidFill>
                  <a:latin typeface="Arial"/>
                  <a:ea typeface="Arial"/>
                  <a:cs typeface="Arial"/>
                  <a:sym typeface="Arial"/>
                </a:rPr>
                <a:t>world’s leading</a:t>
              </a:r>
              <a:endParaRPr/>
            </a:p>
          </p:txBody>
        </p:sp>
        <p:sp>
          <p:nvSpPr>
            <p:cNvPr id="228" name="Google Shape;228;p28"/>
            <p:cNvSpPr txBox="1"/>
            <p:nvPr/>
          </p:nvSpPr>
          <p:spPr>
            <a:xfrm>
              <a:off x="5334000" y="2143779"/>
              <a:ext cx="83517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595B"/>
                </a:buClr>
                <a:buSzPts val="2800"/>
                <a:buFont typeface="Arial"/>
                <a:buNone/>
              </a:pPr>
              <a:r>
                <a:rPr lang="en-US" sz="2800" b="0" i="0" u="none" strike="noStrike" cap="none">
                  <a:solidFill>
                    <a:srgbClr val="58595B"/>
                  </a:solidFill>
                  <a:latin typeface="Arial"/>
                  <a:ea typeface="Arial"/>
                  <a:cs typeface="Arial"/>
                  <a:sym typeface="Arial"/>
                </a:rPr>
                <a:t>Agile measurement &amp; growth platform</a:t>
              </a:r>
              <a:endParaRPr/>
            </a:p>
          </p:txBody>
        </p:sp>
      </p:grpSp>
      <p:pic>
        <p:nvPicPr>
          <p:cNvPr id="229" name="Google Shape;229;p28"/>
          <p:cNvPicPr preferRelativeResize="0"/>
          <p:nvPr/>
        </p:nvPicPr>
        <p:blipFill rotWithShape="1">
          <a:blip r:embed="rId3">
            <a:alphaModFix/>
          </a:blip>
          <a:srcRect/>
          <a:stretch/>
        </p:blipFill>
        <p:spPr>
          <a:xfrm>
            <a:off x="1447800" y="2111981"/>
            <a:ext cx="1310291" cy="1393220"/>
          </a:xfrm>
          <a:prstGeom prst="rect">
            <a:avLst/>
          </a:prstGeom>
          <a:noFill/>
          <a:ln>
            <a:noFill/>
          </a:ln>
        </p:spPr>
      </p:pic>
      <p:sp>
        <p:nvSpPr>
          <p:cNvPr id="231" name="Google Shape;231;p28"/>
          <p:cNvSpPr txBox="1">
            <a:spLocks noGrp="1"/>
          </p:cNvSpPr>
          <p:nvPr>
            <p:ph type="body" idx="1"/>
          </p:nvPr>
        </p:nvSpPr>
        <p:spPr>
          <a:xfrm>
            <a:off x="457200" y="5478444"/>
            <a:ext cx="8686800" cy="921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4000"/>
              <a:buNone/>
              <a:defRPr sz="4000" b="0" i="0">
                <a:solidFill>
                  <a:schemeClr val="dk1"/>
                </a:solidFill>
                <a:latin typeface="Calibri"/>
                <a:ea typeface="Calibri"/>
                <a:cs typeface="Calibri"/>
                <a:sym typeface="Calibri"/>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232" name="Google Shape;232;p28"/>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1" name="Picture 10">
            <a:extLst>
              <a:ext uri="{FF2B5EF4-FFF2-40B4-BE49-F238E27FC236}">
                <a16:creationId xmlns:a16="http://schemas.microsoft.com/office/drawing/2014/main" id="{3B9022AC-B6C4-254E-8774-F5815F7C54E7}"/>
              </a:ext>
            </a:extLst>
          </p:cNvPr>
          <p:cNvPicPr>
            <a:picLocks noChangeAspect="1"/>
          </p:cNvPicPr>
          <p:nvPr userDrawn="1"/>
        </p:nvPicPr>
        <p:blipFill>
          <a:blip r:embed="rId4"/>
          <a:stretch>
            <a:fillRect/>
          </a:stretch>
        </p:blipFill>
        <p:spPr>
          <a:xfrm>
            <a:off x="10247052" y="6280053"/>
            <a:ext cx="1773304" cy="499403"/>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 Op 1 1" preserve="1">
  <p:cSld name="Title Slide - Op 1 1">
    <p:spTree>
      <p:nvGrpSpPr>
        <p:cNvPr id="1" name="Shape 16"/>
        <p:cNvGrpSpPr/>
        <p:nvPr/>
      </p:nvGrpSpPr>
      <p:grpSpPr>
        <a:xfrm>
          <a:off x="0" y="0"/>
          <a:ext cx="0" cy="0"/>
          <a:chOff x="0" y="0"/>
          <a:chExt cx="0" cy="0"/>
        </a:xfrm>
      </p:grpSpPr>
      <p:pic>
        <p:nvPicPr>
          <p:cNvPr id="17" name="Google Shape;17;p41"/>
          <p:cNvPicPr preferRelativeResize="0"/>
          <p:nvPr/>
        </p:nvPicPr>
        <p:blipFill rotWithShape="1">
          <a:blip r:embed="rId2">
            <a:alphaModFix amt="78000"/>
          </a:blip>
          <a:srcRect/>
          <a:stretch/>
        </p:blipFill>
        <p:spPr>
          <a:xfrm>
            <a:off x="0" y="-3"/>
            <a:ext cx="12235529" cy="6858003"/>
          </a:xfrm>
          <a:prstGeom prst="rect">
            <a:avLst/>
          </a:prstGeom>
          <a:noFill/>
          <a:ln>
            <a:noFill/>
          </a:ln>
        </p:spPr>
      </p:pic>
      <p:sp>
        <p:nvSpPr>
          <p:cNvPr id="19" name="Google Shape;19;p41"/>
          <p:cNvSpPr/>
          <p:nvPr/>
        </p:nvSpPr>
        <p:spPr>
          <a:xfrm>
            <a:off x="3000" y="5139190"/>
            <a:ext cx="12189000" cy="11059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41"/>
          <p:cNvSpPr txBox="1">
            <a:spLocks noGrp="1"/>
          </p:cNvSpPr>
          <p:nvPr>
            <p:ph type="title"/>
          </p:nvPr>
        </p:nvSpPr>
        <p:spPr>
          <a:xfrm>
            <a:off x="2055354" y="5209314"/>
            <a:ext cx="10046100" cy="7560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400"/>
              <a:buNone/>
              <a:defRPr sz="4400">
                <a:solidFill>
                  <a:schemeClr val="dk1"/>
                </a:solidFill>
              </a:defRPr>
            </a:lvl1pPr>
            <a:lvl2pPr lvl="1" algn="ctr">
              <a:lnSpc>
                <a:spcPct val="100000"/>
              </a:lnSpc>
              <a:spcBef>
                <a:spcPts val="0"/>
              </a:spcBef>
              <a:spcAft>
                <a:spcPts val="0"/>
              </a:spcAft>
              <a:buSzPts val="4400"/>
              <a:buFont typeface="Calibri"/>
              <a:buNone/>
              <a:defRPr sz="4400">
                <a:latin typeface="Calibri"/>
                <a:ea typeface="Calibri"/>
                <a:cs typeface="Calibri"/>
                <a:sym typeface="Calibri"/>
              </a:defRPr>
            </a:lvl2pPr>
            <a:lvl3pPr lvl="2" algn="ctr">
              <a:lnSpc>
                <a:spcPct val="100000"/>
              </a:lnSpc>
              <a:spcBef>
                <a:spcPts val="0"/>
              </a:spcBef>
              <a:spcAft>
                <a:spcPts val="0"/>
              </a:spcAft>
              <a:buSzPts val="4400"/>
              <a:buFont typeface="Calibri"/>
              <a:buNone/>
              <a:defRPr sz="4400">
                <a:latin typeface="Calibri"/>
                <a:ea typeface="Calibri"/>
                <a:cs typeface="Calibri"/>
                <a:sym typeface="Calibri"/>
              </a:defRPr>
            </a:lvl3pPr>
            <a:lvl4pPr lvl="3" algn="ctr">
              <a:lnSpc>
                <a:spcPct val="100000"/>
              </a:lnSpc>
              <a:spcBef>
                <a:spcPts val="0"/>
              </a:spcBef>
              <a:spcAft>
                <a:spcPts val="0"/>
              </a:spcAft>
              <a:buSzPts val="4400"/>
              <a:buFont typeface="Calibri"/>
              <a:buNone/>
              <a:defRPr sz="4400">
                <a:latin typeface="Calibri"/>
                <a:ea typeface="Calibri"/>
                <a:cs typeface="Calibri"/>
                <a:sym typeface="Calibri"/>
              </a:defRPr>
            </a:lvl4pPr>
            <a:lvl5pPr lvl="4" algn="ctr">
              <a:lnSpc>
                <a:spcPct val="100000"/>
              </a:lnSpc>
              <a:spcBef>
                <a:spcPts val="0"/>
              </a:spcBef>
              <a:spcAft>
                <a:spcPts val="0"/>
              </a:spcAft>
              <a:buSzPts val="4400"/>
              <a:buFont typeface="Calibri"/>
              <a:buNone/>
              <a:defRPr sz="4400">
                <a:latin typeface="Calibri"/>
                <a:ea typeface="Calibri"/>
                <a:cs typeface="Calibri"/>
                <a:sym typeface="Calibri"/>
              </a:defRPr>
            </a:lvl5pPr>
            <a:lvl6pPr lvl="5" algn="ctr">
              <a:lnSpc>
                <a:spcPct val="100000"/>
              </a:lnSpc>
              <a:spcBef>
                <a:spcPts val="0"/>
              </a:spcBef>
              <a:spcAft>
                <a:spcPts val="0"/>
              </a:spcAft>
              <a:buSzPts val="4400"/>
              <a:buFont typeface="Calibri"/>
              <a:buNone/>
              <a:defRPr sz="4400">
                <a:latin typeface="Calibri"/>
                <a:ea typeface="Calibri"/>
                <a:cs typeface="Calibri"/>
                <a:sym typeface="Calibri"/>
              </a:defRPr>
            </a:lvl6pPr>
            <a:lvl7pPr lvl="6" algn="ctr">
              <a:lnSpc>
                <a:spcPct val="100000"/>
              </a:lnSpc>
              <a:spcBef>
                <a:spcPts val="0"/>
              </a:spcBef>
              <a:spcAft>
                <a:spcPts val="0"/>
              </a:spcAft>
              <a:buSzPts val="4400"/>
              <a:buFont typeface="Calibri"/>
              <a:buNone/>
              <a:defRPr sz="4400">
                <a:latin typeface="Calibri"/>
                <a:ea typeface="Calibri"/>
                <a:cs typeface="Calibri"/>
                <a:sym typeface="Calibri"/>
              </a:defRPr>
            </a:lvl7pPr>
            <a:lvl8pPr lvl="7" algn="ctr">
              <a:lnSpc>
                <a:spcPct val="100000"/>
              </a:lnSpc>
              <a:spcBef>
                <a:spcPts val="0"/>
              </a:spcBef>
              <a:spcAft>
                <a:spcPts val="0"/>
              </a:spcAft>
              <a:buSzPts val="4400"/>
              <a:buFont typeface="Calibri"/>
              <a:buNone/>
              <a:defRPr sz="4400">
                <a:latin typeface="Calibri"/>
                <a:ea typeface="Calibri"/>
                <a:cs typeface="Calibri"/>
                <a:sym typeface="Calibri"/>
              </a:defRPr>
            </a:lvl8pPr>
            <a:lvl9pPr lvl="8" algn="ctr">
              <a:lnSpc>
                <a:spcPct val="100000"/>
              </a:lnSpc>
              <a:spcBef>
                <a:spcPts val="0"/>
              </a:spcBef>
              <a:spcAft>
                <a:spcPts val="0"/>
              </a:spcAft>
              <a:buSzPts val="4400"/>
              <a:buFont typeface="Calibri"/>
              <a:buNone/>
              <a:defRPr sz="4400">
                <a:latin typeface="Calibri"/>
                <a:ea typeface="Calibri"/>
                <a:cs typeface="Calibri"/>
                <a:sym typeface="Calibri"/>
              </a:defRPr>
            </a:lvl9pPr>
          </a:lstStyle>
          <a:p>
            <a:endParaRPr dirty="0"/>
          </a:p>
        </p:txBody>
      </p:sp>
      <p:pic>
        <p:nvPicPr>
          <p:cNvPr id="22" name="Google Shape;22;p41"/>
          <p:cNvPicPr preferRelativeResize="0"/>
          <p:nvPr/>
        </p:nvPicPr>
        <p:blipFill rotWithShape="1">
          <a:blip r:embed="rId3">
            <a:alphaModFix/>
          </a:blip>
          <a:srcRect/>
          <a:stretch/>
        </p:blipFill>
        <p:spPr>
          <a:xfrm>
            <a:off x="-21610" y="-3"/>
            <a:ext cx="3418909" cy="6858000"/>
          </a:xfrm>
          <a:prstGeom prst="rect">
            <a:avLst/>
          </a:prstGeom>
          <a:noFill/>
          <a:ln>
            <a:noFill/>
          </a:ln>
        </p:spPr>
      </p:pic>
      <p:pic>
        <p:nvPicPr>
          <p:cNvPr id="23" name="Google Shape;23;p41"/>
          <p:cNvPicPr preferRelativeResize="0"/>
          <p:nvPr/>
        </p:nvPicPr>
        <p:blipFill rotWithShape="1">
          <a:blip r:embed="rId4">
            <a:alphaModFix/>
          </a:blip>
          <a:srcRect/>
          <a:stretch/>
        </p:blipFill>
        <p:spPr>
          <a:xfrm>
            <a:off x="3470621" y="1514019"/>
            <a:ext cx="8821063" cy="3522877"/>
          </a:xfrm>
          <a:prstGeom prst="rect">
            <a:avLst/>
          </a:prstGeom>
          <a:noFill/>
          <a:ln>
            <a:noFill/>
          </a:ln>
        </p:spPr>
      </p:pic>
      <p:pic>
        <p:nvPicPr>
          <p:cNvPr id="8" name="Picture 7">
            <a:extLst>
              <a:ext uri="{FF2B5EF4-FFF2-40B4-BE49-F238E27FC236}">
                <a16:creationId xmlns:a16="http://schemas.microsoft.com/office/drawing/2014/main" id="{2BDE39DB-F57F-704E-BAB5-2C64C15388E1}"/>
              </a:ext>
            </a:extLst>
          </p:cNvPr>
          <p:cNvPicPr>
            <a:picLocks noChangeAspect="1"/>
          </p:cNvPicPr>
          <p:nvPr userDrawn="1"/>
        </p:nvPicPr>
        <p:blipFill>
          <a:blip r:embed="rId5"/>
          <a:stretch>
            <a:fillRect/>
          </a:stretch>
        </p:blipFill>
        <p:spPr>
          <a:xfrm>
            <a:off x="8239410" y="213188"/>
            <a:ext cx="3862044" cy="1087640"/>
          </a:xfrm>
          <a:prstGeom prst="rect">
            <a:avLst/>
          </a:prstGeom>
        </p:spPr>
      </p:pic>
    </p:spTree>
    <p:extLst>
      <p:ext uri="{BB962C8B-B14F-4D97-AF65-F5344CB8AC3E}">
        <p14:creationId xmlns:p14="http://schemas.microsoft.com/office/powerpoint/2010/main" val="1863137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 Op 1 1" preserve="1">
  <p:cSld name="1_Title Slide - Op 1 1">
    <p:spTree>
      <p:nvGrpSpPr>
        <p:cNvPr id="1" name="Shape 16"/>
        <p:cNvGrpSpPr/>
        <p:nvPr/>
      </p:nvGrpSpPr>
      <p:grpSpPr>
        <a:xfrm>
          <a:off x="0" y="0"/>
          <a:ext cx="0" cy="0"/>
          <a:chOff x="0" y="0"/>
          <a:chExt cx="0" cy="0"/>
        </a:xfrm>
      </p:grpSpPr>
      <p:pic>
        <p:nvPicPr>
          <p:cNvPr id="17" name="Google Shape;17;p41"/>
          <p:cNvPicPr preferRelativeResize="0"/>
          <p:nvPr/>
        </p:nvPicPr>
        <p:blipFill rotWithShape="1">
          <a:blip r:embed="rId2">
            <a:alphaModFix amt="78000"/>
          </a:blip>
          <a:srcRect/>
          <a:stretch/>
        </p:blipFill>
        <p:spPr>
          <a:xfrm>
            <a:off x="0" y="-3"/>
            <a:ext cx="12235529" cy="6858003"/>
          </a:xfrm>
          <a:prstGeom prst="rect">
            <a:avLst/>
          </a:prstGeom>
          <a:noFill/>
          <a:ln>
            <a:noFill/>
          </a:ln>
        </p:spPr>
      </p:pic>
      <p:sp>
        <p:nvSpPr>
          <p:cNvPr id="19" name="Google Shape;19;p41"/>
          <p:cNvSpPr/>
          <p:nvPr/>
        </p:nvSpPr>
        <p:spPr>
          <a:xfrm>
            <a:off x="3000" y="5139190"/>
            <a:ext cx="12189000" cy="11059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21;p41"/>
          <p:cNvSpPr txBox="1">
            <a:spLocks noGrp="1"/>
          </p:cNvSpPr>
          <p:nvPr>
            <p:ph type="title"/>
          </p:nvPr>
        </p:nvSpPr>
        <p:spPr>
          <a:xfrm>
            <a:off x="2055354" y="5209314"/>
            <a:ext cx="10046100" cy="7560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400"/>
              <a:buNone/>
              <a:defRPr sz="4400">
                <a:solidFill>
                  <a:schemeClr val="dk1"/>
                </a:solidFill>
              </a:defRPr>
            </a:lvl1pPr>
            <a:lvl2pPr lvl="1" algn="ctr">
              <a:lnSpc>
                <a:spcPct val="100000"/>
              </a:lnSpc>
              <a:spcBef>
                <a:spcPts val="0"/>
              </a:spcBef>
              <a:spcAft>
                <a:spcPts val="0"/>
              </a:spcAft>
              <a:buSzPts val="4400"/>
              <a:buFont typeface="Calibri"/>
              <a:buNone/>
              <a:defRPr sz="4400">
                <a:latin typeface="Calibri"/>
                <a:ea typeface="Calibri"/>
                <a:cs typeface="Calibri"/>
                <a:sym typeface="Calibri"/>
              </a:defRPr>
            </a:lvl2pPr>
            <a:lvl3pPr lvl="2" algn="ctr">
              <a:lnSpc>
                <a:spcPct val="100000"/>
              </a:lnSpc>
              <a:spcBef>
                <a:spcPts val="0"/>
              </a:spcBef>
              <a:spcAft>
                <a:spcPts val="0"/>
              </a:spcAft>
              <a:buSzPts val="4400"/>
              <a:buFont typeface="Calibri"/>
              <a:buNone/>
              <a:defRPr sz="4400">
                <a:latin typeface="Calibri"/>
                <a:ea typeface="Calibri"/>
                <a:cs typeface="Calibri"/>
                <a:sym typeface="Calibri"/>
              </a:defRPr>
            </a:lvl3pPr>
            <a:lvl4pPr lvl="3" algn="ctr">
              <a:lnSpc>
                <a:spcPct val="100000"/>
              </a:lnSpc>
              <a:spcBef>
                <a:spcPts val="0"/>
              </a:spcBef>
              <a:spcAft>
                <a:spcPts val="0"/>
              </a:spcAft>
              <a:buSzPts val="4400"/>
              <a:buFont typeface="Calibri"/>
              <a:buNone/>
              <a:defRPr sz="4400">
                <a:latin typeface="Calibri"/>
                <a:ea typeface="Calibri"/>
                <a:cs typeface="Calibri"/>
                <a:sym typeface="Calibri"/>
              </a:defRPr>
            </a:lvl4pPr>
            <a:lvl5pPr lvl="4" algn="ctr">
              <a:lnSpc>
                <a:spcPct val="100000"/>
              </a:lnSpc>
              <a:spcBef>
                <a:spcPts val="0"/>
              </a:spcBef>
              <a:spcAft>
                <a:spcPts val="0"/>
              </a:spcAft>
              <a:buSzPts val="4400"/>
              <a:buFont typeface="Calibri"/>
              <a:buNone/>
              <a:defRPr sz="4400">
                <a:latin typeface="Calibri"/>
                <a:ea typeface="Calibri"/>
                <a:cs typeface="Calibri"/>
                <a:sym typeface="Calibri"/>
              </a:defRPr>
            </a:lvl5pPr>
            <a:lvl6pPr lvl="5" algn="ctr">
              <a:lnSpc>
                <a:spcPct val="100000"/>
              </a:lnSpc>
              <a:spcBef>
                <a:spcPts val="0"/>
              </a:spcBef>
              <a:spcAft>
                <a:spcPts val="0"/>
              </a:spcAft>
              <a:buSzPts val="4400"/>
              <a:buFont typeface="Calibri"/>
              <a:buNone/>
              <a:defRPr sz="4400">
                <a:latin typeface="Calibri"/>
                <a:ea typeface="Calibri"/>
                <a:cs typeface="Calibri"/>
                <a:sym typeface="Calibri"/>
              </a:defRPr>
            </a:lvl6pPr>
            <a:lvl7pPr lvl="6" algn="ctr">
              <a:lnSpc>
                <a:spcPct val="100000"/>
              </a:lnSpc>
              <a:spcBef>
                <a:spcPts val="0"/>
              </a:spcBef>
              <a:spcAft>
                <a:spcPts val="0"/>
              </a:spcAft>
              <a:buSzPts val="4400"/>
              <a:buFont typeface="Calibri"/>
              <a:buNone/>
              <a:defRPr sz="4400">
                <a:latin typeface="Calibri"/>
                <a:ea typeface="Calibri"/>
                <a:cs typeface="Calibri"/>
                <a:sym typeface="Calibri"/>
              </a:defRPr>
            </a:lvl7pPr>
            <a:lvl8pPr lvl="7" algn="ctr">
              <a:lnSpc>
                <a:spcPct val="100000"/>
              </a:lnSpc>
              <a:spcBef>
                <a:spcPts val="0"/>
              </a:spcBef>
              <a:spcAft>
                <a:spcPts val="0"/>
              </a:spcAft>
              <a:buSzPts val="4400"/>
              <a:buFont typeface="Calibri"/>
              <a:buNone/>
              <a:defRPr sz="4400">
                <a:latin typeface="Calibri"/>
                <a:ea typeface="Calibri"/>
                <a:cs typeface="Calibri"/>
                <a:sym typeface="Calibri"/>
              </a:defRPr>
            </a:lvl8pPr>
            <a:lvl9pPr lvl="8" algn="ctr">
              <a:lnSpc>
                <a:spcPct val="100000"/>
              </a:lnSpc>
              <a:spcBef>
                <a:spcPts val="0"/>
              </a:spcBef>
              <a:spcAft>
                <a:spcPts val="0"/>
              </a:spcAft>
              <a:buSzPts val="4400"/>
              <a:buFont typeface="Calibri"/>
              <a:buNone/>
              <a:defRPr sz="4400">
                <a:latin typeface="Calibri"/>
                <a:ea typeface="Calibri"/>
                <a:cs typeface="Calibri"/>
                <a:sym typeface="Calibri"/>
              </a:defRPr>
            </a:lvl9pPr>
          </a:lstStyle>
          <a:p>
            <a:endParaRPr dirty="0"/>
          </a:p>
        </p:txBody>
      </p:sp>
      <p:pic>
        <p:nvPicPr>
          <p:cNvPr id="22" name="Google Shape;22;p41"/>
          <p:cNvPicPr preferRelativeResize="0"/>
          <p:nvPr/>
        </p:nvPicPr>
        <p:blipFill rotWithShape="1">
          <a:blip r:embed="rId3">
            <a:alphaModFix/>
          </a:blip>
          <a:srcRect/>
          <a:stretch/>
        </p:blipFill>
        <p:spPr>
          <a:xfrm>
            <a:off x="-21610" y="-3"/>
            <a:ext cx="3418909" cy="6858000"/>
          </a:xfrm>
          <a:prstGeom prst="rect">
            <a:avLst/>
          </a:prstGeom>
          <a:noFill/>
          <a:ln>
            <a:noFill/>
          </a:ln>
        </p:spPr>
      </p:pic>
      <p:pic>
        <p:nvPicPr>
          <p:cNvPr id="23" name="Google Shape;23;p41"/>
          <p:cNvPicPr preferRelativeResize="0"/>
          <p:nvPr/>
        </p:nvPicPr>
        <p:blipFill rotWithShape="1">
          <a:blip r:embed="rId4">
            <a:alphaModFix/>
          </a:blip>
          <a:srcRect/>
          <a:stretch/>
        </p:blipFill>
        <p:spPr>
          <a:xfrm>
            <a:off x="3470621" y="1514019"/>
            <a:ext cx="8821063" cy="3522877"/>
          </a:xfrm>
          <a:prstGeom prst="rect">
            <a:avLst/>
          </a:prstGeom>
          <a:noFill/>
          <a:ln>
            <a:noFill/>
          </a:ln>
        </p:spPr>
      </p:pic>
      <p:pic>
        <p:nvPicPr>
          <p:cNvPr id="8" name="Picture 7">
            <a:extLst>
              <a:ext uri="{FF2B5EF4-FFF2-40B4-BE49-F238E27FC236}">
                <a16:creationId xmlns:a16="http://schemas.microsoft.com/office/drawing/2014/main" id="{2B9739E5-6CD8-4E49-A56E-281FC076F50B}"/>
              </a:ext>
            </a:extLst>
          </p:cNvPr>
          <p:cNvPicPr>
            <a:picLocks noChangeAspect="1"/>
          </p:cNvPicPr>
          <p:nvPr userDrawn="1"/>
        </p:nvPicPr>
        <p:blipFill>
          <a:blip r:embed="rId5"/>
          <a:stretch>
            <a:fillRect/>
          </a:stretch>
        </p:blipFill>
        <p:spPr>
          <a:xfrm>
            <a:off x="8239410" y="213188"/>
            <a:ext cx="3862044" cy="1087640"/>
          </a:xfrm>
          <a:prstGeom prst="rect">
            <a:avLst/>
          </a:prstGeom>
        </p:spPr>
      </p:pic>
    </p:spTree>
    <p:extLst>
      <p:ext uri="{BB962C8B-B14F-4D97-AF65-F5344CB8AC3E}">
        <p14:creationId xmlns:p14="http://schemas.microsoft.com/office/powerpoint/2010/main" val="3624011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 Op 1" preserve="1">
  <p:cSld name="Title Slide - Op 1">
    <p:spTree>
      <p:nvGrpSpPr>
        <p:cNvPr id="1" name="Shape 22"/>
        <p:cNvGrpSpPr/>
        <p:nvPr/>
      </p:nvGrpSpPr>
      <p:grpSpPr>
        <a:xfrm>
          <a:off x="0" y="0"/>
          <a:ext cx="0" cy="0"/>
          <a:chOff x="0" y="0"/>
          <a:chExt cx="0" cy="0"/>
        </a:xfrm>
      </p:grpSpPr>
      <p:pic>
        <p:nvPicPr>
          <p:cNvPr id="23" name="Google Shape;23;p2"/>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24" name="Google Shape;24;p2"/>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5" name="Google Shape;25;p2"/>
          <p:cNvPicPr preferRelativeResize="0"/>
          <p:nvPr/>
        </p:nvPicPr>
        <p:blipFill rotWithShape="1">
          <a:blip r:embed="rId3" cstate="email">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26" name="Google Shape;26;p2"/>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27" name="Google Shape;27;p2"/>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 name="Google Shape;29;p2"/>
          <p:cNvPicPr preferRelativeResize="0"/>
          <p:nvPr/>
        </p:nvPicPr>
        <p:blipFill rotWithShape="1">
          <a:blip r:embed="rId3" cstate="email">
            <a:alphaModFix/>
            <a:extLst>
              <a:ext uri="{28A0092B-C50C-407E-A947-70E740481C1C}">
                <a14:useLocalDpi xmlns:a14="http://schemas.microsoft.com/office/drawing/2010/main"/>
              </a:ext>
            </a:extLst>
          </a:blip>
          <a:srcRect t="-1937" b="-4524"/>
          <a:stretch/>
        </p:blipFill>
        <p:spPr>
          <a:xfrm>
            <a:off x="0" y="244211"/>
            <a:ext cx="3160436" cy="6369577"/>
          </a:xfrm>
          <a:prstGeom prst="rect">
            <a:avLst/>
          </a:prstGeom>
          <a:noFill/>
          <a:ln>
            <a:noFill/>
          </a:ln>
        </p:spPr>
      </p:pic>
      <p:sp>
        <p:nvSpPr>
          <p:cNvPr id="31" name="Google Shape;31;p2"/>
          <p:cNvSpPr txBox="1">
            <a:spLocks noGrp="1"/>
          </p:cNvSpPr>
          <p:nvPr>
            <p:ph type="title"/>
          </p:nvPr>
        </p:nvSpPr>
        <p:spPr>
          <a:xfrm>
            <a:off x="3008025" y="1552000"/>
            <a:ext cx="8164500" cy="8424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sp>
        <p:nvSpPr>
          <p:cNvPr id="32" name="Google Shape;32;p2"/>
          <p:cNvSpPr txBox="1">
            <a:spLocks noGrp="1"/>
          </p:cNvSpPr>
          <p:nvPr>
            <p:ph type="title" idx="2"/>
          </p:nvPr>
        </p:nvSpPr>
        <p:spPr>
          <a:xfrm>
            <a:off x="2069100" y="4908050"/>
            <a:ext cx="10046100" cy="7560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400"/>
              <a:buNone/>
              <a:defRPr sz="4400">
                <a:solidFill>
                  <a:schemeClr val="dk1"/>
                </a:solidFill>
              </a:defRPr>
            </a:lvl1pPr>
            <a:lvl2pPr lvl="1" algn="ctr" rtl="0">
              <a:spcBef>
                <a:spcPts val="0"/>
              </a:spcBef>
              <a:spcAft>
                <a:spcPts val="0"/>
              </a:spcAft>
              <a:buSzPts val="4400"/>
              <a:buFont typeface="Calibri"/>
              <a:buNone/>
              <a:defRPr sz="4400">
                <a:latin typeface="Calibri"/>
                <a:ea typeface="Calibri"/>
                <a:cs typeface="Calibri"/>
                <a:sym typeface="Calibri"/>
              </a:defRPr>
            </a:lvl2pPr>
            <a:lvl3pPr lvl="2" algn="ctr" rtl="0">
              <a:spcBef>
                <a:spcPts val="0"/>
              </a:spcBef>
              <a:spcAft>
                <a:spcPts val="0"/>
              </a:spcAft>
              <a:buSzPts val="4400"/>
              <a:buFont typeface="Calibri"/>
              <a:buNone/>
              <a:defRPr sz="4400">
                <a:latin typeface="Calibri"/>
                <a:ea typeface="Calibri"/>
                <a:cs typeface="Calibri"/>
                <a:sym typeface="Calibri"/>
              </a:defRPr>
            </a:lvl3pPr>
            <a:lvl4pPr lvl="3" algn="ctr" rtl="0">
              <a:spcBef>
                <a:spcPts val="0"/>
              </a:spcBef>
              <a:spcAft>
                <a:spcPts val="0"/>
              </a:spcAft>
              <a:buSzPts val="4400"/>
              <a:buFont typeface="Calibri"/>
              <a:buNone/>
              <a:defRPr sz="4400">
                <a:latin typeface="Calibri"/>
                <a:ea typeface="Calibri"/>
                <a:cs typeface="Calibri"/>
                <a:sym typeface="Calibri"/>
              </a:defRPr>
            </a:lvl4pPr>
            <a:lvl5pPr lvl="4" algn="ctr" rtl="0">
              <a:spcBef>
                <a:spcPts val="0"/>
              </a:spcBef>
              <a:spcAft>
                <a:spcPts val="0"/>
              </a:spcAft>
              <a:buSzPts val="4400"/>
              <a:buFont typeface="Calibri"/>
              <a:buNone/>
              <a:defRPr sz="4400">
                <a:latin typeface="Calibri"/>
                <a:ea typeface="Calibri"/>
                <a:cs typeface="Calibri"/>
                <a:sym typeface="Calibri"/>
              </a:defRPr>
            </a:lvl5pPr>
            <a:lvl6pPr lvl="5" algn="ctr" rtl="0">
              <a:spcBef>
                <a:spcPts val="0"/>
              </a:spcBef>
              <a:spcAft>
                <a:spcPts val="0"/>
              </a:spcAft>
              <a:buSzPts val="4400"/>
              <a:buFont typeface="Calibri"/>
              <a:buNone/>
              <a:defRPr sz="4400">
                <a:latin typeface="Calibri"/>
                <a:ea typeface="Calibri"/>
                <a:cs typeface="Calibri"/>
                <a:sym typeface="Calibri"/>
              </a:defRPr>
            </a:lvl6pPr>
            <a:lvl7pPr lvl="6" algn="ctr" rtl="0">
              <a:spcBef>
                <a:spcPts val="0"/>
              </a:spcBef>
              <a:spcAft>
                <a:spcPts val="0"/>
              </a:spcAft>
              <a:buSzPts val="4400"/>
              <a:buFont typeface="Calibri"/>
              <a:buNone/>
              <a:defRPr sz="4400">
                <a:latin typeface="Calibri"/>
                <a:ea typeface="Calibri"/>
                <a:cs typeface="Calibri"/>
                <a:sym typeface="Calibri"/>
              </a:defRPr>
            </a:lvl7pPr>
            <a:lvl8pPr lvl="7" algn="ctr" rtl="0">
              <a:spcBef>
                <a:spcPts val="0"/>
              </a:spcBef>
              <a:spcAft>
                <a:spcPts val="0"/>
              </a:spcAft>
              <a:buSzPts val="4400"/>
              <a:buFont typeface="Calibri"/>
              <a:buNone/>
              <a:defRPr sz="4400">
                <a:latin typeface="Calibri"/>
                <a:ea typeface="Calibri"/>
                <a:cs typeface="Calibri"/>
                <a:sym typeface="Calibri"/>
              </a:defRPr>
            </a:lvl8pPr>
            <a:lvl9pPr lvl="8" algn="ctr" rtl="0">
              <a:spcBef>
                <a:spcPts val="0"/>
              </a:spcBef>
              <a:spcAft>
                <a:spcPts val="0"/>
              </a:spcAft>
              <a:buSzPts val="4400"/>
              <a:buFont typeface="Calibri"/>
              <a:buNone/>
              <a:defRPr sz="4400">
                <a:latin typeface="Calibri"/>
                <a:ea typeface="Calibri"/>
                <a:cs typeface="Calibri"/>
                <a:sym typeface="Calibri"/>
              </a:defRPr>
            </a:lvl9pPr>
          </a:lstStyle>
          <a:p>
            <a:endParaRPr/>
          </a:p>
        </p:txBody>
      </p:sp>
      <p:pic>
        <p:nvPicPr>
          <p:cNvPr id="12" name="Picture 11">
            <a:extLst>
              <a:ext uri="{FF2B5EF4-FFF2-40B4-BE49-F238E27FC236}">
                <a16:creationId xmlns:a16="http://schemas.microsoft.com/office/drawing/2014/main" id="{CA9B457C-D2DE-FE47-92E7-A6BA440C593C}"/>
              </a:ext>
            </a:extLst>
          </p:cNvPr>
          <p:cNvPicPr>
            <a:picLocks noChangeAspect="1"/>
          </p:cNvPicPr>
          <p:nvPr userDrawn="1"/>
        </p:nvPicPr>
        <p:blipFill>
          <a:blip r:embed="rId4"/>
          <a:stretch>
            <a:fillRect/>
          </a:stretch>
        </p:blipFill>
        <p:spPr>
          <a:xfrm>
            <a:off x="4880650" y="2797896"/>
            <a:ext cx="4419250" cy="1244562"/>
          </a:xfrm>
          <a:prstGeom prst="rect">
            <a:avLst/>
          </a:prstGeom>
        </p:spPr>
      </p:pic>
    </p:spTree>
    <p:extLst>
      <p:ext uri="{BB962C8B-B14F-4D97-AF65-F5344CB8AC3E}">
        <p14:creationId xmlns:p14="http://schemas.microsoft.com/office/powerpoint/2010/main" val="4231725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 Op 1 1" preserve="1" userDrawn="1">
  <p:cSld name="1_Title Slide - Op 1 1">
    <p:spTree>
      <p:nvGrpSpPr>
        <p:cNvPr id="1" name="Shape 33"/>
        <p:cNvGrpSpPr/>
        <p:nvPr/>
      </p:nvGrpSpPr>
      <p:grpSpPr>
        <a:xfrm>
          <a:off x="0" y="0"/>
          <a:ext cx="0" cy="0"/>
          <a:chOff x="0" y="0"/>
          <a:chExt cx="0" cy="0"/>
        </a:xfrm>
      </p:grpSpPr>
      <p:pic>
        <p:nvPicPr>
          <p:cNvPr id="34" name="Google Shape;34;p3"/>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35" name="Google Shape;35;p3"/>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6" name="Google Shape;36;p3"/>
          <p:cNvPicPr preferRelativeResize="0"/>
          <p:nvPr/>
        </p:nvPicPr>
        <p:blipFill rotWithShape="1">
          <a:blip r:embed="rId3" cstate="email">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37" name="Google Shape;37;p3"/>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8" cy="6858002"/>
          </a:xfrm>
          <a:prstGeom prst="rect">
            <a:avLst/>
          </a:prstGeom>
          <a:noFill/>
          <a:ln>
            <a:noFill/>
          </a:ln>
        </p:spPr>
      </p:pic>
      <p:sp>
        <p:nvSpPr>
          <p:cNvPr id="38" name="Google Shape;38;p3"/>
          <p:cNvSpPr/>
          <p:nvPr/>
        </p:nvSpPr>
        <p:spPr>
          <a:xfrm>
            <a:off x="1" y="4504554"/>
            <a:ext cx="12189000" cy="1667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3"/>
          <p:cNvPicPr preferRelativeResize="0"/>
          <p:nvPr/>
        </p:nvPicPr>
        <p:blipFill rotWithShape="1">
          <a:blip r:embed="rId3" cstate="email">
            <a:alphaModFix/>
            <a:extLst>
              <a:ext uri="{28A0092B-C50C-407E-A947-70E740481C1C}">
                <a14:useLocalDpi xmlns:a14="http://schemas.microsoft.com/office/drawing/2010/main"/>
              </a:ext>
            </a:extLst>
          </a:blip>
          <a:srcRect t="-1937" b="-4524"/>
          <a:stretch/>
        </p:blipFill>
        <p:spPr>
          <a:xfrm>
            <a:off x="0" y="1"/>
            <a:ext cx="3160436" cy="6369577"/>
          </a:xfrm>
          <a:prstGeom prst="rect">
            <a:avLst/>
          </a:prstGeom>
          <a:noFill/>
          <a:ln>
            <a:noFill/>
          </a:ln>
        </p:spPr>
      </p:pic>
      <p:pic>
        <p:nvPicPr>
          <p:cNvPr id="10" name="Picture 9">
            <a:extLst>
              <a:ext uri="{FF2B5EF4-FFF2-40B4-BE49-F238E27FC236}">
                <a16:creationId xmlns:a16="http://schemas.microsoft.com/office/drawing/2014/main" id="{76C5353E-7C32-9F41-A732-476B53112296}"/>
              </a:ext>
            </a:extLst>
          </p:cNvPr>
          <p:cNvPicPr>
            <a:picLocks noChangeAspect="1"/>
          </p:cNvPicPr>
          <p:nvPr userDrawn="1"/>
        </p:nvPicPr>
        <p:blipFill>
          <a:blip r:embed="rId4"/>
          <a:stretch>
            <a:fillRect/>
          </a:stretch>
        </p:blipFill>
        <p:spPr>
          <a:xfrm>
            <a:off x="5027876" y="2680885"/>
            <a:ext cx="4419250" cy="1244562"/>
          </a:xfrm>
          <a:prstGeom prst="rect">
            <a:avLst/>
          </a:prstGeom>
        </p:spPr>
      </p:pic>
    </p:spTree>
    <p:extLst>
      <p:ext uri="{BB962C8B-B14F-4D97-AF65-F5344CB8AC3E}">
        <p14:creationId xmlns:p14="http://schemas.microsoft.com/office/powerpoint/2010/main" val="1376191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reserve="1">
  <p:cSld name="Title and Content">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dk1"/>
              </a:buClr>
              <a:buSzPts val="2800"/>
              <a:buChar char="●"/>
              <a:defRPr b="0" i="0">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b="0" i="0">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05611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50"/>
        <p:cNvGrpSpPr/>
        <p:nvPr/>
      </p:nvGrpSpPr>
      <p:grpSpPr>
        <a:xfrm>
          <a:off x="0" y="0"/>
          <a:ext cx="0" cy="0"/>
          <a:chOff x="0" y="0"/>
          <a:chExt cx="0" cy="0"/>
        </a:xfrm>
      </p:grpSpPr>
      <p:sp>
        <p:nvSpPr>
          <p:cNvPr id="51" name="Google Shape;51;p5"/>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35427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50"/>
        <p:cNvGrpSpPr/>
        <p:nvPr/>
      </p:nvGrpSpPr>
      <p:grpSpPr>
        <a:xfrm>
          <a:off x="0" y="0"/>
          <a:ext cx="0" cy="0"/>
          <a:chOff x="0" y="0"/>
          <a:chExt cx="0" cy="0"/>
        </a:xfrm>
      </p:grpSpPr>
      <p:sp>
        <p:nvSpPr>
          <p:cNvPr id="51" name="Google Shape;51;p4"/>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40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dk1"/>
              </a:buClr>
              <a:buSzPts val="2800"/>
              <a:buChar char="●"/>
              <a:defRPr b="0" i="0">
                <a:latin typeface="Calibri"/>
                <a:ea typeface="Calibri"/>
                <a:cs typeface="Calibri"/>
                <a:sym typeface="Calibri"/>
              </a:defRPr>
            </a:lvl1pPr>
            <a:lvl2pPr marL="914400" lvl="1" indent="-381000" algn="l">
              <a:lnSpc>
                <a:spcPct val="90000"/>
              </a:lnSpc>
              <a:spcBef>
                <a:spcPts val="500"/>
              </a:spcBef>
              <a:spcAft>
                <a:spcPts val="0"/>
              </a:spcAft>
              <a:buClr>
                <a:schemeClr val="dk1"/>
              </a:buClr>
              <a:buSzPts val="2400"/>
              <a:buChar char="●"/>
              <a:defRPr b="0" i="0">
                <a:latin typeface="Calibri"/>
                <a:ea typeface="Calibri"/>
                <a:cs typeface="Calibri"/>
                <a:sym typeface="Calibri"/>
              </a:defRPr>
            </a:lvl2pPr>
            <a:lvl3pPr marL="1371600" lvl="2" indent="-355600" algn="l">
              <a:lnSpc>
                <a:spcPct val="90000"/>
              </a:lnSpc>
              <a:spcBef>
                <a:spcPts val="500"/>
              </a:spcBef>
              <a:spcAft>
                <a:spcPts val="0"/>
              </a:spcAft>
              <a:buClr>
                <a:schemeClr val="dk1"/>
              </a:buClr>
              <a:buSzPts val="2000"/>
              <a:buChar char="●"/>
              <a:defRPr b="0" i="0">
                <a:latin typeface="Calibri"/>
                <a:ea typeface="Calibri"/>
                <a:cs typeface="Calibri"/>
                <a:sym typeface="Calibri"/>
              </a:defRPr>
            </a:lvl3pPr>
            <a:lvl4pPr marL="1828800" lvl="3"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4pPr>
            <a:lvl5pPr marL="2286000" lvl="4" indent="-342900" algn="l">
              <a:lnSpc>
                <a:spcPct val="90000"/>
              </a:lnSpc>
              <a:spcBef>
                <a:spcPts val="500"/>
              </a:spcBef>
              <a:spcAft>
                <a:spcPts val="0"/>
              </a:spcAft>
              <a:buClr>
                <a:schemeClr val="dk1"/>
              </a:buClr>
              <a:buSzPts val="1800"/>
              <a:buChar char="•"/>
              <a:defRPr b="0" i="0">
                <a:latin typeface="Calibri"/>
                <a:ea typeface="Calibri"/>
                <a:cs typeface="Calibri"/>
                <a:sym typeface="Calibri"/>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preserve="1">
  <p:cSld name="Custom Layout">
    <p:spTree>
      <p:nvGrpSpPr>
        <p:cNvPr id="1" name="Shape 52"/>
        <p:cNvGrpSpPr/>
        <p:nvPr/>
      </p:nvGrpSpPr>
      <p:grpSpPr>
        <a:xfrm>
          <a:off x="0" y="0"/>
          <a:ext cx="0" cy="0"/>
          <a:chOff x="0" y="0"/>
          <a:chExt cx="0" cy="0"/>
        </a:xfrm>
      </p:grpSpPr>
      <p:sp>
        <p:nvSpPr>
          <p:cNvPr id="53" name="Google Shape;53;p6"/>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23698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Light Grey Radar" preserve="1">
  <p:cSld name="1_Light Grey Radar">
    <p:spTree>
      <p:nvGrpSpPr>
        <p:cNvPr id="1" name="Shape 54"/>
        <p:cNvGrpSpPr/>
        <p:nvPr/>
      </p:nvGrpSpPr>
      <p:grpSpPr>
        <a:xfrm>
          <a:off x="0" y="0"/>
          <a:ext cx="0" cy="0"/>
          <a:chOff x="0" y="0"/>
          <a:chExt cx="0" cy="0"/>
        </a:xfrm>
      </p:grpSpPr>
      <p:pic>
        <p:nvPicPr>
          <p:cNvPr id="55" name="Google Shape;55;p7"/>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a:noFill/>
          <a:ln>
            <a:noFill/>
          </a:ln>
        </p:spPr>
      </p:pic>
      <p:pic>
        <p:nvPicPr>
          <p:cNvPr id="56" name="Google Shape;56;p7"/>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1" y="738028"/>
            <a:ext cx="12192001" cy="5099307"/>
          </a:xfrm>
          <a:prstGeom prst="rect">
            <a:avLst/>
          </a:prstGeom>
          <a:noFill/>
          <a:ln>
            <a:noFill/>
          </a:ln>
        </p:spPr>
      </p:pic>
      <p:pic>
        <p:nvPicPr>
          <p:cNvPr id="58" name="Google Shape;58;p7"/>
          <p:cNvPicPr preferRelativeResize="0"/>
          <p:nvPr/>
        </p:nvPicPr>
        <p:blipFill rotWithShape="1">
          <a:blip r:embed="rId3" cstate="email">
            <a:alphaModFix/>
            <a:extLst>
              <a:ext uri="{28A0092B-C50C-407E-A947-70E740481C1C}">
                <a14:useLocalDpi xmlns:a14="http://schemas.microsoft.com/office/drawing/2010/main"/>
              </a:ext>
            </a:extLst>
          </a:blip>
          <a:srcRect t="-1936" b="-4520"/>
          <a:stretch/>
        </p:blipFill>
        <p:spPr>
          <a:xfrm>
            <a:off x="0" y="255833"/>
            <a:ext cx="3160435" cy="6369579"/>
          </a:xfrm>
          <a:prstGeom prst="rect">
            <a:avLst/>
          </a:prstGeom>
          <a:noFill/>
          <a:ln>
            <a:noFill/>
          </a:ln>
        </p:spPr>
      </p:pic>
      <p:pic>
        <p:nvPicPr>
          <p:cNvPr id="60" name="Google Shape;60;p7"/>
          <p:cNvPicPr preferRelativeResize="0"/>
          <p:nvPr/>
        </p:nvPicPr>
        <p:blipFill rotWithShape="1">
          <a:blip r:embed="rId3" cstate="email">
            <a:alphaModFix/>
            <a:extLst>
              <a:ext uri="{28A0092B-C50C-407E-A947-70E740481C1C}">
                <a14:useLocalDpi xmlns:a14="http://schemas.microsoft.com/office/drawing/2010/main"/>
              </a:ext>
            </a:extLst>
          </a:blip>
          <a:srcRect t="-1936" b="-4520"/>
          <a:stretch/>
        </p:blipFill>
        <p:spPr>
          <a:xfrm>
            <a:off x="0" y="255833"/>
            <a:ext cx="3160435" cy="6369579"/>
          </a:xfrm>
          <a:prstGeom prst="rect">
            <a:avLst/>
          </a:prstGeom>
          <a:noFill/>
          <a:ln>
            <a:noFill/>
          </a:ln>
        </p:spPr>
      </p:pic>
      <p:sp>
        <p:nvSpPr>
          <p:cNvPr id="61" name="Google Shape;61;p7"/>
          <p:cNvSpPr txBox="1">
            <a:spLocks noGrp="1"/>
          </p:cNvSpPr>
          <p:nvPr>
            <p:ph type="subTitle" idx="1"/>
          </p:nvPr>
        </p:nvSpPr>
        <p:spPr>
          <a:xfrm>
            <a:off x="3321600" y="2599000"/>
            <a:ext cx="8413200" cy="1568100"/>
          </a:xfrm>
          <a:prstGeom prst="rect">
            <a:avLst/>
          </a:prstGeom>
        </p:spPr>
        <p:txBody>
          <a:bodyPr spcFirstLastPara="1" wrap="square" lIns="0" tIns="0" rIns="0" bIns="0" anchor="ctr" anchorCtr="0">
            <a:noAutofit/>
          </a:bodyPr>
          <a:lstStyle>
            <a:lvl1pPr lvl="0">
              <a:spcBef>
                <a:spcPts val="1000"/>
              </a:spcBef>
              <a:spcAft>
                <a:spcPts val="0"/>
              </a:spcAft>
              <a:buNone/>
              <a:defRPr sz="6000"/>
            </a:lvl1pPr>
            <a:lvl2pPr lvl="1">
              <a:spcBef>
                <a:spcPts val="1000"/>
              </a:spcBef>
              <a:spcAft>
                <a:spcPts val="0"/>
              </a:spcAft>
              <a:buNone/>
              <a:defRPr sz="6000"/>
            </a:lvl2pPr>
            <a:lvl3pPr lvl="2">
              <a:spcBef>
                <a:spcPts val="1000"/>
              </a:spcBef>
              <a:spcAft>
                <a:spcPts val="0"/>
              </a:spcAft>
              <a:buNone/>
              <a:defRPr sz="6000"/>
            </a:lvl3pPr>
            <a:lvl4pPr lvl="3">
              <a:spcBef>
                <a:spcPts val="1000"/>
              </a:spcBef>
              <a:spcAft>
                <a:spcPts val="0"/>
              </a:spcAft>
              <a:buNone/>
              <a:defRPr sz="6000"/>
            </a:lvl4pPr>
            <a:lvl5pPr lvl="4">
              <a:spcBef>
                <a:spcPts val="1000"/>
              </a:spcBef>
              <a:spcAft>
                <a:spcPts val="0"/>
              </a:spcAft>
              <a:buNone/>
              <a:defRPr sz="6000"/>
            </a:lvl5pPr>
            <a:lvl6pPr lvl="5">
              <a:spcBef>
                <a:spcPts val="1000"/>
              </a:spcBef>
              <a:spcAft>
                <a:spcPts val="0"/>
              </a:spcAft>
              <a:buNone/>
              <a:defRPr sz="6000"/>
            </a:lvl6pPr>
            <a:lvl7pPr lvl="6">
              <a:spcBef>
                <a:spcPts val="1000"/>
              </a:spcBef>
              <a:spcAft>
                <a:spcPts val="0"/>
              </a:spcAft>
              <a:buNone/>
              <a:defRPr sz="6000"/>
            </a:lvl7pPr>
            <a:lvl8pPr lvl="7">
              <a:spcBef>
                <a:spcPts val="1000"/>
              </a:spcBef>
              <a:spcAft>
                <a:spcPts val="0"/>
              </a:spcAft>
              <a:buNone/>
              <a:defRPr sz="6000"/>
            </a:lvl8pPr>
            <a:lvl9pPr lvl="8">
              <a:spcBef>
                <a:spcPts val="1000"/>
              </a:spcBef>
              <a:spcAft>
                <a:spcPts val="0"/>
              </a:spcAft>
              <a:buNone/>
              <a:defRPr sz="6000"/>
            </a:lvl9pPr>
          </a:lstStyle>
          <a:p>
            <a:endParaRPr/>
          </a:p>
        </p:txBody>
      </p:sp>
      <p:sp>
        <p:nvSpPr>
          <p:cNvPr id="62" name="Google Shape;62;p7"/>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1323883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 Op2" preserve="1">
  <p:cSld name="Title Slide - Op2">
    <p:spTree>
      <p:nvGrpSpPr>
        <p:cNvPr id="1" name="Shape 63"/>
        <p:cNvGrpSpPr/>
        <p:nvPr/>
      </p:nvGrpSpPr>
      <p:grpSpPr>
        <a:xfrm>
          <a:off x="0" y="0"/>
          <a:ext cx="0" cy="0"/>
          <a:chOff x="0" y="0"/>
          <a:chExt cx="0" cy="0"/>
        </a:xfrm>
      </p:grpSpPr>
      <p:pic>
        <p:nvPicPr>
          <p:cNvPr id="64" name="Google Shape;64;p8"/>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a:noFill/>
          <a:ln>
            <a:noFill/>
          </a:ln>
        </p:spPr>
      </p:pic>
      <p:sp>
        <p:nvSpPr>
          <p:cNvPr id="65" name="Google Shape;65;p8"/>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6" name="Google Shape;66;p8"/>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43529" y="0"/>
            <a:ext cx="12235529" cy="6858003"/>
          </a:xfrm>
          <a:prstGeom prst="rect">
            <a:avLst/>
          </a:prstGeom>
          <a:noFill/>
          <a:ln>
            <a:noFill/>
          </a:ln>
        </p:spPr>
      </p:pic>
      <p:sp>
        <p:nvSpPr>
          <p:cNvPr id="67" name="Google Shape;67;p8"/>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52600" y="1888886"/>
            <a:ext cx="1310291" cy="1393220"/>
          </a:xfrm>
          <a:prstGeom prst="rect">
            <a:avLst/>
          </a:prstGeom>
          <a:noFill/>
          <a:ln>
            <a:noFill/>
          </a:ln>
        </p:spPr>
      </p:pic>
      <p:pic>
        <p:nvPicPr>
          <p:cNvPr id="70" name="Google Shape;70;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752600" y="1888886"/>
            <a:ext cx="1310291" cy="1393220"/>
          </a:xfrm>
          <a:prstGeom prst="rect">
            <a:avLst/>
          </a:prstGeom>
          <a:noFill/>
          <a:ln>
            <a:noFill/>
          </a:ln>
        </p:spPr>
      </p:pic>
      <p:grpSp>
        <p:nvGrpSpPr>
          <p:cNvPr id="71" name="Google Shape;71;p8"/>
          <p:cNvGrpSpPr/>
          <p:nvPr/>
        </p:nvGrpSpPr>
        <p:grpSpPr>
          <a:xfrm>
            <a:off x="3200400" y="1646776"/>
            <a:ext cx="8789339" cy="1461939"/>
            <a:chOff x="4896401" y="1205061"/>
            <a:chExt cx="8789339" cy="1461938"/>
          </a:xfrm>
        </p:grpSpPr>
        <p:sp>
          <p:nvSpPr>
            <p:cNvPr id="72" name="Google Shape;72;p8"/>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73" name="Google Shape;73;p8"/>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74" name="Google Shape;74;p8"/>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sp>
        <p:nvSpPr>
          <p:cNvPr id="76" name="Google Shape;76;p8"/>
          <p:cNvSpPr txBox="1">
            <a:spLocks noGrp="1"/>
          </p:cNvSpPr>
          <p:nvPr>
            <p:ph type="title"/>
          </p:nvPr>
        </p:nvSpPr>
        <p:spPr>
          <a:xfrm>
            <a:off x="-43525" y="4192475"/>
            <a:ext cx="12235500" cy="8166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000"/>
              <a:buNone/>
              <a:defRPr sz="4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15" name="Picture 14">
            <a:extLst>
              <a:ext uri="{FF2B5EF4-FFF2-40B4-BE49-F238E27FC236}">
                <a16:creationId xmlns:a16="http://schemas.microsoft.com/office/drawing/2014/main" id="{A47B35B7-DB1F-E44E-87CE-7B053B6B4680}"/>
              </a:ext>
            </a:extLst>
          </p:cNvPr>
          <p:cNvPicPr>
            <a:picLocks noChangeAspect="1"/>
          </p:cNvPicPr>
          <p:nvPr userDrawn="1"/>
        </p:nvPicPr>
        <p:blipFill>
          <a:blip r:embed="rId4"/>
          <a:stretch>
            <a:fillRect/>
          </a:stretch>
        </p:blipFill>
        <p:spPr>
          <a:xfrm>
            <a:off x="10247052" y="6280053"/>
            <a:ext cx="1773304" cy="499403"/>
          </a:xfrm>
          <a:prstGeom prst="rect">
            <a:avLst/>
          </a:prstGeom>
        </p:spPr>
      </p:pic>
    </p:spTree>
    <p:extLst>
      <p:ext uri="{BB962C8B-B14F-4D97-AF65-F5344CB8AC3E}">
        <p14:creationId xmlns:p14="http://schemas.microsoft.com/office/powerpoint/2010/main" val="926567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 Op 3" preserve="1">
  <p:cSld name="Title Slide - Op 3">
    <p:spTree>
      <p:nvGrpSpPr>
        <p:cNvPr id="1" name="Shape 77"/>
        <p:cNvGrpSpPr/>
        <p:nvPr/>
      </p:nvGrpSpPr>
      <p:grpSpPr>
        <a:xfrm>
          <a:off x="0" y="0"/>
          <a:ext cx="0" cy="0"/>
          <a:chOff x="0" y="0"/>
          <a:chExt cx="0" cy="0"/>
        </a:xfrm>
      </p:grpSpPr>
      <p:pic>
        <p:nvPicPr>
          <p:cNvPr id="78" name="Google Shape;78;p9"/>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grpSp>
        <p:nvGrpSpPr>
          <p:cNvPr id="79" name="Google Shape;79;p9"/>
          <p:cNvGrpSpPr/>
          <p:nvPr/>
        </p:nvGrpSpPr>
        <p:grpSpPr>
          <a:xfrm>
            <a:off x="2895602" y="1869872"/>
            <a:ext cx="9108919" cy="1461939"/>
            <a:chOff x="4896403" y="1205061"/>
            <a:chExt cx="9108919" cy="1461938"/>
          </a:xfrm>
        </p:grpSpPr>
        <p:sp>
          <p:nvSpPr>
            <p:cNvPr id="80" name="Google Shape;80;p9"/>
            <p:cNvSpPr txBox="1"/>
            <p:nvPr/>
          </p:nvSpPr>
          <p:spPr>
            <a:xfrm>
              <a:off x="4896403" y="1601159"/>
              <a:ext cx="89441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Calibri"/>
                  <a:ea typeface="Calibri"/>
                  <a:cs typeface="Calibri"/>
                  <a:sym typeface="Calibri"/>
                </a:rPr>
                <a:t>The</a:t>
              </a:r>
              <a:endParaRPr/>
            </a:p>
          </p:txBody>
        </p:sp>
        <p:sp>
          <p:nvSpPr>
            <p:cNvPr id="81" name="Google Shape;81;p9"/>
            <p:cNvSpPr txBox="1"/>
            <p:nvPr/>
          </p:nvSpPr>
          <p:spPr>
            <a:xfrm>
              <a:off x="5653582" y="1205061"/>
              <a:ext cx="8351740" cy="1200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200" b="1">
                  <a:solidFill>
                    <a:schemeClr val="lt1"/>
                  </a:solidFill>
                  <a:latin typeface="Arial"/>
                  <a:ea typeface="Arial"/>
                  <a:cs typeface="Arial"/>
                  <a:sym typeface="Arial"/>
                </a:rPr>
                <a:t>world’s leading</a:t>
              </a:r>
              <a:endParaRPr/>
            </a:p>
          </p:txBody>
        </p:sp>
        <p:sp>
          <p:nvSpPr>
            <p:cNvPr id="82" name="Google Shape;82;p9"/>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Agile measurement &amp; growth platform</a:t>
              </a:r>
              <a:endParaRPr/>
            </a:p>
          </p:txBody>
        </p:sp>
      </p:grpSp>
      <p:pic>
        <p:nvPicPr>
          <p:cNvPr id="83" name="Google Shape;83;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47800" y="2111981"/>
            <a:ext cx="1310291" cy="1393220"/>
          </a:xfrm>
          <a:prstGeom prst="rect">
            <a:avLst/>
          </a:prstGeom>
          <a:noFill/>
          <a:ln>
            <a:noFill/>
          </a:ln>
        </p:spPr>
      </p:pic>
      <p:cxnSp>
        <p:nvCxnSpPr>
          <p:cNvPr id="85" name="Google Shape;85;p9"/>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86" name="Google Shape;86;p9"/>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0" y="0"/>
            <a:ext cx="12191999" cy="5257802"/>
          </a:xfrm>
          <a:prstGeom prst="rect">
            <a:avLst/>
          </a:prstGeom>
          <a:noFill/>
          <a:ln>
            <a:noFill/>
          </a:ln>
        </p:spPr>
      </p:pic>
      <p:pic>
        <p:nvPicPr>
          <p:cNvPr id="87" name="Google Shape;87;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47800" y="2111981"/>
            <a:ext cx="1310291" cy="1393220"/>
          </a:xfrm>
          <a:prstGeom prst="rect">
            <a:avLst/>
          </a:prstGeom>
          <a:noFill/>
          <a:ln>
            <a:noFill/>
          </a:ln>
        </p:spPr>
      </p:pic>
      <p:cxnSp>
        <p:nvCxnSpPr>
          <p:cNvPr id="89" name="Google Shape;89;p9"/>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grpSp>
        <p:nvGrpSpPr>
          <p:cNvPr id="90" name="Google Shape;90;p9"/>
          <p:cNvGrpSpPr/>
          <p:nvPr/>
        </p:nvGrpSpPr>
        <p:grpSpPr>
          <a:xfrm>
            <a:off x="2895600" y="1875375"/>
            <a:ext cx="8789300" cy="1461918"/>
            <a:chOff x="4896401" y="1205061"/>
            <a:chExt cx="8789300" cy="1461918"/>
          </a:xfrm>
        </p:grpSpPr>
        <p:sp>
          <p:nvSpPr>
            <p:cNvPr id="91" name="Google Shape;91;p9"/>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92" name="Google Shape;92;p9"/>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93" name="Google Shape;93;p9"/>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pic>
        <p:nvPicPr>
          <p:cNvPr id="94" name="Google Shape;94;p9"/>
          <p:cNvPicPr preferRelativeResize="0"/>
          <p:nvPr/>
        </p:nvPicPr>
        <p:blipFill>
          <a:blip r:embed="rId4">
            <a:alphaModFix/>
          </a:blip>
          <a:stretch>
            <a:fillRect/>
          </a:stretch>
        </p:blipFill>
        <p:spPr>
          <a:xfrm>
            <a:off x="447663" y="5229225"/>
            <a:ext cx="11744325" cy="28575"/>
          </a:xfrm>
          <a:prstGeom prst="rect">
            <a:avLst/>
          </a:prstGeom>
          <a:noFill/>
          <a:ln>
            <a:noFill/>
          </a:ln>
        </p:spPr>
      </p:pic>
      <p:sp>
        <p:nvSpPr>
          <p:cNvPr id="95" name="Google Shape;95;p9"/>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4000"/>
              <a:buNone/>
              <a:defRPr sz="4000"/>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96" name="Google Shape;96;p9"/>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2041154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Slide - Op 3" preserve="1">
  <p:cSld name="1_Title Slide - Op 3">
    <p:spTree>
      <p:nvGrpSpPr>
        <p:cNvPr id="1" name="Shape 97"/>
        <p:cNvGrpSpPr/>
        <p:nvPr/>
      </p:nvGrpSpPr>
      <p:grpSpPr>
        <a:xfrm>
          <a:off x="0" y="0"/>
          <a:ext cx="0" cy="0"/>
          <a:chOff x="0" y="0"/>
          <a:chExt cx="0" cy="0"/>
        </a:xfrm>
      </p:grpSpPr>
      <p:pic>
        <p:nvPicPr>
          <p:cNvPr id="98" name="Google Shape;98;p10"/>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sp>
        <p:nvSpPr>
          <p:cNvPr id="99" name="Google Shape;99;p10"/>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chemeClr val="lt1"/>
                </a:solidFill>
                <a:latin typeface="Arial"/>
                <a:ea typeface="Arial"/>
                <a:cs typeface="Arial"/>
                <a:sym typeface="Arial"/>
              </a:rPr>
              <a:t>Accelerating Your Enterprise Business Agility Journey</a:t>
            </a:r>
            <a:endParaRPr/>
          </a:p>
        </p:txBody>
      </p:sp>
      <p:sp>
        <p:nvSpPr>
          <p:cNvPr id="100" name="Google Shape;100;p10"/>
          <p:cNvSpPr txBox="1"/>
          <p:nvPr/>
        </p:nvSpPr>
        <p:spPr>
          <a:xfrm>
            <a:off x="2895601" y="3300314"/>
            <a:ext cx="83517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through strategy and measuring what matters</a:t>
            </a:r>
            <a:endParaRPr/>
          </a:p>
        </p:txBody>
      </p:sp>
      <p:pic>
        <p:nvPicPr>
          <p:cNvPr id="101" name="Google Shape;101;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2397" y="1818875"/>
            <a:ext cx="1310291" cy="1393220"/>
          </a:xfrm>
          <a:prstGeom prst="rect">
            <a:avLst/>
          </a:prstGeom>
          <a:noFill/>
          <a:ln>
            <a:noFill/>
          </a:ln>
        </p:spPr>
      </p:pic>
      <p:cxnSp>
        <p:nvCxnSpPr>
          <p:cNvPr id="103" name="Google Shape;103;p10"/>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04" name="Google Shape;104;p10"/>
          <p:cNvPicPr preferRelativeResize="0"/>
          <p:nvPr/>
        </p:nvPicPr>
        <p:blipFill rotWithShape="1">
          <a:blip r:embed="rId2" cstate="email">
            <a:alphaModFix amt="78000"/>
            <a:extLst>
              <a:ext uri="{28A0092B-C50C-407E-A947-70E740481C1C}">
                <a14:useLocalDpi xmlns:a14="http://schemas.microsoft.com/office/drawing/2010/main"/>
              </a:ext>
            </a:extLst>
          </a:blip>
          <a:srcRect/>
          <a:stretch/>
        </p:blipFill>
        <p:spPr>
          <a:xfrm>
            <a:off x="0" y="0"/>
            <a:ext cx="12192000" cy="5257800"/>
          </a:xfrm>
          <a:prstGeom prst="rect">
            <a:avLst/>
          </a:prstGeom>
          <a:noFill/>
          <a:ln>
            <a:noFill/>
          </a:ln>
        </p:spPr>
      </p:pic>
      <p:sp>
        <p:nvSpPr>
          <p:cNvPr id="105" name="Google Shape;105;p10"/>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4800"/>
              <a:buFont typeface="Arial"/>
              <a:buNone/>
            </a:pPr>
            <a:r>
              <a:rPr lang="en-US" sz="4800" b="1" i="0" u="none" strike="noStrike" cap="none">
                <a:solidFill>
                  <a:srgbClr val="58595B"/>
                </a:solidFill>
                <a:latin typeface="Calibri"/>
                <a:ea typeface="Calibri"/>
                <a:cs typeface="Calibri"/>
                <a:sym typeface="Calibri"/>
              </a:rPr>
              <a:t>Accelerating Your Enterprise Business Agility Journey</a:t>
            </a:r>
            <a:endParaRPr>
              <a:latin typeface="Calibri"/>
              <a:ea typeface="Calibri"/>
              <a:cs typeface="Calibri"/>
              <a:sym typeface="Calibri"/>
            </a:endParaRPr>
          </a:p>
        </p:txBody>
      </p:sp>
      <p:sp>
        <p:nvSpPr>
          <p:cNvPr id="106" name="Google Shape;106;p10"/>
          <p:cNvSpPr txBox="1"/>
          <p:nvPr/>
        </p:nvSpPr>
        <p:spPr>
          <a:xfrm>
            <a:off x="3017600" y="3300325"/>
            <a:ext cx="74718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2800"/>
              <a:buFont typeface="Arial"/>
              <a:buNone/>
            </a:pPr>
            <a:r>
              <a:rPr lang="en-US" sz="2800" i="0" u="none" strike="noStrike" cap="none">
                <a:solidFill>
                  <a:srgbClr val="58595B"/>
                </a:solidFill>
                <a:latin typeface="Calibri"/>
                <a:ea typeface="Calibri"/>
                <a:cs typeface="Calibri"/>
                <a:sym typeface="Calibri"/>
              </a:rPr>
              <a:t>through strategy and measuring what matters</a:t>
            </a:r>
            <a:endParaRPr>
              <a:latin typeface="Calibri"/>
              <a:ea typeface="Calibri"/>
              <a:cs typeface="Calibri"/>
              <a:sym typeface="Calibri"/>
            </a:endParaRPr>
          </a:p>
        </p:txBody>
      </p:sp>
      <p:pic>
        <p:nvPicPr>
          <p:cNvPr id="107" name="Google Shape;107;p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72397" y="1818875"/>
            <a:ext cx="1310291" cy="1393220"/>
          </a:xfrm>
          <a:prstGeom prst="rect">
            <a:avLst/>
          </a:prstGeom>
          <a:noFill/>
          <a:ln>
            <a:noFill/>
          </a:ln>
        </p:spPr>
      </p:pic>
      <p:cxnSp>
        <p:nvCxnSpPr>
          <p:cNvPr id="109" name="Google Shape;109;p10"/>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10" name="Google Shape;110;p10"/>
          <p:cNvPicPr preferRelativeResize="0"/>
          <p:nvPr/>
        </p:nvPicPr>
        <p:blipFill>
          <a:blip r:embed="rId4">
            <a:alphaModFix/>
          </a:blip>
          <a:stretch>
            <a:fillRect/>
          </a:stretch>
        </p:blipFill>
        <p:spPr>
          <a:xfrm>
            <a:off x="447663" y="5229225"/>
            <a:ext cx="11744325" cy="28575"/>
          </a:xfrm>
          <a:prstGeom prst="rect">
            <a:avLst/>
          </a:prstGeom>
          <a:noFill/>
          <a:ln>
            <a:noFill/>
          </a:ln>
        </p:spPr>
      </p:pic>
      <p:sp>
        <p:nvSpPr>
          <p:cNvPr id="111" name="Google Shape;111;p10"/>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4000"/>
              <a:buNone/>
              <a:defRPr sz="4000"/>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112" name="Google Shape;112;p10"/>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3758928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lumn" preserve="1">
  <p:cSld name="Two Column">
    <p:spTree>
      <p:nvGrpSpPr>
        <p:cNvPr id="1" name="Shape 113"/>
        <p:cNvGrpSpPr/>
        <p:nvPr/>
      </p:nvGrpSpPr>
      <p:grpSpPr>
        <a:xfrm>
          <a:off x="0" y="0"/>
          <a:ext cx="0" cy="0"/>
          <a:chOff x="0" y="0"/>
          <a:chExt cx="0" cy="0"/>
        </a:xfrm>
      </p:grpSpPr>
      <p:sp>
        <p:nvSpPr>
          <p:cNvPr id="114" name="Google Shape;114;p11"/>
          <p:cNvSpPr txBox="1">
            <a:spLocks noGrp="1"/>
          </p:cNvSpPr>
          <p:nvPr>
            <p:ph type="body" idx="1"/>
          </p:nvPr>
        </p:nvSpPr>
        <p:spPr>
          <a:xfrm>
            <a:off x="457200" y="1837440"/>
            <a:ext cx="54102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1"/>
          <p:cNvSpPr txBox="1">
            <a:spLocks noGrp="1"/>
          </p:cNvSpPr>
          <p:nvPr>
            <p:ph type="body" idx="2"/>
          </p:nvPr>
        </p:nvSpPr>
        <p:spPr>
          <a:xfrm>
            <a:off x="6477000" y="1837440"/>
            <a:ext cx="5181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1"/>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36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8480005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Logo Top Right" preserve="1">
  <p:cSld name="Title - Logo Top Right">
    <p:spTree>
      <p:nvGrpSpPr>
        <p:cNvPr id="1" name="Shape 117"/>
        <p:cNvGrpSpPr/>
        <p:nvPr/>
      </p:nvGrpSpPr>
      <p:grpSpPr>
        <a:xfrm>
          <a:off x="0" y="0"/>
          <a:ext cx="0" cy="0"/>
          <a:chOff x="0" y="0"/>
          <a:chExt cx="0" cy="0"/>
        </a:xfrm>
      </p:grpSpPr>
      <p:sp>
        <p:nvSpPr>
          <p:cNvPr id="118" name="Google Shape;118;p12"/>
          <p:cNvSpPr txBox="1">
            <a:spLocks noGrp="1"/>
          </p:cNvSpPr>
          <p:nvPr>
            <p:ph type="title"/>
          </p:nvPr>
        </p:nvSpPr>
        <p:spPr>
          <a:xfrm>
            <a:off x="548648" y="250250"/>
            <a:ext cx="90129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1" name="Google Shape;121;p12"/>
          <p:cNvPicPr preferRelativeResize="0"/>
          <p:nvPr/>
        </p:nvPicPr>
        <p:blipFill>
          <a:blip r:embed="rId2">
            <a:alphaModFix/>
          </a:blip>
          <a:stretch>
            <a:fillRect/>
          </a:stretch>
        </p:blipFill>
        <p:spPr>
          <a:xfrm>
            <a:off x="447663" y="914400"/>
            <a:ext cx="11744325" cy="28575"/>
          </a:xfrm>
          <a:prstGeom prst="rect">
            <a:avLst/>
          </a:prstGeom>
          <a:noFill/>
          <a:ln>
            <a:noFill/>
          </a:ln>
        </p:spPr>
      </p:pic>
      <p:sp>
        <p:nvSpPr>
          <p:cNvPr id="122" name="Google Shape;122;p12"/>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4255559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selet (4 Stats)" preserve="1">
  <p:cSld name="Caselet (4 Stats)">
    <p:spTree>
      <p:nvGrpSpPr>
        <p:cNvPr id="1" name="Shape 123"/>
        <p:cNvGrpSpPr/>
        <p:nvPr/>
      </p:nvGrpSpPr>
      <p:grpSpPr>
        <a:xfrm>
          <a:off x="0" y="0"/>
          <a:ext cx="0" cy="0"/>
          <a:chOff x="0" y="0"/>
          <a:chExt cx="0" cy="0"/>
        </a:xfrm>
      </p:grpSpPr>
      <p:sp>
        <p:nvSpPr>
          <p:cNvPr id="124" name="Google Shape;124;p13"/>
          <p:cNvSpPr txBox="1">
            <a:spLocks noGrp="1"/>
          </p:cNvSpPr>
          <p:nvPr>
            <p:ph type="title"/>
          </p:nvPr>
        </p:nvSpPr>
        <p:spPr>
          <a:xfrm>
            <a:off x="472191" y="250249"/>
            <a:ext cx="11235000" cy="5880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18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 name="Google Shape;125;p13"/>
          <p:cNvSpPr txBox="1">
            <a:spLocks noGrp="1"/>
          </p:cNvSpPr>
          <p:nvPr>
            <p:ph type="body" idx="1"/>
          </p:nvPr>
        </p:nvSpPr>
        <p:spPr>
          <a:xfrm>
            <a:off x="682337" y="3934623"/>
            <a:ext cx="5382600" cy="2255100"/>
          </a:xfrm>
          <a:prstGeom prst="rect">
            <a:avLst/>
          </a:prstGeom>
          <a:noFill/>
          <a:ln>
            <a:noFill/>
          </a:ln>
        </p:spPr>
        <p:txBody>
          <a:bodyPr spcFirstLastPara="1" wrap="square" lIns="0" tIns="0" rIns="0" bIns="0" anchor="t" anchorCtr="0">
            <a:noAutofit/>
          </a:bodyPr>
          <a:lstStyle>
            <a:lvl1pPr marL="457200" lvl="0" indent="-330200" algn="l" rtl="0">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rtl="0">
              <a:lnSpc>
                <a:spcPct val="90000"/>
              </a:lnSpc>
              <a:spcBef>
                <a:spcPts val="500"/>
              </a:spcBef>
              <a:spcAft>
                <a:spcPts val="0"/>
              </a:spcAft>
              <a:buClr>
                <a:schemeClr val="dk1"/>
              </a:buClr>
              <a:buSzPts val="600"/>
              <a:buChar char="•"/>
              <a:defRPr sz="600"/>
            </a:lvl6pPr>
            <a:lvl7pPr marL="3200400" lvl="6" indent="-266700" algn="l" rtl="0">
              <a:lnSpc>
                <a:spcPct val="90000"/>
              </a:lnSpc>
              <a:spcBef>
                <a:spcPts val="500"/>
              </a:spcBef>
              <a:spcAft>
                <a:spcPts val="0"/>
              </a:spcAft>
              <a:buClr>
                <a:schemeClr val="dk1"/>
              </a:buClr>
              <a:buSzPts val="600"/>
              <a:buChar char="•"/>
              <a:defRPr sz="600"/>
            </a:lvl7pPr>
            <a:lvl8pPr marL="3657600" lvl="7" indent="-266700" algn="l" rtl="0">
              <a:lnSpc>
                <a:spcPct val="90000"/>
              </a:lnSpc>
              <a:spcBef>
                <a:spcPts val="500"/>
              </a:spcBef>
              <a:spcAft>
                <a:spcPts val="0"/>
              </a:spcAft>
              <a:buClr>
                <a:schemeClr val="dk1"/>
              </a:buClr>
              <a:buSzPts val="600"/>
              <a:buChar char="•"/>
              <a:defRPr sz="600"/>
            </a:lvl8pPr>
            <a:lvl9pPr marL="4114800" lvl="8" indent="-266700" algn="l" rtl="0">
              <a:lnSpc>
                <a:spcPct val="90000"/>
              </a:lnSpc>
              <a:spcBef>
                <a:spcPts val="500"/>
              </a:spcBef>
              <a:spcAft>
                <a:spcPts val="0"/>
              </a:spcAft>
              <a:buClr>
                <a:schemeClr val="dk1"/>
              </a:buClr>
              <a:buSzPts val="600"/>
              <a:buChar char="•"/>
              <a:defRPr sz="600"/>
            </a:lvl9pPr>
          </a:lstStyle>
          <a:p>
            <a:endParaRPr/>
          </a:p>
        </p:txBody>
      </p:sp>
      <p:sp>
        <p:nvSpPr>
          <p:cNvPr id="126" name="Google Shape;126;p13"/>
          <p:cNvSpPr txBox="1">
            <a:spLocks noGrp="1"/>
          </p:cNvSpPr>
          <p:nvPr>
            <p:ph type="subTitle" idx="2"/>
          </p:nvPr>
        </p:nvSpPr>
        <p:spPr>
          <a:xfrm>
            <a:off x="489600" y="1046400"/>
            <a:ext cx="11199900" cy="658500"/>
          </a:xfrm>
          <a:prstGeom prst="rect">
            <a:avLst/>
          </a:prstGeom>
        </p:spPr>
        <p:txBody>
          <a:bodyPr spcFirstLastPara="1" wrap="square" lIns="0" tIns="0" rIns="0" bIns="0" anchor="ctr" anchorCtr="0">
            <a:noAutofit/>
          </a:bodyPr>
          <a:lstStyle>
            <a:lvl1pPr lvl="0" algn="ctr" rtl="0">
              <a:spcBef>
                <a:spcPts val="1000"/>
              </a:spcBef>
              <a:spcAft>
                <a:spcPts val="0"/>
              </a:spcAft>
              <a:buNone/>
              <a:defRPr/>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27" name="Google Shape;127;p13"/>
          <p:cNvSpPr txBox="1">
            <a:spLocks noGrp="1"/>
          </p:cNvSpPr>
          <p:nvPr>
            <p:ph type="subTitle" idx="3"/>
          </p:nvPr>
        </p:nvSpPr>
        <p:spPr>
          <a:xfrm>
            <a:off x="617600" y="1927000"/>
            <a:ext cx="685800" cy="685800"/>
          </a:xfrm>
          <a:prstGeom prst="rect">
            <a:avLst/>
          </a:prstGeom>
        </p:spPr>
        <p:txBody>
          <a:bodyPr spcFirstLastPara="1" wrap="square" lIns="0" tIns="0" rIns="0" bIns="0" anchor="t" anchorCtr="0">
            <a:noAutofit/>
          </a:bodyPr>
          <a:lstStyle>
            <a:lvl1pPr lvl="0">
              <a:spcBef>
                <a:spcPts val="1000"/>
              </a:spcBef>
              <a:spcAft>
                <a:spcPts val="0"/>
              </a:spcAft>
              <a:buNone/>
              <a:defRPr sz="1200"/>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0"/>
              </a:spcAft>
              <a:buNone/>
              <a:defRPr/>
            </a:lvl9pPr>
          </a:lstStyle>
          <a:p>
            <a:endParaRPr/>
          </a:p>
        </p:txBody>
      </p:sp>
      <p:sp>
        <p:nvSpPr>
          <p:cNvPr id="128" name="Google Shape;128;p13"/>
          <p:cNvSpPr txBox="1">
            <a:spLocks noGrp="1"/>
          </p:cNvSpPr>
          <p:nvPr>
            <p:ph type="subTitle" idx="4"/>
          </p:nvPr>
        </p:nvSpPr>
        <p:spPr>
          <a:xfrm>
            <a:off x="1449599"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29" name="Google Shape;129;p13"/>
          <p:cNvSpPr txBox="1">
            <a:spLocks noGrp="1"/>
          </p:cNvSpPr>
          <p:nvPr>
            <p:ph type="subTitle" idx="5"/>
          </p:nvPr>
        </p:nvSpPr>
        <p:spPr>
          <a:xfrm>
            <a:off x="3486933"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0" name="Google Shape;130;p13"/>
          <p:cNvSpPr txBox="1">
            <a:spLocks noGrp="1"/>
          </p:cNvSpPr>
          <p:nvPr>
            <p:ph type="subTitle" idx="6"/>
          </p:nvPr>
        </p:nvSpPr>
        <p:spPr>
          <a:xfrm>
            <a:off x="4318932"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1" name="Google Shape;131;p13"/>
          <p:cNvSpPr txBox="1">
            <a:spLocks noGrp="1"/>
          </p:cNvSpPr>
          <p:nvPr>
            <p:ph type="subTitle" idx="7"/>
          </p:nvPr>
        </p:nvSpPr>
        <p:spPr>
          <a:xfrm>
            <a:off x="6356267"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2" name="Google Shape;132;p13"/>
          <p:cNvSpPr txBox="1">
            <a:spLocks noGrp="1"/>
          </p:cNvSpPr>
          <p:nvPr>
            <p:ph type="subTitle" idx="8"/>
          </p:nvPr>
        </p:nvSpPr>
        <p:spPr>
          <a:xfrm>
            <a:off x="7188266"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3" name="Google Shape;133;p13"/>
          <p:cNvSpPr txBox="1">
            <a:spLocks noGrp="1"/>
          </p:cNvSpPr>
          <p:nvPr>
            <p:ph type="subTitle" idx="9"/>
          </p:nvPr>
        </p:nvSpPr>
        <p:spPr>
          <a:xfrm>
            <a:off x="9225600" y="1927000"/>
            <a:ext cx="685800" cy="685800"/>
          </a:xfrm>
          <a:prstGeom prst="rect">
            <a:avLst/>
          </a:prstGeom>
        </p:spPr>
        <p:txBody>
          <a:bodyPr spcFirstLastPara="1" wrap="square" lIns="0" tIns="0" rIns="0" bIns="0" anchor="t" anchorCtr="0">
            <a:noAutofit/>
          </a:bodyPr>
          <a:lstStyle>
            <a:lvl1pPr lvl="0" rtl="0">
              <a:spcBef>
                <a:spcPts val="1000"/>
              </a:spcBef>
              <a:spcAft>
                <a:spcPts val="0"/>
              </a:spcAft>
              <a:buNone/>
              <a:defRPr sz="1200"/>
            </a:lvl1pPr>
            <a:lvl2pPr lvl="1" rtl="0">
              <a:spcBef>
                <a:spcPts val="1000"/>
              </a:spcBef>
              <a:spcAft>
                <a:spcPts val="0"/>
              </a:spcAft>
              <a:buNone/>
              <a:defRPr/>
            </a:lvl2pPr>
            <a:lvl3pPr lvl="2" rtl="0">
              <a:spcBef>
                <a:spcPts val="1000"/>
              </a:spcBef>
              <a:spcAft>
                <a:spcPts val="0"/>
              </a:spcAft>
              <a:buNone/>
              <a:defRPr/>
            </a:lvl3pPr>
            <a:lvl4pPr lvl="3" rtl="0">
              <a:spcBef>
                <a:spcPts val="1000"/>
              </a:spcBef>
              <a:spcAft>
                <a:spcPts val="0"/>
              </a:spcAft>
              <a:buNone/>
              <a:defRPr/>
            </a:lvl4pPr>
            <a:lvl5pPr lvl="4" rtl="0">
              <a:spcBef>
                <a:spcPts val="1000"/>
              </a:spcBef>
              <a:spcAft>
                <a:spcPts val="0"/>
              </a:spcAft>
              <a:buNone/>
              <a:defRPr/>
            </a:lvl5pPr>
            <a:lvl6pPr lvl="5" rtl="0">
              <a:spcBef>
                <a:spcPts val="1000"/>
              </a:spcBef>
              <a:spcAft>
                <a:spcPts val="0"/>
              </a:spcAft>
              <a:buNone/>
              <a:defRPr/>
            </a:lvl6pPr>
            <a:lvl7pPr lvl="6" rtl="0">
              <a:spcBef>
                <a:spcPts val="1000"/>
              </a:spcBef>
              <a:spcAft>
                <a:spcPts val="0"/>
              </a:spcAft>
              <a:buNone/>
              <a:defRPr/>
            </a:lvl7pPr>
            <a:lvl8pPr lvl="7" rtl="0">
              <a:spcBef>
                <a:spcPts val="1000"/>
              </a:spcBef>
              <a:spcAft>
                <a:spcPts val="0"/>
              </a:spcAft>
              <a:buNone/>
              <a:defRPr/>
            </a:lvl8pPr>
            <a:lvl9pPr lvl="8" rtl="0">
              <a:spcBef>
                <a:spcPts val="1000"/>
              </a:spcBef>
              <a:spcAft>
                <a:spcPts val="0"/>
              </a:spcAft>
              <a:buNone/>
              <a:defRPr/>
            </a:lvl9pPr>
          </a:lstStyle>
          <a:p>
            <a:endParaRPr/>
          </a:p>
        </p:txBody>
      </p:sp>
      <p:sp>
        <p:nvSpPr>
          <p:cNvPr id="134" name="Google Shape;134;p13"/>
          <p:cNvSpPr txBox="1">
            <a:spLocks noGrp="1"/>
          </p:cNvSpPr>
          <p:nvPr>
            <p:ph type="subTitle" idx="13"/>
          </p:nvPr>
        </p:nvSpPr>
        <p:spPr>
          <a:xfrm>
            <a:off x="10057599" y="1927000"/>
            <a:ext cx="1600200" cy="685800"/>
          </a:xfrm>
          <a:prstGeom prst="rect">
            <a:avLst/>
          </a:prstGeom>
        </p:spPr>
        <p:txBody>
          <a:bodyPr spcFirstLastPara="1" wrap="square" lIns="0" tIns="0" rIns="0" bIns="0" anchor="t" anchorCtr="0">
            <a:noAutofit/>
          </a:bodyPr>
          <a:lstStyle>
            <a:lvl1pPr lvl="0" rtl="0">
              <a:spcBef>
                <a:spcPts val="1000"/>
              </a:spcBef>
              <a:spcAft>
                <a:spcPts val="0"/>
              </a:spcAft>
              <a:buNone/>
              <a:defRPr sz="1800"/>
            </a:lvl1pPr>
            <a:lvl2pPr lvl="1" rtl="0">
              <a:spcBef>
                <a:spcPts val="1000"/>
              </a:spcBef>
              <a:spcAft>
                <a:spcPts val="0"/>
              </a:spcAft>
              <a:buNone/>
              <a:defRPr sz="1800"/>
            </a:lvl2pPr>
            <a:lvl3pPr lvl="2" rtl="0">
              <a:spcBef>
                <a:spcPts val="1000"/>
              </a:spcBef>
              <a:spcAft>
                <a:spcPts val="0"/>
              </a:spcAft>
              <a:buNone/>
              <a:defRPr sz="1800"/>
            </a:lvl3pPr>
            <a:lvl4pPr lvl="3" rtl="0">
              <a:spcBef>
                <a:spcPts val="1000"/>
              </a:spcBef>
              <a:spcAft>
                <a:spcPts val="0"/>
              </a:spcAft>
              <a:buNone/>
              <a:defRPr sz="1800"/>
            </a:lvl4pPr>
            <a:lvl5pPr lvl="4" rtl="0">
              <a:spcBef>
                <a:spcPts val="1000"/>
              </a:spcBef>
              <a:spcAft>
                <a:spcPts val="0"/>
              </a:spcAft>
              <a:buNone/>
              <a:defRPr sz="1800"/>
            </a:lvl5pPr>
            <a:lvl6pPr lvl="5" rtl="0">
              <a:spcBef>
                <a:spcPts val="1000"/>
              </a:spcBef>
              <a:spcAft>
                <a:spcPts val="0"/>
              </a:spcAft>
              <a:buNone/>
              <a:defRPr sz="1800"/>
            </a:lvl6pPr>
            <a:lvl7pPr lvl="6" rtl="0">
              <a:spcBef>
                <a:spcPts val="1000"/>
              </a:spcBef>
              <a:spcAft>
                <a:spcPts val="0"/>
              </a:spcAft>
              <a:buNone/>
              <a:defRPr sz="1800"/>
            </a:lvl7pPr>
            <a:lvl8pPr lvl="7" rtl="0">
              <a:spcBef>
                <a:spcPts val="1000"/>
              </a:spcBef>
              <a:spcAft>
                <a:spcPts val="0"/>
              </a:spcAft>
              <a:buNone/>
              <a:defRPr sz="1800"/>
            </a:lvl8pPr>
            <a:lvl9pPr lvl="8" rtl="0">
              <a:spcBef>
                <a:spcPts val="1000"/>
              </a:spcBef>
              <a:spcAft>
                <a:spcPts val="0"/>
              </a:spcAft>
              <a:buNone/>
              <a:defRPr sz="1800"/>
            </a:lvl9pPr>
          </a:lstStyle>
          <a:p>
            <a:endParaRPr/>
          </a:p>
        </p:txBody>
      </p:sp>
      <p:sp>
        <p:nvSpPr>
          <p:cNvPr id="135" name="Google Shape;135;p13"/>
          <p:cNvSpPr txBox="1">
            <a:spLocks noGrp="1"/>
          </p:cNvSpPr>
          <p:nvPr>
            <p:ph type="body" idx="14"/>
          </p:nvPr>
        </p:nvSpPr>
        <p:spPr>
          <a:xfrm>
            <a:off x="6314337" y="3934623"/>
            <a:ext cx="5382600" cy="2255100"/>
          </a:xfrm>
          <a:prstGeom prst="rect">
            <a:avLst/>
          </a:prstGeom>
          <a:noFill/>
          <a:ln>
            <a:noFill/>
          </a:ln>
        </p:spPr>
        <p:txBody>
          <a:bodyPr spcFirstLastPara="1" wrap="square" lIns="0" tIns="0" rIns="0" bIns="0" anchor="t" anchorCtr="0">
            <a:noAutofit/>
          </a:bodyPr>
          <a:lstStyle>
            <a:lvl1pPr marL="457200" lvl="0" indent="-330200" algn="l" rtl="0">
              <a:lnSpc>
                <a:spcPct val="90000"/>
              </a:lnSpc>
              <a:spcBef>
                <a:spcPts val="1000"/>
              </a:spcBef>
              <a:spcAft>
                <a:spcPts val="0"/>
              </a:spcAft>
              <a:buClr>
                <a:schemeClr val="dk1"/>
              </a:buClr>
              <a:buSzPts val="1600"/>
              <a:buFont typeface="Arial"/>
              <a:buChar char="•"/>
              <a:defRPr sz="1600">
                <a:solidFill>
                  <a:schemeClr val="dk1"/>
                </a:solidFill>
                <a:latin typeface="PT Sans"/>
                <a:ea typeface="PT Sans"/>
                <a:cs typeface="PT Sans"/>
                <a:sym typeface="PT Sans"/>
              </a:defRPr>
            </a:lvl1pPr>
            <a:lvl2pPr marL="914400" lvl="1"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2pPr>
            <a:lvl3pPr marL="1371600" lvl="2"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3pPr>
            <a:lvl4pPr marL="1828800" lvl="3"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4pPr>
            <a:lvl5pPr marL="2286000" lvl="4" indent="-330200" algn="l" rtl="0">
              <a:lnSpc>
                <a:spcPct val="90000"/>
              </a:lnSpc>
              <a:spcBef>
                <a:spcPts val="500"/>
              </a:spcBef>
              <a:spcAft>
                <a:spcPts val="0"/>
              </a:spcAft>
              <a:buClr>
                <a:schemeClr val="dk1"/>
              </a:buClr>
              <a:buSzPts val="1600"/>
              <a:buFont typeface="Arial"/>
              <a:buChar char="•"/>
              <a:defRPr sz="1600">
                <a:solidFill>
                  <a:schemeClr val="dk1"/>
                </a:solidFill>
                <a:latin typeface="PT Sans"/>
                <a:ea typeface="PT Sans"/>
                <a:cs typeface="PT Sans"/>
                <a:sym typeface="PT Sans"/>
              </a:defRPr>
            </a:lvl5pPr>
            <a:lvl6pPr marL="2743200" lvl="5" indent="-266700" algn="l" rtl="0">
              <a:lnSpc>
                <a:spcPct val="90000"/>
              </a:lnSpc>
              <a:spcBef>
                <a:spcPts val="500"/>
              </a:spcBef>
              <a:spcAft>
                <a:spcPts val="0"/>
              </a:spcAft>
              <a:buClr>
                <a:schemeClr val="dk1"/>
              </a:buClr>
              <a:buSzPts val="600"/>
              <a:buChar char="•"/>
              <a:defRPr sz="600"/>
            </a:lvl6pPr>
            <a:lvl7pPr marL="3200400" lvl="6" indent="-266700" algn="l" rtl="0">
              <a:lnSpc>
                <a:spcPct val="90000"/>
              </a:lnSpc>
              <a:spcBef>
                <a:spcPts val="500"/>
              </a:spcBef>
              <a:spcAft>
                <a:spcPts val="0"/>
              </a:spcAft>
              <a:buClr>
                <a:schemeClr val="dk1"/>
              </a:buClr>
              <a:buSzPts val="600"/>
              <a:buChar char="•"/>
              <a:defRPr sz="600"/>
            </a:lvl7pPr>
            <a:lvl8pPr marL="3657600" lvl="7" indent="-266700" algn="l" rtl="0">
              <a:lnSpc>
                <a:spcPct val="90000"/>
              </a:lnSpc>
              <a:spcBef>
                <a:spcPts val="500"/>
              </a:spcBef>
              <a:spcAft>
                <a:spcPts val="0"/>
              </a:spcAft>
              <a:buClr>
                <a:schemeClr val="dk1"/>
              </a:buClr>
              <a:buSzPts val="600"/>
              <a:buChar char="•"/>
              <a:defRPr sz="600"/>
            </a:lvl8pPr>
            <a:lvl9pPr marL="4114800" lvl="8" indent="-266700" algn="l" rtl="0">
              <a:lnSpc>
                <a:spcPct val="90000"/>
              </a:lnSpc>
              <a:spcBef>
                <a:spcPts val="500"/>
              </a:spcBef>
              <a:spcAft>
                <a:spcPts val="0"/>
              </a:spcAft>
              <a:buClr>
                <a:schemeClr val="dk1"/>
              </a:buClr>
              <a:buSzPts val="600"/>
              <a:buChar char="•"/>
              <a:defRPr sz="600"/>
            </a:lvl9pPr>
          </a:lstStyle>
          <a:p>
            <a:endParaRPr/>
          </a:p>
        </p:txBody>
      </p:sp>
      <p:sp>
        <p:nvSpPr>
          <p:cNvPr id="136" name="Google Shape;136;p13"/>
          <p:cNvSpPr txBox="1">
            <a:spLocks noGrp="1"/>
          </p:cNvSpPr>
          <p:nvPr>
            <p:ph type="subTitle" idx="15"/>
          </p:nvPr>
        </p:nvSpPr>
        <p:spPr>
          <a:xfrm>
            <a:off x="617600" y="3095000"/>
            <a:ext cx="5040000" cy="685800"/>
          </a:xfrm>
          <a:prstGeom prst="rect">
            <a:avLst/>
          </a:prstGeom>
          <a:solidFill>
            <a:schemeClr val="accent2"/>
          </a:solidFill>
        </p:spPr>
        <p:txBody>
          <a:bodyPr spcFirstLastPara="1" wrap="square" lIns="0" tIns="0" rIns="0" bIns="0" anchor="ctr" anchorCtr="0">
            <a:noAutofit/>
          </a:bodyPr>
          <a:lstStyle>
            <a:lvl1pPr lvl="0" algn="ctr" rtl="0">
              <a:spcBef>
                <a:spcPts val="1000"/>
              </a:spcBef>
              <a:spcAft>
                <a:spcPts val="0"/>
              </a:spcAft>
              <a:buNone/>
              <a:defRPr sz="2200">
                <a:solidFill>
                  <a:schemeClr val="lt1"/>
                </a:solidFill>
              </a:defRPr>
            </a:lvl1pPr>
            <a:lvl2pPr lvl="1" algn="ctr" rtl="0">
              <a:spcBef>
                <a:spcPts val="1000"/>
              </a:spcBef>
              <a:spcAft>
                <a:spcPts val="0"/>
              </a:spcAft>
              <a:buNone/>
              <a:defRPr sz="2200">
                <a:solidFill>
                  <a:schemeClr val="lt1"/>
                </a:solidFill>
              </a:defRPr>
            </a:lvl2pPr>
            <a:lvl3pPr lvl="2" algn="ctr" rtl="0">
              <a:spcBef>
                <a:spcPts val="1000"/>
              </a:spcBef>
              <a:spcAft>
                <a:spcPts val="0"/>
              </a:spcAft>
              <a:buNone/>
              <a:defRPr sz="2200">
                <a:solidFill>
                  <a:schemeClr val="lt1"/>
                </a:solidFill>
              </a:defRPr>
            </a:lvl3pPr>
            <a:lvl4pPr lvl="3" algn="ctr" rtl="0">
              <a:spcBef>
                <a:spcPts val="1000"/>
              </a:spcBef>
              <a:spcAft>
                <a:spcPts val="0"/>
              </a:spcAft>
              <a:buNone/>
              <a:defRPr sz="2200">
                <a:solidFill>
                  <a:schemeClr val="lt1"/>
                </a:solidFill>
              </a:defRPr>
            </a:lvl4pPr>
            <a:lvl5pPr lvl="4" algn="ctr" rtl="0">
              <a:spcBef>
                <a:spcPts val="1000"/>
              </a:spcBef>
              <a:spcAft>
                <a:spcPts val="0"/>
              </a:spcAft>
              <a:buNone/>
              <a:defRPr sz="2200">
                <a:solidFill>
                  <a:schemeClr val="lt1"/>
                </a:solidFill>
              </a:defRPr>
            </a:lvl5pPr>
            <a:lvl6pPr lvl="5" algn="ctr" rtl="0">
              <a:spcBef>
                <a:spcPts val="1000"/>
              </a:spcBef>
              <a:spcAft>
                <a:spcPts val="0"/>
              </a:spcAft>
              <a:buNone/>
              <a:defRPr sz="2200">
                <a:solidFill>
                  <a:schemeClr val="lt1"/>
                </a:solidFill>
              </a:defRPr>
            </a:lvl6pPr>
            <a:lvl7pPr lvl="6" algn="ctr" rtl="0">
              <a:spcBef>
                <a:spcPts val="1000"/>
              </a:spcBef>
              <a:spcAft>
                <a:spcPts val="0"/>
              </a:spcAft>
              <a:buNone/>
              <a:defRPr sz="2200">
                <a:solidFill>
                  <a:schemeClr val="lt1"/>
                </a:solidFill>
              </a:defRPr>
            </a:lvl7pPr>
            <a:lvl8pPr lvl="7" algn="ctr" rtl="0">
              <a:spcBef>
                <a:spcPts val="1000"/>
              </a:spcBef>
              <a:spcAft>
                <a:spcPts val="0"/>
              </a:spcAft>
              <a:buNone/>
              <a:defRPr sz="2200">
                <a:solidFill>
                  <a:schemeClr val="lt1"/>
                </a:solidFill>
              </a:defRPr>
            </a:lvl8pPr>
            <a:lvl9pPr lvl="8" algn="ctr" rtl="0">
              <a:spcBef>
                <a:spcPts val="1000"/>
              </a:spcBef>
              <a:spcAft>
                <a:spcPts val="0"/>
              </a:spcAft>
              <a:buNone/>
              <a:defRPr sz="2200">
                <a:solidFill>
                  <a:schemeClr val="lt1"/>
                </a:solidFill>
              </a:defRPr>
            </a:lvl9pPr>
          </a:lstStyle>
          <a:p>
            <a:endParaRPr/>
          </a:p>
        </p:txBody>
      </p:sp>
      <p:sp>
        <p:nvSpPr>
          <p:cNvPr id="137" name="Google Shape;137;p13"/>
          <p:cNvSpPr txBox="1">
            <a:spLocks noGrp="1"/>
          </p:cNvSpPr>
          <p:nvPr>
            <p:ph type="subTitle" idx="16"/>
          </p:nvPr>
        </p:nvSpPr>
        <p:spPr>
          <a:xfrm>
            <a:off x="6356330" y="3095000"/>
            <a:ext cx="5301600" cy="685800"/>
          </a:xfrm>
          <a:prstGeom prst="rect">
            <a:avLst/>
          </a:prstGeom>
          <a:solidFill>
            <a:schemeClr val="accent1"/>
          </a:solidFill>
        </p:spPr>
        <p:txBody>
          <a:bodyPr spcFirstLastPara="1" wrap="square" lIns="0" tIns="0" rIns="0" bIns="0" anchor="ctr" anchorCtr="0">
            <a:noAutofit/>
          </a:bodyPr>
          <a:lstStyle>
            <a:lvl1pPr lvl="0" algn="ctr" rtl="0">
              <a:spcBef>
                <a:spcPts val="1000"/>
              </a:spcBef>
              <a:spcAft>
                <a:spcPts val="0"/>
              </a:spcAft>
              <a:buNone/>
              <a:defRPr sz="2200">
                <a:solidFill>
                  <a:schemeClr val="lt1"/>
                </a:solidFill>
              </a:defRPr>
            </a:lvl1pPr>
            <a:lvl2pPr lvl="1" algn="ctr" rtl="0">
              <a:spcBef>
                <a:spcPts val="1000"/>
              </a:spcBef>
              <a:spcAft>
                <a:spcPts val="0"/>
              </a:spcAft>
              <a:buNone/>
              <a:defRPr sz="2200">
                <a:solidFill>
                  <a:schemeClr val="lt1"/>
                </a:solidFill>
              </a:defRPr>
            </a:lvl2pPr>
            <a:lvl3pPr lvl="2" algn="ctr" rtl="0">
              <a:spcBef>
                <a:spcPts val="1000"/>
              </a:spcBef>
              <a:spcAft>
                <a:spcPts val="0"/>
              </a:spcAft>
              <a:buNone/>
              <a:defRPr sz="2200">
                <a:solidFill>
                  <a:schemeClr val="lt1"/>
                </a:solidFill>
              </a:defRPr>
            </a:lvl3pPr>
            <a:lvl4pPr lvl="3" algn="ctr" rtl="0">
              <a:spcBef>
                <a:spcPts val="1000"/>
              </a:spcBef>
              <a:spcAft>
                <a:spcPts val="0"/>
              </a:spcAft>
              <a:buNone/>
              <a:defRPr sz="2200">
                <a:solidFill>
                  <a:schemeClr val="lt1"/>
                </a:solidFill>
              </a:defRPr>
            </a:lvl4pPr>
            <a:lvl5pPr lvl="4" algn="ctr" rtl="0">
              <a:spcBef>
                <a:spcPts val="1000"/>
              </a:spcBef>
              <a:spcAft>
                <a:spcPts val="0"/>
              </a:spcAft>
              <a:buNone/>
              <a:defRPr sz="2200">
                <a:solidFill>
                  <a:schemeClr val="lt1"/>
                </a:solidFill>
              </a:defRPr>
            </a:lvl5pPr>
            <a:lvl6pPr lvl="5" algn="ctr" rtl="0">
              <a:spcBef>
                <a:spcPts val="1000"/>
              </a:spcBef>
              <a:spcAft>
                <a:spcPts val="0"/>
              </a:spcAft>
              <a:buNone/>
              <a:defRPr sz="2200">
                <a:solidFill>
                  <a:schemeClr val="lt1"/>
                </a:solidFill>
              </a:defRPr>
            </a:lvl6pPr>
            <a:lvl7pPr lvl="6" algn="ctr" rtl="0">
              <a:spcBef>
                <a:spcPts val="1000"/>
              </a:spcBef>
              <a:spcAft>
                <a:spcPts val="0"/>
              </a:spcAft>
              <a:buNone/>
              <a:defRPr sz="2200">
                <a:solidFill>
                  <a:schemeClr val="lt1"/>
                </a:solidFill>
              </a:defRPr>
            </a:lvl7pPr>
            <a:lvl8pPr lvl="7" algn="ctr" rtl="0">
              <a:spcBef>
                <a:spcPts val="1000"/>
              </a:spcBef>
              <a:spcAft>
                <a:spcPts val="0"/>
              </a:spcAft>
              <a:buNone/>
              <a:defRPr sz="2200">
                <a:solidFill>
                  <a:schemeClr val="lt1"/>
                </a:solidFill>
              </a:defRPr>
            </a:lvl8pPr>
            <a:lvl9pPr lvl="8" algn="ctr" rtl="0">
              <a:spcBef>
                <a:spcPts val="1000"/>
              </a:spcBef>
              <a:spcAft>
                <a:spcPts val="0"/>
              </a:spcAft>
              <a:buNone/>
              <a:defRPr sz="2200">
                <a:solidFill>
                  <a:schemeClr val="lt1"/>
                </a:solidFill>
              </a:defRPr>
            </a:lvl9pPr>
          </a:lstStyle>
          <a:p>
            <a:endParaRPr/>
          </a:p>
        </p:txBody>
      </p:sp>
    </p:spTree>
    <p:extLst>
      <p:ext uri="{BB962C8B-B14F-4D97-AF65-F5344CB8AC3E}">
        <p14:creationId xmlns:p14="http://schemas.microsoft.com/office/powerpoint/2010/main" val="21381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estion TItle" preserve="1">
  <p:cSld name="Question TItle">
    <p:spTree>
      <p:nvGrpSpPr>
        <p:cNvPr id="1" name="Shape 138"/>
        <p:cNvGrpSpPr/>
        <p:nvPr/>
      </p:nvGrpSpPr>
      <p:grpSpPr>
        <a:xfrm>
          <a:off x="0" y="0"/>
          <a:ext cx="0" cy="0"/>
          <a:chOff x="0" y="0"/>
          <a:chExt cx="0" cy="0"/>
        </a:xfrm>
      </p:grpSpPr>
      <p:sp>
        <p:nvSpPr>
          <p:cNvPr id="139" name="Google Shape;139;p14"/>
          <p:cNvSpPr txBox="1">
            <a:spLocks noGrp="1"/>
          </p:cNvSpPr>
          <p:nvPr>
            <p:ph type="title"/>
          </p:nvPr>
        </p:nvSpPr>
        <p:spPr>
          <a:xfrm>
            <a:off x="472191" y="1165423"/>
            <a:ext cx="11235128" cy="4527156"/>
          </a:xfrm>
          <a:prstGeom prst="rect">
            <a:avLst/>
          </a:prstGeom>
          <a:noFill/>
          <a:ln>
            <a:noFill/>
          </a:ln>
        </p:spPr>
        <p:txBody>
          <a:bodyPr spcFirstLastPara="1" wrap="square" lIns="91425" tIns="45700" rIns="91425" bIns="45700" anchor="ctr" anchorCtr="0">
            <a:noAutofit/>
          </a:bodyPr>
          <a:lstStyle>
            <a:lvl1pPr lvl="0" algn="ctr">
              <a:lnSpc>
                <a:spcPct val="108974"/>
              </a:lnSpc>
              <a:spcBef>
                <a:spcPts val="0"/>
              </a:spcBef>
              <a:spcAft>
                <a:spcPts val="0"/>
              </a:spcAft>
              <a:buClr>
                <a:schemeClr val="accent2"/>
              </a:buClr>
              <a:buSzPts val="7800"/>
              <a:buFont typeface="Calibri"/>
              <a:buNone/>
              <a:defRPr sz="7800" b="0" i="0">
                <a:solidFill>
                  <a:schemeClr val="accent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40" name="Google Shape;140;p14"/>
          <p:cNvCxnSpPr/>
          <p:nvPr/>
        </p:nvCxnSpPr>
        <p:spPr>
          <a:xfrm>
            <a:off x="472189" y="914400"/>
            <a:ext cx="11719811" cy="0"/>
          </a:xfrm>
          <a:prstGeom prst="straightConnector1">
            <a:avLst/>
          </a:prstGeom>
          <a:noFill/>
          <a:ln w="25400" cap="flat" cmpd="sng">
            <a:solidFill>
              <a:srgbClr val="F3FCF4"/>
            </a:solidFill>
            <a:prstDash val="solid"/>
            <a:miter lim="800000"/>
            <a:headEnd type="none" w="sm" len="sm"/>
            <a:tailEnd type="none" w="sm" len="sm"/>
          </a:ln>
        </p:spPr>
      </p:cxnSp>
      <p:cxnSp>
        <p:nvCxnSpPr>
          <p:cNvPr id="142" name="Google Shape;142;p14"/>
          <p:cNvCxnSpPr/>
          <p:nvPr/>
        </p:nvCxnSpPr>
        <p:spPr>
          <a:xfrm>
            <a:off x="472189" y="914400"/>
            <a:ext cx="11719811" cy="0"/>
          </a:xfrm>
          <a:prstGeom prst="straightConnector1">
            <a:avLst/>
          </a:prstGeom>
          <a:noFill/>
          <a:ln w="25400" cap="flat" cmpd="sng">
            <a:solidFill>
              <a:srgbClr val="F3FCF4"/>
            </a:solidFill>
            <a:prstDash val="solid"/>
            <a:miter lim="800000"/>
            <a:headEnd type="none" w="sm" len="sm"/>
            <a:tailEnd type="none" w="sm" len="sm"/>
          </a:ln>
        </p:spPr>
      </p:cxnSp>
      <p:sp>
        <p:nvSpPr>
          <p:cNvPr id="144" name="Google Shape;144;p14"/>
          <p:cNvSpPr/>
          <p:nvPr/>
        </p:nvSpPr>
        <p:spPr>
          <a:xfrm>
            <a:off x="4038600" y="6477001"/>
            <a:ext cx="4114800" cy="254100"/>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747909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imple Section Slide" type="secHead" preserve="1">
  <p:cSld name="Simple Section Slide">
    <p:spTree>
      <p:nvGrpSpPr>
        <p:cNvPr id="1" name="Shape 145"/>
        <p:cNvGrpSpPr/>
        <p:nvPr/>
      </p:nvGrpSpPr>
      <p:grpSpPr>
        <a:xfrm>
          <a:off x="0" y="0"/>
          <a:ext cx="0" cy="0"/>
          <a:chOff x="0" y="0"/>
          <a:chExt cx="0" cy="0"/>
        </a:xfrm>
      </p:grpSpPr>
      <p:sp>
        <p:nvSpPr>
          <p:cNvPr id="146" name="Google Shape;146;p15"/>
          <p:cNvSpPr txBox="1">
            <a:spLocks noGrp="1"/>
          </p:cNvSpPr>
          <p:nvPr>
            <p:ph type="title"/>
          </p:nvPr>
        </p:nvSpPr>
        <p:spPr>
          <a:xfrm>
            <a:off x="548640" y="1709740"/>
            <a:ext cx="11277600" cy="28527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6000"/>
              <a:buFont typeface="Calibri"/>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15"/>
          <p:cNvSpPr txBox="1">
            <a:spLocks noGrp="1"/>
          </p:cNvSpPr>
          <p:nvPr>
            <p:ph type="subTitle" idx="1"/>
          </p:nvPr>
        </p:nvSpPr>
        <p:spPr>
          <a:xfrm>
            <a:off x="548640" y="4752000"/>
            <a:ext cx="11274600" cy="1071900"/>
          </a:xfrm>
          <a:prstGeom prst="rect">
            <a:avLst/>
          </a:prstGeom>
        </p:spPr>
        <p:txBody>
          <a:bodyPr spcFirstLastPara="1" wrap="square" lIns="0" tIns="0" rIns="0" bIns="0" anchor="t" anchorCtr="0">
            <a:noAutofit/>
          </a:bodyPr>
          <a:lstStyle>
            <a:lvl1pPr lvl="0">
              <a:spcBef>
                <a:spcPts val="1000"/>
              </a:spcBef>
              <a:spcAft>
                <a:spcPts val="0"/>
              </a:spcAft>
              <a:buNone/>
              <a:defRPr>
                <a:solidFill>
                  <a:srgbClr val="7A7A7A"/>
                </a:solidFill>
              </a:defRPr>
            </a:lvl1pPr>
            <a:lvl2pPr lvl="1">
              <a:spcBef>
                <a:spcPts val="100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0"/>
              </a:spcAft>
              <a:buNone/>
              <a:defRPr/>
            </a:lvl9pPr>
          </a:lstStyle>
          <a:p>
            <a:endParaRPr/>
          </a:p>
        </p:txBody>
      </p:sp>
    </p:spTree>
    <p:extLst>
      <p:ext uri="{BB962C8B-B14F-4D97-AF65-F5344CB8AC3E}">
        <p14:creationId xmlns:p14="http://schemas.microsoft.com/office/powerpoint/2010/main" val="202833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4"/>
        <p:cNvGrpSpPr/>
        <p:nvPr/>
      </p:nvGrpSpPr>
      <p:grpSpPr>
        <a:xfrm>
          <a:off x="0" y="0"/>
          <a:ext cx="0" cy="0"/>
          <a:chOff x="0" y="0"/>
          <a:chExt cx="0" cy="0"/>
        </a:xfrm>
      </p:grpSpPr>
      <p:sp>
        <p:nvSpPr>
          <p:cNvPr id="55" name="Google Shape;55;p5"/>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Dark Grey Radar" preserve="1">
  <p:cSld name="1_Dark Grey Radar">
    <p:spTree>
      <p:nvGrpSpPr>
        <p:cNvPr id="1" name="Shape 148"/>
        <p:cNvGrpSpPr/>
        <p:nvPr/>
      </p:nvGrpSpPr>
      <p:grpSpPr>
        <a:xfrm>
          <a:off x="0" y="0"/>
          <a:ext cx="0" cy="0"/>
          <a:chOff x="0" y="0"/>
          <a:chExt cx="0" cy="0"/>
        </a:xfrm>
      </p:grpSpPr>
      <p:sp>
        <p:nvSpPr>
          <p:cNvPr id="149" name="Google Shape;149;p16"/>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lnSpc>
                <a:spcPct val="100000"/>
              </a:lnSpc>
              <a:spcBef>
                <a:spcPts val="0"/>
              </a:spcBef>
              <a:spcAft>
                <a:spcPts val="0"/>
              </a:spcAft>
              <a:buClr>
                <a:schemeClr val="lt1"/>
              </a:buClr>
              <a:buSzPts val="1600"/>
              <a:buFont typeface="Calibri"/>
              <a:buNone/>
            </a:pPr>
            <a:endParaRPr sz="1600" b="0" i="0" u="none" strike="noStrike" cap="none">
              <a:solidFill>
                <a:srgbClr val="644CA0"/>
              </a:solidFill>
              <a:latin typeface="Calibri"/>
              <a:ea typeface="Calibri"/>
              <a:cs typeface="Calibri"/>
              <a:sym typeface="Calibri"/>
            </a:endParaRPr>
          </a:p>
        </p:txBody>
      </p:sp>
      <p:sp>
        <p:nvSpPr>
          <p:cNvPr id="150" name="Google Shape;150;p16"/>
          <p:cNvSpPr/>
          <p:nvPr/>
        </p:nvSpPr>
        <p:spPr>
          <a:xfrm rot="-5400000">
            <a:off x="3546347" y="-2767587"/>
            <a:ext cx="5099304" cy="12192000"/>
          </a:xfrm>
          <a:prstGeom prst="rect">
            <a:avLst/>
          </a:prstGeom>
          <a:solidFill>
            <a:srgbClr val="58595B"/>
          </a:solidFill>
          <a:ln>
            <a:noFill/>
          </a:ln>
        </p:spPr>
        <p:txBody>
          <a:bodyPr spcFirstLastPara="1" wrap="square" lIns="121900" tIns="60950" rIns="121900" bIns="60950" anchor="ctr" anchorCtr="1">
            <a:noAutofit/>
          </a:bodyPr>
          <a:lstStyle/>
          <a:p>
            <a:pPr marL="0" marR="0" lvl="0" indent="0" algn="l" rtl="0">
              <a:spcBef>
                <a:spcPts val="0"/>
              </a:spcBef>
              <a:spcAft>
                <a:spcPts val="0"/>
              </a:spcAft>
              <a:buNone/>
            </a:pPr>
            <a:endParaRPr sz="1600" b="0">
              <a:solidFill>
                <a:schemeClr val="accent5"/>
              </a:solidFill>
              <a:latin typeface="Calibri"/>
              <a:ea typeface="Calibri"/>
              <a:cs typeface="Calibri"/>
              <a:sym typeface="Calibri"/>
            </a:endParaRPr>
          </a:p>
        </p:txBody>
      </p:sp>
      <p:pic>
        <p:nvPicPr>
          <p:cNvPr id="152" name="Google Shape;152;p16"/>
          <p:cNvPicPr preferRelativeResize="0"/>
          <p:nvPr/>
        </p:nvPicPr>
        <p:blipFill rotWithShape="1">
          <a:blip r:embed="rId2" cstate="email">
            <a:alphaModFix/>
            <a:extLst>
              <a:ext uri="{28A0092B-C50C-407E-A947-70E740481C1C}">
                <a14:useLocalDpi xmlns:a14="http://schemas.microsoft.com/office/drawing/2010/main"/>
              </a:ext>
            </a:extLst>
          </a:blip>
          <a:srcRect t="-1936" b="-4520"/>
          <a:stretch/>
        </p:blipFill>
        <p:spPr>
          <a:xfrm>
            <a:off x="0" y="-2979643"/>
            <a:ext cx="3160435" cy="6369579"/>
          </a:xfrm>
          <a:prstGeom prst="rect">
            <a:avLst/>
          </a:prstGeom>
          <a:noFill/>
          <a:ln>
            <a:noFill/>
          </a:ln>
        </p:spPr>
      </p:pic>
      <p:pic>
        <p:nvPicPr>
          <p:cNvPr id="154" name="Google Shape;154;p16"/>
          <p:cNvPicPr preferRelativeResize="0"/>
          <p:nvPr/>
        </p:nvPicPr>
        <p:blipFill rotWithShape="1">
          <a:blip r:embed="rId2" cstate="email">
            <a:alphaModFix/>
            <a:extLst>
              <a:ext uri="{28A0092B-C50C-407E-A947-70E740481C1C}">
                <a14:useLocalDpi xmlns:a14="http://schemas.microsoft.com/office/drawing/2010/main"/>
              </a:ext>
            </a:extLst>
          </a:blip>
          <a:srcRect t="-1936" b="-4520"/>
          <a:stretch/>
        </p:blipFill>
        <p:spPr>
          <a:xfrm>
            <a:off x="0" y="-2979643"/>
            <a:ext cx="3160435" cy="6369579"/>
          </a:xfrm>
          <a:prstGeom prst="rect">
            <a:avLst/>
          </a:prstGeom>
          <a:noFill/>
          <a:ln>
            <a:noFill/>
          </a:ln>
        </p:spPr>
      </p:pic>
      <p:sp>
        <p:nvSpPr>
          <p:cNvPr id="155" name="Google Shape;155;p16"/>
          <p:cNvSpPr txBox="1">
            <a:spLocks noGrp="1"/>
          </p:cNvSpPr>
          <p:nvPr>
            <p:ph type="title"/>
          </p:nvPr>
        </p:nvSpPr>
        <p:spPr>
          <a:xfrm>
            <a:off x="2137600" y="2716800"/>
            <a:ext cx="9440100" cy="1520100"/>
          </a:xfrm>
          <a:prstGeom prst="rect">
            <a:avLst/>
          </a:prstGeom>
        </p:spPr>
        <p:txBody>
          <a:bodyPr spcFirstLastPara="1" wrap="square" lIns="0" tIns="0" rIns="0" bIns="0" anchor="ctr" anchorCtr="0">
            <a:noAutofit/>
          </a:bodyPr>
          <a:lstStyle>
            <a:lvl1pPr lvl="0" algn="ctr">
              <a:spcBef>
                <a:spcPts val="0"/>
              </a:spcBef>
              <a:spcAft>
                <a:spcPts val="0"/>
              </a:spcAft>
              <a:buNone/>
              <a:defRPr sz="6000">
                <a:solidFill>
                  <a:schemeClr val="lt1"/>
                </a:solidFill>
              </a:defRPr>
            </a:lvl1pPr>
            <a:lvl2pPr lvl="1" algn="ctr">
              <a:spcBef>
                <a:spcPts val="0"/>
              </a:spcBef>
              <a:spcAft>
                <a:spcPts val="0"/>
              </a:spcAft>
              <a:buNone/>
              <a:defRPr sz="6000"/>
            </a:lvl2pPr>
            <a:lvl3pPr lvl="2" algn="ctr">
              <a:spcBef>
                <a:spcPts val="0"/>
              </a:spcBef>
              <a:spcAft>
                <a:spcPts val="0"/>
              </a:spcAft>
              <a:buNone/>
              <a:defRPr sz="6000"/>
            </a:lvl3pPr>
            <a:lvl4pPr lvl="3" algn="ctr">
              <a:spcBef>
                <a:spcPts val="0"/>
              </a:spcBef>
              <a:spcAft>
                <a:spcPts val="0"/>
              </a:spcAft>
              <a:buNone/>
              <a:defRPr sz="6000"/>
            </a:lvl4pPr>
            <a:lvl5pPr lvl="4" algn="ctr">
              <a:spcBef>
                <a:spcPts val="0"/>
              </a:spcBef>
              <a:spcAft>
                <a:spcPts val="0"/>
              </a:spcAft>
              <a:buNone/>
              <a:defRPr sz="6000"/>
            </a:lvl5pPr>
            <a:lvl6pPr lvl="5" algn="ctr">
              <a:spcBef>
                <a:spcPts val="0"/>
              </a:spcBef>
              <a:spcAft>
                <a:spcPts val="0"/>
              </a:spcAft>
              <a:buNone/>
              <a:defRPr sz="6000"/>
            </a:lvl6pPr>
            <a:lvl7pPr lvl="6" algn="ctr">
              <a:spcBef>
                <a:spcPts val="0"/>
              </a:spcBef>
              <a:spcAft>
                <a:spcPts val="0"/>
              </a:spcAft>
              <a:buNone/>
              <a:defRPr sz="6000"/>
            </a:lvl7pPr>
            <a:lvl8pPr lvl="7" algn="ctr">
              <a:spcBef>
                <a:spcPts val="0"/>
              </a:spcBef>
              <a:spcAft>
                <a:spcPts val="0"/>
              </a:spcAft>
              <a:buNone/>
              <a:defRPr sz="6000"/>
            </a:lvl8pPr>
            <a:lvl9pPr lvl="8" algn="ctr">
              <a:spcBef>
                <a:spcPts val="0"/>
              </a:spcBef>
              <a:spcAft>
                <a:spcPts val="0"/>
              </a:spcAft>
              <a:buNone/>
              <a:defRPr sz="6000"/>
            </a:lvl9pPr>
          </a:lstStyle>
          <a:p>
            <a:endParaRPr/>
          </a:p>
        </p:txBody>
      </p:sp>
      <p:sp>
        <p:nvSpPr>
          <p:cNvPr id="156" name="Google Shape;156;p16"/>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3495212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reserve="1">
  <p:cSld name="Blank">
    <p:spTree>
      <p:nvGrpSpPr>
        <p:cNvPr id="1" name="Shape 157"/>
        <p:cNvGrpSpPr/>
        <p:nvPr/>
      </p:nvGrpSpPr>
      <p:grpSpPr>
        <a:xfrm>
          <a:off x="0" y="0"/>
          <a:ext cx="0" cy="0"/>
          <a:chOff x="0" y="0"/>
          <a:chExt cx="0" cy="0"/>
        </a:xfrm>
      </p:grpSpPr>
      <p:sp>
        <p:nvSpPr>
          <p:cNvPr id="160" name="Google Shape;160;p17"/>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spTree>
    <p:extLst>
      <p:ext uri="{BB962C8B-B14F-4D97-AF65-F5344CB8AC3E}">
        <p14:creationId xmlns:p14="http://schemas.microsoft.com/office/powerpoint/2010/main" val="4121411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Blank" preserve="1">
  <p:cSld name="1_Blank">
    <p:spTree>
      <p:nvGrpSpPr>
        <p:cNvPr id="1" name="Shape 161"/>
        <p:cNvGrpSpPr/>
        <p:nvPr/>
      </p:nvGrpSpPr>
      <p:grpSpPr>
        <a:xfrm>
          <a:off x="0" y="0"/>
          <a:ext cx="0" cy="0"/>
          <a:chOff x="0" y="0"/>
          <a:chExt cx="0" cy="0"/>
        </a:xfrm>
      </p:grpSpPr>
    </p:spTree>
    <p:extLst>
      <p:ext uri="{BB962C8B-B14F-4D97-AF65-F5344CB8AC3E}">
        <p14:creationId xmlns:p14="http://schemas.microsoft.com/office/powerpoint/2010/main" val="19320163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FF8A-ABDB-D148-AAE4-55A85750A42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68789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aseline="0">
                <a:solidFill>
                  <a:schemeClr val="tx1"/>
                </a:solidFill>
              </a:defRPr>
            </a:lvl1pPr>
          </a:lstStyle>
          <a:p>
            <a:r>
              <a:rPr lang="en-US" dirty="0"/>
              <a:t>Click to edit Master title style</a:t>
            </a:r>
          </a:p>
        </p:txBody>
      </p:sp>
      <p:sp>
        <p:nvSpPr>
          <p:cNvPr id="7" name="Text Placeholder 2"/>
          <p:cNvSpPr>
            <a:spLocks noGrp="1"/>
          </p:cNvSpPr>
          <p:nvPr>
            <p:ph idx="1"/>
          </p:nvPr>
        </p:nvSpPr>
        <p:spPr>
          <a:xfrm>
            <a:off x="472190" y="1408175"/>
            <a:ext cx="11235128" cy="4782313"/>
          </a:xfrm>
          <a:prstGeom prst="rect">
            <a:avLst/>
          </a:prstGeom>
          <a:noFill/>
          <a:ln>
            <a:noFill/>
          </a:ln>
        </p:spPr>
        <p:style>
          <a:lnRef idx="2">
            <a:schemeClr val="dk1"/>
          </a:lnRef>
          <a:fillRef idx="1">
            <a:schemeClr val="lt1"/>
          </a:fillRef>
          <a:effectRef idx="0">
            <a:schemeClr val="dk1"/>
          </a:effectRef>
          <a:fontRef idx="none"/>
        </p:style>
        <p:txBody>
          <a:bodyPr vert="horz" lIns="91440" tIns="45720" rIns="91440" bIns="45720" rtlCol="0">
            <a:normAutofit/>
          </a:bodyPr>
          <a:lstStyle>
            <a:lvl1pPr>
              <a:defRPr b="0" i="0">
                <a:latin typeface="Calibri Regular"/>
              </a:defRPr>
            </a:lvl1pPr>
            <a:lvl2pPr>
              <a:defRPr b="0" i="0">
                <a:latin typeface="Calibri Regular"/>
              </a:defRPr>
            </a:lvl2pPr>
            <a:lvl3pPr>
              <a:defRPr b="0" i="0">
                <a:latin typeface="Calibri Regular"/>
              </a:defRPr>
            </a:lvl3pPr>
            <a:lvl4pPr>
              <a:defRPr b="0" i="0">
                <a:latin typeface="Calibri Regular"/>
              </a:defRPr>
            </a:lvl4pPr>
            <a:lvl5pPr>
              <a:defRPr b="0" i="0">
                <a:latin typeface="Calibri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786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Light Grey Radar" userDrawn="1">
  <p:cSld name="1_Light Grey Radar">
    <p:bg>
      <p:bgPr>
        <a:solidFill>
          <a:schemeClr val="lt1"/>
        </a:solidFill>
        <a:effectLst/>
      </p:bgPr>
    </p:bg>
    <p:spTree>
      <p:nvGrpSpPr>
        <p:cNvPr id="1" name="Shape 60"/>
        <p:cNvGrpSpPr/>
        <p:nvPr/>
      </p:nvGrpSpPr>
      <p:grpSpPr>
        <a:xfrm>
          <a:off x="0" y="0"/>
          <a:ext cx="0" cy="0"/>
          <a:chOff x="0" y="0"/>
          <a:chExt cx="0" cy="0"/>
        </a:xfrm>
      </p:grpSpPr>
      <p:pic>
        <p:nvPicPr>
          <p:cNvPr id="61" name="Google Shape;61;p7"/>
          <p:cNvPicPr preferRelativeResize="0"/>
          <p:nvPr/>
        </p:nvPicPr>
        <p:blipFill rotWithShape="1">
          <a:blip r:embed="rId2">
            <a:alphaModFix amt="78000"/>
          </a:blip>
          <a:srcRect l="12926" t="10938" r="7528" b="37586"/>
          <a:stretch/>
        </p:blipFill>
        <p:spPr>
          <a:xfrm>
            <a:off x="1" y="738028"/>
            <a:ext cx="12192001" cy="5099307"/>
          </a:xfrm>
          <a:prstGeom prst="rect">
            <a:avLst/>
          </a:prstGeom>
          <a:noFill/>
          <a:ln>
            <a:noFill/>
          </a:ln>
        </p:spPr>
      </p:pic>
      <p:pic>
        <p:nvPicPr>
          <p:cNvPr id="62" name="Google Shape;62;p7"/>
          <p:cNvPicPr preferRelativeResize="0"/>
          <p:nvPr/>
        </p:nvPicPr>
        <p:blipFill rotWithShape="1">
          <a:blip r:embed="rId2">
            <a:alphaModFix amt="78000"/>
          </a:blip>
          <a:srcRect l="12926" t="10938" r="7528" b="37586"/>
          <a:stretch/>
        </p:blipFill>
        <p:spPr>
          <a:xfrm>
            <a:off x="1" y="738028"/>
            <a:ext cx="12192001" cy="5099307"/>
          </a:xfrm>
          <a:prstGeom prst="rect">
            <a:avLst/>
          </a:prstGeom>
          <a:noFill/>
          <a:ln>
            <a:noFill/>
          </a:ln>
        </p:spPr>
      </p:pic>
      <p:pic>
        <p:nvPicPr>
          <p:cNvPr id="64" name="Google Shape;64;p7"/>
          <p:cNvPicPr preferRelativeResize="0"/>
          <p:nvPr/>
        </p:nvPicPr>
        <p:blipFill rotWithShape="1">
          <a:blip r:embed="rId3">
            <a:alphaModFix/>
          </a:blip>
          <a:srcRect l="47139" t="-1936" b="-4520"/>
          <a:stretch/>
        </p:blipFill>
        <p:spPr>
          <a:xfrm>
            <a:off x="0" y="255833"/>
            <a:ext cx="3160435" cy="6369579"/>
          </a:xfrm>
          <a:prstGeom prst="rect">
            <a:avLst/>
          </a:prstGeom>
          <a:noFill/>
          <a:ln>
            <a:noFill/>
          </a:ln>
        </p:spPr>
      </p:pic>
      <p:pic>
        <p:nvPicPr>
          <p:cNvPr id="66" name="Google Shape;66;p7"/>
          <p:cNvPicPr preferRelativeResize="0"/>
          <p:nvPr/>
        </p:nvPicPr>
        <p:blipFill rotWithShape="1">
          <a:blip r:embed="rId3">
            <a:alphaModFix/>
          </a:blip>
          <a:srcRect l="47139" t="-1936" b="-4520"/>
          <a:stretch/>
        </p:blipFill>
        <p:spPr>
          <a:xfrm>
            <a:off x="0" y="255833"/>
            <a:ext cx="3160435" cy="6369579"/>
          </a:xfrm>
          <a:prstGeom prst="rect">
            <a:avLst/>
          </a:prstGeom>
          <a:noFill/>
          <a:ln>
            <a:noFill/>
          </a:ln>
        </p:spPr>
      </p:pic>
      <p:sp>
        <p:nvSpPr>
          <p:cNvPr id="67" name="Google Shape;67;p7"/>
          <p:cNvSpPr txBox="1">
            <a:spLocks noGrp="1"/>
          </p:cNvSpPr>
          <p:nvPr>
            <p:ph type="subTitle" idx="1"/>
          </p:nvPr>
        </p:nvSpPr>
        <p:spPr>
          <a:xfrm>
            <a:off x="3321600" y="2599000"/>
            <a:ext cx="8413200" cy="1568100"/>
          </a:xfrm>
          <a:prstGeom prst="rect">
            <a:avLst/>
          </a:prstGeom>
        </p:spPr>
        <p:txBody>
          <a:bodyPr spcFirstLastPara="1" wrap="square" lIns="0" tIns="0" rIns="0" bIns="0" anchor="ctr" anchorCtr="0">
            <a:noAutofit/>
          </a:bodyPr>
          <a:lstStyle>
            <a:lvl1pPr lvl="0">
              <a:spcBef>
                <a:spcPts val="1000"/>
              </a:spcBef>
              <a:spcAft>
                <a:spcPts val="0"/>
              </a:spcAft>
              <a:buNone/>
              <a:defRPr sz="6000"/>
            </a:lvl1pPr>
            <a:lvl2pPr lvl="1">
              <a:spcBef>
                <a:spcPts val="1000"/>
              </a:spcBef>
              <a:spcAft>
                <a:spcPts val="0"/>
              </a:spcAft>
              <a:buNone/>
              <a:defRPr sz="6000"/>
            </a:lvl2pPr>
            <a:lvl3pPr lvl="2">
              <a:spcBef>
                <a:spcPts val="1000"/>
              </a:spcBef>
              <a:spcAft>
                <a:spcPts val="0"/>
              </a:spcAft>
              <a:buNone/>
              <a:defRPr sz="6000"/>
            </a:lvl3pPr>
            <a:lvl4pPr lvl="3">
              <a:spcBef>
                <a:spcPts val="1000"/>
              </a:spcBef>
              <a:spcAft>
                <a:spcPts val="0"/>
              </a:spcAft>
              <a:buNone/>
              <a:defRPr sz="6000"/>
            </a:lvl4pPr>
            <a:lvl5pPr lvl="4">
              <a:spcBef>
                <a:spcPts val="1000"/>
              </a:spcBef>
              <a:spcAft>
                <a:spcPts val="0"/>
              </a:spcAft>
              <a:buNone/>
              <a:defRPr sz="6000"/>
            </a:lvl5pPr>
            <a:lvl6pPr lvl="5">
              <a:spcBef>
                <a:spcPts val="1000"/>
              </a:spcBef>
              <a:spcAft>
                <a:spcPts val="0"/>
              </a:spcAft>
              <a:buNone/>
              <a:defRPr sz="6000"/>
            </a:lvl6pPr>
            <a:lvl7pPr lvl="6">
              <a:spcBef>
                <a:spcPts val="1000"/>
              </a:spcBef>
              <a:spcAft>
                <a:spcPts val="0"/>
              </a:spcAft>
              <a:buNone/>
              <a:defRPr sz="6000"/>
            </a:lvl7pPr>
            <a:lvl8pPr lvl="7">
              <a:spcBef>
                <a:spcPts val="1000"/>
              </a:spcBef>
              <a:spcAft>
                <a:spcPts val="0"/>
              </a:spcAft>
              <a:buNone/>
              <a:defRPr sz="6000"/>
            </a:lvl8pPr>
            <a:lvl9pPr lvl="8">
              <a:spcBef>
                <a:spcPts val="1000"/>
              </a:spcBef>
              <a:spcAft>
                <a:spcPts val="0"/>
              </a:spcAft>
              <a:buNone/>
              <a:defRPr sz="6000"/>
            </a:lvl9pPr>
          </a:lstStyle>
          <a:p>
            <a:endParaRPr/>
          </a:p>
        </p:txBody>
      </p:sp>
      <p:sp>
        <p:nvSpPr>
          <p:cNvPr id="68" name="Google Shape;68;p7"/>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dirty="0">
                <a:solidFill>
                  <a:srgbClr val="7A7A7A"/>
                </a:solidFill>
                <a:latin typeface="Calibri"/>
                <a:ea typeface="Calibri"/>
                <a:cs typeface="Calibri"/>
                <a:sym typeface="Calibri"/>
              </a:rPr>
              <a:t>Copyright© AgilityHealth®  | Confidential &amp; Proprietary</a:t>
            </a:r>
            <a:endParaRPr dirty="0"/>
          </a:p>
        </p:txBody>
      </p:sp>
      <p:pic>
        <p:nvPicPr>
          <p:cNvPr id="10" name="Picture 9">
            <a:extLst>
              <a:ext uri="{FF2B5EF4-FFF2-40B4-BE49-F238E27FC236}">
                <a16:creationId xmlns:a16="http://schemas.microsoft.com/office/drawing/2014/main" id="{FC65573F-B124-554D-B865-4053D9E2FAFB}"/>
              </a:ext>
            </a:extLst>
          </p:cNvPr>
          <p:cNvPicPr>
            <a:picLocks noChangeAspect="1"/>
          </p:cNvPicPr>
          <p:nvPr userDrawn="1"/>
        </p:nvPicPr>
        <p:blipFill>
          <a:blip r:embed="rId4"/>
          <a:stretch>
            <a:fillRect/>
          </a:stretch>
        </p:blipFill>
        <p:spPr>
          <a:xfrm>
            <a:off x="10247052" y="6280053"/>
            <a:ext cx="1773304" cy="49940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Op2" userDrawn="1">
  <p:cSld name="Title Slide - Op2">
    <p:spTree>
      <p:nvGrpSpPr>
        <p:cNvPr id="1" name="Shape 70"/>
        <p:cNvGrpSpPr/>
        <p:nvPr/>
      </p:nvGrpSpPr>
      <p:grpSpPr>
        <a:xfrm>
          <a:off x="0" y="0"/>
          <a:ext cx="0" cy="0"/>
          <a:chOff x="0" y="0"/>
          <a:chExt cx="0" cy="0"/>
        </a:xfrm>
      </p:grpSpPr>
      <p:pic>
        <p:nvPicPr>
          <p:cNvPr id="71" name="Google Shape;71;p8"/>
          <p:cNvPicPr preferRelativeResize="0"/>
          <p:nvPr/>
        </p:nvPicPr>
        <p:blipFill rotWithShape="1">
          <a:blip r:embed="rId2">
            <a:alphaModFix amt="78000"/>
          </a:blip>
          <a:srcRect l="20169" t="3077" b="27691"/>
          <a:stretch/>
        </p:blipFill>
        <p:spPr>
          <a:xfrm>
            <a:off x="-43529" y="0"/>
            <a:ext cx="12235529" cy="6858003"/>
          </a:xfrm>
          <a:prstGeom prst="rect">
            <a:avLst/>
          </a:prstGeom>
          <a:noFill/>
          <a:ln>
            <a:noFill/>
          </a:ln>
        </p:spPr>
      </p:pic>
      <p:sp>
        <p:nvSpPr>
          <p:cNvPr id="72" name="Google Shape;72;p8"/>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3" name="Google Shape;73;p8"/>
          <p:cNvPicPr preferRelativeResize="0"/>
          <p:nvPr/>
        </p:nvPicPr>
        <p:blipFill rotWithShape="1">
          <a:blip r:embed="rId2">
            <a:alphaModFix amt="78000"/>
          </a:blip>
          <a:srcRect l="20169" t="3077" b="27691"/>
          <a:stretch/>
        </p:blipFill>
        <p:spPr>
          <a:xfrm>
            <a:off x="-43529" y="0"/>
            <a:ext cx="12235529" cy="6858003"/>
          </a:xfrm>
          <a:prstGeom prst="rect">
            <a:avLst/>
          </a:prstGeom>
          <a:noFill/>
          <a:ln>
            <a:noFill/>
          </a:ln>
        </p:spPr>
      </p:pic>
      <p:sp>
        <p:nvSpPr>
          <p:cNvPr id="74" name="Google Shape;74;p8"/>
          <p:cNvSpPr/>
          <p:nvPr/>
        </p:nvSpPr>
        <p:spPr>
          <a:xfrm>
            <a:off x="-20290" y="3673456"/>
            <a:ext cx="12189052" cy="19711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 name="Google Shape;75;p8"/>
          <p:cNvPicPr preferRelativeResize="0"/>
          <p:nvPr/>
        </p:nvPicPr>
        <p:blipFill rotWithShape="1">
          <a:blip r:embed="rId3">
            <a:alphaModFix/>
          </a:blip>
          <a:srcRect/>
          <a:stretch/>
        </p:blipFill>
        <p:spPr>
          <a:xfrm>
            <a:off x="1752600" y="1888886"/>
            <a:ext cx="1310291" cy="1393220"/>
          </a:xfrm>
          <a:prstGeom prst="rect">
            <a:avLst/>
          </a:prstGeom>
          <a:noFill/>
          <a:ln>
            <a:noFill/>
          </a:ln>
        </p:spPr>
      </p:pic>
      <p:pic>
        <p:nvPicPr>
          <p:cNvPr id="77" name="Google Shape;77;p8"/>
          <p:cNvPicPr preferRelativeResize="0"/>
          <p:nvPr/>
        </p:nvPicPr>
        <p:blipFill rotWithShape="1">
          <a:blip r:embed="rId3">
            <a:alphaModFix/>
          </a:blip>
          <a:srcRect/>
          <a:stretch/>
        </p:blipFill>
        <p:spPr>
          <a:xfrm>
            <a:off x="1752600" y="1888886"/>
            <a:ext cx="1310291" cy="1393220"/>
          </a:xfrm>
          <a:prstGeom prst="rect">
            <a:avLst/>
          </a:prstGeom>
          <a:noFill/>
          <a:ln>
            <a:noFill/>
          </a:ln>
        </p:spPr>
      </p:pic>
      <p:grpSp>
        <p:nvGrpSpPr>
          <p:cNvPr id="78" name="Google Shape;78;p8"/>
          <p:cNvGrpSpPr/>
          <p:nvPr/>
        </p:nvGrpSpPr>
        <p:grpSpPr>
          <a:xfrm>
            <a:off x="3200400" y="1646776"/>
            <a:ext cx="8789339" cy="1461939"/>
            <a:chOff x="4896401" y="1205061"/>
            <a:chExt cx="8789339" cy="1461938"/>
          </a:xfrm>
        </p:grpSpPr>
        <p:sp>
          <p:nvSpPr>
            <p:cNvPr id="79" name="Google Shape;79;p8"/>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80" name="Google Shape;80;p8"/>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81" name="Google Shape;81;p8"/>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sp>
        <p:nvSpPr>
          <p:cNvPr id="83" name="Google Shape;83;p8"/>
          <p:cNvSpPr txBox="1">
            <a:spLocks noGrp="1"/>
          </p:cNvSpPr>
          <p:nvPr>
            <p:ph type="title"/>
          </p:nvPr>
        </p:nvSpPr>
        <p:spPr>
          <a:xfrm>
            <a:off x="-43525" y="4192475"/>
            <a:ext cx="12235500" cy="8166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1"/>
              </a:buClr>
              <a:buSzPts val="4000"/>
              <a:buNone/>
              <a:defRPr sz="40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15" name="Picture 14">
            <a:extLst>
              <a:ext uri="{FF2B5EF4-FFF2-40B4-BE49-F238E27FC236}">
                <a16:creationId xmlns:a16="http://schemas.microsoft.com/office/drawing/2014/main" id="{71C08600-A0DE-A14B-A5CC-E16AA46A6612}"/>
              </a:ext>
            </a:extLst>
          </p:cNvPr>
          <p:cNvPicPr>
            <a:picLocks noChangeAspect="1"/>
          </p:cNvPicPr>
          <p:nvPr userDrawn="1"/>
        </p:nvPicPr>
        <p:blipFill>
          <a:blip r:embed="rId4"/>
          <a:stretch>
            <a:fillRect/>
          </a:stretch>
        </p:blipFill>
        <p:spPr>
          <a:xfrm>
            <a:off x="10247052" y="6280053"/>
            <a:ext cx="1773304" cy="49940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 Op 3" userDrawn="1">
  <p:cSld name="Title Slide - Op 3">
    <p:spTree>
      <p:nvGrpSpPr>
        <p:cNvPr id="1" name="Shape 85"/>
        <p:cNvGrpSpPr/>
        <p:nvPr/>
      </p:nvGrpSpPr>
      <p:grpSpPr>
        <a:xfrm>
          <a:off x="0" y="0"/>
          <a:ext cx="0" cy="0"/>
          <a:chOff x="0" y="0"/>
          <a:chExt cx="0" cy="0"/>
        </a:xfrm>
      </p:grpSpPr>
      <p:pic>
        <p:nvPicPr>
          <p:cNvPr id="86" name="Google Shape;86;p9"/>
          <p:cNvPicPr preferRelativeResize="0"/>
          <p:nvPr/>
        </p:nvPicPr>
        <p:blipFill rotWithShape="1">
          <a:blip r:embed="rId2">
            <a:alphaModFix amt="78000"/>
          </a:blip>
          <a:srcRect l="11932" t="10730" r="8521" b="36195"/>
          <a:stretch/>
        </p:blipFill>
        <p:spPr>
          <a:xfrm>
            <a:off x="0" y="0"/>
            <a:ext cx="12192000" cy="5257800"/>
          </a:xfrm>
          <a:prstGeom prst="rect">
            <a:avLst/>
          </a:prstGeom>
          <a:noFill/>
          <a:ln>
            <a:noFill/>
          </a:ln>
        </p:spPr>
      </p:pic>
      <p:grpSp>
        <p:nvGrpSpPr>
          <p:cNvPr id="87" name="Google Shape;87;p9"/>
          <p:cNvGrpSpPr/>
          <p:nvPr/>
        </p:nvGrpSpPr>
        <p:grpSpPr>
          <a:xfrm>
            <a:off x="2895602" y="1869872"/>
            <a:ext cx="9108919" cy="1461939"/>
            <a:chOff x="4896403" y="1205061"/>
            <a:chExt cx="9108919" cy="1461938"/>
          </a:xfrm>
        </p:grpSpPr>
        <p:sp>
          <p:nvSpPr>
            <p:cNvPr id="88" name="Google Shape;88;p9"/>
            <p:cNvSpPr txBox="1"/>
            <p:nvPr/>
          </p:nvSpPr>
          <p:spPr>
            <a:xfrm>
              <a:off x="4896403" y="1601159"/>
              <a:ext cx="89441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a:solidFill>
                    <a:schemeClr val="lt1"/>
                  </a:solidFill>
                  <a:latin typeface="Calibri"/>
                  <a:ea typeface="Calibri"/>
                  <a:cs typeface="Calibri"/>
                  <a:sym typeface="Calibri"/>
                </a:rPr>
                <a:t>The</a:t>
              </a:r>
              <a:endParaRPr/>
            </a:p>
          </p:txBody>
        </p:sp>
        <p:sp>
          <p:nvSpPr>
            <p:cNvPr id="89" name="Google Shape;89;p9"/>
            <p:cNvSpPr txBox="1"/>
            <p:nvPr/>
          </p:nvSpPr>
          <p:spPr>
            <a:xfrm>
              <a:off x="5653582" y="1205061"/>
              <a:ext cx="8351740" cy="1200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200" b="1">
                  <a:solidFill>
                    <a:schemeClr val="lt1"/>
                  </a:solidFill>
                  <a:latin typeface="Arial"/>
                  <a:ea typeface="Arial"/>
                  <a:cs typeface="Arial"/>
                  <a:sym typeface="Arial"/>
                </a:rPr>
                <a:t>world’s leading</a:t>
              </a:r>
              <a:endParaRPr/>
            </a:p>
          </p:txBody>
        </p:sp>
        <p:sp>
          <p:nvSpPr>
            <p:cNvPr id="90" name="Google Shape;90;p9"/>
            <p:cNvSpPr txBox="1"/>
            <p:nvPr/>
          </p:nvSpPr>
          <p:spPr>
            <a:xfrm>
              <a:off x="5334000" y="2143779"/>
              <a:ext cx="83517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Agile measurement &amp; growth platform</a:t>
              </a:r>
              <a:endParaRPr/>
            </a:p>
          </p:txBody>
        </p:sp>
      </p:grpSp>
      <p:pic>
        <p:nvPicPr>
          <p:cNvPr id="91" name="Google Shape;91;p9"/>
          <p:cNvPicPr preferRelativeResize="0"/>
          <p:nvPr/>
        </p:nvPicPr>
        <p:blipFill rotWithShape="1">
          <a:blip r:embed="rId3">
            <a:alphaModFix/>
          </a:blip>
          <a:srcRect/>
          <a:stretch/>
        </p:blipFill>
        <p:spPr>
          <a:xfrm>
            <a:off x="1447800" y="2111981"/>
            <a:ext cx="1310291" cy="1393220"/>
          </a:xfrm>
          <a:prstGeom prst="rect">
            <a:avLst/>
          </a:prstGeom>
          <a:noFill/>
          <a:ln>
            <a:noFill/>
          </a:ln>
        </p:spPr>
      </p:pic>
      <p:cxnSp>
        <p:nvCxnSpPr>
          <p:cNvPr id="93" name="Google Shape;93;p9"/>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94" name="Google Shape;94;p9"/>
          <p:cNvPicPr preferRelativeResize="0"/>
          <p:nvPr/>
        </p:nvPicPr>
        <p:blipFill rotWithShape="1">
          <a:blip r:embed="rId2">
            <a:alphaModFix amt="78000"/>
          </a:blip>
          <a:srcRect l="11932" t="10730" r="8521" b="36195"/>
          <a:stretch/>
        </p:blipFill>
        <p:spPr>
          <a:xfrm>
            <a:off x="0" y="0"/>
            <a:ext cx="12191999" cy="5257802"/>
          </a:xfrm>
          <a:prstGeom prst="rect">
            <a:avLst/>
          </a:prstGeom>
          <a:noFill/>
          <a:ln>
            <a:noFill/>
          </a:ln>
        </p:spPr>
      </p:pic>
      <p:pic>
        <p:nvPicPr>
          <p:cNvPr id="95" name="Google Shape;95;p9"/>
          <p:cNvPicPr preferRelativeResize="0"/>
          <p:nvPr/>
        </p:nvPicPr>
        <p:blipFill rotWithShape="1">
          <a:blip r:embed="rId3">
            <a:alphaModFix/>
          </a:blip>
          <a:srcRect/>
          <a:stretch/>
        </p:blipFill>
        <p:spPr>
          <a:xfrm>
            <a:off x="1447800" y="2111981"/>
            <a:ext cx="1310291" cy="1393220"/>
          </a:xfrm>
          <a:prstGeom prst="rect">
            <a:avLst/>
          </a:prstGeom>
          <a:noFill/>
          <a:ln>
            <a:noFill/>
          </a:ln>
        </p:spPr>
      </p:pic>
      <p:cxnSp>
        <p:nvCxnSpPr>
          <p:cNvPr id="97" name="Google Shape;97;p9"/>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grpSp>
        <p:nvGrpSpPr>
          <p:cNvPr id="98" name="Google Shape;98;p9"/>
          <p:cNvGrpSpPr/>
          <p:nvPr/>
        </p:nvGrpSpPr>
        <p:grpSpPr>
          <a:xfrm>
            <a:off x="2895600" y="1875375"/>
            <a:ext cx="8789300" cy="1461918"/>
            <a:chOff x="4896401" y="1205061"/>
            <a:chExt cx="8789300" cy="1461918"/>
          </a:xfrm>
        </p:grpSpPr>
        <p:sp>
          <p:nvSpPr>
            <p:cNvPr id="99" name="Google Shape;99;p9"/>
            <p:cNvSpPr txBox="1"/>
            <p:nvPr/>
          </p:nvSpPr>
          <p:spPr>
            <a:xfrm>
              <a:off x="4896401" y="1601161"/>
              <a:ext cx="994800"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4000"/>
                <a:buFont typeface="Calibri"/>
                <a:buNone/>
              </a:pPr>
              <a:r>
                <a:rPr lang="en-US" sz="4000" i="0" u="none" strike="noStrike" cap="none">
                  <a:solidFill>
                    <a:schemeClr val="dk1"/>
                  </a:solidFill>
                  <a:latin typeface="Calibri"/>
                  <a:ea typeface="Calibri"/>
                  <a:cs typeface="Calibri"/>
                  <a:sym typeface="Calibri"/>
                </a:rPr>
                <a:t>The</a:t>
              </a:r>
              <a:endParaRPr>
                <a:solidFill>
                  <a:schemeClr val="dk1"/>
                </a:solidFill>
                <a:latin typeface="Calibri"/>
                <a:ea typeface="Calibri"/>
                <a:cs typeface="Calibri"/>
                <a:sym typeface="Calibri"/>
              </a:endParaRPr>
            </a:p>
          </p:txBody>
        </p:sp>
        <p:sp>
          <p:nvSpPr>
            <p:cNvPr id="100" name="Google Shape;100;p9"/>
            <p:cNvSpPr txBox="1"/>
            <p:nvPr/>
          </p:nvSpPr>
          <p:spPr>
            <a:xfrm>
              <a:off x="5779201" y="1205061"/>
              <a:ext cx="7906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7200"/>
                <a:buFont typeface="Arial"/>
                <a:buNone/>
              </a:pPr>
              <a:r>
                <a:rPr lang="en-US" sz="7500" b="1" i="0" u="none" strike="noStrike" cap="none">
                  <a:solidFill>
                    <a:schemeClr val="dk1"/>
                  </a:solidFill>
                  <a:latin typeface="Calibri"/>
                  <a:ea typeface="Calibri"/>
                  <a:cs typeface="Calibri"/>
                  <a:sym typeface="Calibri"/>
                </a:rPr>
                <a:t>world’s leading</a:t>
              </a:r>
              <a:endParaRPr sz="7500">
                <a:solidFill>
                  <a:schemeClr val="dk1"/>
                </a:solidFill>
                <a:latin typeface="Calibri"/>
                <a:ea typeface="Calibri"/>
                <a:cs typeface="Calibri"/>
                <a:sym typeface="Calibri"/>
              </a:endParaRPr>
            </a:p>
          </p:txBody>
        </p:sp>
        <p:sp>
          <p:nvSpPr>
            <p:cNvPr id="101" name="Google Shape;101;p9"/>
            <p:cNvSpPr txBox="1"/>
            <p:nvPr/>
          </p:nvSpPr>
          <p:spPr>
            <a:xfrm>
              <a:off x="5334000" y="2143779"/>
              <a:ext cx="8351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8595B"/>
                </a:buClr>
                <a:buSzPts val="2800"/>
                <a:buFont typeface="Arial"/>
                <a:buNone/>
              </a:pPr>
              <a:r>
                <a:rPr lang="en-US" sz="2800" i="0" u="none" strike="noStrike" cap="none">
                  <a:solidFill>
                    <a:schemeClr val="dk1"/>
                  </a:solidFill>
                  <a:latin typeface="Calibri"/>
                  <a:ea typeface="Calibri"/>
                  <a:cs typeface="Calibri"/>
                  <a:sym typeface="Calibri"/>
                </a:rPr>
                <a:t>Agile measurement &amp; growth platform</a:t>
              </a:r>
              <a:endParaRPr>
                <a:solidFill>
                  <a:schemeClr val="dk1"/>
                </a:solidFill>
                <a:latin typeface="Calibri"/>
                <a:ea typeface="Calibri"/>
                <a:cs typeface="Calibri"/>
                <a:sym typeface="Calibri"/>
              </a:endParaRPr>
            </a:p>
          </p:txBody>
        </p:sp>
      </p:grpSp>
      <p:pic>
        <p:nvPicPr>
          <p:cNvPr id="102" name="Google Shape;102;p9"/>
          <p:cNvPicPr preferRelativeResize="0"/>
          <p:nvPr/>
        </p:nvPicPr>
        <p:blipFill>
          <a:blip r:embed="rId4">
            <a:alphaModFix/>
          </a:blip>
          <a:stretch>
            <a:fillRect/>
          </a:stretch>
        </p:blipFill>
        <p:spPr>
          <a:xfrm>
            <a:off x="447663" y="5229225"/>
            <a:ext cx="11744325" cy="28575"/>
          </a:xfrm>
          <a:prstGeom prst="rect">
            <a:avLst/>
          </a:prstGeom>
          <a:noFill/>
          <a:ln>
            <a:noFill/>
          </a:ln>
        </p:spPr>
      </p:pic>
      <p:sp>
        <p:nvSpPr>
          <p:cNvPr id="103" name="Google Shape;103;p9"/>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4000"/>
              <a:buNone/>
              <a:defRPr sz="4000"/>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104" name="Google Shape;104;p9"/>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dirty="0">
                <a:solidFill>
                  <a:srgbClr val="7A7A7A"/>
                </a:solidFill>
                <a:latin typeface="Calibri"/>
                <a:ea typeface="Calibri"/>
                <a:cs typeface="Calibri"/>
                <a:sym typeface="Calibri"/>
              </a:rPr>
              <a:t>Copyright© AgilityHealth®  | Confidential &amp; Proprietary</a:t>
            </a:r>
            <a:endParaRPr dirty="0"/>
          </a:p>
        </p:txBody>
      </p:sp>
      <p:pic>
        <p:nvPicPr>
          <p:cNvPr id="21" name="Picture 20">
            <a:extLst>
              <a:ext uri="{FF2B5EF4-FFF2-40B4-BE49-F238E27FC236}">
                <a16:creationId xmlns:a16="http://schemas.microsoft.com/office/drawing/2014/main" id="{2592D5FB-146C-0843-8941-A119726F091B}"/>
              </a:ext>
            </a:extLst>
          </p:cNvPr>
          <p:cNvPicPr>
            <a:picLocks noChangeAspect="1"/>
          </p:cNvPicPr>
          <p:nvPr userDrawn="1"/>
        </p:nvPicPr>
        <p:blipFill>
          <a:blip r:embed="rId5"/>
          <a:stretch>
            <a:fillRect/>
          </a:stretch>
        </p:blipFill>
        <p:spPr>
          <a:xfrm>
            <a:off x="10247052" y="6280053"/>
            <a:ext cx="1773304" cy="49940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Title Slide - Op 3" userDrawn="1">
  <p:cSld name="1_Title Slide - Op 3">
    <p:spTree>
      <p:nvGrpSpPr>
        <p:cNvPr id="1" name="Shape 106"/>
        <p:cNvGrpSpPr/>
        <p:nvPr/>
      </p:nvGrpSpPr>
      <p:grpSpPr>
        <a:xfrm>
          <a:off x="0" y="0"/>
          <a:ext cx="0" cy="0"/>
          <a:chOff x="0" y="0"/>
          <a:chExt cx="0" cy="0"/>
        </a:xfrm>
      </p:grpSpPr>
      <p:pic>
        <p:nvPicPr>
          <p:cNvPr id="107" name="Google Shape;107;p10"/>
          <p:cNvPicPr preferRelativeResize="0"/>
          <p:nvPr/>
        </p:nvPicPr>
        <p:blipFill rotWithShape="1">
          <a:blip r:embed="rId2">
            <a:alphaModFix amt="78000"/>
          </a:blip>
          <a:srcRect l="11932" t="10730" r="8521" b="36195"/>
          <a:stretch/>
        </p:blipFill>
        <p:spPr>
          <a:xfrm>
            <a:off x="0" y="0"/>
            <a:ext cx="12192000" cy="5257800"/>
          </a:xfrm>
          <a:prstGeom prst="rect">
            <a:avLst/>
          </a:prstGeom>
          <a:noFill/>
          <a:ln>
            <a:noFill/>
          </a:ln>
        </p:spPr>
      </p:pic>
      <p:sp>
        <p:nvSpPr>
          <p:cNvPr id="108" name="Google Shape;108;p10"/>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chemeClr val="lt1"/>
                </a:solidFill>
                <a:latin typeface="Arial"/>
                <a:ea typeface="Arial"/>
                <a:cs typeface="Arial"/>
                <a:sym typeface="Arial"/>
              </a:rPr>
              <a:t>Accelerating Your Enterprise Business Agility Journey</a:t>
            </a:r>
            <a:endParaRPr/>
          </a:p>
        </p:txBody>
      </p:sp>
      <p:sp>
        <p:nvSpPr>
          <p:cNvPr id="109" name="Google Shape;109;p10"/>
          <p:cNvSpPr txBox="1"/>
          <p:nvPr/>
        </p:nvSpPr>
        <p:spPr>
          <a:xfrm>
            <a:off x="2895601" y="3300314"/>
            <a:ext cx="835174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chemeClr val="lt1"/>
                </a:solidFill>
                <a:latin typeface="Arial"/>
                <a:ea typeface="Arial"/>
                <a:cs typeface="Arial"/>
                <a:sym typeface="Arial"/>
              </a:rPr>
              <a:t>through strategy and measuring what matters</a:t>
            </a:r>
            <a:endParaRPr/>
          </a:p>
        </p:txBody>
      </p:sp>
      <p:pic>
        <p:nvPicPr>
          <p:cNvPr id="110" name="Google Shape;110;p10"/>
          <p:cNvPicPr preferRelativeResize="0"/>
          <p:nvPr/>
        </p:nvPicPr>
        <p:blipFill rotWithShape="1">
          <a:blip r:embed="rId3">
            <a:alphaModFix/>
          </a:blip>
          <a:srcRect/>
          <a:stretch/>
        </p:blipFill>
        <p:spPr>
          <a:xfrm>
            <a:off x="1072397" y="1818875"/>
            <a:ext cx="1310291" cy="1393220"/>
          </a:xfrm>
          <a:prstGeom prst="rect">
            <a:avLst/>
          </a:prstGeom>
          <a:noFill/>
          <a:ln>
            <a:noFill/>
          </a:ln>
        </p:spPr>
      </p:pic>
      <p:cxnSp>
        <p:nvCxnSpPr>
          <p:cNvPr id="112" name="Google Shape;112;p10"/>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13" name="Google Shape;113;p10"/>
          <p:cNvPicPr preferRelativeResize="0"/>
          <p:nvPr/>
        </p:nvPicPr>
        <p:blipFill rotWithShape="1">
          <a:blip r:embed="rId2">
            <a:alphaModFix amt="78000"/>
          </a:blip>
          <a:srcRect l="11932" t="10730" r="8521" b="36195"/>
          <a:stretch/>
        </p:blipFill>
        <p:spPr>
          <a:xfrm>
            <a:off x="0" y="0"/>
            <a:ext cx="12192000" cy="5257800"/>
          </a:xfrm>
          <a:prstGeom prst="rect">
            <a:avLst/>
          </a:prstGeom>
          <a:noFill/>
          <a:ln>
            <a:noFill/>
          </a:ln>
        </p:spPr>
      </p:pic>
      <p:sp>
        <p:nvSpPr>
          <p:cNvPr id="114" name="Google Shape;114;p10"/>
          <p:cNvSpPr txBox="1"/>
          <p:nvPr/>
        </p:nvSpPr>
        <p:spPr>
          <a:xfrm>
            <a:off x="2362201" y="1730655"/>
            <a:ext cx="8351740" cy="156966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4800"/>
              <a:buFont typeface="Arial"/>
              <a:buNone/>
            </a:pPr>
            <a:r>
              <a:rPr lang="en-US" sz="4800" b="1" i="0" u="none" strike="noStrike" cap="none">
                <a:solidFill>
                  <a:srgbClr val="58595B"/>
                </a:solidFill>
                <a:latin typeface="Calibri"/>
                <a:ea typeface="Calibri"/>
                <a:cs typeface="Calibri"/>
                <a:sym typeface="Calibri"/>
              </a:rPr>
              <a:t>Accelerating Your Enterprise Business Agility Journey</a:t>
            </a:r>
            <a:endParaRPr>
              <a:latin typeface="Calibri"/>
              <a:ea typeface="Calibri"/>
              <a:cs typeface="Calibri"/>
              <a:sym typeface="Calibri"/>
            </a:endParaRPr>
          </a:p>
        </p:txBody>
      </p:sp>
      <p:sp>
        <p:nvSpPr>
          <p:cNvPr id="115" name="Google Shape;115;p10"/>
          <p:cNvSpPr txBox="1"/>
          <p:nvPr/>
        </p:nvSpPr>
        <p:spPr>
          <a:xfrm>
            <a:off x="3017600" y="3300325"/>
            <a:ext cx="74718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8595B"/>
              </a:buClr>
              <a:buSzPts val="2800"/>
              <a:buFont typeface="Arial"/>
              <a:buNone/>
            </a:pPr>
            <a:r>
              <a:rPr lang="en-US" sz="2800" i="0" u="none" strike="noStrike" cap="none">
                <a:solidFill>
                  <a:srgbClr val="58595B"/>
                </a:solidFill>
                <a:latin typeface="Calibri"/>
                <a:ea typeface="Calibri"/>
                <a:cs typeface="Calibri"/>
                <a:sym typeface="Calibri"/>
              </a:rPr>
              <a:t>through strategy and measuring what matters</a:t>
            </a:r>
            <a:endParaRPr>
              <a:latin typeface="Calibri"/>
              <a:ea typeface="Calibri"/>
              <a:cs typeface="Calibri"/>
              <a:sym typeface="Calibri"/>
            </a:endParaRPr>
          </a:p>
        </p:txBody>
      </p:sp>
      <p:pic>
        <p:nvPicPr>
          <p:cNvPr id="116" name="Google Shape;116;p10"/>
          <p:cNvPicPr preferRelativeResize="0"/>
          <p:nvPr/>
        </p:nvPicPr>
        <p:blipFill rotWithShape="1">
          <a:blip r:embed="rId3">
            <a:alphaModFix/>
          </a:blip>
          <a:srcRect/>
          <a:stretch/>
        </p:blipFill>
        <p:spPr>
          <a:xfrm>
            <a:off x="1072397" y="1818875"/>
            <a:ext cx="1310291" cy="1393220"/>
          </a:xfrm>
          <a:prstGeom prst="rect">
            <a:avLst/>
          </a:prstGeom>
          <a:noFill/>
          <a:ln>
            <a:noFill/>
          </a:ln>
        </p:spPr>
      </p:pic>
      <p:cxnSp>
        <p:nvCxnSpPr>
          <p:cNvPr id="118" name="Google Shape;118;p10"/>
          <p:cNvCxnSpPr/>
          <p:nvPr/>
        </p:nvCxnSpPr>
        <p:spPr>
          <a:xfrm>
            <a:off x="0" y="5257800"/>
            <a:ext cx="12192000" cy="0"/>
          </a:xfrm>
          <a:prstGeom prst="straightConnector1">
            <a:avLst/>
          </a:prstGeom>
          <a:noFill/>
          <a:ln w="25400" cap="flat" cmpd="sng">
            <a:solidFill>
              <a:srgbClr val="F3FCF4"/>
            </a:solidFill>
            <a:prstDash val="solid"/>
            <a:miter lim="800000"/>
            <a:headEnd type="none" w="sm" len="sm"/>
            <a:tailEnd type="none" w="sm" len="sm"/>
          </a:ln>
        </p:spPr>
      </p:cxnSp>
      <p:pic>
        <p:nvPicPr>
          <p:cNvPr id="119" name="Google Shape;119;p10"/>
          <p:cNvPicPr preferRelativeResize="0"/>
          <p:nvPr/>
        </p:nvPicPr>
        <p:blipFill>
          <a:blip r:embed="rId4">
            <a:alphaModFix/>
          </a:blip>
          <a:stretch>
            <a:fillRect/>
          </a:stretch>
        </p:blipFill>
        <p:spPr>
          <a:xfrm>
            <a:off x="447663" y="5229225"/>
            <a:ext cx="11744325" cy="28575"/>
          </a:xfrm>
          <a:prstGeom prst="rect">
            <a:avLst/>
          </a:prstGeom>
          <a:noFill/>
          <a:ln>
            <a:noFill/>
          </a:ln>
        </p:spPr>
      </p:pic>
      <p:sp>
        <p:nvSpPr>
          <p:cNvPr id="120" name="Google Shape;120;p10"/>
          <p:cNvSpPr txBox="1">
            <a:spLocks noGrp="1"/>
          </p:cNvSpPr>
          <p:nvPr>
            <p:ph type="title"/>
          </p:nvPr>
        </p:nvSpPr>
        <p:spPr>
          <a:xfrm>
            <a:off x="537600" y="5424475"/>
            <a:ext cx="8789400" cy="816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4000"/>
              <a:buNone/>
              <a:defRPr sz="4000"/>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a:endParaRPr/>
          </a:p>
        </p:txBody>
      </p:sp>
      <p:sp>
        <p:nvSpPr>
          <p:cNvPr id="121" name="Google Shape;121;p10"/>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dirty="0">
                <a:solidFill>
                  <a:srgbClr val="7A7A7A"/>
                </a:solidFill>
                <a:latin typeface="Calibri"/>
                <a:ea typeface="Calibri"/>
                <a:cs typeface="Calibri"/>
                <a:sym typeface="Calibri"/>
              </a:rPr>
              <a:t>Copyright© AgilityHealth®  | Confidential &amp; Proprietary</a:t>
            </a:r>
            <a:endParaRPr dirty="0"/>
          </a:p>
        </p:txBody>
      </p:sp>
      <p:pic>
        <p:nvPicPr>
          <p:cNvPr id="17" name="Picture 16">
            <a:extLst>
              <a:ext uri="{FF2B5EF4-FFF2-40B4-BE49-F238E27FC236}">
                <a16:creationId xmlns:a16="http://schemas.microsoft.com/office/drawing/2014/main" id="{476B3712-4282-9E41-ACC6-AA7D07D61736}"/>
              </a:ext>
            </a:extLst>
          </p:cNvPr>
          <p:cNvPicPr>
            <a:picLocks noChangeAspect="1"/>
          </p:cNvPicPr>
          <p:nvPr userDrawn="1"/>
        </p:nvPicPr>
        <p:blipFill>
          <a:blip r:embed="rId5"/>
          <a:stretch>
            <a:fillRect/>
          </a:stretch>
        </p:blipFill>
        <p:spPr>
          <a:xfrm>
            <a:off x="10247052" y="6280053"/>
            <a:ext cx="1773304" cy="49940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123"/>
        <p:cNvGrpSpPr/>
        <p:nvPr/>
      </p:nvGrpSpPr>
      <p:grpSpPr>
        <a:xfrm>
          <a:off x="0" y="0"/>
          <a:ext cx="0" cy="0"/>
          <a:chOff x="0" y="0"/>
          <a:chExt cx="0" cy="0"/>
        </a:xfrm>
      </p:grpSpPr>
      <p:sp>
        <p:nvSpPr>
          <p:cNvPr id="124" name="Google Shape;124;p11"/>
          <p:cNvSpPr txBox="1">
            <a:spLocks noGrp="1"/>
          </p:cNvSpPr>
          <p:nvPr>
            <p:ph type="body" idx="1"/>
          </p:nvPr>
        </p:nvSpPr>
        <p:spPr>
          <a:xfrm>
            <a:off x="457200" y="1837440"/>
            <a:ext cx="54102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1"/>
          <p:cNvSpPr txBox="1">
            <a:spLocks noGrp="1"/>
          </p:cNvSpPr>
          <p:nvPr>
            <p:ph type="body" idx="2"/>
          </p:nvPr>
        </p:nvSpPr>
        <p:spPr>
          <a:xfrm>
            <a:off x="6477000" y="1837440"/>
            <a:ext cx="5181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1"/>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36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2.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1.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Clr>
                <a:schemeClr val="dk1"/>
              </a:buClr>
              <a:buSzPts val="1400"/>
              <a:buNone/>
              <a:defRPr sz="1800">
                <a:solidFill>
                  <a:schemeClr val="dk1"/>
                </a:solidFill>
              </a:defRPr>
            </a:lvl2pPr>
            <a:lvl3pPr lvl="2">
              <a:spcBef>
                <a:spcPts val="0"/>
              </a:spcBef>
              <a:spcAft>
                <a:spcPts val="0"/>
              </a:spcAft>
              <a:buClr>
                <a:schemeClr val="dk1"/>
              </a:buClr>
              <a:buSzPts val="1400"/>
              <a:buNone/>
              <a:defRPr sz="1800">
                <a:solidFill>
                  <a:schemeClr val="dk1"/>
                </a:solidFill>
              </a:defRPr>
            </a:lvl3pPr>
            <a:lvl4pPr lvl="3">
              <a:spcBef>
                <a:spcPts val="0"/>
              </a:spcBef>
              <a:spcAft>
                <a:spcPts val="0"/>
              </a:spcAft>
              <a:buClr>
                <a:schemeClr val="dk1"/>
              </a:buClr>
              <a:buSzPts val="1400"/>
              <a:buNone/>
              <a:defRPr sz="1800">
                <a:solidFill>
                  <a:schemeClr val="dk1"/>
                </a:solidFill>
              </a:defRPr>
            </a:lvl4pPr>
            <a:lvl5pPr lvl="4">
              <a:spcBef>
                <a:spcPts val="0"/>
              </a:spcBef>
              <a:spcAft>
                <a:spcPts val="0"/>
              </a:spcAft>
              <a:buClr>
                <a:schemeClr val="dk1"/>
              </a:buClr>
              <a:buSzPts val="1400"/>
              <a:buNone/>
              <a:defRPr sz="1800">
                <a:solidFill>
                  <a:schemeClr val="dk1"/>
                </a:solidFill>
              </a:defRPr>
            </a:lvl5pPr>
            <a:lvl6pPr lvl="5">
              <a:spcBef>
                <a:spcPts val="0"/>
              </a:spcBef>
              <a:spcAft>
                <a:spcPts val="0"/>
              </a:spcAft>
              <a:buClr>
                <a:schemeClr val="dk1"/>
              </a:buClr>
              <a:buSzPts val="1400"/>
              <a:buNone/>
              <a:defRPr sz="1800">
                <a:solidFill>
                  <a:schemeClr val="dk1"/>
                </a:solidFill>
              </a:defRPr>
            </a:lvl6pPr>
            <a:lvl7pPr lvl="6">
              <a:spcBef>
                <a:spcPts val="0"/>
              </a:spcBef>
              <a:spcAft>
                <a:spcPts val="0"/>
              </a:spcAft>
              <a:buClr>
                <a:schemeClr val="dk1"/>
              </a:buClr>
              <a:buSzPts val="1400"/>
              <a:buNone/>
              <a:defRPr sz="1800">
                <a:solidFill>
                  <a:schemeClr val="dk1"/>
                </a:solidFill>
              </a:defRPr>
            </a:lvl7pPr>
            <a:lvl8pPr lvl="7">
              <a:spcBef>
                <a:spcPts val="0"/>
              </a:spcBef>
              <a:spcAft>
                <a:spcPts val="0"/>
              </a:spcAft>
              <a:buClr>
                <a:schemeClr val="dk1"/>
              </a:buClr>
              <a:buSzPts val="1400"/>
              <a:buNone/>
              <a:defRPr sz="1800">
                <a:solidFill>
                  <a:schemeClr val="dk1"/>
                </a:solidFill>
              </a:defRPr>
            </a:lvl8pPr>
            <a:lvl9pPr lvl="8">
              <a:spcBef>
                <a:spcPts val="0"/>
              </a:spcBef>
              <a:spcAft>
                <a:spcPts val="0"/>
              </a:spcAft>
              <a:buClr>
                <a:schemeClr val="dk1"/>
              </a:buClr>
              <a:buSzPts val="1400"/>
              <a:buNone/>
              <a:defRPr sz="1800">
                <a:solidFill>
                  <a:schemeClr val="dk1"/>
                </a:solidFill>
              </a:defRPr>
            </a:lvl9pPr>
          </a:lstStyle>
          <a:p>
            <a:endParaRPr/>
          </a:p>
        </p:txBody>
      </p:sp>
      <p:sp>
        <p:nvSpPr>
          <p:cNvPr id="18" name="Google Shape;18;p1"/>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dirty="0">
                <a:solidFill>
                  <a:srgbClr val="7A7A7A"/>
                </a:solidFill>
                <a:latin typeface="Calibri"/>
                <a:ea typeface="Calibri"/>
                <a:cs typeface="Calibri"/>
                <a:sym typeface="Calibri"/>
              </a:rPr>
              <a:t>Copyright© AgilityHealth®  | Confidential &amp; Proprietary</a:t>
            </a:r>
            <a:endParaRPr dirty="0"/>
          </a:p>
        </p:txBody>
      </p:sp>
      <p:pic>
        <p:nvPicPr>
          <p:cNvPr id="21" name="Google Shape;21;p1"/>
          <p:cNvPicPr preferRelativeResize="0"/>
          <p:nvPr/>
        </p:nvPicPr>
        <p:blipFill>
          <a:blip r:embed="rId25">
            <a:alphaModFix/>
          </a:blip>
          <a:stretch>
            <a:fillRect/>
          </a:stretch>
        </p:blipFill>
        <p:spPr>
          <a:xfrm>
            <a:off x="447663" y="914400"/>
            <a:ext cx="11744325" cy="28575"/>
          </a:xfrm>
          <a:prstGeom prst="rect">
            <a:avLst/>
          </a:prstGeom>
          <a:noFill/>
          <a:ln>
            <a:noFill/>
          </a:ln>
        </p:spPr>
      </p:pic>
      <p:pic>
        <p:nvPicPr>
          <p:cNvPr id="3" name="Picture 2">
            <a:extLst>
              <a:ext uri="{FF2B5EF4-FFF2-40B4-BE49-F238E27FC236}">
                <a16:creationId xmlns:a16="http://schemas.microsoft.com/office/drawing/2014/main" id="{D65B09EA-2D78-044E-AF05-01FD702E0B00}"/>
              </a:ext>
            </a:extLst>
          </p:cNvPr>
          <p:cNvPicPr>
            <a:picLocks noChangeAspect="1"/>
          </p:cNvPicPr>
          <p:nvPr userDrawn="1"/>
        </p:nvPicPr>
        <p:blipFill>
          <a:blip r:embed="rId26"/>
          <a:stretch>
            <a:fillRect/>
          </a:stretch>
        </p:blipFill>
        <p:spPr>
          <a:xfrm>
            <a:off x="10247052" y="6280053"/>
            <a:ext cx="1773304" cy="499403"/>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9" r:id="rId10"/>
    <p:sldLayoutId id="2147483676"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4"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15"/>
        <p:cNvGrpSpPr/>
        <p:nvPr/>
      </p:nvGrpSpPr>
      <p:grpSpPr>
        <a:xfrm>
          <a:off x="0" y="0"/>
          <a:ext cx="0" cy="0"/>
          <a:chOff x="0" y="0"/>
          <a:chExt cx="0" cy="0"/>
        </a:xfrm>
      </p:grpSpPr>
      <p:sp>
        <p:nvSpPr>
          <p:cNvPr id="16" name="Google Shape;16;p1"/>
          <p:cNvSpPr txBox="1">
            <a:spLocks noGrp="1"/>
          </p:cNvSpPr>
          <p:nvPr>
            <p:ph type="body" idx="1"/>
          </p:nvPr>
        </p:nvSpPr>
        <p:spPr>
          <a:xfrm>
            <a:off x="548640" y="1408177"/>
            <a:ext cx="11235000" cy="47823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
          <p:cNvSpPr txBox="1">
            <a:spLocks noGrp="1"/>
          </p:cNvSpPr>
          <p:nvPr>
            <p:ph type="title"/>
          </p:nvPr>
        </p:nvSpPr>
        <p:spPr>
          <a:xfrm>
            <a:off x="548640" y="250249"/>
            <a:ext cx="11235000" cy="6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lvl="1">
              <a:spcBef>
                <a:spcPts val="0"/>
              </a:spcBef>
              <a:spcAft>
                <a:spcPts val="0"/>
              </a:spcAft>
              <a:buClr>
                <a:schemeClr val="dk1"/>
              </a:buClr>
              <a:buSzPts val="1400"/>
              <a:buNone/>
              <a:defRPr sz="1800">
                <a:solidFill>
                  <a:schemeClr val="dk1"/>
                </a:solidFill>
              </a:defRPr>
            </a:lvl2pPr>
            <a:lvl3pPr lvl="2">
              <a:spcBef>
                <a:spcPts val="0"/>
              </a:spcBef>
              <a:spcAft>
                <a:spcPts val="0"/>
              </a:spcAft>
              <a:buClr>
                <a:schemeClr val="dk1"/>
              </a:buClr>
              <a:buSzPts val="1400"/>
              <a:buNone/>
              <a:defRPr sz="1800">
                <a:solidFill>
                  <a:schemeClr val="dk1"/>
                </a:solidFill>
              </a:defRPr>
            </a:lvl3pPr>
            <a:lvl4pPr lvl="3">
              <a:spcBef>
                <a:spcPts val="0"/>
              </a:spcBef>
              <a:spcAft>
                <a:spcPts val="0"/>
              </a:spcAft>
              <a:buClr>
                <a:schemeClr val="dk1"/>
              </a:buClr>
              <a:buSzPts val="1400"/>
              <a:buNone/>
              <a:defRPr sz="1800">
                <a:solidFill>
                  <a:schemeClr val="dk1"/>
                </a:solidFill>
              </a:defRPr>
            </a:lvl4pPr>
            <a:lvl5pPr lvl="4">
              <a:spcBef>
                <a:spcPts val="0"/>
              </a:spcBef>
              <a:spcAft>
                <a:spcPts val="0"/>
              </a:spcAft>
              <a:buClr>
                <a:schemeClr val="dk1"/>
              </a:buClr>
              <a:buSzPts val="1400"/>
              <a:buNone/>
              <a:defRPr sz="1800">
                <a:solidFill>
                  <a:schemeClr val="dk1"/>
                </a:solidFill>
              </a:defRPr>
            </a:lvl5pPr>
            <a:lvl6pPr lvl="5">
              <a:spcBef>
                <a:spcPts val="0"/>
              </a:spcBef>
              <a:spcAft>
                <a:spcPts val="0"/>
              </a:spcAft>
              <a:buClr>
                <a:schemeClr val="dk1"/>
              </a:buClr>
              <a:buSzPts val="1400"/>
              <a:buNone/>
              <a:defRPr sz="1800">
                <a:solidFill>
                  <a:schemeClr val="dk1"/>
                </a:solidFill>
              </a:defRPr>
            </a:lvl6pPr>
            <a:lvl7pPr lvl="6">
              <a:spcBef>
                <a:spcPts val="0"/>
              </a:spcBef>
              <a:spcAft>
                <a:spcPts val="0"/>
              </a:spcAft>
              <a:buClr>
                <a:schemeClr val="dk1"/>
              </a:buClr>
              <a:buSzPts val="1400"/>
              <a:buNone/>
              <a:defRPr sz="1800">
                <a:solidFill>
                  <a:schemeClr val="dk1"/>
                </a:solidFill>
              </a:defRPr>
            </a:lvl7pPr>
            <a:lvl8pPr lvl="7">
              <a:spcBef>
                <a:spcPts val="0"/>
              </a:spcBef>
              <a:spcAft>
                <a:spcPts val="0"/>
              </a:spcAft>
              <a:buClr>
                <a:schemeClr val="dk1"/>
              </a:buClr>
              <a:buSzPts val="1400"/>
              <a:buNone/>
              <a:defRPr sz="1800">
                <a:solidFill>
                  <a:schemeClr val="dk1"/>
                </a:solidFill>
              </a:defRPr>
            </a:lvl8pPr>
            <a:lvl9pPr lvl="8">
              <a:spcBef>
                <a:spcPts val="0"/>
              </a:spcBef>
              <a:spcAft>
                <a:spcPts val="0"/>
              </a:spcAft>
              <a:buClr>
                <a:schemeClr val="dk1"/>
              </a:buClr>
              <a:buSzPts val="1400"/>
              <a:buNone/>
              <a:defRPr sz="1800">
                <a:solidFill>
                  <a:schemeClr val="dk1"/>
                </a:solidFill>
              </a:defRPr>
            </a:lvl9pPr>
          </a:lstStyle>
          <a:p>
            <a:endParaRPr/>
          </a:p>
        </p:txBody>
      </p:sp>
      <p:sp>
        <p:nvSpPr>
          <p:cNvPr id="18" name="Google Shape;18;p1"/>
          <p:cNvSpPr/>
          <p:nvPr/>
        </p:nvSpPr>
        <p:spPr>
          <a:xfrm>
            <a:off x="548640" y="6477001"/>
            <a:ext cx="4114800" cy="254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51" b="0" i="0" u="none" strike="noStrike" cap="none">
                <a:solidFill>
                  <a:srgbClr val="7A7A7A"/>
                </a:solidFill>
                <a:latin typeface="Calibri"/>
                <a:ea typeface="Calibri"/>
                <a:cs typeface="Calibri"/>
                <a:sym typeface="Calibri"/>
              </a:rPr>
              <a:t>Copyright© AgilityHealth®  | Confidential &amp; Proprietary</a:t>
            </a:r>
            <a:endParaRPr/>
          </a:p>
        </p:txBody>
      </p:sp>
      <p:pic>
        <p:nvPicPr>
          <p:cNvPr id="21" name="Google Shape;21;p1"/>
          <p:cNvPicPr preferRelativeResize="0"/>
          <p:nvPr/>
        </p:nvPicPr>
        <p:blipFill>
          <a:blip r:embed="rId23">
            <a:alphaModFix/>
          </a:blip>
          <a:stretch>
            <a:fillRect/>
          </a:stretch>
        </p:blipFill>
        <p:spPr>
          <a:xfrm>
            <a:off x="447663" y="914400"/>
            <a:ext cx="11744325" cy="28575"/>
          </a:xfrm>
          <a:prstGeom prst="rect">
            <a:avLst/>
          </a:prstGeom>
          <a:noFill/>
          <a:ln>
            <a:noFill/>
          </a:ln>
        </p:spPr>
      </p:pic>
      <p:pic>
        <p:nvPicPr>
          <p:cNvPr id="8" name="Picture 7">
            <a:extLst>
              <a:ext uri="{FF2B5EF4-FFF2-40B4-BE49-F238E27FC236}">
                <a16:creationId xmlns:a16="http://schemas.microsoft.com/office/drawing/2014/main" id="{C400E6A1-3019-6A42-AA78-7A1884179884}"/>
              </a:ext>
            </a:extLst>
          </p:cNvPr>
          <p:cNvPicPr>
            <a:picLocks noChangeAspect="1"/>
          </p:cNvPicPr>
          <p:nvPr userDrawn="1"/>
        </p:nvPicPr>
        <p:blipFill>
          <a:blip r:embed="rId24"/>
          <a:stretch>
            <a:fillRect/>
          </a:stretch>
        </p:blipFill>
        <p:spPr>
          <a:xfrm>
            <a:off x="10247052" y="6280053"/>
            <a:ext cx="1773304" cy="499403"/>
          </a:xfrm>
          <a:prstGeom prst="rect">
            <a:avLst/>
          </a:prstGeom>
        </p:spPr>
      </p:pic>
    </p:spTree>
    <p:extLst>
      <p:ext uri="{BB962C8B-B14F-4D97-AF65-F5344CB8AC3E}">
        <p14:creationId xmlns:p14="http://schemas.microsoft.com/office/powerpoint/2010/main" val="207467459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support.agilityhealthradar.com/hc/en-us/articles/360036178973-What-are-the-implications-of-a-team-s-Work-Type-"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video" Target="https://player.vimeo.com/video/716623760?h=3a3c99940f&amp;app_id=122963" TargetMode="External"/><Relationship Id="rId5" Type="http://schemas.openxmlformats.org/officeDocument/2006/relationships/image" Target="../media/image25.jpeg"/><Relationship Id="rId4" Type="http://schemas.openxmlformats.org/officeDocument/2006/relationships/hyperlink" Target="https://vimeo.com/71662376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video" Target="https://player.vimeo.com/video/686397692?h=155fd4ea24&amp;app_id=122963" TargetMode="External"/><Relationship Id="rId5" Type="http://schemas.openxmlformats.org/officeDocument/2006/relationships/image" Target="../media/image33.jpeg"/><Relationship Id="rId4" Type="http://schemas.openxmlformats.org/officeDocument/2006/relationships/hyperlink" Target="https://vimeo.com/686397692"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video" Target="https://player.vimeo.com/video/686397844?h=86555f6f39&amp;app_id=122963" TargetMode="External"/><Relationship Id="rId5" Type="http://schemas.openxmlformats.org/officeDocument/2006/relationships/image" Target="../media/image34.jpeg"/><Relationship Id="rId4" Type="http://schemas.openxmlformats.org/officeDocument/2006/relationships/hyperlink" Target="https://vimeo.com/686397844"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video" Target="https://player.vimeo.com/video/686397884?h=627f8de915&amp;app_id=122963" TargetMode="External"/><Relationship Id="rId5" Type="http://schemas.openxmlformats.org/officeDocument/2006/relationships/image" Target="../media/image35.jpeg"/><Relationship Id="rId4" Type="http://schemas.openxmlformats.org/officeDocument/2006/relationships/hyperlink" Target="https://vimeo.com/68639788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video" Target="https://player.vimeo.com/video/686397947?h=6d6d1fa0ec&amp;app_id=122963" TargetMode="External"/><Relationship Id="rId5" Type="http://schemas.openxmlformats.org/officeDocument/2006/relationships/image" Target="../media/image36.jpeg"/><Relationship Id="rId4" Type="http://schemas.openxmlformats.org/officeDocument/2006/relationships/hyperlink" Target="https://vimeo.com/68639794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xml"/><Relationship Id="rId1" Type="http://schemas.openxmlformats.org/officeDocument/2006/relationships/video" Target="https://player.vimeo.com/video/686398902?h=60e67dec79&amp;app_id=122963" TargetMode="External"/><Relationship Id="rId5" Type="http://schemas.openxmlformats.org/officeDocument/2006/relationships/image" Target="../media/image46.jpeg"/><Relationship Id="rId4" Type="http://schemas.openxmlformats.org/officeDocument/2006/relationships/hyperlink" Target="https://vimeo.com/686398902"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1.xml"/><Relationship Id="rId1" Type="http://schemas.openxmlformats.org/officeDocument/2006/relationships/video" Target="https://player.vimeo.com/video/686399000?h=75453d970e&amp;app_id=122963" TargetMode="External"/><Relationship Id="rId5" Type="http://schemas.openxmlformats.org/officeDocument/2006/relationships/image" Target="../media/image47.jpeg"/><Relationship Id="rId4" Type="http://schemas.openxmlformats.org/officeDocument/2006/relationships/hyperlink" Target="https://vimeo.com/686399000"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1.xml"/><Relationship Id="rId1" Type="http://schemas.openxmlformats.org/officeDocument/2006/relationships/video" Target="https://player.vimeo.com/video/686399149?h=17f853db93&amp;app_id=122963" TargetMode="External"/><Relationship Id="rId5" Type="http://schemas.openxmlformats.org/officeDocument/2006/relationships/image" Target="../media/image49.jpeg"/><Relationship Id="rId4" Type="http://schemas.openxmlformats.org/officeDocument/2006/relationships/hyperlink" Target="https://vimeo.com/686399149" TargetMode="Externa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hyperlink" Target="https://support.agilityhealthradar.com/hc/en-us/articles/360002646574-Manager-Debrief-PowerPoint" TargetMode="External"/><Relationship Id="rId2" Type="http://schemas.openxmlformats.org/officeDocument/2006/relationships/slideLayout" Target="../slideLayouts/slideLayout11.xml"/><Relationship Id="rId1" Type="http://schemas.openxmlformats.org/officeDocument/2006/relationships/video" Target="https://player.vimeo.com/video/686399228?h=d2390bad2c&amp;app_id=122963" TargetMode="External"/><Relationship Id="rId6" Type="http://schemas.openxmlformats.org/officeDocument/2006/relationships/hyperlink" Target="https://support.agilityhealthradar.com/hc/en-us/articles/360034235613-3-Min-TeamHealth-Overview-Video" TargetMode="External"/><Relationship Id="rId5" Type="http://schemas.openxmlformats.org/officeDocument/2006/relationships/image" Target="../media/image50.jpeg"/><Relationship Id="rId4" Type="http://schemas.openxmlformats.org/officeDocument/2006/relationships/hyperlink" Target="https://vimeo.com/686399228"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1.xml"/><Relationship Id="rId1" Type="http://schemas.openxmlformats.org/officeDocument/2006/relationships/video" Target="https://player.vimeo.com/video/686399266?h=5ed69f28bc&amp;app_id=122963" TargetMode="External"/><Relationship Id="rId5" Type="http://schemas.openxmlformats.org/officeDocument/2006/relationships/image" Target="../media/image51.jpeg"/><Relationship Id="rId4" Type="http://schemas.openxmlformats.org/officeDocument/2006/relationships/hyperlink" Target="https://vimeo.com/686399266"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video" Target="https://player.vimeo.com/video/686391388?h=73b94b615f&amp;app_id=122963" TargetMode="External"/><Relationship Id="rId5" Type="http://schemas.openxmlformats.org/officeDocument/2006/relationships/image" Target="../media/image19.jpeg"/><Relationship Id="rId4" Type="http://schemas.openxmlformats.org/officeDocument/2006/relationships/hyperlink" Target="https://vimeo.com/686391388"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1.xml"/><Relationship Id="rId1" Type="http://schemas.openxmlformats.org/officeDocument/2006/relationships/video" Target="https://player.vimeo.com/video/716627586?h=6d6dd5338b&amp;app_id=122963" TargetMode="External"/><Relationship Id="rId5" Type="http://schemas.openxmlformats.org/officeDocument/2006/relationships/image" Target="../media/image52.jpeg"/><Relationship Id="rId4" Type="http://schemas.openxmlformats.org/officeDocument/2006/relationships/hyperlink" Target="https://vimeo.com/716627586" TargetMode="Externa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1.xml"/><Relationship Id="rId1" Type="http://schemas.openxmlformats.org/officeDocument/2006/relationships/video" Target="https://player.vimeo.com/video/716627467?h=42c8dfb395&amp;app_id=122963" TargetMode="External"/><Relationship Id="rId5" Type="http://schemas.openxmlformats.org/officeDocument/2006/relationships/image" Target="../media/image53.jpeg"/><Relationship Id="rId4" Type="http://schemas.openxmlformats.org/officeDocument/2006/relationships/hyperlink" Target="https://vimeo.com/716627467"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1.xml"/><Relationship Id="rId1" Type="http://schemas.openxmlformats.org/officeDocument/2006/relationships/video" Target="https://player.vimeo.com/video/716627562?h=1c9c0f8d1f&amp;app_id=122963" TargetMode="External"/><Relationship Id="rId5" Type="http://schemas.openxmlformats.org/officeDocument/2006/relationships/image" Target="../media/image54.jpeg"/><Relationship Id="rId4" Type="http://schemas.openxmlformats.org/officeDocument/2006/relationships/hyperlink" Target="https://vimeo.com/716627562"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1.xml"/><Relationship Id="rId1" Type="http://schemas.openxmlformats.org/officeDocument/2006/relationships/video" Target="https://player.vimeo.com/video/716627651?h=d9ff8fe647&amp;app_id=122963" TargetMode="External"/><Relationship Id="rId5" Type="http://schemas.openxmlformats.org/officeDocument/2006/relationships/image" Target="../media/image55.jpeg"/><Relationship Id="rId4" Type="http://schemas.openxmlformats.org/officeDocument/2006/relationships/hyperlink" Target="https://vimeo.com/716627651"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1.xml"/><Relationship Id="rId1" Type="http://schemas.openxmlformats.org/officeDocument/2006/relationships/video" Target="https://player.vimeo.com/video/716627688?h=2a6cac6e96&amp;app_id=122963" TargetMode="External"/><Relationship Id="rId5" Type="http://schemas.openxmlformats.org/officeDocument/2006/relationships/image" Target="../media/image56.jpeg"/><Relationship Id="rId4" Type="http://schemas.openxmlformats.org/officeDocument/2006/relationships/hyperlink" Target="https://vimeo.com/716627688"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1.xml"/><Relationship Id="rId1" Type="http://schemas.openxmlformats.org/officeDocument/2006/relationships/video" Target="https://player.vimeo.com/video/716627717?h=cec9d00c1c&amp;app_id=122963" TargetMode="External"/><Relationship Id="rId5" Type="http://schemas.openxmlformats.org/officeDocument/2006/relationships/image" Target="../media/image57.jpeg"/><Relationship Id="rId4" Type="http://schemas.openxmlformats.org/officeDocument/2006/relationships/hyperlink" Target="https://vimeo.com/716627717"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1.xml"/><Relationship Id="rId1" Type="http://schemas.openxmlformats.org/officeDocument/2006/relationships/video" Target="https://player.vimeo.com/video/716627614?h=5e582bb94e&amp;app_id=122963" TargetMode="External"/><Relationship Id="rId5" Type="http://schemas.openxmlformats.org/officeDocument/2006/relationships/image" Target="../media/image58.jpeg"/><Relationship Id="rId4" Type="http://schemas.openxmlformats.org/officeDocument/2006/relationships/hyperlink" Target="https://vimeo.com/716627614"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1.xml"/><Relationship Id="rId1" Type="http://schemas.openxmlformats.org/officeDocument/2006/relationships/video" Target="https://player.vimeo.com/video/716627632?h=dd0695efca&amp;app_id=122963" TargetMode="External"/><Relationship Id="rId5" Type="http://schemas.openxmlformats.org/officeDocument/2006/relationships/image" Target="../media/image59.jpeg"/><Relationship Id="rId4" Type="http://schemas.openxmlformats.org/officeDocument/2006/relationships/hyperlink" Target="https://vimeo.com/716627632"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1.xml"/><Relationship Id="rId1" Type="http://schemas.openxmlformats.org/officeDocument/2006/relationships/video" Target="https://player.vimeo.com/video/716627739?h=f7a8af7eb8&amp;app_id=122963" TargetMode="External"/><Relationship Id="rId5" Type="http://schemas.openxmlformats.org/officeDocument/2006/relationships/image" Target="../media/image60.jpeg"/><Relationship Id="rId4" Type="http://schemas.openxmlformats.org/officeDocument/2006/relationships/hyperlink" Target="https://vimeo.com/716627739" TargetMode="Externa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1.xml"/><Relationship Id="rId1" Type="http://schemas.openxmlformats.org/officeDocument/2006/relationships/video" Target="https://player.vimeo.com/video/716627765?h=d930c59c22&amp;app_id=122963" TargetMode="External"/><Relationship Id="rId5" Type="http://schemas.openxmlformats.org/officeDocument/2006/relationships/image" Target="../media/image61.jpeg"/><Relationship Id="rId4" Type="http://schemas.openxmlformats.org/officeDocument/2006/relationships/hyperlink" Target="https://vimeo.com/716627765"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1.xml"/><Relationship Id="rId1" Type="http://schemas.openxmlformats.org/officeDocument/2006/relationships/video" Target="https://player.vimeo.com/video/716627440?h=5568e65e43&amp;app_id=122963" TargetMode="External"/><Relationship Id="rId5" Type="http://schemas.openxmlformats.org/officeDocument/2006/relationships/image" Target="../media/image62.jpeg"/><Relationship Id="rId4" Type="http://schemas.openxmlformats.org/officeDocument/2006/relationships/hyperlink" Target="https://vimeo.com/716627440"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1.xml"/><Relationship Id="rId1" Type="http://schemas.openxmlformats.org/officeDocument/2006/relationships/video" Target="https://player.vimeo.com/video/719609227?h=eaa016e690&amp;app_id=122963" TargetMode="External"/><Relationship Id="rId5" Type="http://schemas.openxmlformats.org/officeDocument/2006/relationships/image" Target="../media/image63.jpeg"/><Relationship Id="rId4" Type="http://schemas.openxmlformats.org/officeDocument/2006/relationships/hyperlink" Target="https://vimeo.com/719609227"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video" Target="https://player.vimeo.com/video/686391603?h=cce1221b55&amp;app_id=122963" TargetMode="External"/><Relationship Id="rId5" Type="http://schemas.openxmlformats.org/officeDocument/2006/relationships/image" Target="../media/image20.jpeg"/><Relationship Id="rId4" Type="http://schemas.openxmlformats.org/officeDocument/2006/relationships/hyperlink" Target="https://vimeo.com/686391603" TargetMode="External"/></Relationships>
</file>

<file path=ppt/slides/_rels/slide9.xml.rels><?xml version="1.0" encoding="UTF-8" standalone="yes"?>
<Relationships xmlns="http://schemas.openxmlformats.org/package/2006/relationships"><Relationship Id="rId8" Type="http://schemas.microsoft.com/office/2018/10/relationships/comments" Target="../comments/modernComment_13E_5297E19F.xml"/><Relationship Id="rId3" Type="http://schemas.openxmlformats.org/officeDocument/2006/relationships/notesSlide" Target="../notesSlides/notesSlide9.xml"/><Relationship Id="rId7" Type="http://schemas.openxmlformats.org/officeDocument/2006/relationships/image" Target="../media/image21.jpeg"/><Relationship Id="rId2" Type="http://schemas.openxmlformats.org/officeDocument/2006/relationships/slideLayout" Target="../slideLayouts/slideLayout11.xml"/><Relationship Id="rId1" Type="http://schemas.openxmlformats.org/officeDocument/2006/relationships/video" Target="https://player.vimeo.com/video/686391646?h=168f14e2e1&amp;app_id=122963" TargetMode="External"/><Relationship Id="rId6" Type="http://schemas.openxmlformats.org/officeDocument/2006/relationships/hyperlink" Target="https://vimeo.com/686391646" TargetMode="External"/><Relationship Id="rId5" Type="http://schemas.openxmlformats.org/officeDocument/2006/relationships/hyperlink" Target="https://support.agilityhealthradar.com/hc/en-us/articles/360019047434-TeamHealth-Quantitative-Questions" TargetMode="External"/><Relationship Id="rId4" Type="http://schemas.openxmlformats.org/officeDocument/2006/relationships/hyperlink" Target="https://support.agilityhealthradar.com/hc/en-us/articles/360034235613-3-Min-TeamHealth-Overview-Vide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9"/>
          <p:cNvSpPr txBox="1">
            <a:spLocks noGrp="1"/>
          </p:cNvSpPr>
          <p:nvPr>
            <p:ph type="body" idx="4294967295"/>
          </p:nvPr>
        </p:nvSpPr>
        <p:spPr>
          <a:xfrm>
            <a:off x="2289175" y="5039476"/>
            <a:ext cx="9902825" cy="10445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None/>
            </a:pPr>
            <a:r>
              <a:rPr lang="en-US" sz="4000" dirty="0">
                <a:latin typeface="Calibri"/>
                <a:ea typeface="Calibri"/>
                <a:cs typeface="Calibri"/>
                <a:sym typeface="Calibri"/>
              </a:rPr>
              <a:t>AgilityHealth® Facilitator Certification v2.0</a:t>
            </a:r>
            <a:endParaRPr sz="4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F08BA8-FE3E-5F6A-B967-4F8485695306}"/>
              </a:ext>
            </a:extLst>
          </p:cNvPr>
          <p:cNvSpPr>
            <a:spLocks noGrp="1"/>
          </p:cNvSpPr>
          <p:nvPr>
            <p:ph type="title"/>
          </p:nvPr>
        </p:nvSpPr>
        <p:spPr>
          <a:xfrm>
            <a:off x="548640" y="1265815"/>
            <a:ext cx="11277600" cy="1071900"/>
          </a:xfrm>
        </p:spPr>
        <p:txBody>
          <a:bodyPr/>
          <a:lstStyle/>
          <a:p>
            <a:r>
              <a:rPr lang="en-US" dirty="0"/>
              <a:t>Sandbox Exercise</a:t>
            </a:r>
          </a:p>
        </p:txBody>
      </p:sp>
      <p:sp>
        <p:nvSpPr>
          <p:cNvPr id="7" name="Subtitle 6">
            <a:extLst>
              <a:ext uri="{FF2B5EF4-FFF2-40B4-BE49-F238E27FC236}">
                <a16:creationId xmlns:a16="http://schemas.microsoft.com/office/drawing/2014/main" id="{46DE40A0-E41A-76F1-D03E-259CF04B1B4D}"/>
              </a:ext>
            </a:extLst>
          </p:cNvPr>
          <p:cNvSpPr>
            <a:spLocks noGrp="1"/>
          </p:cNvSpPr>
          <p:nvPr>
            <p:ph type="subTitle" idx="1"/>
          </p:nvPr>
        </p:nvSpPr>
        <p:spPr>
          <a:xfrm>
            <a:off x="548640" y="2527275"/>
            <a:ext cx="11274600" cy="1071900"/>
          </a:xfrm>
        </p:spPr>
        <p:txBody>
          <a:bodyPr/>
          <a:lstStyle/>
          <a:p>
            <a:r>
              <a:rPr lang="en-US" dirty="0"/>
              <a:t>Let’s Create a Team and Assessment Together</a:t>
            </a:r>
          </a:p>
        </p:txBody>
      </p:sp>
      <p:sp>
        <p:nvSpPr>
          <p:cNvPr id="8" name="TextBox 7">
            <a:extLst>
              <a:ext uri="{FF2B5EF4-FFF2-40B4-BE49-F238E27FC236}">
                <a16:creationId xmlns:a16="http://schemas.microsoft.com/office/drawing/2014/main" id="{67C857D7-6261-161D-15CD-F6D474156712}"/>
              </a:ext>
            </a:extLst>
          </p:cNvPr>
          <p:cNvSpPr txBox="1"/>
          <p:nvPr/>
        </p:nvSpPr>
        <p:spPr>
          <a:xfrm>
            <a:off x="11364529" y="6613723"/>
            <a:ext cx="827471" cy="246221"/>
          </a:xfrm>
          <a:prstGeom prst="rect">
            <a:avLst/>
          </a:prstGeom>
          <a:noFill/>
        </p:spPr>
        <p:txBody>
          <a:bodyPr wrap="none" rtlCol="0">
            <a:spAutoFit/>
          </a:bodyPr>
          <a:lstStyle/>
          <a:p>
            <a:pPr algn="r"/>
            <a:r>
              <a:rPr lang="en-US" sz="1000" dirty="0">
                <a:solidFill>
                  <a:schemeClr val="bg1">
                    <a:lumMod val="50000"/>
                  </a:schemeClr>
                </a:solidFill>
              </a:rPr>
              <a:t>Step One 4</a:t>
            </a:r>
          </a:p>
        </p:txBody>
      </p:sp>
      <p:sp>
        <p:nvSpPr>
          <p:cNvPr id="9" name="TextBox 8">
            <a:extLst>
              <a:ext uri="{FF2B5EF4-FFF2-40B4-BE49-F238E27FC236}">
                <a16:creationId xmlns:a16="http://schemas.microsoft.com/office/drawing/2014/main" id="{4127EB91-82B6-1342-C4B1-CBBBBA29274C}"/>
              </a:ext>
            </a:extLst>
          </p:cNvPr>
          <p:cNvSpPr txBox="1"/>
          <p:nvPr/>
        </p:nvSpPr>
        <p:spPr>
          <a:xfrm>
            <a:off x="548640" y="5418592"/>
            <a:ext cx="3119765" cy="553998"/>
          </a:xfrm>
          <a:prstGeom prst="rect">
            <a:avLst/>
          </a:prstGeom>
          <a:noFill/>
        </p:spPr>
        <p:txBody>
          <a:bodyPr wrap="none" rtlCol="0">
            <a:spAutoFit/>
          </a:bodyPr>
          <a:lstStyle/>
          <a:p>
            <a:r>
              <a:rPr lang="en-US" sz="1600" b="1" dirty="0"/>
              <a:t>Useful Links</a:t>
            </a:r>
          </a:p>
          <a:p>
            <a:r>
              <a:rPr lang="en-US" dirty="0">
                <a:hlinkClick r:id="rId3"/>
              </a:rPr>
              <a:t>Support Center Article for Work Type</a:t>
            </a:r>
            <a:endParaRPr lang="en-US" dirty="0"/>
          </a:p>
        </p:txBody>
      </p:sp>
      <p:sp>
        <p:nvSpPr>
          <p:cNvPr id="10" name="Google Shape;355;p43">
            <a:extLst>
              <a:ext uri="{FF2B5EF4-FFF2-40B4-BE49-F238E27FC236}">
                <a16:creationId xmlns:a16="http://schemas.microsoft.com/office/drawing/2014/main" id="{FF00D169-06BA-CAE6-325E-3C495AB11B04}"/>
              </a:ext>
            </a:extLst>
          </p:cNvPr>
          <p:cNvSpPr txBox="1"/>
          <p:nvPr/>
        </p:nvSpPr>
        <p:spPr>
          <a:xfrm>
            <a:off x="2260350" y="3670189"/>
            <a:ext cx="7671300" cy="143626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1000"/>
              </a:spcBef>
              <a:spcAft>
                <a:spcPts val="1000"/>
              </a:spcAft>
              <a:buNone/>
            </a:pPr>
            <a:r>
              <a:rPr lang="en-US" sz="2400" b="1" dirty="0">
                <a:solidFill>
                  <a:srgbClr val="FF0000"/>
                </a:solidFill>
                <a:latin typeface="Calibri"/>
                <a:ea typeface="Calibri"/>
                <a:cs typeface="Calibri"/>
                <a:sym typeface="Calibri"/>
              </a:rPr>
              <a:t>Note: Please do not click publish at the end of this exercise</a:t>
            </a:r>
          </a:p>
          <a:p>
            <a:pPr marL="0" lvl="0" indent="0" algn="ctr" rtl="0">
              <a:spcBef>
                <a:spcPts val="1000"/>
              </a:spcBef>
              <a:spcAft>
                <a:spcPts val="1000"/>
              </a:spcAft>
              <a:buNone/>
            </a:pPr>
            <a:r>
              <a:rPr lang="en-US" sz="2400" dirty="0">
                <a:solidFill>
                  <a:srgbClr val="FF0000"/>
                </a:solidFill>
                <a:latin typeface="Calibri"/>
                <a:ea typeface="Calibri"/>
                <a:cs typeface="Calibri"/>
                <a:sym typeface="Calibri"/>
              </a:rPr>
              <a:t>Instead, choose </a:t>
            </a:r>
            <a:r>
              <a:rPr lang="en-US" sz="2400" i="1" dirty="0">
                <a:solidFill>
                  <a:srgbClr val="FF0000"/>
                </a:solidFill>
                <a:latin typeface="Calibri"/>
                <a:ea typeface="Calibri"/>
                <a:cs typeface="Calibri"/>
                <a:sym typeface="Calibri"/>
              </a:rPr>
              <a:t>Save as Draft</a:t>
            </a:r>
            <a:endParaRPr sz="2400" i="1"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981699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773C8-3B75-6126-60D4-F166207E8AEA}"/>
              </a:ext>
            </a:extLst>
          </p:cNvPr>
          <p:cNvPicPr>
            <a:picLocks noChangeAspect="1"/>
          </p:cNvPicPr>
          <p:nvPr/>
        </p:nvPicPr>
        <p:blipFill>
          <a:blip r:embed="rId3"/>
          <a:stretch>
            <a:fillRect/>
          </a:stretch>
        </p:blipFill>
        <p:spPr>
          <a:xfrm>
            <a:off x="392864" y="278711"/>
            <a:ext cx="4421507" cy="5901751"/>
          </a:xfrm>
          <a:prstGeom prst="rect">
            <a:avLst/>
          </a:prstGeom>
          <a:effectLst>
            <a:outerShdw blurRad="50800" dist="38100" dir="2700000" algn="tl" rotWithShape="0">
              <a:prstClr val="black">
                <a:alpha val="40000"/>
              </a:prstClr>
            </a:outerShdw>
            <a:softEdge rad="156101"/>
          </a:effectLst>
        </p:spPr>
      </p:pic>
      <p:sp>
        <p:nvSpPr>
          <p:cNvPr id="6" name="TextBox 5">
            <a:extLst>
              <a:ext uri="{FF2B5EF4-FFF2-40B4-BE49-F238E27FC236}">
                <a16:creationId xmlns:a16="http://schemas.microsoft.com/office/drawing/2014/main" id="{170825B7-9008-10CC-6AAF-4D6CA6D7E6CC}"/>
              </a:ext>
            </a:extLst>
          </p:cNvPr>
          <p:cNvSpPr txBox="1"/>
          <p:nvPr/>
        </p:nvSpPr>
        <p:spPr>
          <a:xfrm>
            <a:off x="11364529" y="6613723"/>
            <a:ext cx="827471" cy="246221"/>
          </a:xfrm>
          <a:prstGeom prst="rect">
            <a:avLst/>
          </a:prstGeom>
          <a:noFill/>
        </p:spPr>
        <p:txBody>
          <a:bodyPr wrap="none" rtlCol="0">
            <a:spAutoFit/>
          </a:bodyPr>
          <a:lstStyle/>
          <a:p>
            <a:pPr algn="r"/>
            <a:r>
              <a:rPr lang="en-US" sz="1000" dirty="0">
                <a:solidFill>
                  <a:schemeClr val="bg1">
                    <a:lumMod val="50000"/>
                  </a:schemeClr>
                </a:solidFill>
              </a:rPr>
              <a:t>Step One 5</a:t>
            </a:r>
          </a:p>
        </p:txBody>
      </p:sp>
      <p:sp>
        <p:nvSpPr>
          <p:cNvPr id="7" name="TextBox 6">
            <a:extLst>
              <a:ext uri="{FF2B5EF4-FFF2-40B4-BE49-F238E27FC236}">
                <a16:creationId xmlns:a16="http://schemas.microsoft.com/office/drawing/2014/main" id="{4CC94057-5120-71C7-1634-DB1A89D64AE4}"/>
              </a:ext>
            </a:extLst>
          </p:cNvPr>
          <p:cNvSpPr txBox="1"/>
          <p:nvPr/>
        </p:nvSpPr>
        <p:spPr>
          <a:xfrm>
            <a:off x="5070588" y="426720"/>
            <a:ext cx="6435611" cy="2492990"/>
          </a:xfrm>
          <a:prstGeom prst="rect">
            <a:avLst/>
          </a:prstGeom>
          <a:noFill/>
        </p:spPr>
        <p:txBody>
          <a:bodyPr wrap="square" rtlCol="0">
            <a:spAutoFit/>
          </a:bodyPr>
          <a:lstStyle/>
          <a:p>
            <a:r>
              <a:rPr lang="en-US" sz="6000" b="1" dirty="0"/>
              <a:t>Debrief</a:t>
            </a:r>
          </a:p>
          <a:p>
            <a:r>
              <a:rPr lang="en-US" sz="4800" dirty="0">
                <a:solidFill>
                  <a:schemeClr val="accent6">
                    <a:lumMod val="50000"/>
                  </a:schemeClr>
                </a:solidFill>
              </a:rPr>
              <a:t>Team and Assessment Creation</a:t>
            </a:r>
          </a:p>
        </p:txBody>
      </p:sp>
    </p:spTree>
    <p:extLst>
      <p:ext uri="{BB962C8B-B14F-4D97-AF65-F5344CB8AC3E}">
        <p14:creationId xmlns:p14="http://schemas.microsoft.com/office/powerpoint/2010/main" val="2916933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4"/>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Check-In</a:t>
            </a:r>
            <a:endParaRPr dirty="0"/>
          </a:p>
        </p:txBody>
      </p:sp>
      <p:sp>
        <p:nvSpPr>
          <p:cNvPr id="364" name="Google Shape;364;p44"/>
          <p:cNvSpPr txBox="1">
            <a:spLocks noGrp="1"/>
          </p:cNvSpPr>
          <p:nvPr>
            <p:ph type="body" idx="1"/>
          </p:nvPr>
        </p:nvSpPr>
        <p:spPr>
          <a:xfrm>
            <a:off x="2760300" y="4516677"/>
            <a:ext cx="6671400" cy="12765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dirty="0"/>
              <a:t>What is your level of comfort with </a:t>
            </a:r>
            <a:br>
              <a:rPr lang="en-US" dirty="0"/>
            </a:br>
            <a:r>
              <a:rPr lang="en-US" dirty="0"/>
              <a:t>Step 1: Prepare to Launch?</a:t>
            </a:r>
            <a:endParaRPr dirty="0"/>
          </a:p>
        </p:txBody>
      </p:sp>
      <p:pic>
        <p:nvPicPr>
          <p:cNvPr id="3" name="Picture 2" descr="A picture containing clothing, handwear&#10;&#10;Description automatically generated">
            <a:extLst>
              <a:ext uri="{FF2B5EF4-FFF2-40B4-BE49-F238E27FC236}">
                <a16:creationId xmlns:a16="http://schemas.microsoft.com/office/drawing/2014/main" id="{98F8DBDE-1099-8C71-5F76-0CB675A1B75D}"/>
              </a:ext>
            </a:extLst>
          </p:cNvPr>
          <p:cNvPicPr>
            <a:picLocks noChangeAspect="1"/>
          </p:cNvPicPr>
          <p:nvPr/>
        </p:nvPicPr>
        <p:blipFill>
          <a:blip r:embed="rId3"/>
          <a:stretch>
            <a:fillRect/>
          </a:stretch>
        </p:blipFill>
        <p:spPr>
          <a:xfrm>
            <a:off x="2387275" y="1170243"/>
            <a:ext cx="7557729" cy="2994750"/>
          </a:xfrm>
          <a:prstGeom prst="rect">
            <a:avLst/>
          </a:prstGeom>
        </p:spPr>
      </p:pic>
      <p:sp>
        <p:nvSpPr>
          <p:cNvPr id="6" name="TextBox 5">
            <a:extLst>
              <a:ext uri="{FF2B5EF4-FFF2-40B4-BE49-F238E27FC236}">
                <a16:creationId xmlns:a16="http://schemas.microsoft.com/office/drawing/2014/main" id="{8D9AA7C9-6558-1E35-5CFF-426E2AC2FB66}"/>
              </a:ext>
            </a:extLst>
          </p:cNvPr>
          <p:cNvSpPr txBox="1"/>
          <p:nvPr/>
        </p:nvSpPr>
        <p:spPr>
          <a:xfrm>
            <a:off x="11364529" y="6613723"/>
            <a:ext cx="827471" cy="246221"/>
          </a:xfrm>
          <a:prstGeom prst="rect">
            <a:avLst/>
          </a:prstGeom>
          <a:noFill/>
        </p:spPr>
        <p:txBody>
          <a:bodyPr wrap="none" rtlCol="0">
            <a:spAutoFit/>
          </a:bodyPr>
          <a:lstStyle/>
          <a:p>
            <a:pPr algn="r"/>
            <a:r>
              <a:rPr lang="en-US" sz="1000" dirty="0">
                <a:solidFill>
                  <a:schemeClr val="bg1">
                    <a:lumMod val="50000"/>
                  </a:schemeClr>
                </a:solidFill>
              </a:rPr>
              <a:t>Step One 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Google Shape;373;p45"/>
          <p:cNvSpPr txBox="1">
            <a:spLocks noGrp="1"/>
          </p:cNvSpPr>
          <p:nvPr>
            <p:ph type="body" idx="1"/>
          </p:nvPr>
        </p:nvSpPr>
        <p:spPr>
          <a:xfrm>
            <a:off x="3160435" y="2827017"/>
            <a:ext cx="8686800" cy="9213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4800"/>
              <a:t>Step 2: Launch the Assessment</a:t>
            </a:r>
            <a:endParaRPr sz="4800"/>
          </a:p>
        </p:txBody>
      </p:sp>
      <p:sp>
        <p:nvSpPr>
          <p:cNvPr id="4" name="TextBox 3">
            <a:extLst>
              <a:ext uri="{FF2B5EF4-FFF2-40B4-BE49-F238E27FC236}">
                <a16:creationId xmlns:a16="http://schemas.microsoft.com/office/drawing/2014/main" id="{F45B678B-FD20-4B7A-7D10-B4266AA1A577}"/>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Two 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3"/>
          <p:cNvSpPr txBox="1">
            <a:spLocks noGrp="1"/>
          </p:cNvSpPr>
          <p:nvPr>
            <p:ph type="title"/>
          </p:nvPr>
        </p:nvSpPr>
        <p:spPr>
          <a:xfrm>
            <a:off x="548650" y="154401"/>
            <a:ext cx="11235000" cy="1066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The Movie Theater Analogy</a:t>
            </a:r>
            <a:endParaRPr sz="3600" dirty="0"/>
          </a:p>
        </p:txBody>
      </p:sp>
      <p:sp>
        <p:nvSpPr>
          <p:cNvPr id="354" name="Google Shape;354;p43"/>
          <p:cNvSpPr txBox="1">
            <a:spLocks noGrp="1"/>
          </p:cNvSpPr>
          <p:nvPr>
            <p:ph type="body" idx="1"/>
          </p:nvPr>
        </p:nvSpPr>
        <p:spPr>
          <a:xfrm>
            <a:off x="6395736" y="1220601"/>
            <a:ext cx="5381727" cy="4426055"/>
          </a:xfrm>
          <a:prstGeom prst="rect">
            <a:avLst/>
          </a:prstGeom>
        </p:spPr>
        <p:txBody>
          <a:bodyPr spcFirstLastPara="1" wrap="square" lIns="0" tIns="0" rIns="0" bIns="0" anchor="ctr" anchorCtr="0">
            <a:noAutofit/>
          </a:bodyPr>
          <a:lstStyle/>
          <a:p>
            <a:pPr marL="514350" lvl="0" indent="-266700" algn="l" rtl="0">
              <a:spcBef>
                <a:spcPts val="1000"/>
              </a:spcBef>
              <a:spcAft>
                <a:spcPts val="0"/>
              </a:spcAft>
              <a:buSzPts val="2400"/>
              <a:buChar char="●"/>
            </a:pPr>
            <a:r>
              <a:rPr lang="en-US" sz="2400" dirty="0"/>
              <a:t>Assessment Start Time = Theater Open</a:t>
            </a:r>
          </a:p>
          <a:p>
            <a:pPr marL="514350" lvl="0" indent="-266700" algn="l" rtl="0">
              <a:spcBef>
                <a:spcPts val="1000"/>
              </a:spcBef>
              <a:spcAft>
                <a:spcPts val="0"/>
              </a:spcAft>
              <a:buSzPts val="2400"/>
              <a:buChar char="●"/>
            </a:pPr>
            <a:r>
              <a:rPr lang="en-US" sz="2400" dirty="0"/>
              <a:t>Assessment End Time = Theater Closed</a:t>
            </a:r>
          </a:p>
          <a:p>
            <a:pPr marL="514350" lvl="0" indent="-266700" algn="l" rtl="0">
              <a:spcBef>
                <a:spcPts val="1000"/>
              </a:spcBef>
              <a:spcAft>
                <a:spcPts val="0"/>
              </a:spcAft>
              <a:buSzPts val="2400"/>
              <a:buChar char="●"/>
            </a:pPr>
            <a:r>
              <a:rPr lang="en-US" sz="2400" dirty="0"/>
              <a:t>The theater must be open to accept tickets</a:t>
            </a:r>
          </a:p>
          <a:p>
            <a:pPr marL="514350" lvl="0" indent="-266700" algn="l" rtl="0">
              <a:spcBef>
                <a:spcPts val="1000"/>
              </a:spcBef>
              <a:spcAft>
                <a:spcPts val="0"/>
              </a:spcAft>
              <a:buSzPts val="2400"/>
              <a:buChar char="●"/>
            </a:pPr>
            <a:r>
              <a:rPr lang="en-US" sz="2400" dirty="0"/>
              <a:t>Team members and stakeholders must have a ”ticket” to take the assessment</a:t>
            </a:r>
          </a:p>
          <a:p>
            <a:pPr marL="514350" lvl="0" indent="-266700" algn="l" rtl="0">
              <a:spcBef>
                <a:spcPts val="1000"/>
              </a:spcBef>
              <a:spcAft>
                <a:spcPts val="0"/>
              </a:spcAft>
              <a:buSzPts val="2400"/>
              <a:buChar char="●"/>
            </a:pPr>
            <a:r>
              <a:rPr lang="en-US" sz="2400" dirty="0"/>
              <a:t>You choose when the theater opens &amp; closes and who gets their tickets when you publish the assessment</a:t>
            </a:r>
            <a:endParaRPr sz="2400" dirty="0"/>
          </a:p>
        </p:txBody>
      </p:sp>
      <p:sp>
        <p:nvSpPr>
          <p:cNvPr id="6" name="TextBox 5">
            <a:extLst>
              <a:ext uri="{FF2B5EF4-FFF2-40B4-BE49-F238E27FC236}">
                <a16:creationId xmlns:a16="http://schemas.microsoft.com/office/drawing/2014/main" id="{B005860E-8468-BFAD-5F17-71A66B90EDEC}"/>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Two 2</a:t>
            </a:r>
          </a:p>
        </p:txBody>
      </p:sp>
      <p:pic>
        <p:nvPicPr>
          <p:cNvPr id="3" name="Picture 2">
            <a:extLst>
              <a:ext uri="{FF2B5EF4-FFF2-40B4-BE49-F238E27FC236}">
                <a16:creationId xmlns:a16="http://schemas.microsoft.com/office/drawing/2014/main" id="{1442DA11-96C8-25D4-6E9C-6D544E9F4D12}"/>
              </a:ext>
            </a:extLst>
          </p:cNvPr>
          <p:cNvPicPr>
            <a:picLocks noChangeAspect="1"/>
          </p:cNvPicPr>
          <p:nvPr/>
        </p:nvPicPr>
        <p:blipFill>
          <a:blip r:embed="rId3"/>
          <a:stretch>
            <a:fillRect/>
          </a:stretch>
        </p:blipFill>
        <p:spPr>
          <a:xfrm>
            <a:off x="548650" y="1814464"/>
            <a:ext cx="5350812" cy="3417413"/>
          </a:xfrm>
          <a:prstGeom prst="rect">
            <a:avLst/>
          </a:prstGeom>
        </p:spPr>
      </p:pic>
    </p:spTree>
    <p:extLst>
      <p:ext uri="{BB962C8B-B14F-4D97-AF65-F5344CB8AC3E}">
        <p14:creationId xmlns:p14="http://schemas.microsoft.com/office/powerpoint/2010/main" val="96883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prstGeom prst="rect">
            <a:avLst/>
          </a:prstGeom>
        </p:spPr>
        <p:txBody>
          <a:bodyPr spcFirstLastPara="1" wrap="square" lIns="0" tIns="0" rIns="0" bIns="0" anchor="ctr" anchorCtr="0">
            <a:noAutofit/>
          </a:bodyPr>
          <a:lstStyle/>
          <a:p>
            <a:pPr lvl="0"/>
            <a:r>
              <a:rPr lang="en-US" sz="3600" dirty="0"/>
              <a:t>Sending the “Tickets”</a:t>
            </a:r>
            <a:endParaRPr sz="3600" dirty="0"/>
          </a:p>
        </p:txBody>
      </p:sp>
      <p:sp>
        <p:nvSpPr>
          <p:cNvPr id="5" name="TextBox 4">
            <a:extLst>
              <a:ext uri="{FF2B5EF4-FFF2-40B4-BE49-F238E27FC236}">
                <a16:creationId xmlns:a16="http://schemas.microsoft.com/office/drawing/2014/main" id="{27186F67-FB40-BA30-570C-2B95B2F83FE1}"/>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Two 3</a:t>
            </a:r>
          </a:p>
        </p:txBody>
      </p:sp>
      <p:sp>
        <p:nvSpPr>
          <p:cNvPr id="8" name="TextBox 7">
            <a:extLst>
              <a:ext uri="{FF2B5EF4-FFF2-40B4-BE49-F238E27FC236}">
                <a16:creationId xmlns:a16="http://schemas.microsoft.com/office/drawing/2014/main" id="{43FD83C9-33DE-3051-6871-66B0D010C2C0}"/>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https://vimeo.com/716623760</a:t>
            </a:r>
            <a:endParaRPr lang="en-US" dirty="0"/>
          </a:p>
        </p:txBody>
      </p:sp>
      <p:pic>
        <p:nvPicPr>
          <p:cNvPr id="4" name="Online Media 3" descr="2.1 Instructor Led">
            <a:hlinkClick r:id="" action="ppaction://media"/>
            <a:extLst>
              <a:ext uri="{FF2B5EF4-FFF2-40B4-BE49-F238E27FC236}">
                <a16:creationId xmlns:a16="http://schemas.microsoft.com/office/drawing/2014/main" id="{1527FA6C-E25B-DF73-1334-48D0A6D7AC20}"/>
              </a:ext>
            </a:extLst>
          </p:cNvPr>
          <p:cNvPicPr>
            <a:picLocks noRot="1" noChangeAspect="1"/>
          </p:cNvPicPr>
          <p:nvPr>
            <a:videoFile r:link="rId1"/>
          </p:nvPr>
        </p:nvPicPr>
        <p:blipFill>
          <a:blip r:embed="rId5"/>
          <a:stretch>
            <a:fillRect/>
          </a:stretch>
        </p:blipFill>
        <p:spPr>
          <a:xfrm>
            <a:off x="1501375" y="1094294"/>
            <a:ext cx="9189249" cy="5177042"/>
          </a:xfrm>
          <a:prstGeom prst="rect">
            <a:avLst/>
          </a:prstGeom>
        </p:spPr>
      </p:pic>
    </p:spTree>
    <p:extLst>
      <p:ext uri="{BB962C8B-B14F-4D97-AF65-F5344CB8AC3E}">
        <p14:creationId xmlns:p14="http://schemas.microsoft.com/office/powerpoint/2010/main" val="40698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6005-E626-D61C-96FA-F40195F26D94}"/>
              </a:ext>
            </a:extLst>
          </p:cNvPr>
          <p:cNvSpPr>
            <a:spLocks noGrp="1"/>
          </p:cNvSpPr>
          <p:nvPr>
            <p:ph type="title"/>
          </p:nvPr>
        </p:nvSpPr>
        <p:spPr/>
        <p:txBody>
          <a:bodyPr/>
          <a:lstStyle/>
          <a:p>
            <a:r>
              <a:rPr lang="en-US" dirty="0"/>
              <a:t>Approach #1: Split Sessions</a:t>
            </a:r>
          </a:p>
        </p:txBody>
      </p:sp>
      <p:pic>
        <p:nvPicPr>
          <p:cNvPr id="4" name="Picture 3">
            <a:extLst>
              <a:ext uri="{FF2B5EF4-FFF2-40B4-BE49-F238E27FC236}">
                <a16:creationId xmlns:a16="http://schemas.microsoft.com/office/drawing/2014/main" id="{17B65C88-A08E-A655-88B5-8EEA392EF953}"/>
              </a:ext>
            </a:extLst>
          </p:cNvPr>
          <p:cNvPicPr>
            <a:picLocks noChangeAspect="1"/>
          </p:cNvPicPr>
          <p:nvPr/>
        </p:nvPicPr>
        <p:blipFill rotWithShape="1">
          <a:blip r:embed="rId3"/>
          <a:srcRect r="2732" b="69488"/>
          <a:stretch/>
        </p:blipFill>
        <p:spPr>
          <a:xfrm>
            <a:off x="166540" y="1324273"/>
            <a:ext cx="11858920" cy="395197"/>
          </a:xfrm>
          <a:prstGeom prst="rect">
            <a:avLst/>
          </a:prstGeom>
        </p:spPr>
      </p:pic>
      <p:sp>
        <p:nvSpPr>
          <p:cNvPr id="5" name="TextBox 4">
            <a:extLst>
              <a:ext uri="{FF2B5EF4-FFF2-40B4-BE49-F238E27FC236}">
                <a16:creationId xmlns:a16="http://schemas.microsoft.com/office/drawing/2014/main" id="{275C88A2-9C6A-D4CB-948D-E0B0F45E27E0}"/>
              </a:ext>
            </a:extLst>
          </p:cNvPr>
          <p:cNvSpPr txBox="1"/>
          <p:nvPr/>
        </p:nvSpPr>
        <p:spPr>
          <a:xfrm>
            <a:off x="351892" y="3053321"/>
            <a:ext cx="5643555" cy="2616101"/>
          </a:xfrm>
          <a:prstGeom prst="rect">
            <a:avLst/>
          </a:prstGeom>
          <a:noFill/>
        </p:spPr>
        <p:txBody>
          <a:bodyPr wrap="square" rtlCol="0">
            <a:spAutoFit/>
          </a:bodyPr>
          <a:lstStyle/>
          <a:p>
            <a:r>
              <a:rPr lang="en-US" sz="2400" b="1" dirty="0"/>
              <a:t>Pros</a:t>
            </a:r>
          </a:p>
          <a:p>
            <a:pPr marL="342900" indent="-342900">
              <a:buFont typeface="Arial" panose="020B0604020202020204" pitchFamily="34" charset="0"/>
              <a:buChar char="•"/>
            </a:pPr>
            <a:r>
              <a:rPr lang="en-US" sz="2000" dirty="0"/>
              <a:t>Time for facilitator to prepare for retro and look over data to build an optional “That’s Interesting” list</a:t>
            </a:r>
          </a:p>
          <a:p>
            <a:pPr marL="342900" indent="-342900">
              <a:buFont typeface="Arial" panose="020B0604020202020204" pitchFamily="34" charset="0"/>
              <a:buChar char="•"/>
            </a:pPr>
            <a:r>
              <a:rPr lang="en-US" sz="2000" dirty="0"/>
              <a:t>Time for team to read text comments and look at radar</a:t>
            </a:r>
          </a:p>
          <a:p>
            <a:pPr marL="342900" indent="-342900">
              <a:buFont typeface="Arial" panose="020B0604020202020204" pitchFamily="34" charset="0"/>
              <a:buChar char="•"/>
            </a:pPr>
            <a:r>
              <a:rPr lang="en-US" sz="2000" dirty="0"/>
              <a:t>Can be easier for team to work shorter meetings into their work schedules</a:t>
            </a:r>
          </a:p>
        </p:txBody>
      </p:sp>
      <p:sp>
        <p:nvSpPr>
          <p:cNvPr id="6" name="TextBox 5">
            <a:extLst>
              <a:ext uri="{FF2B5EF4-FFF2-40B4-BE49-F238E27FC236}">
                <a16:creationId xmlns:a16="http://schemas.microsoft.com/office/drawing/2014/main" id="{EA1F84AC-BC6F-546A-9F20-E22FF58E1766}"/>
              </a:ext>
            </a:extLst>
          </p:cNvPr>
          <p:cNvSpPr txBox="1"/>
          <p:nvPr/>
        </p:nvSpPr>
        <p:spPr>
          <a:xfrm>
            <a:off x="6096000" y="3119309"/>
            <a:ext cx="5643555" cy="2000548"/>
          </a:xfrm>
          <a:prstGeom prst="rect">
            <a:avLst/>
          </a:prstGeom>
          <a:noFill/>
        </p:spPr>
        <p:txBody>
          <a:bodyPr wrap="square" rtlCol="0">
            <a:spAutoFit/>
          </a:bodyPr>
          <a:lstStyle/>
          <a:p>
            <a:r>
              <a:rPr lang="en-US" sz="2400" b="1" dirty="0"/>
              <a:t>Cons</a:t>
            </a:r>
          </a:p>
          <a:p>
            <a:pPr marL="342900" indent="-342900">
              <a:buFont typeface="Arial" panose="020B0604020202020204" pitchFamily="34" charset="0"/>
              <a:buChar char="•"/>
            </a:pPr>
            <a:r>
              <a:rPr lang="en-US" sz="2000" dirty="0"/>
              <a:t>Takes multiple sessions to get through the process</a:t>
            </a:r>
          </a:p>
          <a:p>
            <a:pPr marL="342900" indent="-342900">
              <a:buFont typeface="Arial" panose="020B0604020202020204" pitchFamily="34" charset="0"/>
              <a:buChar char="•"/>
            </a:pPr>
            <a:r>
              <a:rPr lang="en-US" sz="2000" dirty="0"/>
              <a:t>Time span between assessment and retro can cause loss of momentum</a:t>
            </a:r>
          </a:p>
          <a:p>
            <a:pPr marL="342900" indent="-342900">
              <a:buFont typeface="Arial" panose="020B0604020202020204" pitchFamily="34" charset="0"/>
              <a:buChar char="•"/>
            </a:pPr>
            <a:r>
              <a:rPr lang="en-US" sz="2000" dirty="0"/>
              <a:t>Context switching cost</a:t>
            </a:r>
          </a:p>
        </p:txBody>
      </p:sp>
      <p:sp>
        <p:nvSpPr>
          <p:cNvPr id="7" name="TextBox 6">
            <a:extLst>
              <a:ext uri="{FF2B5EF4-FFF2-40B4-BE49-F238E27FC236}">
                <a16:creationId xmlns:a16="http://schemas.microsoft.com/office/drawing/2014/main" id="{A04B5091-FA38-107B-76AD-7E4A0515DB52}"/>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Two 4</a:t>
            </a:r>
          </a:p>
        </p:txBody>
      </p:sp>
      <p:pic>
        <p:nvPicPr>
          <p:cNvPr id="8" name="Picture 7">
            <a:extLst>
              <a:ext uri="{FF2B5EF4-FFF2-40B4-BE49-F238E27FC236}">
                <a16:creationId xmlns:a16="http://schemas.microsoft.com/office/drawing/2014/main" id="{6049E77B-C255-18B9-F125-F303B76F1240}"/>
              </a:ext>
            </a:extLst>
          </p:cNvPr>
          <p:cNvPicPr>
            <a:picLocks noChangeAspect="1"/>
          </p:cNvPicPr>
          <p:nvPr/>
        </p:nvPicPr>
        <p:blipFill rotWithShape="1">
          <a:blip r:embed="rId3"/>
          <a:srcRect l="18042" t="28210" r="2732"/>
          <a:stretch/>
        </p:blipFill>
        <p:spPr>
          <a:xfrm>
            <a:off x="1182757" y="1719470"/>
            <a:ext cx="9659284" cy="929844"/>
          </a:xfrm>
          <a:prstGeom prst="rect">
            <a:avLst/>
          </a:prstGeom>
        </p:spPr>
      </p:pic>
    </p:spTree>
    <p:extLst>
      <p:ext uri="{BB962C8B-B14F-4D97-AF65-F5344CB8AC3E}">
        <p14:creationId xmlns:p14="http://schemas.microsoft.com/office/powerpoint/2010/main" val="1571315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6005-E626-D61C-96FA-F40195F26D94}"/>
              </a:ext>
            </a:extLst>
          </p:cNvPr>
          <p:cNvSpPr>
            <a:spLocks noGrp="1"/>
          </p:cNvSpPr>
          <p:nvPr>
            <p:ph type="title"/>
          </p:nvPr>
        </p:nvSpPr>
        <p:spPr/>
        <p:txBody>
          <a:bodyPr/>
          <a:lstStyle/>
          <a:p>
            <a:r>
              <a:rPr lang="en-US" dirty="0"/>
              <a:t>Approach #2: Single Session</a:t>
            </a:r>
          </a:p>
        </p:txBody>
      </p:sp>
      <p:sp>
        <p:nvSpPr>
          <p:cNvPr id="5" name="TextBox 4">
            <a:extLst>
              <a:ext uri="{FF2B5EF4-FFF2-40B4-BE49-F238E27FC236}">
                <a16:creationId xmlns:a16="http://schemas.microsoft.com/office/drawing/2014/main" id="{275C88A2-9C6A-D4CB-948D-E0B0F45E27E0}"/>
              </a:ext>
            </a:extLst>
          </p:cNvPr>
          <p:cNvSpPr txBox="1"/>
          <p:nvPr/>
        </p:nvSpPr>
        <p:spPr>
          <a:xfrm>
            <a:off x="351892" y="3053321"/>
            <a:ext cx="5643555" cy="1692771"/>
          </a:xfrm>
          <a:prstGeom prst="rect">
            <a:avLst/>
          </a:prstGeom>
          <a:noFill/>
        </p:spPr>
        <p:txBody>
          <a:bodyPr wrap="square" rtlCol="0">
            <a:spAutoFit/>
          </a:bodyPr>
          <a:lstStyle/>
          <a:p>
            <a:r>
              <a:rPr lang="en-US" sz="2400" b="1" dirty="0"/>
              <a:t>Pros</a:t>
            </a:r>
          </a:p>
          <a:p>
            <a:pPr marL="342900" indent="-342900">
              <a:buFont typeface="Arial" panose="020B0604020202020204" pitchFamily="34" charset="0"/>
              <a:buChar char="•"/>
            </a:pPr>
            <a:r>
              <a:rPr lang="en-US" sz="2000" dirty="0"/>
              <a:t>Team gets through retro in one longer meeting</a:t>
            </a:r>
          </a:p>
          <a:p>
            <a:pPr marL="342900" indent="-342900">
              <a:buFont typeface="Arial" panose="020B0604020202020204" pitchFamily="34" charset="0"/>
              <a:buChar char="•"/>
            </a:pPr>
            <a:r>
              <a:rPr lang="en-US" sz="2000" dirty="0"/>
              <a:t>Context is easier to hold onto from assessment to retro</a:t>
            </a:r>
          </a:p>
        </p:txBody>
      </p:sp>
      <p:sp>
        <p:nvSpPr>
          <p:cNvPr id="6" name="TextBox 5">
            <a:extLst>
              <a:ext uri="{FF2B5EF4-FFF2-40B4-BE49-F238E27FC236}">
                <a16:creationId xmlns:a16="http://schemas.microsoft.com/office/drawing/2014/main" id="{EA1F84AC-BC6F-546A-9F20-E22FF58E1766}"/>
              </a:ext>
            </a:extLst>
          </p:cNvPr>
          <p:cNvSpPr txBox="1"/>
          <p:nvPr/>
        </p:nvSpPr>
        <p:spPr>
          <a:xfrm>
            <a:off x="6096000" y="3119309"/>
            <a:ext cx="5643555" cy="2000548"/>
          </a:xfrm>
          <a:prstGeom prst="rect">
            <a:avLst/>
          </a:prstGeom>
          <a:noFill/>
        </p:spPr>
        <p:txBody>
          <a:bodyPr wrap="square" rtlCol="0">
            <a:spAutoFit/>
          </a:bodyPr>
          <a:lstStyle/>
          <a:p>
            <a:r>
              <a:rPr lang="en-US" sz="2400" b="1" dirty="0"/>
              <a:t>Cons</a:t>
            </a:r>
          </a:p>
          <a:p>
            <a:pPr marL="342900" indent="-342900">
              <a:buFont typeface="Arial" panose="020B0604020202020204" pitchFamily="34" charset="0"/>
              <a:buChar char="•"/>
            </a:pPr>
            <a:r>
              <a:rPr lang="en-US" sz="2000" dirty="0"/>
              <a:t>Can be difficult to find time for team</a:t>
            </a:r>
          </a:p>
          <a:p>
            <a:pPr marL="342900" indent="-342900">
              <a:buFont typeface="Arial" panose="020B0604020202020204" pitchFamily="34" charset="0"/>
              <a:buChar char="•"/>
            </a:pPr>
            <a:r>
              <a:rPr lang="en-US" sz="2000" dirty="0"/>
              <a:t>Meeting can be long; difficult to hold focus</a:t>
            </a:r>
          </a:p>
          <a:p>
            <a:pPr marL="342900" indent="-342900">
              <a:buFont typeface="Arial" panose="020B0604020202020204" pitchFamily="34" charset="0"/>
              <a:buChar char="•"/>
            </a:pPr>
            <a:r>
              <a:rPr lang="en-US" sz="2000" dirty="0"/>
              <a:t>New facilitators may feel pressured without the break between assessment and retro</a:t>
            </a:r>
          </a:p>
          <a:p>
            <a:pPr marL="342900" indent="-342900">
              <a:buFont typeface="Arial" panose="020B0604020202020204" pitchFamily="34" charset="0"/>
              <a:buChar char="•"/>
            </a:pPr>
            <a:endParaRPr lang="en-US" sz="2000" dirty="0"/>
          </a:p>
        </p:txBody>
      </p:sp>
      <p:pic>
        <p:nvPicPr>
          <p:cNvPr id="3" name="Picture 2">
            <a:extLst>
              <a:ext uri="{FF2B5EF4-FFF2-40B4-BE49-F238E27FC236}">
                <a16:creationId xmlns:a16="http://schemas.microsoft.com/office/drawing/2014/main" id="{E0CC67C1-F1DE-431A-7676-DFEF384E0D49}"/>
              </a:ext>
            </a:extLst>
          </p:cNvPr>
          <p:cNvPicPr>
            <a:picLocks noChangeAspect="1"/>
          </p:cNvPicPr>
          <p:nvPr/>
        </p:nvPicPr>
        <p:blipFill>
          <a:blip r:embed="rId3"/>
          <a:stretch>
            <a:fillRect/>
          </a:stretch>
        </p:blipFill>
        <p:spPr>
          <a:xfrm>
            <a:off x="351892" y="1315917"/>
            <a:ext cx="12192000" cy="1245949"/>
          </a:xfrm>
          <a:prstGeom prst="rect">
            <a:avLst/>
          </a:prstGeom>
        </p:spPr>
      </p:pic>
      <p:sp>
        <p:nvSpPr>
          <p:cNvPr id="7" name="TextBox 6">
            <a:extLst>
              <a:ext uri="{FF2B5EF4-FFF2-40B4-BE49-F238E27FC236}">
                <a16:creationId xmlns:a16="http://schemas.microsoft.com/office/drawing/2014/main" id="{693501CF-2E85-8A7B-F566-B7941EF862D0}"/>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Two 5</a:t>
            </a:r>
          </a:p>
        </p:txBody>
      </p:sp>
    </p:spTree>
    <p:extLst>
      <p:ext uri="{BB962C8B-B14F-4D97-AF65-F5344CB8AC3E}">
        <p14:creationId xmlns:p14="http://schemas.microsoft.com/office/powerpoint/2010/main" val="644416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6005-E626-D61C-96FA-F40195F26D94}"/>
              </a:ext>
            </a:extLst>
          </p:cNvPr>
          <p:cNvSpPr>
            <a:spLocks noGrp="1"/>
          </p:cNvSpPr>
          <p:nvPr>
            <p:ph type="title"/>
          </p:nvPr>
        </p:nvSpPr>
        <p:spPr/>
        <p:txBody>
          <a:bodyPr/>
          <a:lstStyle/>
          <a:p>
            <a:r>
              <a:rPr lang="en-US" dirty="0"/>
              <a:t>Approach #3: Assessment on their own</a:t>
            </a:r>
          </a:p>
        </p:txBody>
      </p:sp>
      <p:sp>
        <p:nvSpPr>
          <p:cNvPr id="5" name="TextBox 4">
            <a:extLst>
              <a:ext uri="{FF2B5EF4-FFF2-40B4-BE49-F238E27FC236}">
                <a16:creationId xmlns:a16="http://schemas.microsoft.com/office/drawing/2014/main" id="{275C88A2-9C6A-D4CB-948D-E0B0F45E27E0}"/>
              </a:ext>
            </a:extLst>
          </p:cNvPr>
          <p:cNvSpPr txBox="1"/>
          <p:nvPr/>
        </p:nvSpPr>
        <p:spPr>
          <a:xfrm>
            <a:off x="351892" y="3053321"/>
            <a:ext cx="5643555" cy="2308324"/>
          </a:xfrm>
          <a:prstGeom prst="rect">
            <a:avLst/>
          </a:prstGeom>
          <a:noFill/>
        </p:spPr>
        <p:txBody>
          <a:bodyPr wrap="square" rtlCol="0">
            <a:spAutoFit/>
          </a:bodyPr>
          <a:lstStyle/>
          <a:p>
            <a:r>
              <a:rPr lang="en-US" sz="2400" b="1" dirty="0"/>
              <a:t>Pros</a:t>
            </a:r>
          </a:p>
          <a:p>
            <a:pPr marL="342900" indent="-342900">
              <a:buFont typeface="Arial" panose="020B0604020202020204" pitchFamily="34" charset="0"/>
              <a:buChar char="•"/>
            </a:pPr>
            <a:r>
              <a:rPr lang="en-US" sz="2000" dirty="0"/>
              <a:t>Easiest to coordinate schedules as there is a single, shorter meeting for the retro</a:t>
            </a:r>
          </a:p>
          <a:p>
            <a:pPr marL="342900" indent="-342900">
              <a:buFont typeface="Arial" panose="020B0604020202020204" pitchFamily="34" charset="0"/>
              <a:buChar char="•"/>
            </a:pPr>
            <a:r>
              <a:rPr lang="en-US" sz="2000" dirty="0"/>
              <a:t>Team members can work the assessment into their own individual schedules</a:t>
            </a:r>
          </a:p>
          <a:p>
            <a:pPr marL="342900" indent="-342900">
              <a:buFont typeface="Arial" panose="020B0604020202020204" pitchFamily="34" charset="0"/>
              <a:buChar char="•"/>
            </a:pPr>
            <a:r>
              <a:rPr lang="en-US" sz="2000" dirty="0"/>
              <a:t>Good for teams split across multiple time zones</a:t>
            </a:r>
          </a:p>
        </p:txBody>
      </p:sp>
      <p:sp>
        <p:nvSpPr>
          <p:cNvPr id="6" name="TextBox 5">
            <a:extLst>
              <a:ext uri="{FF2B5EF4-FFF2-40B4-BE49-F238E27FC236}">
                <a16:creationId xmlns:a16="http://schemas.microsoft.com/office/drawing/2014/main" id="{EA1F84AC-BC6F-546A-9F20-E22FF58E1766}"/>
              </a:ext>
            </a:extLst>
          </p:cNvPr>
          <p:cNvSpPr txBox="1"/>
          <p:nvPr/>
        </p:nvSpPr>
        <p:spPr>
          <a:xfrm>
            <a:off x="6096000" y="3119309"/>
            <a:ext cx="5643555" cy="2616101"/>
          </a:xfrm>
          <a:prstGeom prst="rect">
            <a:avLst/>
          </a:prstGeom>
          <a:noFill/>
        </p:spPr>
        <p:txBody>
          <a:bodyPr wrap="square" rtlCol="0">
            <a:spAutoFit/>
          </a:bodyPr>
          <a:lstStyle/>
          <a:p>
            <a:r>
              <a:rPr lang="en-US" sz="2400" b="1" dirty="0"/>
              <a:t>Cons</a:t>
            </a:r>
          </a:p>
          <a:p>
            <a:pPr marL="342900" indent="-342900">
              <a:buFont typeface="Arial" panose="020B0604020202020204" pitchFamily="34" charset="0"/>
              <a:buChar char="•"/>
            </a:pPr>
            <a:r>
              <a:rPr lang="en-US" sz="2000" dirty="0"/>
              <a:t>Team members often show up at retro having not completed the assessment</a:t>
            </a:r>
          </a:p>
          <a:p>
            <a:pPr marL="342900" indent="-342900">
              <a:buFont typeface="Arial" panose="020B0604020202020204" pitchFamily="34" charset="0"/>
              <a:buChar char="•"/>
            </a:pPr>
            <a:r>
              <a:rPr lang="en-US" sz="2000" dirty="0"/>
              <a:t>Scrum Master or Facilitator usually must pester team to take the assessment</a:t>
            </a:r>
          </a:p>
          <a:p>
            <a:pPr marL="342900" indent="-342900">
              <a:buFont typeface="Arial" panose="020B0604020202020204" pitchFamily="34" charset="0"/>
              <a:buChar char="•"/>
            </a:pPr>
            <a:r>
              <a:rPr lang="en-US" sz="2000" dirty="0"/>
              <a:t>Team members may interpret questions differently and won’t ask each other for clarity</a:t>
            </a:r>
          </a:p>
          <a:p>
            <a:pPr marL="342900" indent="-34290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C13627D9-5475-AF65-44BC-715AC62EAD15}"/>
              </a:ext>
            </a:extLst>
          </p:cNvPr>
          <p:cNvPicPr>
            <a:picLocks noChangeAspect="1"/>
          </p:cNvPicPr>
          <p:nvPr/>
        </p:nvPicPr>
        <p:blipFill>
          <a:blip r:embed="rId3"/>
          <a:stretch>
            <a:fillRect/>
          </a:stretch>
        </p:blipFill>
        <p:spPr>
          <a:xfrm>
            <a:off x="114658" y="1364306"/>
            <a:ext cx="12192000" cy="1281145"/>
          </a:xfrm>
          <a:prstGeom prst="rect">
            <a:avLst/>
          </a:prstGeom>
        </p:spPr>
      </p:pic>
      <p:sp>
        <p:nvSpPr>
          <p:cNvPr id="7" name="TextBox 6">
            <a:extLst>
              <a:ext uri="{FF2B5EF4-FFF2-40B4-BE49-F238E27FC236}">
                <a16:creationId xmlns:a16="http://schemas.microsoft.com/office/drawing/2014/main" id="{2C546E52-C4DB-5FC8-F37B-055B743F8A18}"/>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Two 6</a:t>
            </a:r>
          </a:p>
        </p:txBody>
      </p:sp>
    </p:spTree>
    <p:extLst>
      <p:ext uri="{BB962C8B-B14F-4D97-AF65-F5344CB8AC3E}">
        <p14:creationId xmlns:p14="http://schemas.microsoft.com/office/powerpoint/2010/main" val="70181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F08BA8-FE3E-5F6A-B967-4F8485695306}"/>
              </a:ext>
            </a:extLst>
          </p:cNvPr>
          <p:cNvSpPr>
            <a:spLocks noGrp="1"/>
          </p:cNvSpPr>
          <p:nvPr>
            <p:ph type="title"/>
          </p:nvPr>
        </p:nvSpPr>
        <p:spPr/>
        <p:txBody>
          <a:bodyPr/>
          <a:lstStyle/>
          <a:p>
            <a:r>
              <a:rPr lang="en-US" dirty="0"/>
              <a:t>Sandbox Exercise</a:t>
            </a:r>
          </a:p>
        </p:txBody>
      </p:sp>
      <p:sp>
        <p:nvSpPr>
          <p:cNvPr id="7" name="Subtitle 6">
            <a:extLst>
              <a:ext uri="{FF2B5EF4-FFF2-40B4-BE49-F238E27FC236}">
                <a16:creationId xmlns:a16="http://schemas.microsoft.com/office/drawing/2014/main" id="{46DE40A0-E41A-76F1-D03E-259CF04B1B4D}"/>
              </a:ext>
            </a:extLst>
          </p:cNvPr>
          <p:cNvSpPr>
            <a:spLocks noGrp="1"/>
          </p:cNvSpPr>
          <p:nvPr>
            <p:ph type="subTitle" idx="1"/>
          </p:nvPr>
        </p:nvSpPr>
        <p:spPr/>
        <p:txBody>
          <a:bodyPr/>
          <a:lstStyle/>
          <a:p>
            <a:r>
              <a:rPr lang="en-US" dirty="0"/>
              <a:t>Let’s Launch the Assessment You Made Earlier</a:t>
            </a:r>
          </a:p>
        </p:txBody>
      </p:sp>
      <p:sp>
        <p:nvSpPr>
          <p:cNvPr id="6" name="TextBox 5">
            <a:extLst>
              <a:ext uri="{FF2B5EF4-FFF2-40B4-BE49-F238E27FC236}">
                <a16:creationId xmlns:a16="http://schemas.microsoft.com/office/drawing/2014/main" id="{901DD1B1-0A18-DFFF-64B9-2632E5CC83D9}"/>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Two 7</a:t>
            </a:r>
          </a:p>
        </p:txBody>
      </p:sp>
    </p:spTree>
    <p:extLst>
      <p:ext uri="{BB962C8B-B14F-4D97-AF65-F5344CB8AC3E}">
        <p14:creationId xmlns:p14="http://schemas.microsoft.com/office/powerpoint/2010/main" val="3988628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Subtitle 1">
            <a:extLst>
              <a:ext uri="{FF2B5EF4-FFF2-40B4-BE49-F238E27FC236}">
                <a16:creationId xmlns:a16="http://schemas.microsoft.com/office/drawing/2014/main" id="{B65D6833-1C21-A5F6-7D8D-80A4C90E94A5}"/>
              </a:ext>
            </a:extLst>
          </p:cNvPr>
          <p:cNvSpPr>
            <a:spLocks noGrp="1"/>
          </p:cNvSpPr>
          <p:nvPr>
            <p:ph type="subTitle" idx="1"/>
          </p:nvPr>
        </p:nvSpPr>
        <p:spPr>
          <a:xfrm>
            <a:off x="3722943" y="2644949"/>
            <a:ext cx="7690701" cy="1568100"/>
          </a:xfrm>
        </p:spPr>
        <p:txBody>
          <a:bodyPr/>
          <a:lstStyle/>
          <a:p>
            <a:r>
              <a:rPr lang="en-US" dirty="0"/>
              <a:t>Instructor Introductions</a:t>
            </a:r>
          </a:p>
        </p:txBody>
      </p:sp>
      <p:sp>
        <p:nvSpPr>
          <p:cNvPr id="252" name="Google Shape;252;p31"/>
          <p:cNvSpPr/>
          <p:nvPr/>
        </p:nvSpPr>
        <p:spPr>
          <a:xfrm>
            <a:off x="3361694" y="2871221"/>
            <a:ext cx="8413201" cy="111555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360"/>
              <a:buFont typeface="Arial"/>
              <a:buNone/>
            </a:pPr>
            <a:endParaRPr sz="1600" b="0" i="0" u="none" strike="noStrike" cap="none" dirty="0">
              <a:solidFill>
                <a:srgbClr val="595959"/>
              </a:solidFill>
              <a:latin typeface="Open Sans Light"/>
              <a:ea typeface="Open Sans Light"/>
              <a:cs typeface="Open Sans Light"/>
              <a:sym typeface="Open Sans Light"/>
            </a:endParaRPr>
          </a:p>
        </p:txBody>
      </p:sp>
      <p:sp>
        <p:nvSpPr>
          <p:cNvPr id="3" name="TextBox 2">
            <a:extLst>
              <a:ext uri="{FF2B5EF4-FFF2-40B4-BE49-F238E27FC236}">
                <a16:creationId xmlns:a16="http://schemas.microsoft.com/office/drawing/2014/main" id="{932A7D37-D31A-B5EA-34B5-C6180CF543D3}"/>
              </a:ext>
            </a:extLst>
          </p:cNvPr>
          <p:cNvSpPr txBox="1"/>
          <p:nvPr/>
        </p:nvSpPr>
        <p:spPr>
          <a:xfrm>
            <a:off x="11646658" y="6613723"/>
            <a:ext cx="545342" cy="246221"/>
          </a:xfrm>
          <a:prstGeom prst="rect">
            <a:avLst/>
          </a:prstGeom>
          <a:noFill/>
        </p:spPr>
        <p:txBody>
          <a:bodyPr wrap="none" rtlCol="0">
            <a:spAutoFit/>
          </a:bodyPr>
          <a:lstStyle/>
          <a:p>
            <a:pPr algn="r"/>
            <a:r>
              <a:rPr lang="en-US" sz="1000" dirty="0">
                <a:solidFill>
                  <a:schemeClr val="bg1">
                    <a:lumMod val="50000"/>
                  </a:schemeClr>
                </a:solidFill>
              </a:rPr>
              <a:t>Intro 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7"/>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”I Didn’t Get My Ticket”</a:t>
            </a:r>
            <a:endParaRPr sz="3600" dirty="0"/>
          </a:p>
        </p:txBody>
      </p:sp>
      <p:sp>
        <p:nvSpPr>
          <p:cNvPr id="407" name="Google Shape;407;p47"/>
          <p:cNvSpPr txBox="1">
            <a:spLocks noGrp="1"/>
          </p:cNvSpPr>
          <p:nvPr>
            <p:ph type="body" idx="1"/>
          </p:nvPr>
        </p:nvSpPr>
        <p:spPr>
          <a:xfrm>
            <a:off x="6487170" y="1323218"/>
            <a:ext cx="5033100" cy="11463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sz="2400" dirty="0"/>
              <a:t>W</a:t>
            </a:r>
            <a:r>
              <a:rPr lang="en-US" sz="2400" dirty="0">
                <a:solidFill>
                  <a:schemeClr val="dk2"/>
                </a:solidFill>
              </a:rPr>
              <a:t>hen you launch the assessment, the platform sends the group you chose their “tickets to the theater”</a:t>
            </a:r>
            <a:endParaRPr sz="2400" dirty="0">
              <a:solidFill>
                <a:schemeClr val="dk2"/>
              </a:solidFill>
            </a:endParaRPr>
          </a:p>
          <a:p>
            <a:pPr marL="0" lvl="0" indent="0" algn="ctr" rtl="0">
              <a:spcBef>
                <a:spcPts val="1000"/>
              </a:spcBef>
              <a:spcAft>
                <a:spcPts val="0"/>
              </a:spcAft>
              <a:buNone/>
            </a:pPr>
            <a:endParaRPr sz="2400" dirty="0"/>
          </a:p>
        </p:txBody>
      </p:sp>
      <p:sp>
        <p:nvSpPr>
          <p:cNvPr id="408" name="Google Shape;408;p47"/>
          <p:cNvSpPr txBox="1">
            <a:spLocks noGrp="1"/>
          </p:cNvSpPr>
          <p:nvPr>
            <p:ph type="body" idx="1"/>
          </p:nvPr>
        </p:nvSpPr>
        <p:spPr>
          <a:xfrm>
            <a:off x="6166140" y="2469518"/>
            <a:ext cx="5675160" cy="3588282"/>
          </a:xfrm>
          <a:prstGeom prst="rect">
            <a:avLst/>
          </a:prstGeom>
        </p:spPr>
        <p:txBody>
          <a:bodyPr spcFirstLastPara="1" wrap="square" lIns="0" tIns="0" rIns="0" bIns="0" anchor="ctr" anchorCtr="0">
            <a:noAutofit/>
          </a:bodyPr>
          <a:lstStyle/>
          <a:p>
            <a:pPr marL="114300" lvl="0" indent="0" algn="ctr" rtl="0">
              <a:spcBef>
                <a:spcPts val="1000"/>
              </a:spcBef>
              <a:spcAft>
                <a:spcPts val="0"/>
              </a:spcAft>
              <a:buNone/>
            </a:pPr>
            <a:r>
              <a:rPr lang="en-US" sz="2000" b="1" dirty="0"/>
              <a:t>Happy Path</a:t>
            </a:r>
            <a:endParaRPr sz="2000" b="1" dirty="0"/>
          </a:p>
          <a:p>
            <a:pPr marL="0" marR="0" lvl="0" indent="0" algn="ctr" rtl="0">
              <a:lnSpc>
                <a:spcPct val="100000"/>
              </a:lnSpc>
              <a:spcBef>
                <a:spcPts val="0"/>
              </a:spcBef>
              <a:spcAft>
                <a:spcPts val="0"/>
              </a:spcAft>
              <a:buNone/>
            </a:pPr>
            <a:r>
              <a:rPr lang="en-US" sz="2000" dirty="0">
                <a:solidFill>
                  <a:srgbClr val="000000"/>
                </a:solidFill>
              </a:rPr>
              <a:t>Everyone receives the email and </a:t>
            </a:r>
            <a:br>
              <a:rPr lang="en-US" sz="2000" dirty="0">
                <a:solidFill>
                  <a:srgbClr val="000000"/>
                </a:solidFill>
              </a:rPr>
            </a:br>
            <a:r>
              <a:rPr lang="en-US" sz="2000" dirty="0">
                <a:solidFill>
                  <a:srgbClr val="000000"/>
                </a:solidFill>
              </a:rPr>
              <a:t>can log into the platform</a:t>
            </a:r>
            <a:endParaRPr sz="2000" dirty="0">
              <a:solidFill>
                <a:srgbClr val="000000"/>
              </a:solidFill>
            </a:endParaRPr>
          </a:p>
          <a:p>
            <a:pPr marL="114300" marR="0" lvl="0" indent="0" algn="ctr" rtl="0">
              <a:lnSpc>
                <a:spcPct val="90000"/>
              </a:lnSpc>
              <a:spcBef>
                <a:spcPts val="1000"/>
              </a:spcBef>
              <a:spcAft>
                <a:spcPts val="0"/>
              </a:spcAft>
              <a:buNone/>
            </a:pPr>
            <a:r>
              <a:rPr lang="en-US" sz="2000" b="1" dirty="0"/>
              <a:t>Exceptions</a:t>
            </a:r>
            <a:endParaRPr sz="2000" b="1" dirty="0"/>
          </a:p>
          <a:p>
            <a:pPr marL="0" marR="0" lvl="0" indent="0" algn="ctr" rtl="0">
              <a:lnSpc>
                <a:spcPct val="115000"/>
              </a:lnSpc>
              <a:spcBef>
                <a:spcPts val="0"/>
              </a:spcBef>
              <a:spcAft>
                <a:spcPts val="0"/>
              </a:spcAft>
              <a:buNone/>
            </a:pPr>
            <a:r>
              <a:rPr lang="en-US" sz="2000" dirty="0">
                <a:solidFill>
                  <a:srgbClr val="000000"/>
                </a:solidFill>
              </a:rPr>
              <a:t>Some did not receive (or cannot find) their email</a:t>
            </a:r>
          </a:p>
          <a:p>
            <a:pPr marL="400050" marR="0" lvl="0" indent="0" rtl="0">
              <a:lnSpc>
                <a:spcPct val="115000"/>
              </a:lnSpc>
              <a:spcBef>
                <a:spcPts val="0"/>
              </a:spcBef>
              <a:spcAft>
                <a:spcPts val="0"/>
              </a:spcAft>
              <a:buNone/>
            </a:pPr>
            <a:r>
              <a:rPr lang="en-US" sz="2000" dirty="0">
                <a:solidFill>
                  <a:srgbClr val="000000"/>
                </a:solidFill>
              </a:rPr>
              <a:t>You have 3 options</a:t>
            </a:r>
            <a:endParaRPr sz="2000" dirty="0">
              <a:solidFill>
                <a:srgbClr val="000000"/>
              </a:solidFill>
            </a:endParaRPr>
          </a:p>
          <a:p>
            <a:pPr marL="1028700" marR="0" lvl="0" indent="-298450" algn="l" rtl="0">
              <a:lnSpc>
                <a:spcPct val="115000"/>
              </a:lnSpc>
              <a:spcBef>
                <a:spcPts val="0"/>
              </a:spcBef>
              <a:spcAft>
                <a:spcPts val="0"/>
              </a:spcAft>
              <a:buClr>
                <a:srgbClr val="000000"/>
              </a:buClr>
              <a:buSzPts val="2000"/>
              <a:buFont typeface="Calibri"/>
              <a:buChar char="●"/>
            </a:pPr>
            <a:r>
              <a:rPr lang="en-US" sz="2000" dirty="0">
                <a:solidFill>
                  <a:srgbClr val="000000"/>
                </a:solidFill>
              </a:rPr>
              <a:t>Verify correct email then resend the email</a:t>
            </a:r>
            <a:endParaRPr sz="2000" dirty="0">
              <a:solidFill>
                <a:srgbClr val="000000"/>
              </a:solidFill>
            </a:endParaRPr>
          </a:p>
          <a:p>
            <a:pPr marL="1028700" marR="0" lvl="0" indent="-298450" algn="l" rtl="0">
              <a:lnSpc>
                <a:spcPct val="115000"/>
              </a:lnSpc>
              <a:spcBef>
                <a:spcPts val="0"/>
              </a:spcBef>
              <a:spcAft>
                <a:spcPts val="0"/>
              </a:spcAft>
              <a:buClr>
                <a:srgbClr val="000000"/>
              </a:buClr>
              <a:buSzPts val="2000"/>
              <a:buFont typeface="Calibri"/>
              <a:buChar char="●"/>
            </a:pPr>
            <a:r>
              <a:rPr lang="en-US" sz="2000" dirty="0">
                <a:solidFill>
                  <a:srgbClr val="000000"/>
                </a:solidFill>
              </a:rPr>
              <a:t>Chat the link to individual</a:t>
            </a:r>
            <a:endParaRPr sz="2000" dirty="0">
              <a:solidFill>
                <a:srgbClr val="000000"/>
              </a:solidFill>
            </a:endParaRPr>
          </a:p>
          <a:p>
            <a:pPr marL="1028700" marR="0" lvl="0" indent="-298450" algn="l" rtl="0">
              <a:lnSpc>
                <a:spcPct val="115000"/>
              </a:lnSpc>
              <a:spcBef>
                <a:spcPts val="0"/>
              </a:spcBef>
              <a:spcAft>
                <a:spcPts val="0"/>
              </a:spcAft>
              <a:buClr>
                <a:srgbClr val="000000"/>
              </a:buClr>
              <a:buSzPts val="2000"/>
              <a:buFont typeface="Calibri"/>
              <a:buChar char="●"/>
            </a:pPr>
            <a:r>
              <a:rPr lang="en-US" sz="2000" dirty="0">
                <a:solidFill>
                  <a:srgbClr val="000000"/>
                </a:solidFill>
              </a:rPr>
              <a:t>Group link with code</a:t>
            </a:r>
            <a:endParaRPr sz="2000" dirty="0">
              <a:solidFill>
                <a:srgbClr val="000000"/>
              </a:solidFill>
            </a:endParaRPr>
          </a:p>
        </p:txBody>
      </p:sp>
      <p:pic>
        <p:nvPicPr>
          <p:cNvPr id="8" name="Google Shape;357;p43">
            <a:extLst>
              <a:ext uri="{FF2B5EF4-FFF2-40B4-BE49-F238E27FC236}">
                <a16:creationId xmlns:a16="http://schemas.microsoft.com/office/drawing/2014/main" id="{72DC96FA-7B0F-1427-C13B-673E9BB5FF8B}"/>
              </a:ext>
            </a:extLst>
          </p:cNvPr>
          <p:cNvPicPr preferRelativeResize="0"/>
          <p:nvPr/>
        </p:nvPicPr>
        <p:blipFill>
          <a:blip r:embed="rId3">
            <a:alphaModFix/>
          </a:blip>
          <a:stretch>
            <a:fillRect/>
          </a:stretch>
        </p:blipFill>
        <p:spPr>
          <a:xfrm>
            <a:off x="390525" y="1957387"/>
            <a:ext cx="5705475" cy="2943225"/>
          </a:xfrm>
          <a:prstGeom prst="rect">
            <a:avLst/>
          </a:prstGeom>
          <a:noFill/>
          <a:ln w="28575" cap="flat" cmpd="sng">
            <a:solidFill>
              <a:schemeClr val="accent1"/>
            </a:solidFill>
            <a:prstDash val="solid"/>
            <a:round/>
            <a:headEnd type="none" w="sm" len="sm"/>
            <a:tailEnd type="none" w="sm" len="sm"/>
          </a:ln>
        </p:spPr>
      </p:pic>
      <p:sp>
        <p:nvSpPr>
          <p:cNvPr id="7" name="TextBox 6">
            <a:extLst>
              <a:ext uri="{FF2B5EF4-FFF2-40B4-BE49-F238E27FC236}">
                <a16:creationId xmlns:a16="http://schemas.microsoft.com/office/drawing/2014/main" id="{AD7FB285-4068-2291-CFEB-B5115C25605D}"/>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Two 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7"/>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“Off Cycle” Invitation</a:t>
            </a:r>
            <a:endParaRPr sz="3600" dirty="0"/>
          </a:p>
        </p:txBody>
      </p:sp>
      <p:sp>
        <p:nvSpPr>
          <p:cNvPr id="407" name="Google Shape;407;p47"/>
          <p:cNvSpPr txBox="1">
            <a:spLocks noGrp="1"/>
          </p:cNvSpPr>
          <p:nvPr>
            <p:ph type="body" idx="1"/>
          </p:nvPr>
        </p:nvSpPr>
        <p:spPr>
          <a:xfrm>
            <a:off x="1522138" y="1238377"/>
            <a:ext cx="9057252" cy="11463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sz="2400" dirty="0"/>
              <a:t>If you need to send a “ticket” to just an individual (say, they’re going on vacation and want to take it early)</a:t>
            </a:r>
            <a:endParaRPr sz="2400" dirty="0">
              <a:solidFill>
                <a:schemeClr val="dk2"/>
              </a:solidFill>
            </a:endParaRPr>
          </a:p>
          <a:p>
            <a:pPr marL="0" lvl="0" indent="0" algn="ctr" rtl="0">
              <a:spcBef>
                <a:spcPts val="1000"/>
              </a:spcBef>
              <a:spcAft>
                <a:spcPts val="0"/>
              </a:spcAft>
              <a:buNone/>
            </a:pPr>
            <a:endParaRPr sz="2400" dirty="0"/>
          </a:p>
        </p:txBody>
      </p:sp>
      <p:sp>
        <p:nvSpPr>
          <p:cNvPr id="7" name="TextBox 6">
            <a:extLst>
              <a:ext uri="{FF2B5EF4-FFF2-40B4-BE49-F238E27FC236}">
                <a16:creationId xmlns:a16="http://schemas.microsoft.com/office/drawing/2014/main" id="{AD7FB285-4068-2291-CFEB-B5115C25605D}"/>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Two 9</a:t>
            </a:r>
          </a:p>
        </p:txBody>
      </p:sp>
      <p:pic>
        <p:nvPicPr>
          <p:cNvPr id="3" name="Picture 2">
            <a:extLst>
              <a:ext uri="{FF2B5EF4-FFF2-40B4-BE49-F238E27FC236}">
                <a16:creationId xmlns:a16="http://schemas.microsoft.com/office/drawing/2014/main" id="{003FCE9C-159F-29DD-4593-389F66C6B3BB}"/>
              </a:ext>
            </a:extLst>
          </p:cNvPr>
          <p:cNvPicPr>
            <a:picLocks noChangeAspect="1"/>
          </p:cNvPicPr>
          <p:nvPr/>
        </p:nvPicPr>
        <p:blipFill>
          <a:blip r:embed="rId3"/>
          <a:stretch>
            <a:fillRect/>
          </a:stretch>
        </p:blipFill>
        <p:spPr>
          <a:xfrm>
            <a:off x="1522137" y="2705189"/>
            <a:ext cx="9147725" cy="3073442"/>
          </a:xfrm>
          <a:prstGeom prst="rect">
            <a:avLst/>
          </a:prstGeom>
        </p:spPr>
      </p:pic>
      <p:sp>
        <p:nvSpPr>
          <p:cNvPr id="6" name="Oval 5">
            <a:extLst>
              <a:ext uri="{FF2B5EF4-FFF2-40B4-BE49-F238E27FC236}">
                <a16:creationId xmlns:a16="http://schemas.microsoft.com/office/drawing/2014/main" id="{92306B0A-BB6F-BFEE-0ED5-F7D5BDEB1CF4}"/>
              </a:ext>
            </a:extLst>
          </p:cNvPr>
          <p:cNvSpPr/>
          <p:nvPr/>
        </p:nvSpPr>
        <p:spPr>
          <a:xfrm>
            <a:off x="9115720" y="4826524"/>
            <a:ext cx="575035" cy="527901"/>
          </a:xfrm>
          <a:custGeom>
            <a:avLst/>
            <a:gdLst>
              <a:gd name="connsiteX0" fmla="*/ 0 w 575035"/>
              <a:gd name="connsiteY0" fmla="*/ 263951 h 527901"/>
              <a:gd name="connsiteX1" fmla="*/ 287518 w 575035"/>
              <a:gd name="connsiteY1" fmla="*/ 0 h 527901"/>
              <a:gd name="connsiteX2" fmla="*/ 575036 w 575035"/>
              <a:gd name="connsiteY2" fmla="*/ 263951 h 527901"/>
              <a:gd name="connsiteX3" fmla="*/ 287518 w 575035"/>
              <a:gd name="connsiteY3" fmla="*/ 527902 h 527901"/>
              <a:gd name="connsiteX4" fmla="*/ 0 w 575035"/>
              <a:gd name="connsiteY4" fmla="*/ 263951 h 527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035" h="527901" extrusionOk="0">
                <a:moveTo>
                  <a:pt x="0" y="263951"/>
                </a:moveTo>
                <a:cubicBezTo>
                  <a:pt x="-17883" y="107145"/>
                  <a:pt x="99260" y="11059"/>
                  <a:pt x="287518" y="0"/>
                </a:cubicBezTo>
                <a:cubicBezTo>
                  <a:pt x="472194" y="5449"/>
                  <a:pt x="553197" y="118869"/>
                  <a:pt x="575036" y="263951"/>
                </a:cubicBezTo>
                <a:cubicBezTo>
                  <a:pt x="555336" y="428966"/>
                  <a:pt x="443826" y="541630"/>
                  <a:pt x="287518" y="527902"/>
                </a:cubicBezTo>
                <a:cubicBezTo>
                  <a:pt x="123925" y="525275"/>
                  <a:pt x="13892" y="416365"/>
                  <a:pt x="0" y="263951"/>
                </a:cubicBezTo>
                <a:close/>
              </a:path>
            </a:pathLst>
          </a:custGeom>
          <a:noFill/>
          <a:ln w="38100">
            <a:solidFill>
              <a:srgbClr val="FF0000"/>
            </a:solidFill>
            <a:extLst>
              <a:ext uri="{C807C97D-BFC1-408E-A445-0C87EB9F89A2}">
                <ask:lineSketchStyleProps xmlns:ask="http://schemas.microsoft.com/office/drawing/2018/sketchyshapes" xmln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29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773C8-3B75-6126-60D4-F166207E8AEA}"/>
              </a:ext>
            </a:extLst>
          </p:cNvPr>
          <p:cNvPicPr>
            <a:picLocks noChangeAspect="1"/>
          </p:cNvPicPr>
          <p:nvPr/>
        </p:nvPicPr>
        <p:blipFill>
          <a:blip r:embed="rId3"/>
          <a:stretch>
            <a:fillRect/>
          </a:stretch>
        </p:blipFill>
        <p:spPr>
          <a:xfrm>
            <a:off x="392864" y="278711"/>
            <a:ext cx="4421507" cy="5901751"/>
          </a:xfrm>
          <a:prstGeom prst="rect">
            <a:avLst/>
          </a:prstGeom>
          <a:effectLst>
            <a:outerShdw blurRad="50800" dist="38100" dir="2700000" algn="tl" rotWithShape="0">
              <a:prstClr val="black">
                <a:alpha val="40000"/>
              </a:prstClr>
            </a:outerShdw>
            <a:softEdge rad="156101"/>
          </a:effectLst>
        </p:spPr>
      </p:pic>
      <p:sp>
        <p:nvSpPr>
          <p:cNvPr id="6" name="TextBox 5">
            <a:extLst>
              <a:ext uri="{FF2B5EF4-FFF2-40B4-BE49-F238E27FC236}">
                <a16:creationId xmlns:a16="http://schemas.microsoft.com/office/drawing/2014/main" id="{170825B7-9008-10CC-6AAF-4D6CA6D7E6CC}"/>
              </a:ext>
            </a:extLst>
          </p:cNvPr>
          <p:cNvSpPr txBox="1"/>
          <p:nvPr/>
        </p:nvSpPr>
        <p:spPr>
          <a:xfrm>
            <a:off x="11292395" y="6613723"/>
            <a:ext cx="899605"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lumMod val="50000"/>
                  </a:srgbClr>
                </a:solidFill>
                <a:effectLst/>
                <a:uLnTx/>
                <a:uFillTx/>
                <a:latin typeface="Arial"/>
                <a:cs typeface="Arial"/>
                <a:sym typeface="Arial"/>
              </a:rPr>
              <a:t>Step Two 10</a:t>
            </a:r>
          </a:p>
        </p:txBody>
      </p:sp>
      <p:sp>
        <p:nvSpPr>
          <p:cNvPr id="7" name="TextBox 6">
            <a:extLst>
              <a:ext uri="{FF2B5EF4-FFF2-40B4-BE49-F238E27FC236}">
                <a16:creationId xmlns:a16="http://schemas.microsoft.com/office/drawing/2014/main" id="{4CC94057-5120-71C7-1634-DB1A89D64AE4}"/>
              </a:ext>
            </a:extLst>
          </p:cNvPr>
          <p:cNvSpPr txBox="1"/>
          <p:nvPr/>
        </p:nvSpPr>
        <p:spPr>
          <a:xfrm>
            <a:off x="5070588" y="426720"/>
            <a:ext cx="6435611"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00000"/>
                </a:solidFill>
                <a:effectLst/>
                <a:uLnTx/>
                <a:uFillTx/>
                <a:latin typeface="Arial"/>
                <a:cs typeface="Arial"/>
                <a:sym typeface="Arial"/>
              </a:rPr>
              <a:t>Debrief</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F0BE28">
                    <a:lumMod val="50000"/>
                  </a:srgbClr>
                </a:solidFill>
                <a:effectLst/>
                <a:uLnTx/>
                <a:uFillTx/>
                <a:latin typeface="Arial"/>
                <a:cs typeface="Arial"/>
                <a:sym typeface="Arial"/>
              </a:rPr>
              <a:t>Launching Assessment</a:t>
            </a:r>
          </a:p>
        </p:txBody>
      </p:sp>
    </p:spTree>
    <p:extLst>
      <p:ext uri="{BB962C8B-B14F-4D97-AF65-F5344CB8AC3E}">
        <p14:creationId xmlns:p14="http://schemas.microsoft.com/office/powerpoint/2010/main" val="3655013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9"/>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Check-In</a:t>
            </a:r>
            <a:endParaRPr dirty="0"/>
          </a:p>
        </p:txBody>
      </p:sp>
      <p:sp>
        <p:nvSpPr>
          <p:cNvPr id="426" name="Google Shape;426;p49"/>
          <p:cNvSpPr txBox="1">
            <a:spLocks noGrp="1"/>
          </p:cNvSpPr>
          <p:nvPr>
            <p:ph type="body" idx="1"/>
          </p:nvPr>
        </p:nvSpPr>
        <p:spPr>
          <a:xfrm>
            <a:off x="2760300" y="4516678"/>
            <a:ext cx="6671400" cy="12765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dirty="0"/>
              <a:t>What is your level of comfort with </a:t>
            </a:r>
            <a:br>
              <a:rPr lang="en-US" dirty="0"/>
            </a:br>
            <a:r>
              <a:rPr lang="en-US" dirty="0"/>
              <a:t>Step 2: Launch Assessment?</a:t>
            </a:r>
            <a:endParaRPr dirty="0"/>
          </a:p>
        </p:txBody>
      </p:sp>
      <p:pic>
        <p:nvPicPr>
          <p:cNvPr id="6" name="Picture 5" descr="A picture containing clothing, handwear&#10;&#10;Description automatically generated">
            <a:extLst>
              <a:ext uri="{FF2B5EF4-FFF2-40B4-BE49-F238E27FC236}">
                <a16:creationId xmlns:a16="http://schemas.microsoft.com/office/drawing/2014/main" id="{2A904C71-29BA-A43F-E19F-9C7EF9238F9D}"/>
              </a:ext>
            </a:extLst>
          </p:cNvPr>
          <p:cNvPicPr>
            <a:picLocks noChangeAspect="1"/>
          </p:cNvPicPr>
          <p:nvPr/>
        </p:nvPicPr>
        <p:blipFill>
          <a:blip r:embed="rId3"/>
          <a:stretch>
            <a:fillRect/>
          </a:stretch>
        </p:blipFill>
        <p:spPr>
          <a:xfrm>
            <a:off x="2387275" y="1170243"/>
            <a:ext cx="7557729" cy="2994750"/>
          </a:xfrm>
          <a:prstGeom prst="rect">
            <a:avLst/>
          </a:prstGeom>
        </p:spPr>
      </p:pic>
      <p:sp>
        <p:nvSpPr>
          <p:cNvPr id="7" name="TextBox 6">
            <a:extLst>
              <a:ext uri="{FF2B5EF4-FFF2-40B4-BE49-F238E27FC236}">
                <a16:creationId xmlns:a16="http://schemas.microsoft.com/office/drawing/2014/main" id="{0B230B7F-6CFF-38C9-B6CC-CE8D4D0D7EA1}"/>
              </a:ext>
            </a:extLst>
          </p:cNvPr>
          <p:cNvSpPr txBox="1"/>
          <p:nvPr/>
        </p:nvSpPr>
        <p:spPr>
          <a:xfrm>
            <a:off x="11292394" y="6613723"/>
            <a:ext cx="899606" cy="246221"/>
          </a:xfrm>
          <a:prstGeom prst="rect">
            <a:avLst/>
          </a:prstGeom>
          <a:noFill/>
        </p:spPr>
        <p:txBody>
          <a:bodyPr wrap="none" rtlCol="0">
            <a:spAutoFit/>
          </a:bodyPr>
          <a:lstStyle/>
          <a:p>
            <a:pPr algn="r"/>
            <a:r>
              <a:rPr lang="en-US" sz="1000" dirty="0">
                <a:solidFill>
                  <a:schemeClr val="bg1">
                    <a:lumMod val="50000"/>
                  </a:schemeClr>
                </a:solidFill>
              </a:rPr>
              <a:t>Step Two 11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9"/>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Break (5 minutes)</a:t>
            </a:r>
            <a:endParaRPr dirty="0"/>
          </a:p>
        </p:txBody>
      </p:sp>
      <p:pic>
        <p:nvPicPr>
          <p:cNvPr id="3" name="Picture 2" descr="Text, whiteboard&#10;&#10;Description automatically generated">
            <a:extLst>
              <a:ext uri="{FF2B5EF4-FFF2-40B4-BE49-F238E27FC236}">
                <a16:creationId xmlns:a16="http://schemas.microsoft.com/office/drawing/2014/main" id="{20471F10-7E83-FD68-A569-DD93776ADAAD}"/>
              </a:ext>
            </a:extLst>
          </p:cNvPr>
          <p:cNvPicPr>
            <a:picLocks noChangeAspect="1"/>
          </p:cNvPicPr>
          <p:nvPr/>
        </p:nvPicPr>
        <p:blipFill>
          <a:blip r:embed="rId3"/>
          <a:stretch>
            <a:fillRect/>
          </a:stretch>
        </p:blipFill>
        <p:spPr>
          <a:xfrm>
            <a:off x="3884351" y="1204638"/>
            <a:ext cx="4423297" cy="4814306"/>
          </a:xfrm>
          <a:prstGeom prst="rect">
            <a:avLst/>
          </a:prstGeom>
        </p:spPr>
      </p:pic>
      <p:sp>
        <p:nvSpPr>
          <p:cNvPr id="5" name="TextBox 4">
            <a:extLst>
              <a:ext uri="{FF2B5EF4-FFF2-40B4-BE49-F238E27FC236}">
                <a16:creationId xmlns:a16="http://schemas.microsoft.com/office/drawing/2014/main" id="{14DA48C7-1F2B-22DA-87AB-DE5771E581C9}"/>
              </a:ext>
            </a:extLst>
          </p:cNvPr>
          <p:cNvSpPr txBox="1"/>
          <p:nvPr/>
        </p:nvSpPr>
        <p:spPr>
          <a:xfrm>
            <a:off x="11292394" y="6613723"/>
            <a:ext cx="899606" cy="246221"/>
          </a:xfrm>
          <a:prstGeom prst="rect">
            <a:avLst/>
          </a:prstGeom>
          <a:noFill/>
        </p:spPr>
        <p:txBody>
          <a:bodyPr wrap="none" rtlCol="0">
            <a:spAutoFit/>
          </a:bodyPr>
          <a:lstStyle/>
          <a:p>
            <a:pPr algn="r"/>
            <a:r>
              <a:rPr lang="en-US" sz="1000" dirty="0">
                <a:solidFill>
                  <a:schemeClr val="bg1">
                    <a:lumMod val="50000"/>
                  </a:schemeClr>
                </a:solidFill>
              </a:rPr>
              <a:t>Step Two 12</a:t>
            </a:r>
          </a:p>
        </p:txBody>
      </p:sp>
    </p:spTree>
    <p:extLst>
      <p:ext uri="{BB962C8B-B14F-4D97-AF65-F5344CB8AC3E}">
        <p14:creationId xmlns:p14="http://schemas.microsoft.com/office/powerpoint/2010/main" val="1255976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5" name="Google Shape;435;p50"/>
          <p:cNvSpPr txBox="1">
            <a:spLocks noGrp="1"/>
          </p:cNvSpPr>
          <p:nvPr>
            <p:ph type="body" idx="1"/>
          </p:nvPr>
        </p:nvSpPr>
        <p:spPr>
          <a:xfrm>
            <a:off x="3160435" y="2827017"/>
            <a:ext cx="8686800" cy="921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a:t>Step 3: Complete the Assessment</a:t>
            </a:r>
            <a:endParaRPr sz="4800"/>
          </a:p>
        </p:txBody>
      </p:sp>
      <p:sp>
        <p:nvSpPr>
          <p:cNvPr id="4" name="TextBox 3">
            <a:extLst>
              <a:ext uri="{FF2B5EF4-FFF2-40B4-BE49-F238E27FC236}">
                <a16:creationId xmlns:a16="http://schemas.microsoft.com/office/drawing/2014/main" id="{3DD62F05-9DC7-175B-4056-B78041ADDB9B}"/>
              </a:ext>
            </a:extLst>
          </p:cNvPr>
          <p:cNvSpPr txBox="1"/>
          <p:nvPr/>
        </p:nvSpPr>
        <p:spPr>
          <a:xfrm>
            <a:off x="11271555" y="6613723"/>
            <a:ext cx="920445" cy="246221"/>
          </a:xfrm>
          <a:prstGeom prst="rect">
            <a:avLst/>
          </a:prstGeom>
          <a:noFill/>
        </p:spPr>
        <p:txBody>
          <a:bodyPr wrap="none" rtlCol="0">
            <a:spAutoFit/>
          </a:bodyPr>
          <a:lstStyle/>
          <a:p>
            <a:pPr algn="r"/>
            <a:r>
              <a:rPr lang="en-US" sz="1000" dirty="0">
                <a:solidFill>
                  <a:schemeClr val="bg1">
                    <a:lumMod val="50000"/>
                  </a:schemeClr>
                </a:solidFill>
              </a:rPr>
              <a:t>Step Three 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1"/>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Assessment Preamble</a:t>
            </a:r>
            <a:endParaRPr sz="3600" dirty="0"/>
          </a:p>
        </p:txBody>
      </p:sp>
      <p:sp>
        <p:nvSpPr>
          <p:cNvPr id="442" name="Google Shape;442;p51"/>
          <p:cNvSpPr txBox="1">
            <a:spLocks noGrp="1"/>
          </p:cNvSpPr>
          <p:nvPr>
            <p:ph type="body" idx="1"/>
          </p:nvPr>
        </p:nvSpPr>
        <p:spPr>
          <a:xfrm>
            <a:off x="6582795" y="1727950"/>
            <a:ext cx="5192100" cy="3647449"/>
          </a:xfrm>
          <a:prstGeom prst="rect">
            <a:avLst/>
          </a:prstGeom>
        </p:spPr>
        <p:txBody>
          <a:bodyPr spcFirstLastPara="1" wrap="square" lIns="0" tIns="0" rIns="0" bIns="0" anchor="ctr" anchorCtr="0">
            <a:noAutofit/>
          </a:bodyPr>
          <a:lstStyle/>
          <a:p>
            <a:pPr marL="0" marR="0" lvl="0" indent="0" algn="l" rtl="0">
              <a:lnSpc>
                <a:spcPct val="90000"/>
              </a:lnSpc>
              <a:spcBef>
                <a:spcPts val="1000"/>
              </a:spcBef>
              <a:spcAft>
                <a:spcPts val="0"/>
              </a:spcAft>
              <a:buNone/>
            </a:pPr>
            <a:r>
              <a:rPr lang="en-US" sz="2400" dirty="0"/>
              <a:t>These topics have a significant impact on the quality of the data used during the retrospective</a:t>
            </a:r>
          </a:p>
          <a:p>
            <a:pPr marL="914400" lvl="1" indent="-381000" algn="l" rtl="0">
              <a:spcBef>
                <a:spcPts val="1000"/>
              </a:spcBef>
              <a:spcAft>
                <a:spcPts val="0"/>
              </a:spcAft>
              <a:buSzPts val="2400"/>
              <a:buChar char="●"/>
            </a:pPr>
            <a:r>
              <a:rPr lang="en-US" dirty="0"/>
              <a:t>Psychological safety &amp; anonymity</a:t>
            </a:r>
            <a:endParaRPr dirty="0"/>
          </a:p>
          <a:p>
            <a:pPr marL="914400" lvl="1" indent="-381000" algn="l" rtl="0">
              <a:spcBef>
                <a:spcPts val="1000"/>
              </a:spcBef>
              <a:spcAft>
                <a:spcPts val="0"/>
              </a:spcAft>
              <a:buSzPts val="2400"/>
              <a:buChar char="●"/>
            </a:pPr>
            <a:r>
              <a:rPr lang="en-US" dirty="0"/>
              <a:t>Importance of comments</a:t>
            </a:r>
            <a:endParaRPr dirty="0"/>
          </a:p>
          <a:p>
            <a:pPr marL="914400" lvl="1" indent="-381000" algn="l" rtl="0">
              <a:spcBef>
                <a:spcPts val="1000"/>
              </a:spcBef>
              <a:spcAft>
                <a:spcPts val="0"/>
              </a:spcAft>
              <a:buSzPts val="2400"/>
              <a:buChar char="●"/>
            </a:pPr>
            <a:r>
              <a:rPr lang="en-US" dirty="0"/>
              <a:t>Interpreting the questions</a:t>
            </a:r>
            <a:endParaRPr dirty="0"/>
          </a:p>
          <a:p>
            <a:pPr marL="914400" lvl="1" indent="-381000" algn="l" rtl="0">
              <a:spcBef>
                <a:spcPts val="1000"/>
              </a:spcBef>
              <a:spcAft>
                <a:spcPts val="0"/>
              </a:spcAft>
              <a:buSzPts val="2400"/>
              <a:buChar char="●"/>
            </a:pPr>
            <a:r>
              <a:rPr lang="en-US" dirty="0"/>
              <a:t>Scoring guidance</a:t>
            </a:r>
            <a:endParaRPr dirty="0"/>
          </a:p>
        </p:txBody>
      </p:sp>
      <p:pic>
        <p:nvPicPr>
          <p:cNvPr id="6" name="Picture 2">
            <a:extLst>
              <a:ext uri="{FF2B5EF4-FFF2-40B4-BE49-F238E27FC236}">
                <a16:creationId xmlns:a16="http://schemas.microsoft.com/office/drawing/2014/main" id="{12C80528-8C98-5345-2E02-46AC877BC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2089350"/>
            <a:ext cx="5486400" cy="29246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11D03D-8B7B-3E21-B232-16412A36EABC}"/>
              </a:ext>
            </a:extLst>
          </p:cNvPr>
          <p:cNvSpPr txBox="1"/>
          <p:nvPr/>
        </p:nvSpPr>
        <p:spPr>
          <a:xfrm>
            <a:off x="11271555" y="6613723"/>
            <a:ext cx="920445" cy="246221"/>
          </a:xfrm>
          <a:prstGeom prst="rect">
            <a:avLst/>
          </a:prstGeom>
          <a:noFill/>
        </p:spPr>
        <p:txBody>
          <a:bodyPr wrap="none" rtlCol="0">
            <a:spAutoFit/>
          </a:bodyPr>
          <a:lstStyle/>
          <a:p>
            <a:pPr algn="r"/>
            <a:r>
              <a:rPr lang="en-US" sz="1000" dirty="0">
                <a:solidFill>
                  <a:schemeClr val="bg1">
                    <a:lumMod val="50000"/>
                  </a:schemeClr>
                </a:solidFill>
              </a:rPr>
              <a:t>Step Three 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prstGeom prst="rect">
            <a:avLst/>
          </a:prstGeom>
        </p:spPr>
        <p:txBody>
          <a:bodyPr spcFirstLastPara="1" wrap="square" lIns="0" tIns="0" rIns="0" bIns="0" anchor="ctr" anchorCtr="0">
            <a:noAutofit/>
          </a:bodyPr>
          <a:lstStyle/>
          <a:p>
            <a:pPr lvl="0"/>
            <a:r>
              <a:rPr lang="en-US" sz="3600" dirty="0"/>
              <a:t>Psychological Safety &amp; Anonymity</a:t>
            </a:r>
            <a:endParaRPr sz="3600" dirty="0"/>
          </a:p>
        </p:txBody>
      </p:sp>
      <p:sp>
        <p:nvSpPr>
          <p:cNvPr id="5" name="TextBox 4">
            <a:extLst>
              <a:ext uri="{FF2B5EF4-FFF2-40B4-BE49-F238E27FC236}">
                <a16:creationId xmlns:a16="http://schemas.microsoft.com/office/drawing/2014/main" id="{8FDC358D-8310-EEE0-1A33-64B586311946}"/>
              </a:ext>
            </a:extLst>
          </p:cNvPr>
          <p:cNvSpPr txBox="1"/>
          <p:nvPr/>
        </p:nvSpPr>
        <p:spPr>
          <a:xfrm>
            <a:off x="11271555" y="6613723"/>
            <a:ext cx="920445" cy="246221"/>
          </a:xfrm>
          <a:prstGeom prst="rect">
            <a:avLst/>
          </a:prstGeom>
          <a:noFill/>
        </p:spPr>
        <p:txBody>
          <a:bodyPr wrap="none" rtlCol="0">
            <a:spAutoFit/>
          </a:bodyPr>
          <a:lstStyle/>
          <a:p>
            <a:pPr algn="r"/>
            <a:r>
              <a:rPr lang="en-US" sz="1000" dirty="0">
                <a:solidFill>
                  <a:schemeClr val="bg1">
                    <a:lumMod val="50000"/>
                  </a:schemeClr>
                </a:solidFill>
              </a:rPr>
              <a:t>Step Three 3</a:t>
            </a:r>
          </a:p>
        </p:txBody>
      </p:sp>
      <p:sp>
        <p:nvSpPr>
          <p:cNvPr id="6" name="TextBox 5">
            <a:extLst>
              <a:ext uri="{FF2B5EF4-FFF2-40B4-BE49-F238E27FC236}">
                <a16:creationId xmlns:a16="http://schemas.microsoft.com/office/drawing/2014/main" id="{C4544BA8-BBAD-36EC-8412-BBB891634693}"/>
              </a:ext>
            </a:extLst>
          </p:cNvPr>
          <p:cNvSpPr txBox="1"/>
          <p:nvPr/>
        </p:nvSpPr>
        <p:spPr>
          <a:xfrm>
            <a:off x="4540250" y="6457228"/>
            <a:ext cx="3111500" cy="307777"/>
          </a:xfrm>
          <a:prstGeom prst="rect">
            <a:avLst/>
          </a:prstGeom>
          <a:noFill/>
        </p:spPr>
        <p:txBody>
          <a:bodyPr wrap="square" rtlCol="0">
            <a:spAutoFit/>
          </a:bodyPr>
          <a:lstStyle/>
          <a:p>
            <a:pPr algn="ctr"/>
            <a:r>
              <a:rPr lang="en-US" dirty="0">
                <a:hlinkClick r:id="rId4"/>
              </a:rPr>
              <a:t>https://vimeo.com/686397692</a:t>
            </a:r>
            <a:endParaRPr lang="en-US" dirty="0"/>
          </a:p>
        </p:txBody>
      </p:sp>
      <p:pic>
        <p:nvPicPr>
          <p:cNvPr id="2" name="Online Media 1" descr="3.1 Psychological safety pt 1.mp4">
            <a:hlinkClick r:id="" action="ppaction://media"/>
            <a:extLst>
              <a:ext uri="{FF2B5EF4-FFF2-40B4-BE49-F238E27FC236}">
                <a16:creationId xmlns:a16="http://schemas.microsoft.com/office/drawing/2014/main" id="{96311175-0CB3-DD61-F5CA-6A8EEA7697FE}"/>
              </a:ext>
            </a:extLst>
          </p:cNvPr>
          <p:cNvPicPr>
            <a:picLocks noRot="1" noChangeAspect="1"/>
          </p:cNvPicPr>
          <p:nvPr>
            <a:videoFile r:link="rId1"/>
          </p:nvPr>
        </p:nvPicPr>
        <p:blipFill>
          <a:blip r:embed="rId5"/>
          <a:stretch>
            <a:fillRect/>
          </a:stretch>
        </p:blipFill>
        <p:spPr>
          <a:xfrm>
            <a:off x="1400600" y="1030254"/>
            <a:ext cx="9390799" cy="5290591"/>
          </a:xfrm>
          <a:prstGeom prst="rect">
            <a:avLst/>
          </a:prstGeom>
        </p:spPr>
      </p:pic>
    </p:spTree>
    <p:extLst>
      <p:ext uri="{BB962C8B-B14F-4D97-AF65-F5344CB8AC3E}">
        <p14:creationId xmlns:p14="http://schemas.microsoft.com/office/powerpoint/2010/main" val="159127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prstGeom prst="rect">
            <a:avLst/>
          </a:prstGeom>
        </p:spPr>
        <p:txBody>
          <a:bodyPr spcFirstLastPara="1" wrap="square" lIns="0" tIns="0" rIns="0" bIns="0" anchor="ctr" anchorCtr="0">
            <a:noAutofit/>
          </a:bodyPr>
          <a:lstStyle/>
          <a:p>
            <a:pPr lvl="0"/>
            <a:r>
              <a:rPr lang="en-US" sz="3600" dirty="0"/>
              <a:t>Importance of Comments</a:t>
            </a:r>
            <a:endParaRPr sz="3600" dirty="0"/>
          </a:p>
        </p:txBody>
      </p:sp>
      <p:sp>
        <p:nvSpPr>
          <p:cNvPr id="5" name="TextBox 4">
            <a:extLst>
              <a:ext uri="{FF2B5EF4-FFF2-40B4-BE49-F238E27FC236}">
                <a16:creationId xmlns:a16="http://schemas.microsoft.com/office/drawing/2014/main" id="{600F3700-30B4-724C-59A8-2C27F0FB1B20}"/>
              </a:ext>
            </a:extLst>
          </p:cNvPr>
          <p:cNvSpPr txBox="1"/>
          <p:nvPr/>
        </p:nvSpPr>
        <p:spPr>
          <a:xfrm>
            <a:off x="11271555" y="6613723"/>
            <a:ext cx="920445" cy="246221"/>
          </a:xfrm>
          <a:prstGeom prst="rect">
            <a:avLst/>
          </a:prstGeom>
          <a:noFill/>
        </p:spPr>
        <p:txBody>
          <a:bodyPr wrap="none" rtlCol="0">
            <a:spAutoFit/>
          </a:bodyPr>
          <a:lstStyle/>
          <a:p>
            <a:pPr algn="r"/>
            <a:r>
              <a:rPr lang="en-US" sz="1000" dirty="0">
                <a:solidFill>
                  <a:schemeClr val="bg1">
                    <a:lumMod val="50000"/>
                  </a:schemeClr>
                </a:solidFill>
              </a:rPr>
              <a:t>Step Three 4</a:t>
            </a:r>
          </a:p>
        </p:txBody>
      </p:sp>
      <p:sp>
        <p:nvSpPr>
          <p:cNvPr id="6" name="TextBox 5">
            <a:extLst>
              <a:ext uri="{FF2B5EF4-FFF2-40B4-BE49-F238E27FC236}">
                <a16:creationId xmlns:a16="http://schemas.microsoft.com/office/drawing/2014/main" id="{33D7C5AB-3D33-5DDA-5219-786138CDA14A}"/>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https://vimeo.com/686397844</a:t>
            </a:r>
            <a:endParaRPr lang="en-US" dirty="0"/>
          </a:p>
        </p:txBody>
      </p:sp>
      <p:pic>
        <p:nvPicPr>
          <p:cNvPr id="2" name="Online Media 1" descr="3.2 Text Comments.mp4">
            <a:hlinkClick r:id="" action="ppaction://media"/>
            <a:extLst>
              <a:ext uri="{FF2B5EF4-FFF2-40B4-BE49-F238E27FC236}">
                <a16:creationId xmlns:a16="http://schemas.microsoft.com/office/drawing/2014/main" id="{DA8B673D-C72D-4B30-9D57-7987EBD5EB89}"/>
              </a:ext>
            </a:extLst>
          </p:cNvPr>
          <p:cNvPicPr>
            <a:picLocks noRot="1" noChangeAspect="1"/>
          </p:cNvPicPr>
          <p:nvPr>
            <a:videoFile r:link="rId1"/>
          </p:nvPr>
        </p:nvPicPr>
        <p:blipFill>
          <a:blip r:embed="rId5"/>
          <a:stretch>
            <a:fillRect/>
          </a:stretch>
        </p:blipFill>
        <p:spPr>
          <a:xfrm>
            <a:off x="1395363" y="1023909"/>
            <a:ext cx="9401273" cy="5296492"/>
          </a:xfrm>
          <a:prstGeom prst="rect">
            <a:avLst/>
          </a:prstGeom>
        </p:spPr>
      </p:pic>
    </p:spTree>
    <p:extLst>
      <p:ext uri="{BB962C8B-B14F-4D97-AF65-F5344CB8AC3E}">
        <p14:creationId xmlns:p14="http://schemas.microsoft.com/office/powerpoint/2010/main" val="76878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prstGeom prst="rect">
            <a:avLst/>
          </a:prstGeom>
        </p:spPr>
        <p:txBody>
          <a:bodyPr spcFirstLastPara="1" wrap="square" lIns="0" tIns="0" rIns="0" bIns="0" anchor="ctr" anchorCtr="0">
            <a:noAutofit/>
          </a:bodyPr>
          <a:lstStyle/>
          <a:p>
            <a:pPr lvl="0"/>
            <a:r>
              <a:rPr lang="en-US" sz="3600" dirty="0"/>
              <a:t>Interpreting Questions</a:t>
            </a:r>
            <a:endParaRPr sz="3600" dirty="0"/>
          </a:p>
        </p:txBody>
      </p:sp>
      <p:sp>
        <p:nvSpPr>
          <p:cNvPr id="5" name="TextBox 4">
            <a:extLst>
              <a:ext uri="{FF2B5EF4-FFF2-40B4-BE49-F238E27FC236}">
                <a16:creationId xmlns:a16="http://schemas.microsoft.com/office/drawing/2014/main" id="{B58151FA-09AB-F23B-DC22-59D1F508A94C}"/>
              </a:ext>
            </a:extLst>
          </p:cNvPr>
          <p:cNvSpPr txBox="1"/>
          <p:nvPr/>
        </p:nvSpPr>
        <p:spPr>
          <a:xfrm>
            <a:off x="11271555" y="6613723"/>
            <a:ext cx="920445" cy="246221"/>
          </a:xfrm>
          <a:prstGeom prst="rect">
            <a:avLst/>
          </a:prstGeom>
          <a:noFill/>
        </p:spPr>
        <p:txBody>
          <a:bodyPr wrap="none" rtlCol="0">
            <a:spAutoFit/>
          </a:bodyPr>
          <a:lstStyle/>
          <a:p>
            <a:pPr algn="r"/>
            <a:r>
              <a:rPr lang="en-US" sz="1000" dirty="0">
                <a:solidFill>
                  <a:schemeClr val="bg1">
                    <a:lumMod val="50000"/>
                  </a:schemeClr>
                </a:solidFill>
              </a:rPr>
              <a:t>Step Three 5</a:t>
            </a:r>
          </a:p>
        </p:txBody>
      </p:sp>
      <p:sp>
        <p:nvSpPr>
          <p:cNvPr id="6" name="TextBox 5">
            <a:extLst>
              <a:ext uri="{FF2B5EF4-FFF2-40B4-BE49-F238E27FC236}">
                <a16:creationId xmlns:a16="http://schemas.microsoft.com/office/drawing/2014/main" id="{88CC32A0-3616-1451-8E03-82408000EDD3}"/>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https://vimeo.com/686397884</a:t>
            </a:r>
            <a:endParaRPr lang="en-US" dirty="0"/>
          </a:p>
        </p:txBody>
      </p:sp>
      <p:pic>
        <p:nvPicPr>
          <p:cNvPr id="2" name="Online Media 1" descr="3.3 Interpreting Questions.mp4">
            <a:hlinkClick r:id="" action="ppaction://media"/>
            <a:extLst>
              <a:ext uri="{FF2B5EF4-FFF2-40B4-BE49-F238E27FC236}">
                <a16:creationId xmlns:a16="http://schemas.microsoft.com/office/drawing/2014/main" id="{7B50851E-EF27-E7A5-162C-AFA4C2113E52}"/>
              </a:ext>
            </a:extLst>
          </p:cNvPr>
          <p:cNvPicPr>
            <a:picLocks noRot="1" noChangeAspect="1"/>
          </p:cNvPicPr>
          <p:nvPr>
            <a:videoFile r:link="rId1"/>
          </p:nvPr>
        </p:nvPicPr>
        <p:blipFill>
          <a:blip r:embed="rId5"/>
          <a:stretch>
            <a:fillRect/>
          </a:stretch>
        </p:blipFill>
        <p:spPr>
          <a:xfrm>
            <a:off x="1348426" y="1035174"/>
            <a:ext cx="9495148" cy="5349379"/>
          </a:xfrm>
          <a:prstGeom prst="rect">
            <a:avLst/>
          </a:prstGeom>
        </p:spPr>
      </p:pic>
    </p:spTree>
    <p:extLst>
      <p:ext uri="{BB962C8B-B14F-4D97-AF65-F5344CB8AC3E}">
        <p14:creationId xmlns:p14="http://schemas.microsoft.com/office/powerpoint/2010/main" val="16686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2"/>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b="1" dirty="0"/>
              <a:t>About This Course</a:t>
            </a:r>
            <a:endParaRPr sz="3600" b="1" dirty="0"/>
          </a:p>
        </p:txBody>
      </p:sp>
      <p:sp>
        <p:nvSpPr>
          <p:cNvPr id="10" name="TextBox 9">
            <a:extLst>
              <a:ext uri="{FF2B5EF4-FFF2-40B4-BE49-F238E27FC236}">
                <a16:creationId xmlns:a16="http://schemas.microsoft.com/office/drawing/2014/main" id="{4599574E-8F51-E9A9-374C-809264BCF2E8}"/>
              </a:ext>
            </a:extLst>
          </p:cNvPr>
          <p:cNvSpPr txBox="1"/>
          <p:nvPr/>
        </p:nvSpPr>
        <p:spPr>
          <a:xfrm>
            <a:off x="11646658" y="6613723"/>
            <a:ext cx="545342" cy="246221"/>
          </a:xfrm>
          <a:prstGeom prst="rect">
            <a:avLst/>
          </a:prstGeom>
          <a:noFill/>
        </p:spPr>
        <p:txBody>
          <a:bodyPr wrap="none" rtlCol="0">
            <a:spAutoFit/>
          </a:bodyPr>
          <a:lstStyle/>
          <a:p>
            <a:pPr algn="r"/>
            <a:r>
              <a:rPr lang="en-US" sz="1000" dirty="0">
                <a:solidFill>
                  <a:schemeClr val="bg1">
                    <a:lumMod val="50000"/>
                  </a:schemeClr>
                </a:solidFill>
              </a:rPr>
              <a:t>Intro 3</a:t>
            </a:r>
          </a:p>
        </p:txBody>
      </p:sp>
      <p:sp>
        <p:nvSpPr>
          <p:cNvPr id="7" name="TextBox 6">
            <a:extLst>
              <a:ext uri="{FF2B5EF4-FFF2-40B4-BE49-F238E27FC236}">
                <a16:creationId xmlns:a16="http://schemas.microsoft.com/office/drawing/2014/main" id="{2CD46CE5-7813-EA07-F3A2-AA4905148E28}"/>
              </a:ext>
            </a:extLst>
          </p:cNvPr>
          <p:cNvSpPr txBox="1"/>
          <p:nvPr/>
        </p:nvSpPr>
        <p:spPr>
          <a:xfrm>
            <a:off x="548640" y="1104900"/>
            <a:ext cx="11098018" cy="187743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We use videos throughout the course to explain key concepts consistently.</a:t>
            </a:r>
          </a:p>
          <a:p>
            <a:pPr marL="285750" indent="-285750">
              <a:spcAft>
                <a:spcPts val="1200"/>
              </a:spcAft>
              <a:buFont typeface="Arial" panose="020B0604020202020204" pitchFamily="34" charset="0"/>
              <a:buChar char="•"/>
            </a:pPr>
            <a:r>
              <a:rPr lang="en-US" sz="2400" dirty="0"/>
              <a:t>Your instructors are experienced coaches and facilitators and will take you deeper into the material and be able to ask any questions you have. </a:t>
            </a:r>
          </a:p>
          <a:p>
            <a:pPr marL="285750" indent="-285750">
              <a:spcAft>
                <a:spcPts val="1200"/>
              </a:spcAft>
              <a:buFont typeface="Arial" panose="020B0604020202020204" pitchFamily="34" charset="0"/>
              <a:buChar char="•"/>
            </a:pPr>
            <a:r>
              <a:rPr lang="en-US" sz="2400" dirty="0"/>
              <a:t>Do not hesitate to ask any question or raise any concern you have.</a:t>
            </a:r>
          </a:p>
        </p:txBody>
      </p:sp>
      <p:sp>
        <p:nvSpPr>
          <p:cNvPr id="8" name="Rectangle 7">
            <a:extLst>
              <a:ext uri="{FF2B5EF4-FFF2-40B4-BE49-F238E27FC236}">
                <a16:creationId xmlns:a16="http://schemas.microsoft.com/office/drawing/2014/main" id="{0D8BC992-4072-4061-6FA0-9AB18B550849}"/>
              </a:ext>
            </a:extLst>
          </p:cNvPr>
          <p:cNvSpPr/>
          <p:nvPr/>
        </p:nvSpPr>
        <p:spPr>
          <a:xfrm>
            <a:off x="774700" y="3310513"/>
            <a:ext cx="10642600" cy="255631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1000"/>
              </a:spcBef>
            </a:pPr>
            <a:r>
              <a:rPr lang="en-US" sz="2400" dirty="0">
                <a:solidFill>
                  <a:schemeClr val="tx2">
                    <a:lumMod val="10000"/>
                  </a:schemeClr>
                </a:solidFill>
              </a:rPr>
              <a:t>We want you to leave here feeling capable and confident to lead AgilityHealth® retrospectives through the six-step process.</a:t>
            </a:r>
          </a:p>
          <a:p>
            <a:pPr lvl="0" algn="ctr">
              <a:spcBef>
                <a:spcPts val="1000"/>
              </a:spcBef>
            </a:pPr>
            <a:endParaRPr lang="en-US" sz="2400" dirty="0">
              <a:solidFill>
                <a:schemeClr val="tx2">
                  <a:lumMod val="10000"/>
                </a:schemeClr>
              </a:solidFill>
            </a:endParaRPr>
          </a:p>
          <a:p>
            <a:pPr lvl="0" algn="ctr">
              <a:spcBef>
                <a:spcPts val="1000"/>
              </a:spcBef>
            </a:pPr>
            <a:r>
              <a:rPr lang="en-US" sz="2400" dirty="0">
                <a:solidFill>
                  <a:schemeClr val="tx2">
                    <a:lumMod val="10000"/>
                  </a:schemeClr>
                </a:solidFill>
              </a:rPr>
              <a:t>If you don’t feel this way at the end, please let us know what we can do to help!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prstGeom prst="rect">
            <a:avLst/>
          </a:prstGeom>
        </p:spPr>
        <p:txBody>
          <a:bodyPr spcFirstLastPara="1" wrap="square" lIns="0" tIns="0" rIns="0" bIns="0" anchor="ctr" anchorCtr="0">
            <a:noAutofit/>
          </a:bodyPr>
          <a:lstStyle/>
          <a:p>
            <a:pPr lvl="0"/>
            <a:r>
              <a:rPr lang="en-US" sz="3600" dirty="0"/>
              <a:t>Scoring Guidance</a:t>
            </a:r>
            <a:endParaRPr sz="3600" dirty="0"/>
          </a:p>
        </p:txBody>
      </p:sp>
      <p:sp>
        <p:nvSpPr>
          <p:cNvPr id="5" name="TextBox 4">
            <a:extLst>
              <a:ext uri="{FF2B5EF4-FFF2-40B4-BE49-F238E27FC236}">
                <a16:creationId xmlns:a16="http://schemas.microsoft.com/office/drawing/2014/main" id="{141C5DAE-71AE-E943-FA40-D4523BBF0C6E}"/>
              </a:ext>
            </a:extLst>
          </p:cNvPr>
          <p:cNvSpPr txBox="1"/>
          <p:nvPr/>
        </p:nvSpPr>
        <p:spPr>
          <a:xfrm>
            <a:off x="11271555" y="6613723"/>
            <a:ext cx="920445" cy="246221"/>
          </a:xfrm>
          <a:prstGeom prst="rect">
            <a:avLst/>
          </a:prstGeom>
          <a:noFill/>
        </p:spPr>
        <p:txBody>
          <a:bodyPr wrap="none" rtlCol="0">
            <a:spAutoFit/>
          </a:bodyPr>
          <a:lstStyle/>
          <a:p>
            <a:pPr algn="r"/>
            <a:r>
              <a:rPr lang="en-US" sz="1000" dirty="0">
                <a:solidFill>
                  <a:schemeClr val="bg1">
                    <a:lumMod val="50000"/>
                  </a:schemeClr>
                </a:solidFill>
              </a:rPr>
              <a:t>Step Three 6</a:t>
            </a:r>
          </a:p>
        </p:txBody>
      </p:sp>
      <p:sp>
        <p:nvSpPr>
          <p:cNvPr id="6" name="TextBox 5">
            <a:extLst>
              <a:ext uri="{FF2B5EF4-FFF2-40B4-BE49-F238E27FC236}">
                <a16:creationId xmlns:a16="http://schemas.microsoft.com/office/drawing/2014/main" id="{3BC3D504-3704-D4A0-24DB-E38F5FB179C6}"/>
              </a:ext>
            </a:extLst>
          </p:cNvPr>
          <p:cNvSpPr txBox="1"/>
          <p:nvPr/>
        </p:nvSpPr>
        <p:spPr>
          <a:xfrm>
            <a:off x="4540250" y="6457228"/>
            <a:ext cx="3111500" cy="307777"/>
          </a:xfrm>
          <a:prstGeom prst="rect">
            <a:avLst/>
          </a:prstGeom>
          <a:noFill/>
        </p:spPr>
        <p:txBody>
          <a:bodyPr wrap="square" rtlCol="0">
            <a:spAutoFit/>
          </a:bodyPr>
          <a:lstStyle/>
          <a:p>
            <a:pPr algn="ctr"/>
            <a:r>
              <a:rPr lang="en-US" dirty="0">
                <a:hlinkClick r:id="rId4"/>
              </a:rPr>
              <a:t>https://vimeo.com/686397947</a:t>
            </a:r>
            <a:endParaRPr lang="en-US" dirty="0"/>
          </a:p>
        </p:txBody>
      </p:sp>
      <p:pic>
        <p:nvPicPr>
          <p:cNvPr id="2" name="Online Media 1" descr="3.4 Choosing Levels.mp4">
            <a:hlinkClick r:id="" action="ppaction://media"/>
            <a:extLst>
              <a:ext uri="{FF2B5EF4-FFF2-40B4-BE49-F238E27FC236}">
                <a16:creationId xmlns:a16="http://schemas.microsoft.com/office/drawing/2014/main" id="{E0339910-0536-FD14-8E14-9E23DD7D2BC6}"/>
              </a:ext>
            </a:extLst>
          </p:cNvPr>
          <p:cNvPicPr>
            <a:picLocks noRot="1" noChangeAspect="1"/>
          </p:cNvPicPr>
          <p:nvPr>
            <a:videoFile r:link="rId1"/>
          </p:nvPr>
        </p:nvPicPr>
        <p:blipFill>
          <a:blip r:embed="rId5"/>
          <a:stretch>
            <a:fillRect/>
          </a:stretch>
        </p:blipFill>
        <p:spPr>
          <a:xfrm>
            <a:off x="1375789" y="1077012"/>
            <a:ext cx="9440421" cy="5310237"/>
          </a:xfrm>
          <a:prstGeom prst="rect">
            <a:avLst/>
          </a:prstGeom>
        </p:spPr>
      </p:pic>
    </p:spTree>
    <p:extLst>
      <p:ext uri="{BB962C8B-B14F-4D97-AF65-F5344CB8AC3E}">
        <p14:creationId xmlns:p14="http://schemas.microsoft.com/office/powerpoint/2010/main" val="352862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7"/>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Check-In</a:t>
            </a:r>
            <a:endParaRPr dirty="0"/>
          </a:p>
        </p:txBody>
      </p:sp>
      <p:sp>
        <p:nvSpPr>
          <p:cNvPr id="497" name="Google Shape;497;p57"/>
          <p:cNvSpPr txBox="1">
            <a:spLocks noGrp="1"/>
          </p:cNvSpPr>
          <p:nvPr>
            <p:ph type="body" idx="1"/>
          </p:nvPr>
        </p:nvSpPr>
        <p:spPr>
          <a:xfrm>
            <a:off x="2760300" y="4546174"/>
            <a:ext cx="6671400" cy="12765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a:t>What is your level of comfort with </a:t>
            </a:r>
            <a:br>
              <a:rPr lang="en-US"/>
            </a:br>
            <a:r>
              <a:rPr lang="en-US"/>
              <a:t>Step 3: Complete Assessment?</a:t>
            </a:r>
            <a:endParaRPr/>
          </a:p>
        </p:txBody>
      </p:sp>
      <p:pic>
        <p:nvPicPr>
          <p:cNvPr id="6" name="Picture 5" descr="A picture containing clothing, handwear&#10;&#10;Description automatically generated">
            <a:extLst>
              <a:ext uri="{FF2B5EF4-FFF2-40B4-BE49-F238E27FC236}">
                <a16:creationId xmlns:a16="http://schemas.microsoft.com/office/drawing/2014/main" id="{8E0EB34B-B471-08A4-E22E-EE02B2303483}"/>
              </a:ext>
            </a:extLst>
          </p:cNvPr>
          <p:cNvPicPr>
            <a:picLocks noChangeAspect="1"/>
          </p:cNvPicPr>
          <p:nvPr/>
        </p:nvPicPr>
        <p:blipFill>
          <a:blip r:embed="rId3"/>
          <a:stretch>
            <a:fillRect/>
          </a:stretch>
        </p:blipFill>
        <p:spPr>
          <a:xfrm>
            <a:off x="2387275" y="1170243"/>
            <a:ext cx="7557729" cy="2994750"/>
          </a:xfrm>
          <a:prstGeom prst="rect">
            <a:avLst/>
          </a:prstGeom>
        </p:spPr>
      </p:pic>
      <p:sp>
        <p:nvSpPr>
          <p:cNvPr id="7" name="TextBox 6">
            <a:extLst>
              <a:ext uri="{FF2B5EF4-FFF2-40B4-BE49-F238E27FC236}">
                <a16:creationId xmlns:a16="http://schemas.microsoft.com/office/drawing/2014/main" id="{8BF2F18A-4B58-EFB5-F235-23766CC2B2A9}"/>
              </a:ext>
            </a:extLst>
          </p:cNvPr>
          <p:cNvSpPr txBox="1"/>
          <p:nvPr/>
        </p:nvSpPr>
        <p:spPr>
          <a:xfrm>
            <a:off x="11271555" y="6613723"/>
            <a:ext cx="920445" cy="246221"/>
          </a:xfrm>
          <a:prstGeom prst="rect">
            <a:avLst/>
          </a:prstGeom>
          <a:noFill/>
        </p:spPr>
        <p:txBody>
          <a:bodyPr wrap="none" rtlCol="0">
            <a:spAutoFit/>
          </a:bodyPr>
          <a:lstStyle/>
          <a:p>
            <a:pPr algn="r"/>
            <a:r>
              <a:rPr lang="en-US" sz="1000" dirty="0">
                <a:solidFill>
                  <a:schemeClr val="bg1">
                    <a:lumMod val="50000"/>
                  </a:schemeClr>
                </a:solidFill>
              </a:rPr>
              <a:t>Step Three 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6" name="Google Shape;506;p58"/>
          <p:cNvSpPr txBox="1">
            <a:spLocks noGrp="1"/>
          </p:cNvSpPr>
          <p:nvPr>
            <p:ph type="body" idx="1"/>
          </p:nvPr>
        </p:nvSpPr>
        <p:spPr>
          <a:xfrm>
            <a:off x="3160435" y="2827017"/>
            <a:ext cx="8686800" cy="921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a:t>Step 4: Analyze the Data</a:t>
            </a:r>
            <a:endParaRPr sz="4800"/>
          </a:p>
        </p:txBody>
      </p:sp>
      <p:sp>
        <p:nvSpPr>
          <p:cNvPr id="4" name="TextBox 3">
            <a:extLst>
              <a:ext uri="{FF2B5EF4-FFF2-40B4-BE49-F238E27FC236}">
                <a16:creationId xmlns:a16="http://schemas.microsoft.com/office/drawing/2014/main" id="{5BB8ADFA-60C7-8B0B-C9D4-D759EB119240}"/>
              </a:ext>
            </a:extLst>
          </p:cNvPr>
          <p:cNvSpPr txBox="1"/>
          <p:nvPr/>
        </p:nvSpPr>
        <p:spPr>
          <a:xfrm>
            <a:off x="11342087" y="6613723"/>
            <a:ext cx="849913" cy="246221"/>
          </a:xfrm>
          <a:prstGeom prst="rect">
            <a:avLst/>
          </a:prstGeom>
          <a:noFill/>
        </p:spPr>
        <p:txBody>
          <a:bodyPr wrap="none" rtlCol="0">
            <a:spAutoFit/>
          </a:bodyPr>
          <a:lstStyle/>
          <a:p>
            <a:pPr algn="r"/>
            <a:r>
              <a:rPr lang="en-US" sz="1000" dirty="0">
                <a:solidFill>
                  <a:schemeClr val="bg1">
                    <a:lumMod val="50000"/>
                  </a:schemeClr>
                </a:solidFill>
              </a:rPr>
              <a:t>Step Four 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 name="Picture 4">
            <a:extLst>
              <a:ext uri="{FF2B5EF4-FFF2-40B4-BE49-F238E27FC236}">
                <a16:creationId xmlns:a16="http://schemas.microsoft.com/office/drawing/2014/main" id="{02ACE338-8EFA-DF78-8054-DF38FEC7D032}"/>
              </a:ext>
            </a:extLst>
          </p:cNvPr>
          <p:cNvPicPr>
            <a:picLocks noChangeAspect="1"/>
          </p:cNvPicPr>
          <p:nvPr/>
        </p:nvPicPr>
        <p:blipFill>
          <a:blip r:embed="rId3"/>
          <a:stretch>
            <a:fillRect/>
          </a:stretch>
        </p:blipFill>
        <p:spPr>
          <a:xfrm>
            <a:off x="230834" y="1032843"/>
            <a:ext cx="7206914" cy="3518336"/>
          </a:xfrm>
          <a:prstGeom prst="rect">
            <a:avLst/>
          </a:prstGeom>
          <a:ln>
            <a:solidFill>
              <a:schemeClr val="tx2">
                <a:lumMod val="10000"/>
              </a:schemeClr>
            </a:solidFill>
          </a:ln>
        </p:spPr>
      </p:pic>
      <p:sp>
        <p:nvSpPr>
          <p:cNvPr id="512" name="Google Shape;512;p59"/>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Before the Retrospective Meeting…</a:t>
            </a:r>
            <a:endParaRPr sz="3600" dirty="0"/>
          </a:p>
        </p:txBody>
      </p:sp>
      <p:sp>
        <p:nvSpPr>
          <p:cNvPr id="513" name="Google Shape;513;p59"/>
          <p:cNvSpPr txBox="1">
            <a:spLocks noGrp="1"/>
          </p:cNvSpPr>
          <p:nvPr>
            <p:ph type="body" idx="1"/>
          </p:nvPr>
        </p:nvSpPr>
        <p:spPr>
          <a:xfrm>
            <a:off x="7675943" y="1131349"/>
            <a:ext cx="4285224" cy="4333879"/>
          </a:xfrm>
          <a:prstGeom prst="rect">
            <a:avLst/>
          </a:prstGeom>
        </p:spPr>
        <p:txBody>
          <a:bodyPr spcFirstLastPara="1" wrap="square" lIns="0" tIns="0" rIns="0" bIns="0" anchor="t" anchorCtr="0">
            <a:noAutofit/>
          </a:bodyPr>
          <a:lstStyle/>
          <a:p>
            <a:pPr marL="457200" lvl="0" indent="-381000" algn="l" rtl="0">
              <a:lnSpc>
                <a:spcPct val="115000"/>
              </a:lnSpc>
              <a:spcBef>
                <a:spcPts val="0"/>
              </a:spcBef>
              <a:spcAft>
                <a:spcPts val="0"/>
              </a:spcAft>
              <a:buClr>
                <a:srgbClr val="000000"/>
              </a:buClr>
              <a:buSzPts val="2400"/>
              <a:buFont typeface="Calibri"/>
              <a:buChar char="●"/>
            </a:pPr>
            <a:r>
              <a:rPr lang="en-US" sz="2000" dirty="0">
                <a:solidFill>
                  <a:srgbClr val="000000"/>
                </a:solidFill>
              </a:rPr>
              <a:t>Confirm before the meeting that everyone on the team can log into the platform and see the team’s results</a:t>
            </a:r>
            <a:endParaRPr sz="2000" dirty="0">
              <a:solidFill>
                <a:srgbClr val="000000"/>
              </a:solidFill>
            </a:endParaRPr>
          </a:p>
          <a:p>
            <a:pPr marL="457200" lvl="0" indent="-381000" algn="l" rtl="0">
              <a:lnSpc>
                <a:spcPct val="115000"/>
              </a:lnSpc>
              <a:spcBef>
                <a:spcPts val="1000"/>
              </a:spcBef>
              <a:spcAft>
                <a:spcPts val="0"/>
              </a:spcAft>
              <a:buClr>
                <a:srgbClr val="000000"/>
              </a:buClr>
              <a:buSzPts val="2400"/>
              <a:buFont typeface="Calibri"/>
              <a:buChar char="●"/>
            </a:pPr>
            <a:r>
              <a:rPr lang="en-US" sz="2000" dirty="0">
                <a:solidFill>
                  <a:srgbClr val="000000"/>
                </a:solidFill>
              </a:rPr>
              <a:t>When the assessment is in-person, remind people to bring their laptops</a:t>
            </a:r>
            <a:endParaRPr sz="2000" dirty="0">
              <a:solidFill>
                <a:srgbClr val="000000"/>
              </a:solidFill>
            </a:endParaRPr>
          </a:p>
          <a:p>
            <a:pPr marL="457200" lvl="0" indent="-381000" algn="l" rtl="0">
              <a:lnSpc>
                <a:spcPct val="115000"/>
              </a:lnSpc>
              <a:spcBef>
                <a:spcPts val="1000"/>
              </a:spcBef>
              <a:spcAft>
                <a:spcPts val="1000"/>
              </a:spcAft>
              <a:buClr>
                <a:srgbClr val="000000"/>
              </a:buClr>
              <a:buSzPts val="2400"/>
              <a:buFont typeface="Calibri"/>
              <a:buChar char="●"/>
            </a:pPr>
            <a:r>
              <a:rPr lang="en-US" sz="2000" dirty="0">
                <a:solidFill>
                  <a:srgbClr val="000000"/>
                </a:solidFill>
              </a:rPr>
              <a:t>Edit team: Verify check mark for access</a:t>
            </a:r>
          </a:p>
          <a:p>
            <a:pPr marL="457200" lvl="0" indent="-381000" algn="l" rtl="0">
              <a:lnSpc>
                <a:spcPct val="115000"/>
              </a:lnSpc>
              <a:spcBef>
                <a:spcPts val="1000"/>
              </a:spcBef>
              <a:spcAft>
                <a:spcPts val="1000"/>
              </a:spcAft>
              <a:buClr>
                <a:srgbClr val="000000"/>
              </a:buClr>
              <a:buSzPts val="2400"/>
              <a:buFont typeface="Calibri"/>
              <a:buChar char="●"/>
            </a:pPr>
            <a:r>
              <a:rPr lang="en-US" sz="2000" dirty="0">
                <a:solidFill>
                  <a:srgbClr val="000000"/>
                </a:solidFill>
              </a:rPr>
              <a:t>Stakeholders do not have access to team results</a:t>
            </a:r>
            <a:endParaRPr sz="2000" dirty="0"/>
          </a:p>
        </p:txBody>
      </p:sp>
      <p:sp>
        <p:nvSpPr>
          <p:cNvPr id="514" name="Google Shape;514;p59"/>
          <p:cNvSpPr txBox="1"/>
          <p:nvPr/>
        </p:nvSpPr>
        <p:spPr>
          <a:xfrm>
            <a:off x="189394" y="5313784"/>
            <a:ext cx="7289793" cy="977673"/>
          </a:xfrm>
          <a:prstGeom prst="rect">
            <a:avLst/>
          </a:prstGeom>
          <a:noFill/>
          <a:ln>
            <a:noFill/>
          </a:ln>
        </p:spPr>
        <p:txBody>
          <a:bodyPr spcFirstLastPara="1" wrap="square" lIns="91425" tIns="91425" rIns="91425" bIns="91425" anchor="t" anchorCtr="0">
            <a:spAutoFit/>
          </a:bodyPr>
          <a:lstStyle/>
          <a:p>
            <a:pPr marL="457200" lvl="0" indent="0" algn="ctr" rtl="0">
              <a:lnSpc>
                <a:spcPct val="90000"/>
              </a:lnSpc>
              <a:spcBef>
                <a:spcPts val="1000"/>
              </a:spcBef>
              <a:spcAft>
                <a:spcPts val="0"/>
              </a:spcAft>
              <a:buNone/>
            </a:pPr>
            <a:r>
              <a:rPr lang="en-US" sz="2400" dirty="0">
                <a:solidFill>
                  <a:schemeClr val="dk2"/>
                </a:solidFill>
                <a:latin typeface="Calibri"/>
                <a:ea typeface="Calibri"/>
                <a:cs typeface="Calibri"/>
                <a:sym typeface="Calibri"/>
              </a:rPr>
              <a:t>Attending to these details before the meeting starts </a:t>
            </a:r>
            <a:br>
              <a:rPr lang="en-US" sz="2400" dirty="0">
                <a:solidFill>
                  <a:schemeClr val="dk2"/>
                </a:solidFill>
                <a:latin typeface="Calibri"/>
                <a:ea typeface="Calibri"/>
                <a:cs typeface="Calibri"/>
                <a:sym typeface="Calibri"/>
              </a:rPr>
            </a:br>
            <a:r>
              <a:rPr lang="en-US" sz="2400" dirty="0">
                <a:solidFill>
                  <a:schemeClr val="dk2"/>
                </a:solidFill>
                <a:latin typeface="Calibri"/>
                <a:ea typeface="Calibri"/>
                <a:cs typeface="Calibri"/>
                <a:sym typeface="Calibri"/>
              </a:rPr>
              <a:t>will avoid pressure and wasted time</a:t>
            </a:r>
            <a:endParaRPr dirty="0">
              <a:solidFill>
                <a:schemeClr val="dk2"/>
              </a:solidFill>
              <a:latin typeface="Calibri"/>
              <a:ea typeface="Calibri"/>
              <a:cs typeface="Calibri"/>
              <a:sym typeface="Calibri"/>
            </a:endParaRPr>
          </a:p>
        </p:txBody>
      </p:sp>
      <p:sp>
        <p:nvSpPr>
          <p:cNvPr id="4" name="Oval 3">
            <a:extLst>
              <a:ext uri="{FF2B5EF4-FFF2-40B4-BE49-F238E27FC236}">
                <a16:creationId xmlns:a16="http://schemas.microsoft.com/office/drawing/2014/main" id="{7273F87D-5B76-EF3D-4904-E07426E94014}"/>
              </a:ext>
            </a:extLst>
          </p:cNvPr>
          <p:cNvSpPr/>
          <p:nvPr/>
        </p:nvSpPr>
        <p:spPr>
          <a:xfrm>
            <a:off x="4889116" y="3298289"/>
            <a:ext cx="682126" cy="4461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9795EE-9A22-5F68-0658-B7649D36A8E7}"/>
              </a:ext>
            </a:extLst>
          </p:cNvPr>
          <p:cNvSpPr txBox="1"/>
          <p:nvPr/>
        </p:nvSpPr>
        <p:spPr>
          <a:xfrm>
            <a:off x="11342087" y="6613723"/>
            <a:ext cx="849913" cy="246221"/>
          </a:xfrm>
          <a:prstGeom prst="rect">
            <a:avLst/>
          </a:prstGeom>
          <a:noFill/>
        </p:spPr>
        <p:txBody>
          <a:bodyPr wrap="none" rtlCol="0">
            <a:spAutoFit/>
          </a:bodyPr>
          <a:lstStyle/>
          <a:p>
            <a:pPr algn="r"/>
            <a:r>
              <a:rPr lang="en-US" sz="1000" dirty="0">
                <a:solidFill>
                  <a:schemeClr val="bg1">
                    <a:lumMod val="50000"/>
                  </a:schemeClr>
                </a:solidFill>
              </a:rPr>
              <a:t>Step Four 2</a:t>
            </a:r>
          </a:p>
        </p:txBody>
      </p:sp>
      <p:cxnSp>
        <p:nvCxnSpPr>
          <p:cNvPr id="7" name="Straight Arrow Connector 6">
            <a:extLst>
              <a:ext uri="{FF2B5EF4-FFF2-40B4-BE49-F238E27FC236}">
                <a16:creationId xmlns:a16="http://schemas.microsoft.com/office/drawing/2014/main" id="{AE3EA486-9E83-4E00-9BD6-D9A15F6D93FD}"/>
              </a:ext>
            </a:extLst>
          </p:cNvPr>
          <p:cNvCxnSpPr>
            <a:cxnSpLocks/>
          </p:cNvCxnSpPr>
          <p:nvPr/>
        </p:nvCxnSpPr>
        <p:spPr>
          <a:xfrm flipV="1">
            <a:off x="4650922" y="3744467"/>
            <a:ext cx="448979" cy="1034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EA12F6-317D-A75F-2198-47902107132F}"/>
              </a:ext>
            </a:extLst>
          </p:cNvPr>
          <p:cNvSpPr txBox="1"/>
          <p:nvPr/>
        </p:nvSpPr>
        <p:spPr>
          <a:xfrm>
            <a:off x="3318523" y="4778593"/>
            <a:ext cx="4222631" cy="307777"/>
          </a:xfrm>
          <a:prstGeom prst="rect">
            <a:avLst/>
          </a:prstGeom>
          <a:noFill/>
        </p:spPr>
        <p:txBody>
          <a:bodyPr wrap="none" rtlCol="0">
            <a:spAutoFit/>
          </a:bodyPr>
          <a:lstStyle/>
          <a:p>
            <a:r>
              <a:rPr lang="en-US" dirty="0">
                <a:solidFill>
                  <a:srgbClr val="FF0000"/>
                </a:solidFill>
              </a:rPr>
              <a:t>This person would not be able to access team data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0"/>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“That’s Interesting” List</a:t>
            </a:r>
            <a:endParaRPr sz="3600" dirty="0"/>
          </a:p>
        </p:txBody>
      </p:sp>
      <p:sp>
        <p:nvSpPr>
          <p:cNvPr id="523" name="Google Shape;523;p60"/>
          <p:cNvSpPr txBox="1">
            <a:spLocks noGrp="1"/>
          </p:cNvSpPr>
          <p:nvPr>
            <p:ph type="body" idx="1"/>
          </p:nvPr>
        </p:nvSpPr>
        <p:spPr>
          <a:xfrm>
            <a:off x="3827283" y="1150070"/>
            <a:ext cx="7956358" cy="5156462"/>
          </a:xfrm>
          <a:prstGeom prst="rect">
            <a:avLst/>
          </a:prstGeom>
        </p:spPr>
        <p:txBody>
          <a:bodyPr spcFirstLastPara="1" wrap="square" lIns="0" tIns="0" rIns="0" bIns="0" anchor="ctr" anchorCtr="0">
            <a:noAutofit/>
          </a:bodyPr>
          <a:lstStyle/>
          <a:p>
            <a:pPr marL="457200" lvl="0" indent="-381000" algn="l" rtl="0">
              <a:lnSpc>
                <a:spcPct val="115000"/>
              </a:lnSpc>
              <a:spcBef>
                <a:spcPts val="1000"/>
              </a:spcBef>
              <a:spcAft>
                <a:spcPts val="0"/>
              </a:spcAft>
              <a:buClr>
                <a:srgbClr val="000000"/>
              </a:buClr>
              <a:buSzPts val="2400"/>
              <a:buFont typeface="Arial"/>
              <a:buChar char="●"/>
            </a:pPr>
            <a:r>
              <a:rPr lang="en-US" dirty="0">
                <a:solidFill>
                  <a:srgbClr val="000000"/>
                </a:solidFill>
                <a:latin typeface="Arial"/>
                <a:ea typeface="Arial"/>
                <a:cs typeface="Arial"/>
                <a:sym typeface="Arial"/>
              </a:rPr>
              <a:t>If you have time, and you would find it useful, build a “That’s Interesting” list</a:t>
            </a:r>
          </a:p>
          <a:p>
            <a:pPr marL="457200" lvl="0" indent="-381000" algn="l" rtl="0">
              <a:lnSpc>
                <a:spcPct val="115000"/>
              </a:lnSpc>
              <a:spcBef>
                <a:spcPts val="1000"/>
              </a:spcBef>
              <a:spcAft>
                <a:spcPts val="0"/>
              </a:spcAft>
              <a:buClr>
                <a:srgbClr val="000000"/>
              </a:buClr>
              <a:buSzPts val="2400"/>
              <a:buFont typeface="Arial"/>
              <a:buChar char="●"/>
            </a:pPr>
            <a:r>
              <a:rPr lang="en-US" dirty="0">
                <a:solidFill>
                  <a:srgbClr val="000000"/>
                </a:solidFill>
                <a:latin typeface="Arial"/>
                <a:ea typeface="Arial"/>
                <a:cs typeface="Arial"/>
                <a:sym typeface="Arial"/>
              </a:rPr>
              <a:t>Items on this list should prompt </a:t>
            </a:r>
            <a:r>
              <a:rPr lang="en-US" b="1" dirty="0">
                <a:solidFill>
                  <a:srgbClr val="000000"/>
                </a:solidFill>
                <a:latin typeface="Arial"/>
                <a:ea typeface="Arial"/>
                <a:cs typeface="Arial"/>
                <a:sym typeface="Arial"/>
              </a:rPr>
              <a:t>powerful</a:t>
            </a:r>
            <a:r>
              <a:rPr lang="en-US" dirty="0">
                <a:solidFill>
                  <a:srgbClr val="000000"/>
                </a:solidFill>
                <a:latin typeface="Arial"/>
                <a:ea typeface="Arial"/>
                <a:cs typeface="Arial"/>
                <a:sym typeface="Arial"/>
              </a:rPr>
              <a:t> </a:t>
            </a:r>
            <a:r>
              <a:rPr lang="en-US" b="1" dirty="0">
                <a:solidFill>
                  <a:srgbClr val="000000"/>
                </a:solidFill>
                <a:latin typeface="Arial"/>
                <a:ea typeface="Arial"/>
                <a:cs typeface="Arial"/>
                <a:sym typeface="Arial"/>
              </a:rPr>
              <a:t>questions for the team</a:t>
            </a:r>
            <a:r>
              <a:rPr lang="en-US" dirty="0">
                <a:solidFill>
                  <a:srgbClr val="000000"/>
                </a:solidFill>
                <a:latin typeface="Arial"/>
                <a:ea typeface="Arial"/>
                <a:cs typeface="Arial"/>
                <a:sym typeface="Arial"/>
              </a:rPr>
              <a:t>, not statements to them</a:t>
            </a:r>
          </a:p>
          <a:p>
            <a:pPr marL="457200" lvl="0" indent="-381000" algn="l" rtl="0">
              <a:lnSpc>
                <a:spcPct val="115000"/>
              </a:lnSpc>
              <a:spcBef>
                <a:spcPts val="1000"/>
              </a:spcBef>
              <a:spcAft>
                <a:spcPts val="0"/>
              </a:spcAft>
              <a:buClr>
                <a:srgbClr val="000000"/>
              </a:buClr>
              <a:buSzPts val="2400"/>
              <a:buFont typeface="Arial"/>
              <a:buChar char="●"/>
            </a:pPr>
            <a:r>
              <a:rPr lang="en-US" dirty="0">
                <a:solidFill>
                  <a:srgbClr val="000000"/>
                </a:solidFill>
                <a:latin typeface="Arial"/>
                <a:ea typeface="Arial"/>
                <a:cs typeface="Arial"/>
                <a:sym typeface="Arial"/>
              </a:rPr>
              <a:t>Keep it to use in case team is quiet or offers no insights</a:t>
            </a:r>
          </a:p>
          <a:p>
            <a:pPr indent="-381000">
              <a:lnSpc>
                <a:spcPct val="115000"/>
              </a:lnSpc>
              <a:buClr>
                <a:srgbClr val="000000"/>
              </a:buClr>
              <a:buSzPts val="2400"/>
            </a:pPr>
            <a:r>
              <a:rPr lang="en-US" dirty="0">
                <a:solidFill>
                  <a:srgbClr val="000000"/>
                </a:solidFill>
                <a:latin typeface="Arial"/>
                <a:ea typeface="Arial"/>
                <a:cs typeface="Arial"/>
                <a:sym typeface="Arial"/>
              </a:rPr>
              <a:t>This is </a:t>
            </a:r>
            <a:r>
              <a:rPr lang="en-US" b="1" dirty="0">
                <a:solidFill>
                  <a:srgbClr val="000000"/>
                </a:solidFill>
                <a:latin typeface="Arial"/>
                <a:ea typeface="Arial"/>
                <a:cs typeface="Arial"/>
                <a:sym typeface="Arial"/>
              </a:rPr>
              <a:t>not an agenda</a:t>
            </a:r>
            <a:r>
              <a:rPr lang="en-US" dirty="0">
                <a:solidFill>
                  <a:srgbClr val="000000"/>
                </a:solidFill>
                <a:latin typeface="Arial"/>
                <a:ea typeface="Arial"/>
                <a:cs typeface="Arial"/>
                <a:sym typeface="Arial"/>
              </a:rPr>
              <a:t> for the Retro</a:t>
            </a:r>
          </a:p>
          <a:p>
            <a:pPr marL="457200" lvl="0" indent="-381000" algn="l" rtl="0">
              <a:lnSpc>
                <a:spcPct val="115000"/>
              </a:lnSpc>
              <a:spcBef>
                <a:spcPts val="1000"/>
              </a:spcBef>
              <a:spcAft>
                <a:spcPts val="0"/>
              </a:spcAft>
              <a:buClr>
                <a:srgbClr val="000000"/>
              </a:buClr>
              <a:buSzPts val="2400"/>
              <a:buFont typeface="Arial"/>
              <a:buChar char="●"/>
            </a:pPr>
            <a:r>
              <a:rPr lang="en-US" dirty="0">
                <a:solidFill>
                  <a:srgbClr val="000000"/>
                </a:solidFill>
                <a:latin typeface="Arial"/>
                <a:ea typeface="Arial"/>
                <a:cs typeface="Arial"/>
                <a:sym typeface="Arial"/>
              </a:rPr>
              <a:t>Use the data patterns we’re about to learn to find things for this list</a:t>
            </a:r>
          </a:p>
        </p:txBody>
      </p:sp>
      <p:sp>
        <p:nvSpPr>
          <p:cNvPr id="6" name="TextBox 5">
            <a:extLst>
              <a:ext uri="{FF2B5EF4-FFF2-40B4-BE49-F238E27FC236}">
                <a16:creationId xmlns:a16="http://schemas.microsoft.com/office/drawing/2014/main" id="{8660A965-B5F3-10CB-6F4C-9933447F9C97}"/>
              </a:ext>
            </a:extLst>
          </p:cNvPr>
          <p:cNvSpPr txBox="1"/>
          <p:nvPr/>
        </p:nvSpPr>
        <p:spPr>
          <a:xfrm>
            <a:off x="11342087" y="6613723"/>
            <a:ext cx="849913" cy="246221"/>
          </a:xfrm>
          <a:prstGeom prst="rect">
            <a:avLst/>
          </a:prstGeom>
          <a:noFill/>
        </p:spPr>
        <p:txBody>
          <a:bodyPr wrap="none" rtlCol="0">
            <a:spAutoFit/>
          </a:bodyPr>
          <a:lstStyle/>
          <a:p>
            <a:pPr algn="r"/>
            <a:r>
              <a:rPr lang="en-US" sz="1000" dirty="0">
                <a:solidFill>
                  <a:schemeClr val="bg1">
                    <a:lumMod val="50000"/>
                  </a:schemeClr>
                </a:solidFill>
              </a:rPr>
              <a:t>Step Four 3</a:t>
            </a:r>
          </a:p>
        </p:txBody>
      </p:sp>
      <p:pic>
        <p:nvPicPr>
          <p:cNvPr id="4" name="Picture 3">
            <a:extLst>
              <a:ext uri="{FF2B5EF4-FFF2-40B4-BE49-F238E27FC236}">
                <a16:creationId xmlns:a16="http://schemas.microsoft.com/office/drawing/2014/main" id="{A8A34D3F-5847-DFEF-30AB-81029F937506}"/>
              </a:ext>
            </a:extLst>
          </p:cNvPr>
          <p:cNvPicPr>
            <a:picLocks noChangeAspect="1"/>
          </p:cNvPicPr>
          <p:nvPr/>
        </p:nvPicPr>
        <p:blipFill>
          <a:blip r:embed="rId3"/>
          <a:stretch>
            <a:fillRect/>
          </a:stretch>
        </p:blipFill>
        <p:spPr>
          <a:xfrm>
            <a:off x="548640" y="2194088"/>
            <a:ext cx="3016578" cy="246982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0"/>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Finding Data Patterns</a:t>
            </a:r>
            <a:endParaRPr sz="3600" dirty="0"/>
          </a:p>
        </p:txBody>
      </p:sp>
      <p:sp>
        <p:nvSpPr>
          <p:cNvPr id="523" name="Google Shape;523;p60"/>
          <p:cNvSpPr txBox="1">
            <a:spLocks noGrp="1"/>
          </p:cNvSpPr>
          <p:nvPr>
            <p:ph type="body" idx="1"/>
          </p:nvPr>
        </p:nvSpPr>
        <p:spPr>
          <a:xfrm>
            <a:off x="6248400" y="1032387"/>
            <a:ext cx="5541600" cy="4876800"/>
          </a:xfrm>
          <a:prstGeom prst="rect">
            <a:avLst/>
          </a:prstGeom>
        </p:spPr>
        <p:txBody>
          <a:bodyPr spcFirstLastPara="1" wrap="square" lIns="0" tIns="0" rIns="0" bIns="0" anchor="ctr" anchorCtr="0">
            <a:noAutofit/>
          </a:bodyPr>
          <a:lstStyle/>
          <a:p>
            <a:pPr marL="457200" lvl="0" indent="-381000" algn="l" rtl="0">
              <a:lnSpc>
                <a:spcPct val="115000"/>
              </a:lnSpc>
              <a:spcBef>
                <a:spcPts val="100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As a facilitator, your job is to recognize the patterns and help the team see them if they are helpful</a:t>
            </a:r>
          </a:p>
          <a:p>
            <a:pPr marL="457200" lvl="0" indent="-381000" algn="l" rtl="0">
              <a:lnSpc>
                <a:spcPct val="115000"/>
              </a:lnSpc>
              <a:spcBef>
                <a:spcPts val="100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Do not coach the team on what they should do</a:t>
            </a:r>
            <a:endParaRPr sz="2400" dirty="0">
              <a:solidFill>
                <a:srgbClr val="000000"/>
              </a:solidFill>
              <a:latin typeface="Arial"/>
              <a:ea typeface="Arial"/>
              <a:cs typeface="Arial"/>
              <a:sym typeface="Arial"/>
            </a:endParaRPr>
          </a:p>
          <a:p>
            <a:pPr marL="457200" lvl="0" indent="-381000" algn="l" rtl="0">
              <a:lnSpc>
                <a:spcPct val="115000"/>
              </a:lnSpc>
              <a:spcBef>
                <a:spcPts val="1000"/>
              </a:spcBef>
              <a:spcAft>
                <a:spcPts val="1000"/>
              </a:spcAft>
              <a:buClr>
                <a:srgbClr val="000000"/>
              </a:buClr>
              <a:buSzPts val="2400"/>
              <a:buFont typeface="Arial"/>
              <a:buChar char="●"/>
            </a:pPr>
            <a:r>
              <a:rPr lang="en-US" sz="2400" dirty="0">
                <a:solidFill>
                  <a:srgbClr val="000000"/>
                </a:solidFill>
                <a:latin typeface="Arial"/>
                <a:ea typeface="Arial"/>
                <a:cs typeface="Arial"/>
                <a:sym typeface="Arial"/>
              </a:rPr>
              <a:t>Ask everyone to log into the platform and use the Idea Board as a notepad to record their own </a:t>
            </a:r>
            <a:r>
              <a:rPr lang="en-US" sz="2400" i="1" dirty="0">
                <a:solidFill>
                  <a:srgbClr val="000000"/>
                </a:solidFill>
                <a:latin typeface="Arial"/>
                <a:ea typeface="Arial"/>
                <a:cs typeface="Arial"/>
                <a:sym typeface="Arial"/>
              </a:rPr>
              <a:t>that’s interesting</a:t>
            </a:r>
            <a:r>
              <a:rPr lang="en-US" sz="2400" dirty="0">
                <a:solidFill>
                  <a:srgbClr val="000000"/>
                </a:solidFill>
                <a:latin typeface="Arial"/>
                <a:ea typeface="Arial"/>
                <a:cs typeface="Arial"/>
                <a:sym typeface="Arial"/>
              </a:rPr>
              <a:t> observations – one per stickie</a:t>
            </a:r>
            <a:endParaRPr sz="2400" dirty="0">
              <a:solidFill>
                <a:srgbClr val="000000"/>
              </a:solidFill>
              <a:latin typeface="Arial"/>
              <a:ea typeface="Arial"/>
              <a:cs typeface="Arial"/>
              <a:sym typeface="Arial"/>
            </a:endParaRPr>
          </a:p>
        </p:txBody>
      </p:sp>
      <p:pic>
        <p:nvPicPr>
          <p:cNvPr id="6" name="Picture 2">
            <a:extLst>
              <a:ext uri="{FF2B5EF4-FFF2-40B4-BE49-F238E27FC236}">
                <a16:creationId xmlns:a16="http://schemas.microsoft.com/office/drawing/2014/main" id="{04F85734-6255-7FA6-A9D4-D2CB127AA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081" y="1512987"/>
            <a:ext cx="4283080" cy="4152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461618-BE68-13FD-46F2-472F64B20C26}"/>
              </a:ext>
            </a:extLst>
          </p:cNvPr>
          <p:cNvSpPr txBox="1"/>
          <p:nvPr/>
        </p:nvSpPr>
        <p:spPr>
          <a:xfrm>
            <a:off x="11342087" y="6613723"/>
            <a:ext cx="849913" cy="246221"/>
          </a:xfrm>
          <a:prstGeom prst="rect">
            <a:avLst/>
          </a:prstGeom>
          <a:noFill/>
        </p:spPr>
        <p:txBody>
          <a:bodyPr wrap="none" rtlCol="0">
            <a:spAutoFit/>
          </a:bodyPr>
          <a:lstStyle/>
          <a:p>
            <a:pPr algn="r"/>
            <a:r>
              <a:rPr lang="en-US" sz="1000" dirty="0">
                <a:solidFill>
                  <a:schemeClr val="bg1">
                    <a:lumMod val="50000"/>
                  </a:schemeClr>
                </a:solidFill>
              </a:rPr>
              <a:t>Step Four 4</a:t>
            </a:r>
          </a:p>
        </p:txBody>
      </p:sp>
    </p:spTree>
    <p:extLst>
      <p:ext uri="{BB962C8B-B14F-4D97-AF65-F5344CB8AC3E}">
        <p14:creationId xmlns:p14="http://schemas.microsoft.com/office/powerpoint/2010/main" val="1305756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61"/>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They Say Their Great, But…</a:t>
            </a:r>
            <a:endParaRPr sz="3600" dirty="0"/>
          </a:p>
        </p:txBody>
      </p:sp>
      <p:sp>
        <p:nvSpPr>
          <p:cNvPr id="532" name="Google Shape;532;p61"/>
          <p:cNvSpPr txBox="1">
            <a:spLocks noGrp="1"/>
          </p:cNvSpPr>
          <p:nvPr>
            <p:ph type="body" idx="4294967295"/>
          </p:nvPr>
        </p:nvSpPr>
        <p:spPr>
          <a:xfrm>
            <a:off x="393291" y="1267664"/>
            <a:ext cx="5148263" cy="4908550"/>
          </a:xfrm>
          <a:prstGeom prst="rect">
            <a:avLst/>
          </a:prstGeom>
        </p:spPr>
        <p:txBody>
          <a:bodyPr spcFirstLastPara="1" wrap="square" lIns="0" tIns="0" rIns="0" bIns="0" anchor="t" anchorCtr="0">
            <a:noAutofit/>
          </a:bodyPr>
          <a:lstStyle/>
          <a:p>
            <a:pPr marL="0" lvl="0" indent="0">
              <a:lnSpc>
                <a:spcPct val="115000"/>
              </a:lnSpc>
              <a:spcBef>
                <a:spcPts val="0"/>
              </a:spcBef>
              <a:buNone/>
            </a:pPr>
            <a:r>
              <a:rPr lang="en-US" sz="2000" b="1" dirty="0">
                <a:solidFill>
                  <a:srgbClr val="000000"/>
                </a:solidFill>
                <a:latin typeface="Arial"/>
                <a:ea typeface="Arial"/>
                <a:cs typeface="Arial"/>
                <a:sym typeface="Arial"/>
              </a:rPr>
              <a:t>Notice:</a:t>
            </a:r>
          </a:p>
          <a:p>
            <a:pPr marL="742950" lvl="1" indent="-285750">
              <a:lnSpc>
                <a:spcPct val="115000"/>
              </a:lnSpc>
              <a:spcBef>
                <a:spcPts val="0"/>
              </a:spcBef>
              <a:buFont typeface="Arial" panose="020B0604020202020204" pitchFamily="34" charset="0"/>
              <a:buChar char="•"/>
            </a:pPr>
            <a:r>
              <a:rPr lang="en-US" sz="1600" dirty="0">
                <a:solidFill>
                  <a:srgbClr val="000000"/>
                </a:solidFill>
                <a:latin typeface="Arial"/>
                <a:ea typeface="Arial"/>
                <a:cs typeface="Arial"/>
                <a:sym typeface="Arial"/>
              </a:rPr>
              <a:t>Low consensus, in this case just one or two votes pulling it wide</a:t>
            </a:r>
          </a:p>
          <a:p>
            <a:pPr marL="742950" lvl="1" indent="-285750">
              <a:lnSpc>
                <a:spcPct val="115000"/>
              </a:lnSpc>
              <a:spcBef>
                <a:spcPts val="0"/>
              </a:spcBef>
              <a:buFont typeface="Arial" panose="020B0604020202020204" pitchFamily="34" charset="0"/>
              <a:buChar char="•"/>
            </a:pPr>
            <a:r>
              <a:rPr lang="en-US" sz="1600" dirty="0">
                <a:solidFill>
                  <a:srgbClr val="000000"/>
                </a:solidFill>
                <a:latin typeface="Arial"/>
                <a:ea typeface="Arial"/>
                <a:cs typeface="Arial"/>
                <a:sym typeface="Arial"/>
              </a:rPr>
              <a:t>High scores except in the Performance dimension</a:t>
            </a:r>
          </a:p>
          <a:p>
            <a:pPr marL="0" lvl="0" indent="0">
              <a:lnSpc>
                <a:spcPct val="115000"/>
              </a:lnSpc>
              <a:spcBef>
                <a:spcPts val="0"/>
              </a:spcBef>
              <a:buNone/>
            </a:pPr>
            <a:r>
              <a:rPr lang="en-US" sz="2000" b="1" dirty="0">
                <a:solidFill>
                  <a:srgbClr val="000000"/>
                </a:solidFill>
                <a:latin typeface="Arial"/>
                <a:ea typeface="Arial"/>
                <a:cs typeface="Arial"/>
                <a:sym typeface="Arial"/>
              </a:rPr>
              <a:t>Potential Causes:</a:t>
            </a:r>
          </a:p>
          <a:p>
            <a:pPr marL="800100" lvl="1" indent="-342900">
              <a:lnSpc>
                <a:spcPct val="115000"/>
              </a:lnSpc>
              <a:spcBef>
                <a:spcPts val="0"/>
              </a:spcBef>
              <a:buFont typeface="Arial" panose="020B0604020202020204" pitchFamily="34" charset="0"/>
              <a:buChar char="•"/>
            </a:pPr>
            <a:r>
              <a:rPr lang="en-US" sz="1600" dirty="0">
                <a:solidFill>
                  <a:srgbClr val="000000"/>
                </a:solidFill>
                <a:latin typeface="Arial"/>
                <a:ea typeface="Arial"/>
                <a:cs typeface="Arial"/>
                <a:sym typeface="Arial"/>
              </a:rPr>
              <a:t>Squad or team thinks low scores reflect poorly on themselves or their leader</a:t>
            </a:r>
          </a:p>
          <a:p>
            <a:pPr marL="800100" lvl="1" indent="-342900">
              <a:lnSpc>
                <a:spcPct val="115000"/>
              </a:lnSpc>
              <a:spcBef>
                <a:spcPts val="0"/>
              </a:spcBef>
              <a:buFont typeface="Arial" panose="020B0604020202020204" pitchFamily="34" charset="0"/>
              <a:buChar char="•"/>
            </a:pPr>
            <a:r>
              <a:rPr lang="en-US" sz="1600" dirty="0">
                <a:solidFill>
                  <a:srgbClr val="000000"/>
                </a:solidFill>
                <a:latin typeface="Arial"/>
                <a:ea typeface="Arial"/>
                <a:cs typeface="Arial"/>
                <a:sym typeface="Arial"/>
              </a:rPr>
              <a:t>Squad or team believes low scores are punished or high scores are rewarded</a:t>
            </a:r>
          </a:p>
          <a:p>
            <a:pPr marL="800100" lvl="1" indent="-342900">
              <a:lnSpc>
                <a:spcPct val="115000"/>
              </a:lnSpc>
              <a:spcBef>
                <a:spcPts val="0"/>
              </a:spcBef>
              <a:buFont typeface="Arial" panose="020B0604020202020204" pitchFamily="34" charset="0"/>
              <a:buChar char="•"/>
            </a:pPr>
            <a:r>
              <a:rPr lang="en-US" sz="1600" dirty="0">
                <a:solidFill>
                  <a:srgbClr val="000000"/>
                </a:solidFill>
                <a:latin typeface="Arial"/>
                <a:ea typeface="Arial"/>
                <a:cs typeface="Arial"/>
                <a:sym typeface="Arial"/>
              </a:rPr>
              <a:t>Squad or team misunderstood when to choose what level score</a:t>
            </a:r>
          </a:p>
          <a:p>
            <a:pPr marL="0" indent="0">
              <a:lnSpc>
                <a:spcPct val="115000"/>
              </a:lnSpc>
              <a:spcBef>
                <a:spcPts val="0"/>
              </a:spcBef>
              <a:buNone/>
            </a:pPr>
            <a:r>
              <a:rPr lang="en-US" sz="2000" b="1" dirty="0">
                <a:solidFill>
                  <a:srgbClr val="000000"/>
                </a:solidFill>
                <a:latin typeface="Arial"/>
                <a:ea typeface="Arial"/>
                <a:cs typeface="Arial"/>
                <a:sym typeface="Arial"/>
              </a:rPr>
              <a:t>Tips:</a:t>
            </a:r>
          </a:p>
          <a:p>
            <a:pPr marL="800100" lvl="1" indent="-342900">
              <a:lnSpc>
                <a:spcPct val="115000"/>
              </a:lnSpc>
              <a:spcBef>
                <a:spcPts val="0"/>
              </a:spcBef>
              <a:buFont typeface="Arial" panose="020B0604020202020204" pitchFamily="34" charset="0"/>
              <a:buChar char="•"/>
            </a:pPr>
            <a:r>
              <a:rPr lang="en-US" sz="1600" dirty="0">
                <a:solidFill>
                  <a:srgbClr val="000000"/>
                </a:solidFill>
                <a:latin typeface="Arial"/>
                <a:ea typeface="Arial"/>
                <a:cs typeface="Arial"/>
                <a:sym typeface="Arial"/>
              </a:rPr>
              <a:t>Low consensus and the dip in Performance dimension stand out more than the red line</a:t>
            </a:r>
            <a:endParaRPr sz="1600" dirty="0">
              <a:solidFill>
                <a:srgbClr val="000000"/>
              </a:solidFill>
              <a:latin typeface="Arial"/>
              <a:ea typeface="Arial"/>
              <a:cs typeface="Arial"/>
              <a:sym typeface="Arial"/>
            </a:endParaRPr>
          </a:p>
        </p:txBody>
      </p:sp>
      <p:pic>
        <p:nvPicPr>
          <p:cNvPr id="534" name="Google Shape;534;p61"/>
          <p:cNvPicPr preferRelativeResize="0"/>
          <p:nvPr/>
        </p:nvPicPr>
        <p:blipFill>
          <a:blip r:embed="rId3">
            <a:alphaModFix/>
          </a:blip>
          <a:stretch>
            <a:fillRect/>
          </a:stretch>
        </p:blipFill>
        <p:spPr>
          <a:xfrm>
            <a:off x="5780384" y="91440"/>
            <a:ext cx="6400800" cy="6400800"/>
          </a:xfrm>
          <a:prstGeom prst="rect">
            <a:avLst/>
          </a:prstGeom>
          <a:noFill/>
          <a:ln>
            <a:noFill/>
          </a:ln>
        </p:spPr>
      </p:pic>
      <p:sp>
        <p:nvSpPr>
          <p:cNvPr id="6" name="TextBox 5">
            <a:extLst>
              <a:ext uri="{FF2B5EF4-FFF2-40B4-BE49-F238E27FC236}">
                <a16:creationId xmlns:a16="http://schemas.microsoft.com/office/drawing/2014/main" id="{F14307B2-D881-4491-8841-8120F57530BF}"/>
              </a:ext>
            </a:extLst>
          </p:cNvPr>
          <p:cNvSpPr txBox="1"/>
          <p:nvPr/>
        </p:nvSpPr>
        <p:spPr>
          <a:xfrm>
            <a:off x="11342087" y="6613723"/>
            <a:ext cx="849913" cy="246221"/>
          </a:xfrm>
          <a:prstGeom prst="rect">
            <a:avLst/>
          </a:prstGeom>
          <a:noFill/>
        </p:spPr>
        <p:txBody>
          <a:bodyPr wrap="none" rtlCol="0">
            <a:spAutoFit/>
          </a:bodyPr>
          <a:lstStyle/>
          <a:p>
            <a:pPr algn="r"/>
            <a:r>
              <a:rPr lang="en-US" sz="1000" dirty="0">
                <a:solidFill>
                  <a:schemeClr val="bg1">
                    <a:lumMod val="50000"/>
                  </a:schemeClr>
                </a:solidFill>
              </a:rPr>
              <a:t>Step Four 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3"/>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The Elite</a:t>
            </a:r>
            <a:endParaRPr dirty="0"/>
          </a:p>
        </p:txBody>
      </p:sp>
      <p:pic>
        <p:nvPicPr>
          <p:cNvPr id="551" name="Google Shape;551;p63"/>
          <p:cNvPicPr preferRelativeResize="0">
            <a:picLocks noChangeAspect="1"/>
          </p:cNvPicPr>
          <p:nvPr/>
        </p:nvPicPr>
        <p:blipFill>
          <a:blip r:embed="rId3">
            <a:alphaModFix/>
          </a:blip>
          <a:stretch>
            <a:fillRect/>
          </a:stretch>
        </p:blipFill>
        <p:spPr>
          <a:xfrm>
            <a:off x="5810864" y="91440"/>
            <a:ext cx="6370319" cy="6370319"/>
          </a:xfrm>
          <a:prstGeom prst="rect">
            <a:avLst/>
          </a:prstGeom>
          <a:noFill/>
          <a:ln>
            <a:noFill/>
          </a:ln>
        </p:spPr>
      </p:pic>
      <p:sp>
        <p:nvSpPr>
          <p:cNvPr id="9" name="TextBox 8">
            <a:extLst>
              <a:ext uri="{FF2B5EF4-FFF2-40B4-BE49-F238E27FC236}">
                <a16:creationId xmlns:a16="http://schemas.microsoft.com/office/drawing/2014/main" id="{A54569A2-0A38-4AD6-03B2-CF1B75A89A96}"/>
              </a:ext>
            </a:extLst>
          </p:cNvPr>
          <p:cNvSpPr txBox="1"/>
          <p:nvPr/>
        </p:nvSpPr>
        <p:spPr>
          <a:xfrm>
            <a:off x="548640" y="1095910"/>
            <a:ext cx="4903304" cy="4524315"/>
          </a:xfrm>
          <a:prstGeom prst="rect">
            <a:avLst/>
          </a:prstGeom>
          <a:noFill/>
        </p:spPr>
        <p:txBody>
          <a:bodyPr wrap="square">
            <a:spAutoFit/>
          </a:bodyPr>
          <a:lstStyle/>
          <a:p>
            <a:pPr marL="50800" indent="0">
              <a:buNone/>
            </a:pPr>
            <a:r>
              <a:rPr lang="en-US" sz="2000" b="1" dirty="0">
                <a:solidFill>
                  <a:schemeClr val="tx2">
                    <a:lumMod val="10000"/>
                  </a:schemeClr>
                </a:solidFill>
                <a:latin typeface="Calibri"/>
                <a:cs typeface="Calibri"/>
                <a:sym typeface="Calibri"/>
              </a:rPr>
              <a:t>Notice</a:t>
            </a:r>
          </a:p>
          <a:p>
            <a:pPr marL="393700" lvl="5" indent="-342900">
              <a:lnSpc>
                <a:spcPct val="90000"/>
              </a:lnSpc>
              <a:spcBef>
                <a:spcPts val="1000"/>
              </a:spcBef>
              <a:buClr>
                <a:schemeClr val="dk1"/>
              </a:buClr>
              <a:buSzPts val="2800"/>
              <a:buFont typeface="Arial" panose="020B0604020202020204" pitchFamily="34" charset="0"/>
              <a:buChar char="•"/>
            </a:pPr>
            <a:r>
              <a:rPr lang="en-US" sz="2000" dirty="0">
                <a:solidFill>
                  <a:schemeClr val="tx2">
                    <a:lumMod val="10000"/>
                  </a:schemeClr>
                </a:solidFill>
                <a:latin typeface="Calibri"/>
                <a:cs typeface="Calibri"/>
                <a:sym typeface="Calibri"/>
              </a:rPr>
              <a:t>High consensus AND high scores</a:t>
            </a:r>
          </a:p>
          <a:p>
            <a:pPr marL="393700" lvl="3" indent="-342900">
              <a:lnSpc>
                <a:spcPct val="90000"/>
              </a:lnSpc>
              <a:spcBef>
                <a:spcPts val="1000"/>
              </a:spcBef>
              <a:buClr>
                <a:schemeClr val="dk1"/>
              </a:buClr>
              <a:buSzPts val="2800"/>
              <a:buFont typeface="Arial" panose="020B0604020202020204" pitchFamily="34" charset="0"/>
              <a:buChar char="•"/>
            </a:pPr>
            <a:r>
              <a:rPr lang="en-US" sz="2000" dirty="0">
                <a:solidFill>
                  <a:schemeClr val="tx2">
                    <a:lumMod val="10000"/>
                  </a:schemeClr>
                </a:solidFill>
                <a:latin typeface="Calibri"/>
                <a:cs typeface="Calibri"/>
                <a:sym typeface="Calibri"/>
              </a:rPr>
              <a:t>The performance dimension is now also high</a:t>
            </a:r>
          </a:p>
          <a:p>
            <a:pPr marL="50800">
              <a:lnSpc>
                <a:spcPct val="90000"/>
              </a:lnSpc>
              <a:spcBef>
                <a:spcPts val="1000"/>
              </a:spcBef>
              <a:buClr>
                <a:schemeClr val="dk1"/>
              </a:buClr>
              <a:buSzPts val="2800"/>
            </a:pPr>
            <a:r>
              <a:rPr lang="en-US" sz="2000" b="1" dirty="0">
                <a:solidFill>
                  <a:schemeClr val="tx2">
                    <a:lumMod val="10000"/>
                  </a:schemeClr>
                </a:solidFill>
                <a:latin typeface="Calibri"/>
                <a:cs typeface="Calibri"/>
                <a:sym typeface="Calibri"/>
              </a:rPr>
              <a:t>Tips</a:t>
            </a:r>
          </a:p>
          <a:p>
            <a:pPr marL="393700" indent="-342900">
              <a:lnSpc>
                <a:spcPct val="90000"/>
              </a:lnSpc>
              <a:spcBef>
                <a:spcPts val="1000"/>
              </a:spcBef>
              <a:buClr>
                <a:schemeClr val="dk1"/>
              </a:buClr>
              <a:buSzPts val="2800"/>
              <a:buFont typeface="Arial" panose="020B0604020202020204" pitchFamily="34" charset="0"/>
              <a:buChar char="•"/>
            </a:pPr>
            <a:r>
              <a:rPr lang="en-US" sz="2000" dirty="0">
                <a:solidFill>
                  <a:schemeClr val="tx2">
                    <a:lumMod val="10000"/>
                  </a:schemeClr>
                </a:solidFill>
                <a:latin typeface="Calibri"/>
                <a:cs typeface="Calibri"/>
                <a:sym typeface="Calibri"/>
              </a:rPr>
              <a:t>Ask the Scrum Master if the high scores seem accurate</a:t>
            </a:r>
          </a:p>
          <a:p>
            <a:pPr marL="393700" indent="-342900">
              <a:lnSpc>
                <a:spcPct val="90000"/>
              </a:lnSpc>
              <a:spcBef>
                <a:spcPts val="1000"/>
              </a:spcBef>
              <a:buClr>
                <a:schemeClr val="dk1"/>
              </a:buClr>
              <a:buSzPts val="2800"/>
              <a:buFont typeface="Arial" panose="020B0604020202020204" pitchFamily="34" charset="0"/>
              <a:buChar char="•"/>
            </a:pPr>
            <a:r>
              <a:rPr lang="en-US" sz="2000" dirty="0">
                <a:solidFill>
                  <a:schemeClr val="tx2">
                    <a:lumMod val="10000"/>
                  </a:schemeClr>
                </a:solidFill>
                <a:latin typeface="Calibri"/>
                <a:cs typeface="Calibri"/>
                <a:sym typeface="Calibri"/>
              </a:rPr>
              <a:t>Growth items for a team like this should focus around helping other teams be this good</a:t>
            </a:r>
          </a:p>
          <a:p>
            <a:pPr marL="393700" indent="-342900">
              <a:lnSpc>
                <a:spcPct val="90000"/>
              </a:lnSpc>
              <a:spcBef>
                <a:spcPts val="1000"/>
              </a:spcBef>
              <a:buClr>
                <a:schemeClr val="dk1"/>
              </a:buClr>
              <a:buSzPts val="2800"/>
              <a:buFont typeface="Arial" panose="020B0604020202020204" pitchFamily="34" charset="0"/>
              <a:buChar char="•"/>
            </a:pPr>
            <a:r>
              <a:rPr lang="en-US" sz="2000" dirty="0">
                <a:solidFill>
                  <a:schemeClr val="tx2">
                    <a:lumMod val="10000"/>
                  </a:schemeClr>
                </a:solidFill>
                <a:latin typeface="Calibri"/>
                <a:cs typeface="Calibri"/>
                <a:sym typeface="Calibri"/>
              </a:rPr>
              <a:t>Look for inconsistencies with a high performing team in the text comments</a:t>
            </a:r>
          </a:p>
          <a:p>
            <a:pPr marL="50800" indent="0">
              <a:buNone/>
            </a:pPr>
            <a:endParaRPr lang="en-US" sz="2000" b="1" dirty="0">
              <a:solidFill>
                <a:schemeClr val="tx2">
                  <a:lumMod val="10000"/>
                </a:schemeClr>
              </a:solidFill>
            </a:endParaRPr>
          </a:p>
        </p:txBody>
      </p:sp>
      <p:sp>
        <p:nvSpPr>
          <p:cNvPr id="6" name="TextBox 5">
            <a:extLst>
              <a:ext uri="{FF2B5EF4-FFF2-40B4-BE49-F238E27FC236}">
                <a16:creationId xmlns:a16="http://schemas.microsoft.com/office/drawing/2014/main" id="{C88A2AF5-16B5-B1ED-B07B-32F985073536}"/>
              </a:ext>
            </a:extLst>
          </p:cNvPr>
          <p:cNvSpPr txBox="1"/>
          <p:nvPr/>
        </p:nvSpPr>
        <p:spPr>
          <a:xfrm>
            <a:off x="11342087" y="6613723"/>
            <a:ext cx="849913" cy="246221"/>
          </a:xfrm>
          <a:prstGeom prst="rect">
            <a:avLst/>
          </a:prstGeom>
          <a:noFill/>
        </p:spPr>
        <p:txBody>
          <a:bodyPr wrap="none" rtlCol="0">
            <a:spAutoFit/>
          </a:bodyPr>
          <a:lstStyle/>
          <a:p>
            <a:pPr algn="r"/>
            <a:r>
              <a:rPr lang="en-US" sz="1000" dirty="0">
                <a:solidFill>
                  <a:schemeClr val="bg1">
                    <a:lumMod val="50000"/>
                  </a:schemeClr>
                </a:solidFill>
              </a:rPr>
              <a:t>Step Four 6</a:t>
            </a:r>
          </a:p>
        </p:txBody>
      </p:sp>
    </p:spTree>
    <p:extLst>
      <p:ext uri="{BB962C8B-B14F-4D97-AF65-F5344CB8AC3E}">
        <p14:creationId xmlns:p14="http://schemas.microsoft.com/office/powerpoint/2010/main" val="2076592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65"/>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Low Lone Response</a:t>
            </a:r>
            <a:endParaRPr dirty="0"/>
          </a:p>
        </p:txBody>
      </p:sp>
      <p:sp>
        <p:nvSpPr>
          <p:cNvPr id="568" name="Google Shape;568;p65"/>
          <p:cNvSpPr txBox="1">
            <a:spLocks noGrp="1"/>
          </p:cNvSpPr>
          <p:nvPr>
            <p:ph type="body" idx="4294967295"/>
          </p:nvPr>
        </p:nvSpPr>
        <p:spPr>
          <a:xfrm>
            <a:off x="282857" y="933748"/>
            <a:ext cx="5417574" cy="5558492"/>
          </a:xfrm>
          <a:prstGeom prst="rect">
            <a:avLst/>
          </a:prstGeom>
        </p:spPr>
        <p:txBody>
          <a:bodyPr spcFirstLastPara="1" wrap="square" lIns="0" tIns="0" rIns="0" bIns="0" anchor="ctr" anchorCtr="0">
            <a:noAutofit/>
          </a:bodyPr>
          <a:lstStyle/>
          <a:p>
            <a:pPr marL="50800" indent="0">
              <a:spcBef>
                <a:spcPts val="600"/>
              </a:spcBef>
              <a:buNone/>
            </a:pPr>
            <a:r>
              <a:rPr lang="en-US" sz="2000" b="1" dirty="0">
                <a:solidFill>
                  <a:schemeClr val="tx2">
                    <a:lumMod val="10000"/>
                  </a:schemeClr>
                </a:solidFill>
              </a:rPr>
              <a:t>Notice</a:t>
            </a:r>
            <a:endParaRPr lang="en-US" sz="2000" dirty="0">
              <a:solidFill>
                <a:schemeClr val="tx2">
                  <a:lumMod val="10000"/>
                </a:schemeClr>
              </a:solidFill>
            </a:endParaRPr>
          </a:p>
          <a:p>
            <a:pPr>
              <a:spcBef>
                <a:spcPts val="600"/>
              </a:spcBef>
              <a:buFont typeface="Arial" panose="020B0604020202020204" pitchFamily="34" charset="0"/>
              <a:buChar char="•"/>
            </a:pPr>
            <a:r>
              <a:rPr lang="en-US" sz="2000" dirty="0">
                <a:solidFill>
                  <a:schemeClr val="tx2">
                    <a:lumMod val="10000"/>
                  </a:schemeClr>
                </a:solidFill>
              </a:rPr>
              <a:t>We don’t know for certain that the lone dot in the center is the same person</a:t>
            </a:r>
          </a:p>
          <a:p>
            <a:pPr>
              <a:spcBef>
                <a:spcPts val="600"/>
              </a:spcBef>
              <a:buFont typeface="Arial" panose="020B0604020202020204" pitchFamily="34" charset="0"/>
              <a:buChar char="•"/>
            </a:pPr>
            <a:r>
              <a:rPr lang="en-US" sz="2000" dirty="0">
                <a:solidFill>
                  <a:schemeClr val="tx2">
                    <a:lumMod val="10000"/>
                  </a:schemeClr>
                </a:solidFill>
              </a:rPr>
              <a:t>Someone is having a very different experience being on this team</a:t>
            </a:r>
          </a:p>
          <a:p>
            <a:pPr marL="50800" indent="0">
              <a:spcBef>
                <a:spcPts val="600"/>
              </a:spcBef>
              <a:buNone/>
            </a:pPr>
            <a:r>
              <a:rPr lang="en-US" sz="2000" b="1" dirty="0">
                <a:solidFill>
                  <a:schemeClr val="tx2">
                    <a:lumMod val="10000"/>
                  </a:schemeClr>
                </a:solidFill>
              </a:rPr>
              <a:t>Possible Causes:</a:t>
            </a:r>
          </a:p>
          <a:p>
            <a:pPr>
              <a:spcBef>
                <a:spcPts val="600"/>
              </a:spcBef>
              <a:buFont typeface="Arial" panose="020B0604020202020204" pitchFamily="34" charset="0"/>
              <a:buChar char="•"/>
            </a:pPr>
            <a:r>
              <a:rPr lang="en-US" sz="2000" dirty="0">
                <a:solidFill>
                  <a:schemeClr val="tx2">
                    <a:lumMod val="10000"/>
                  </a:schemeClr>
                </a:solidFill>
              </a:rPr>
              <a:t>Safety issue for an individual</a:t>
            </a:r>
          </a:p>
          <a:p>
            <a:pPr>
              <a:spcBef>
                <a:spcPts val="600"/>
              </a:spcBef>
              <a:buFont typeface="Arial" panose="020B0604020202020204" pitchFamily="34" charset="0"/>
              <a:buChar char="•"/>
            </a:pPr>
            <a:r>
              <a:rPr lang="en-US" sz="2000" dirty="0">
                <a:solidFill>
                  <a:schemeClr val="tx2">
                    <a:lumMod val="10000"/>
                  </a:schemeClr>
                </a:solidFill>
              </a:rPr>
              <a:t>Inclusion/respect issue for an individual</a:t>
            </a:r>
          </a:p>
          <a:p>
            <a:pPr marL="50800" indent="0">
              <a:spcBef>
                <a:spcPts val="600"/>
              </a:spcBef>
              <a:buNone/>
            </a:pPr>
            <a:r>
              <a:rPr lang="en-US" sz="2000" b="1" dirty="0">
                <a:solidFill>
                  <a:schemeClr val="tx2">
                    <a:lumMod val="10000"/>
                  </a:schemeClr>
                </a:solidFill>
              </a:rPr>
              <a:t>Tips:</a:t>
            </a:r>
            <a:endParaRPr lang="en-US" sz="2000" dirty="0">
              <a:solidFill>
                <a:schemeClr val="tx2">
                  <a:lumMod val="10000"/>
                </a:schemeClr>
              </a:solidFill>
            </a:endParaRPr>
          </a:p>
          <a:p>
            <a:pPr>
              <a:spcBef>
                <a:spcPts val="600"/>
              </a:spcBef>
              <a:buFont typeface="Arial" panose="020B0604020202020204" pitchFamily="34" charset="0"/>
              <a:buChar char="•"/>
            </a:pPr>
            <a:r>
              <a:rPr lang="en-US" sz="2000" dirty="0">
                <a:solidFill>
                  <a:schemeClr val="tx2">
                    <a:lumMod val="10000"/>
                  </a:schemeClr>
                </a:solidFill>
              </a:rPr>
              <a:t>Ask if someone wants to represent the perspective of a low scorer</a:t>
            </a:r>
          </a:p>
          <a:p>
            <a:pPr>
              <a:spcBef>
                <a:spcPts val="600"/>
              </a:spcBef>
              <a:buFont typeface="Arial" panose="020B0604020202020204" pitchFamily="34" charset="0"/>
              <a:buChar char="•"/>
            </a:pPr>
            <a:r>
              <a:rPr lang="en-US" sz="2000" dirty="0">
                <a:solidFill>
                  <a:schemeClr val="tx2">
                    <a:lumMod val="10000"/>
                  </a:schemeClr>
                </a:solidFill>
              </a:rPr>
              <a:t>Read the text comments for insights</a:t>
            </a:r>
          </a:p>
          <a:p>
            <a:pPr>
              <a:spcBef>
                <a:spcPts val="600"/>
              </a:spcBef>
              <a:buFont typeface="Arial" panose="020B0604020202020204" pitchFamily="34" charset="0"/>
              <a:buChar char="•"/>
            </a:pPr>
            <a:r>
              <a:rPr lang="en-US" sz="2000" dirty="0">
                <a:solidFill>
                  <a:schemeClr val="tx2">
                    <a:lumMod val="10000"/>
                  </a:schemeClr>
                </a:solidFill>
              </a:rPr>
              <a:t>Watch for defensiveness from the high scorers. Keep conversations focused on growth, not blame. We’re not trying to </a:t>
            </a:r>
            <a:r>
              <a:rPr lang="en-US" sz="2000" i="1" dirty="0">
                <a:solidFill>
                  <a:schemeClr val="tx2">
                    <a:lumMod val="10000"/>
                  </a:schemeClr>
                </a:solidFill>
              </a:rPr>
              <a:t>be</a:t>
            </a:r>
            <a:r>
              <a:rPr lang="en-US" sz="2000" dirty="0">
                <a:solidFill>
                  <a:schemeClr val="tx2">
                    <a:lumMod val="10000"/>
                  </a:schemeClr>
                </a:solidFill>
              </a:rPr>
              <a:t> right, we’re trying to </a:t>
            </a:r>
            <a:r>
              <a:rPr lang="en-US" sz="2000" i="1" dirty="0">
                <a:solidFill>
                  <a:schemeClr val="tx2">
                    <a:lumMod val="10000"/>
                  </a:schemeClr>
                </a:solidFill>
              </a:rPr>
              <a:t>get it</a:t>
            </a:r>
            <a:r>
              <a:rPr lang="en-US" sz="2000" dirty="0">
                <a:solidFill>
                  <a:schemeClr val="tx2">
                    <a:lumMod val="10000"/>
                  </a:schemeClr>
                </a:solidFill>
              </a:rPr>
              <a:t> right</a:t>
            </a:r>
          </a:p>
        </p:txBody>
      </p:sp>
      <p:pic>
        <p:nvPicPr>
          <p:cNvPr id="569" name="Google Shape;569;p65"/>
          <p:cNvPicPr preferRelativeResize="0"/>
          <p:nvPr/>
        </p:nvPicPr>
        <p:blipFill>
          <a:blip r:embed="rId3">
            <a:alphaModFix/>
          </a:blip>
          <a:stretch>
            <a:fillRect/>
          </a:stretch>
        </p:blipFill>
        <p:spPr>
          <a:xfrm>
            <a:off x="5780384" y="91440"/>
            <a:ext cx="6400800" cy="6400800"/>
          </a:xfrm>
          <a:prstGeom prst="rect">
            <a:avLst/>
          </a:prstGeom>
          <a:noFill/>
          <a:ln>
            <a:noFill/>
          </a:ln>
        </p:spPr>
      </p:pic>
      <p:sp>
        <p:nvSpPr>
          <p:cNvPr id="6" name="TextBox 5">
            <a:extLst>
              <a:ext uri="{FF2B5EF4-FFF2-40B4-BE49-F238E27FC236}">
                <a16:creationId xmlns:a16="http://schemas.microsoft.com/office/drawing/2014/main" id="{1846D872-D18D-2BF6-5E97-5FB502CCDDF7}"/>
              </a:ext>
            </a:extLst>
          </p:cNvPr>
          <p:cNvSpPr txBox="1"/>
          <p:nvPr/>
        </p:nvSpPr>
        <p:spPr>
          <a:xfrm>
            <a:off x="11342087" y="6613723"/>
            <a:ext cx="849913" cy="246221"/>
          </a:xfrm>
          <a:prstGeom prst="rect">
            <a:avLst/>
          </a:prstGeom>
          <a:noFill/>
        </p:spPr>
        <p:txBody>
          <a:bodyPr wrap="none" rtlCol="0">
            <a:spAutoFit/>
          </a:bodyPr>
          <a:lstStyle/>
          <a:p>
            <a:pPr algn="r"/>
            <a:r>
              <a:rPr lang="en-US" sz="1000" dirty="0">
                <a:solidFill>
                  <a:schemeClr val="bg1">
                    <a:lumMod val="50000"/>
                  </a:schemeClr>
                </a:solidFill>
              </a:rPr>
              <a:t>Step Four 7</a:t>
            </a:r>
          </a:p>
        </p:txBody>
      </p:sp>
    </p:spTree>
    <p:extLst>
      <p:ext uri="{BB962C8B-B14F-4D97-AF65-F5344CB8AC3E}">
        <p14:creationId xmlns:p14="http://schemas.microsoft.com/office/powerpoint/2010/main" val="1819291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4"/>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Low Consensus</a:t>
            </a:r>
            <a:endParaRPr dirty="0"/>
          </a:p>
        </p:txBody>
      </p:sp>
      <p:sp>
        <p:nvSpPr>
          <p:cNvPr id="560" name="Google Shape;560;p64"/>
          <p:cNvSpPr txBox="1">
            <a:spLocks noGrp="1"/>
          </p:cNvSpPr>
          <p:nvPr>
            <p:ph type="body" idx="4294967295"/>
          </p:nvPr>
        </p:nvSpPr>
        <p:spPr>
          <a:xfrm>
            <a:off x="422786" y="1248696"/>
            <a:ext cx="5124450" cy="5070053"/>
          </a:xfrm>
          <a:prstGeom prst="rect">
            <a:avLst/>
          </a:prstGeom>
        </p:spPr>
        <p:txBody>
          <a:bodyPr spcFirstLastPara="1" wrap="square" lIns="0" tIns="0" rIns="0" bIns="0" anchor="ctr" anchorCtr="0">
            <a:noAutofit/>
          </a:bodyPr>
          <a:lstStyle/>
          <a:p>
            <a:pPr marL="50800" indent="0">
              <a:buNone/>
            </a:pPr>
            <a:r>
              <a:rPr lang="en-US" sz="2000" b="1" dirty="0">
                <a:solidFill>
                  <a:schemeClr val="tx2">
                    <a:lumMod val="10000"/>
                  </a:schemeClr>
                </a:solidFill>
              </a:rPr>
              <a:t>Notice:</a:t>
            </a:r>
          </a:p>
          <a:p>
            <a:pPr>
              <a:buFont typeface="Arial" panose="020B0604020202020204" pitchFamily="34" charset="0"/>
              <a:buChar char="•"/>
            </a:pPr>
            <a:r>
              <a:rPr lang="en-US" sz="2000" dirty="0">
                <a:solidFill>
                  <a:schemeClr val="tx2">
                    <a:lumMod val="10000"/>
                  </a:schemeClr>
                </a:solidFill>
              </a:rPr>
              <a:t>Grey bars are wide</a:t>
            </a:r>
          </a:p>
          <a:p>
            <a:pPr marL="50800" indent="0">
              <a:buNone/>
            </a:pPr>
            <a:r>
              <a:rPr lang="en-US" sz="2000" b="1" dirty="0">
                <a:solidFill>
                  <a:schemeClr val="tx2">
                    <a:lumMod val="10000"/>
                  </a:schemeClr>
                </a:solidFill>
              </a:rPr>
              <a:t>Potential Causes:</a:t>
            </a:r>
            <a:endParaRPr lang="en-US" sz="2000" dirty="0">
              <a:solidFill>
                <a:schemeClr val="tx2">
                  <a:lumMod val="10000"/>
                </a:schemeClr>
              </a:solidFill>
            </a:endParaRPr>
          </a:p>
          <a:p>
            <a:pPr>
              <a:buFont typeface="Arial" panose="020B0604020202020204" pitchFamily="34" charset="0"/>
              <a:buChar char="•"/>
            </a:pPr>
            <a:r>
              <a:rPr lang="en-US" sz="2000" dirty="0">
                <a:solidFill>
                  <a:schemeClr val="tx2">
                    <a:lumMod val="10000"/>
                  </a:schemeClr>
                </a:solidFill>
              </a:rPr>
              <a:t>The squad or team has a lot of churn</a:t>
            </a:r>
          </a:p>
          <a:p>
            <a:pPr>
              <a:buFont typeface="Arial" panose="020B0604020202020204" pitchFamily="34" charset="0"/>
              <a:buChar char="•"/>
            </a:pPr>
            <a:r>
              <a:rPr lang="en-US" sz="2000" dirty="0">
                <a:solidFill>
                  <a:schemeClr val="tx2">
                    <a:lumMod val="10000"/>
                  </a:schemeClr>
                </a:solidFill>
              </a:rPr>
              <a:t>Remote/dispersed team with no in-person time</a:t>
            </a:r>
          </a:p>
          <a:p>
            <a:pPr marL="50800" indent="0">
              <a:buNone/>
            </a:pPr>
            <a:r>
              <a:rPr lang="en-US" sz="2000" b="1" dirty="0">
                <a:solidFill>
                  <a:schemeClr val="tx2">
                    <a:lumMod val="10000"/>
                  </a:schemeClr>
                </a:solidFill>
              </a:rPr>
              <a:t>Facilitation Tips:</a:t>
            </a:r>
            <a:endParaRPr lang="en-US" sz="2000" dirty="0">
              <a:solidFill>
                <a:schemeClr val="tx2">
                  <a:lumMod val="10000"/>
                </a:schemeClr>
              </a:solidFill>
            </a:endParaRPr>
          </a:p>
          <a:p>
            <a:pPr>
              <a:buFont typeface="Arial" panose="020B0604020202020204" pitchFamily="34" charset="0"/>
              <a:buChar char="•"/>
            </a:pPr>
            <a:r>
              <a:rPr lang="en-US" sz="2000" dirty="0">
                <a:solidFill>
                  <a:schemeClr val="tx2">
                    <a:lumMod val="10000"/>
                  </a:schemeClr>
                </a:solidFill>
              </a:rPr>
              <a:t>Low consensus is at least as important a finding for a team like this as is the red line</a:t>
            </a:r>
          </a:p>
          <a:p>
            <a:pPr>
              <a:buFont typeface="Arial" panose="020B0604020202020204" pitchFamily="34" charset="0"/>
              <a:buChar char="•"/>
            </a:pPr>
            <a:r>
              <a:rPr lang="en-US" sz="2000" dirty="0">
                <a:solidFill>
                  <a:schemeClr val="tx2">
                    <a:lumMod val="10000"/>
                  </a:schemeClr>
                </a:solidFill>
              </a:rPr>
              <a:t>Ask someone to represent the higher score in a competency and someone the lower and ask them to discuss those perspectives.</a:t>
            </a:r>
          </a:p>
          <a:p>
            <a:pPr>
              <a:buFont typeface="Arial" panose="020B0604020202020204" pitchFamily="34" charset="0"/>
              <a:buChar char="•"/>
            </a:pPr>
            <a:r>
              <a:rPr lang="en-US" sz="2000" dirty="0">
                <a:solidFill>
                  <a:schemeClr val="tx2">
                    <a:lumMod val="10000"/>
                  </a:schemeClr>
                </a:solidFill>
              </a:rPr>
              <a:t>Suggest at least once per quarter in-person work and non-work-related activities</a:t>
            </a:r>
          </a:p>
        </p:txBody>
      </p:sp>
      <p:pic>
        <p:nvPicPr>
          <p:cNvPr id="559" name="Google Shape;559;p64"/>
          <p:cNvPicPr preferRelativeResize="0"/>
          <p:nvPr/>
        </p:nvPicPr>
        <p:blipFill>
          <a:blip r:embed="rId3">
            <a:alphaModFix/>
          </a:blip>
          <a:stretch>
            <a:fillRect/>
          </a:stretch>
        </p:blipFill>
        <p:spPr>
          <a:xfrm>
            <a:off x="5779008" y="91440"/>
            <a:ext cx="6400800" cy="6400800"/>
          </a:xfrm>
          <a:prstGeom prst="rect">
            <a:avLst/>
          </a:prstGeom>
          <a:noFill/>
          <a:ln>
            <a:noFill/>
          </a:ln>
        </p:spPr>
      </p:pic>
      <p:sp>
        <p:nvSpPr>
          <p:cNvPr id="6" name="TextBox 5">
            <a:extLst>
              <a:ext uri="{FF2B5EF4-FFF2-40B4-BE49-F238E27FC236}">
                <a16:creationId xmlns:a16="http://schemas.microsoft.com/office/drawing/2014/main" id="{3FCB16D5-3D57-5D5E-7B08-03658167BF9B}"/>
              </a:ext>
            </a:extLst>
          </p:cNvPr>
          <p:cNvSpPr txBox="1"/>
          <p:nvPr/>
        </p:nvSpPr>
        <p:spPr>
          <a:xfrm>
            <a:off x="11342087" y="6613723"/>
            <a:ext cx="849913" cy="246221"/>
          </a:xfrm>
          <a:prstGeom prst="rect">
            <a:avLst/>
          </a:prstGeom>
          <a:noFill/>
        </p:spPr>
        <p:txBody>
          <a:bodyPr wrap="none" rtlCol="0">
            <a:spAutoFit/>
          </a:bodyPr>
          <a:lstStyle/>
          <a:p>
            <a:pPr algn="r"/>
            <a:r>
              <a:rPr lang="en-US" sz="1000" dirty="0">
                <a:solidFill>
                  <a:schemeClr val="bg1">
                    <a:lumMod val="50000"/>
                  </a:schemeClr>
                </a:solidFill>
              </a:rPr>
              <a:t>Step Four 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3"/>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a:t>Assumptions About You</a:t>
            </a:r>
            <a:endParaRPr sz="3600"/>
          </a:p>
        </p:txBody>
      </p:sp>
      <p:sp>
        <p:nvSpPr>
          <p:cNvPr id="268" name="Google Shape;268;p33"/>
          <p:cNvSpPr txBox="1">
            <a:spLocks noGrp="1"/>
          </p:cNvSpPr>
          <p:nvPr>
            <p:ph type="body" idx="1"/>
          </p:nvPr>
        </p:nvSpPr>
        <p:spPr>
          <a:xfrm>
            <a:off x="5990897" y="1220638"/>
            <a:ext cx="5792748" cy="4782300"/>
          </a:xfrm>
          <a:prstGeom prst="rect">
            <a:avLst/>
          </a:prstGeom>
        </p:spPr>
        <p:txBody>
          <a:bodyPr spcFirstLastPara="1" wrap="square" lIns="0" tIns="0" rIns="0" bIns="0" anchor="ctr" anchorCtr="0">
            <a:noAutofit/>
          </a:bodyPr>
          <a:lstStyle/>
          <a:p>
            <a:pPr marL="457200" lvl="0" indent="-368300" algn="l" rtl="0">
              <a:lnSpc>
                <a:spcPct val="115000"/>
              </a:lnSpc>
              <a:spcBef>
                <a:spcPts val="1200"/>
              </a:spcBef>
              <a:spcAft>
                <a:spcPts val="0"/>
              </a:spcAft>
              <a:buClr>
                <a:srgbClr val="000000"/>
              </a:buClr>
              <a:buSzPts val="2200"/>
              <a:buChar char="●"/>
            </a:pPr>
            <a:r>
              <a:rPr lang="en-US" sz="2000" dirty="0">
                <a:solidFill>
                  <a:srgbClr val="000000"/>
                </a:solidFill>
                <a:latin typeface="Arial"/>
                <a:ea typeface="Arial"/>
                <a:cs typeface="Arial"/>
                <a:sym typeface="Arial"/>
              </a:rPr>
              <a:t>Experienced with Agile</a:t>
            </a:r>
            <a:endParaRPr sz="2000" dirty="0">
              <a:solidFill>
                <a:srgbClr val="000000"/>
              </a:solidFill>
              <a:latin typeface="Arial"/>
              <a:ea typeface="Arial"/>
              <a:cs typeface="Arial"/>
              <a:sym typeface="Arial"/>
            </a:endParaRPr>
          </a:p>
          <a:p>
            <a:pPr marL="457200" lvl="0" indent="-368300" algn="l" rtl="0">
              <a:lnSpc>
                <a:spcPct val="115000"/>
              </a:lnSpc>
              <a:spcBef>
                <a:spcPts val="1200"/>
              </a:spcBef>
              <a:spcAft>
                <a:spcPts val="0"/>
              </a:spcAft>
              <a:buClr>
                <a:srgbClr val="000000"/>
              </a:buClr>
              <a:buSzPts val="2200"/>
              <a:buChar char="●"/>
            </a:pPr>
            <a:r>
              <a:rPr lang="en-US" sz="2000" dirty="0">
                <a:solidFill>
                  <a:srgbClr val="000000"/>
                </a:solidFill>
                <a:latin typeface="Arial"/>
                <a:ea typeface="Arial"/>
                <a:cs typeface="Arial"/>
                <a:sym typeface="Arial"/>
              </a:rPr>
              <a:t>Understanding of - and belief in - the value of continuous improvement</a:t>
            </a:r>
            <a:endParaRPr sz="2000" dirty="0">
              <a:solidFill>
                <a:srgbClr val="000000"/>
              </a:solidFill>
              <a:latin typeface="Arial"/>
              <a:ea typeface="Arial"/>
              <a:cs typeface="Arial"/>
              <a:sym typeface="Arial"/>
            </a:endParaRPr>
          </a:p>
          <a:p>
            <a:pPr marL="457200" lvl="0" indent="-368300" algn="l" rtl="0">
              <a:lnSpc>
                <a:spcPct val="115000"/>
              </a:lnSpc>
              <a:spcBef>
                <a:spcPts val="1200"/>
              </a:spcBef>
              <a:spcAft>
                <a:spcPts val="0"/>
              </a:spcAft>
              <a:buClr>
                <a:srgbClr val="000000"/>
              </a:buClr>
              <a:buSzPts val="2200"/>
              <a:buChar char="●"/>
            </a:pPr>
            <a:r>
              <a:rPr lang="en-US" sz="2000" dirty="0">
                <a:solidFill>
                  <a:srgbClr val="000000"/>
                </a:solidFill>
                <a:latin typeface="Arial"/>
                <a:ea typeface="Arial"/>
                <a:cs typeface="Arial"/>
                <a:sym typeface="Arial"/>
              </a:rPr>
              <a:t>Facilitation experience - comfortable leading a group discussion</a:t>
            </a:r>
            <a:endParaRPr sz="2000" dirty="0">
              <a:solidFill>
                <a:srgbClr val="000000"/>
              </a:solidFill>
              <a:latin typeface="Arial"/>
              <a:ea typeface="Arial"/>
              <a:cs typeface="Arial"/>
              <a:sym typeface="Arial"/>
            </a:endParaRPr>
          </a:p>
          <a:p>
            <a:pPr marL="457200" lvl="0" indent="-368300" algn="l" rtl="0">
              <a:lnSpc>
                <a:spcPct val="115000"/>
              </a:lnSpc>
              <a:spcBef>
                <a:spcPts val="1200"/>
              </a:spcBef>
              <a:spcAft>
                <a:spcPts val="0"/>
              </a:spcAft>
              <a:buClr>
                <a:srgbClr val="000000"/>
              </a:buClr>
              <a:buSzPts val="2200"/>
              <a:buChar char="●"/>
            </a:pPr>
            <a:r>
              <a:rPr lang="en-US" sz="2000" dirty="0">
                <a:solidFill>
                  <a:srgbClr val="000000"/>
                </a:solidFill>
                <a:latin typeface="Arial"/>
                <a:ea typeface="Arial"/>
                <a:cs typeface="Arial"/>
                <a:sym typeface="Arial"/>
              </a:rPr>
              <a:t>Self-awareness - role awareness - hold the space for collaboration, stay out of the solution </a:t>
            </a:r>
            <a:endParaRPr sz="2000" dirty="0">
              <a:solidFill>
                <a:srgbClr val="000000"/>
              </a:solidFill>
              <a:latin typeface="Arial"/>
              <a:ea typeface="Arial"/>
              <a:cs typeface="Arial"/>
              <a:sym typeface="Arial"/>
            </a:endParaRPr>
          </a:p>
          <a:p>
            <a:pPr marL="457200" lvl="0" indent="-368300" algn="l" rtl="0">
              <a:lnSpc>
                <a:spcPct val="115000"/>
              </a:lnSpc>
              <a:spcBef>
                <a:spcPts val="1200"/>
              </a:spcBef>
              <a:spcAft>
                <a:spcPts val="0"/>
              </a:spcAft>
              <a:buClr>
                <a:srgbClr val="000000"/>
              </a:buClr>
              <a:buSzPts val="2200"/>
              <a:buChar char="●"/>
            </a:pPr>
            <a:r>
              <a:rPr lang="en-US" sz="2000" dirty="0">
                <a:solidFill>
                  <a:srgbClr val="000000"/>
                </a:solidFill>
                <a:latin typeface="Arial"/>
                <a:ea typeface="Arial"/>
                <a:cs typeface="Arial"/>
                <a:sym typeface="Arial"/>
              </a:rPr>
              <a:t>Good news: if you already facilitate periodic retrospectives, you have most of the skills you’ll need for AH’s strategic retrospectives</a:t>
            </a:r>
            <a:endParaRPr sz="2000" dirty="0"/>
          </a:p>
        </p:txBody>
      </p:sp>
      <p:pic>
        <p:nvPicPr>
          <p:cNvPr id="6" name="Picture 4">
            <a:extLst>
              <a:ext uri="{FF2B5EF4-FFF2-40B4-BE49-F238E27FC236}">
                <a16:creationId xmlns:a16="http://schemas.microsoft.com/office/drawing/2014/main" id="{2E90891C-D422-6244-5664-C339881C1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19" y="1784115"/>
            <a:ext cx="5486400" cy="36553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1CB74AF-A700-D518-1BF6-2E26F187FEC6}"/>
              </a:ext>
            </a:extLst>
          </p:cNvPr>
          <p:cNvSpPr txBox="1"/>
          <p:nvPr/>
        </p:nvSpPr>
        <p:spPr>
          <a:xfrm>
            <a:off x="11646658" y="6613723"/>
            <a:ext cx="545342" cy="246221"/>
          </a:xfrm>
          <a:prstGeom prst="rect">
            <a:avLst/>
          </a:prstGeom>
          <a:noFill/>
        </p:spPr>
        <p:txBody>
          <a:bodyPr wrap="none" rtlCol="0">
            <a:spAutoFit/>
          </a:bodyPr>
          <a:lstStyle/>
          <a:p>
            <a:pPr algn="r"/>
            <a:r>
              <a:rPr lang="en-US" sz="1000" dirty="0">
                <a:solidFill>
                  <a:schemeClr val="bg1">
                    <a:lumMod val="50000"/>
                  </a:schemeClr>
                </a:solidFill>
              </a:rPr>
              <a:t>Intro 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6"/>
          <p:cNvSpPr txBox="1">
            <a:spLocks noGrp="1"/>
          </p:cNvSpPr>
          <p:nvPr>
            <p:ph type="title"/>
          </p:nvPr>
        </p:nvSpPr>
        <p:spPr>
          <a:prstGeom prst="rect">
            <a:avLst/>
          </a:prstGeom>
        </p:spPr>
        <p:txBody>
          <a:bodyPr spcFirstLastPara="1" wrap="square" lIns="0" tIns="0" rIns="0" bIns="0" anchor="ctr" anchorCtr="0">
            <a:noAutofit/>
          </a:bodyPr>
          <a:lstStyle/>
          <a:p>
            <a:pPr lvl="0"/>
            <a:r>
              <a:rPr lang="en-US" dirty="0"/>
              <a:t>High Consensus</a:t>
            </a:r>
            <a:endParaRPr dirty="0"/>
          </a:p>
        </p:txBody>
      </p:sp>
      <p:sp>
        <p:nvSpPr>
          <p:cNvPr id="578" name="Google Shape;578;p66"/>
          <p:cNvSpPr txBox="1">
            <a:spLocks noGrp="1"/>
          </p:cNvSpPr>
          <p:nvPr>
            <p:ph type="body" idx="4294967295"/>
          </p:nvPr>
        </p:nvSpPr>
        <p:spPr>
          <a:xfrm>
            <a:off x="327907" y="1077912"/>
            <a:ext cx="5089668" cy="5057417"/>
          </a:xfrm>
          <a:prstGeom prst="rect">
            <a:avLst/>
          </a:prstGeom>
        </p:spPr>
        <p:txBody>
          <a:bodyPr spcFirstLastPara="1" wrap="square" lIns="0" tIns="0" rIns="0" bIns="0" anchor="ctr" anchorCtr="0">
            <a:noAutofit/>
          </a:bodyPr>
          <a:lstStyle/>
          <a:p>
            <a:pPr marL="50800" indent="0">
              <a:buNone/>
            </a:pPr>
            <a:r>
              <a:rPr lang="en-US" sz="2000" b="1" dirty="0">
                <a:solidFill>
                  <a:schemeClr val="tx2">
                    <a:lumMod val="10000"/>
                  </a:schemeClr>
                </a:solidFill>
              </a:rPr>
              <a:t>Notice:</a:t>
            </a:r>
          </a:p>
          <a:p>
            <a:pPr>
              <a:buFont typeface="Arial" panose="020B0604020202020204" pitchFamily="34" charset="0"/>
              <a:buChar char="•"/>
            </a:pPr>
            <a:r>
              <a:rPr lang="en-US" sz="2000" dirty="0">
                <a:solidFill>
                  <a:schemeClr val="tx2">
                    <a:lumMod val="10000"/>
                  </a:schemeClr>
                </a:solidFill>
              </a:rPr>
              <a:t>Grey areas are narrow all around</a:t>
            </a:r>
          </a:p>
          <a:p>
            <a:pPr marL="50800" indent="0">
              <a:buNone/>
            </a:pPr>
            <a:r>
              <a:rPr lang="en-US" sz="2000" b="1" dirty="0">
                <a:solidFill>
                  <a:schemeClr val="tx2">
                    <a:lumMod val="10000"/>
                  </a:schemeClr>
                </a:solidFill>
              </a:rPr>
              <a:t>Potential Causes:</a:t>
            </a:r>
            <a:endParaRPr lang="en-US" sz="2000" dirty="0">
              <a:solidFill>
                <a:schemeClr val="tx2">
                  <a:lumMod val="10000"/>
                </a:schemeClr>
              </a:solidFill>
            </a:endParaRPr>
          </a:p>
          <a:p>
            <a:pPr>
              <a:buFont typeface="Arial" panose="020B0604020202020204" pitchFamily="34" charset="0"/>
              <a:buChar char="•"/>
            </a:pPr>
            <a:r>
              <a:rPr lang="en-US" sz="2000" dirty="0">
                <a:solidFill>
                  <a:schemeClr val="tx2">
                    <a:lumMod val="10000"/>
                  </a:schemeClr>
                </a:solidFill>
              </a:rPr>
              <a:t>Often, this is a sign of a squad or team that gets along and respects each other, probably been together for a long time</a:t>
            </a:r>
          </a:p>
          <a:p>
            <a:pPr marL="50800" indent="0">
              <a:buNone/>
            </a:pPr>
            <a:r>
              <a:rPr lang="en-US" sz="2000" b="1" dirty="0">
                <a:solidFill>
                  <a:schemeClr val="tx2">
                    <a:lumMod val="10000"/>
                  </a:schemeClr>
                </a:solidFill>
              </a:rPr>
              <a:t>Facilitation Tips:</a:t>
            </a:r>
            <a:endParaRPr lang="en-US" sz="2000" dirty="0">
              <a:solidFill>
                <a:schemeClr val="tx2">
                  <a:lumMod val="10000"/>
                </a:schemeClr>
              </a:solidFill>
            </a:endParaRPr>
          </a:p>
          <a:p>
            <a:pPr>
              <a:buFont typeface="Arial" panose="020B0604020202020204" pitchFamily="34" charset="0"/>
              <a:buChar char="•"/>
            </a:pPr>
            <a:r>
              <a:rPr lang="en-US" sz="2000" dirty="0">
                <a:solidFill>
                  <a:schemeClr val="tx2">
                    <a:lumMod val="10000"/>
                  </a:schemeClr>
                </a:solidFill>
              </a:rPr>
              <a:t>Low and narrow scores are great targets for growth items since the squad or team agrees that the competency needs improvement</a:t>
            </a:r>
          </a:p>
          <a:p>
            <a:pPr>
              <a:buFont typeface="Arial" panose="020B0604020202020204" pitchFamily="34" charset="0"/>
              <a:buChar char="•"/>
            </a:pPr>
            <a:r>
              <a:rPr lang="en-US" sz="2000" dirty="0">
                <a:solidFill>
                  <a:schemeClr val="tx2">
                    <a:lumMod val="10000"/>
                  </a:schemeClr>
                </a:solidFill>
              </a:rPr>
              <a:t>High and narrow scores indicate a competency that likely doesn’t need improvement</a:t>
            </a:r>
          </a:p>
        </p:txBody>
      </p:sp>
      <p:pic>
        <p:nvPicPr>
          <p:cNvPr id="577" name="Google Shape;577;p66"/>
          <p:cNvPicPr preferRelativeResize="0"/>
          <p:nvPr/>
        </p:nvPicPr>
        <p:blipFill>
          <a:blip r:embed="rId3">
            <a:alphaModFix/>
          </a:blip>
          <a:stretch>
            <a:fillRect/>
          </a:stretch>
        </p:blipFill>
        <p:spPr>
          <a:xfrm>
            <a:off x="5780384" y="91440"/>
            <a:ext cx="6400800" cy="6400800"/>
          </a:xfrm>
          <a:prstGeom prst="rect">
            <a:avLst/>
          </a:prstGeom>
          <a:noFill/>
          <a:ln>
            <a:noFill/>
          </a:ln>
        </p:spPr>
      </p:pic>
      <p:sp>
        <p:nvSpPr>
          <p:cNvPr id="6" name="TextBox 5">
            <a:extLst>
              <a:ext uri="{FF2B5EF4-FFF2-40B4-BE49-F238E27FC236}">
                <a16:creationId xmlns:a16="http://schemas.microsoft.com/office/drawing/2014/main" id="{58236B95-E689-07C7-D68D-6760AF027339}"/>
              </a:ext>
            </a:extLst>
          </p:cNvPr>
          <p:cNvSpPr txBox="1"/>
          <p:nvPr/>
        </p:nvSpPr>
        <p:spPr>
          <a:xfrm>
            <a:off x="11342087" y="6613723"/>
            <a:ext cx="849913" cy="246221"/>
          </a:xfrm>
          <a:prstGeom prst="rect">
            <a:avLst/>
          </a:prstGeom>
          <a:noFill/>
        </p:spPr>
        <p:txBody>
          <a:bodyPr wrap="none" rtlCol="0">
            <a:spAutoFit/>
          </a:bodyPr>
          <a:lstStyle/>
          <a:p>
            <a:pPr algn="r"/>
            <a:r>
              <a:rPr lang="en-US" sz="1000" dirty="0">
                <a:solidFill>
                  <a:schemeClr val="bg1">
                    <a:lumMod val="50000"/>
                  </a:schemeClr>
                </a:solidFill>
              </a:rPr>
              <a:t>Step Four 9</a:t>
            </a:r>
          </a:p>
        </p:txBody>
      </p:sp>
    </p:spTree>
    <p:extLst>
      <p:ext uri="{BB962C8B-B14F-4D97-AF65-F5344CB8AC3E}">
        <p14:creationId xmlns:p14="http://schemas.microsoft.com/office/powerpoint/2010/main" val="3796414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6"/>
          <p:cNvSpPr txBox="1">
            <a:spLocks noGrp="1"/>
          </p:cNvSpPr>
          <p:nvPr>
            <p:ph type="title"/>
          </p:nvPr>
        </p:nvSpPr>
        <p:spPr>
          <a:prstGeom prst="rect">
            <a:avLst/>
          </a:prstGeom>
        </p:spPr>
        <p:txBody>
          <a:bodyPr spcFirstLastPara="1" wrap="square" lIns="0" tIns="0" rIns="0" bIns="0" anchor="ctr" anchorCtr="0">
            <a:noAutofit/>
          </a:bodyPr>
          <a:lstStyle/>
          <a:p>
            <a:pPr lvl="0"/>
            <a:r>
              <a:rPr lang="en-US" dirty="0"/>
              <a:t>Activity: Idea Board</a:t>
            </a:r>
            <a:endParaRPr dirty="0"/>
          </a:p>
        </p:txBody>
      </p:sp>
      <p:sp>
        <p:nvSpPr>
          <p:cNvPr id="578" name="Google Shape;578;p66"/>
          <p:cNvSpPr txBox="1">
            <a:spLocks noGrp="1"/>
          </p:cNvSpPr>
          <p:nvPr>
            <p:ph type="body" idx="4294967295"/>
          </p:nvPr>
        </p:nvSpPr>
        <p:spPr>
          <a:xfrm>
            <a:off x="367237" y="1208257"/>
            <a:ext cx="5089668" cy="4966175"/>
          </a:xfrm>
          <a:prstGeom prst="rect">
            <a:avLst/>
          </a:prstGeom>
        </p:spPr>
        <p:txBody>
          <a:bodyPr spcFirstLastPara="1" wrap="square" lIns="0" tIns="0" rIns="0" bIns="0" anchor="ctr" anchorCtr="0">
            <a:noAutofit/>
          </a:bodyPr>
          <a:lstStyle/>
          <a:p>
            <a:pPr marL="50800" indent="0">
              <a:buNone/>
            </a:pPr>
            <a:r>
              <a:rPr lang="en-US" sz="2400" b="1" dirty="0">
                <a:solidFill>
                  <a:schemeClr val="tx2">
                    <a:lumMod val="10000"/>
                  </a:schemeClr>
                </a:solidFill>
              </a:rPr>
              <a:t>Notice the low competencies of Allocation &amp; Stability, Technical Excellence, and Self-Organization</a:t>
            </a:r>
          </a:p>
          <a:p>
            <a:pPr marL="508000" indent="-457200">
              <a:buFont typeface="+mj-lt"/>
              <a:buAutoNum type="arabicPeriod"/>
            </a:pPr>
            <a:r>
              <a:rPr lang="en-US" sz="2400" dirty="0">
                <a:solidFill>
                  <a:schemeClr val="tx2">
                    <a:lumMod val="10000"/>
                  </a:schemeClr>
                </a:solidFill>
              </a:rPr>
              <a:t>Open the assessment your instructor tells you to.</a:t>
            </a:r>
          </a:p>
          <a:p>
            <a:pPr marL="508000" indent="-457200">
              <a:buFont typeface="+mj-lt"/>
              <a:buAutoNum type="arabicPeriod"/>
            </a:pPr>
            <a:r>
              <a:rPr lang="en-US" sz="2400" dirty="0">
                <a:solidFill>
                  <a:schemeClr val="tx2">
                    <a:lumMod val="10000"/>
                  </a:schemeClr>
                </a:solidFill>
              </a:rPr>
              <a:t>Using the radar on this slide, invent either a cause for these scores being low or invent an effect/impact of the score being low on the team.</a:t>
            </a:r>
          </a:p>
          <a:p>
            <a:pPr marL="508000" indent="-457200">
              <a:buFont typeface="+mj-lt"/>
              <a:buAutoNum type="arabicPeriod"/>
            </a:pPr>
            <a:r>
              <a:rPr lang="en-US" sz="2400" dirty="0">
                <a:solidFill>
                  <a:schemeClr val="tx2">
                    <a:lumMod val="10000"/>
                  </a:schemeClr>
                </a:solidFill>
              </a:rPr>
              <a:t>Create stickies on the idea board and record those thoughts.</a:t>
            </a:r>
          </a:p>
          <a:p>
            <a:pPr marL="50800" indent="0">
              <a:buNone/>
            </a:pPr>
            <a:r>
              <a:rPr lang="en-US" sz="2400" dirty="0">
                <a:solidFill>
                  <a:schemeClr val="tx2">
                    <a:lumMod val="10000"/>
                  </a:schemeClr>
                </a:solidFill>
              </a:rPr>
              <a:t>When facilitating this as an AHF, resist the urge to be a scribe for the team</a:t>
            </a:r>
          </a:p>
        </p:txBody>
      </p:sp>
      <p:pic>
        <p:nvPicPr>
          <p:cNvPr id="577" name="Google Shape;577;p66"/>
          <p:cNvPicPr preferRelativeResize="0"/>
          <p:nvPr/>
        </p:nvPicPr>
        <p:blipFill>
          <a:blip r:embed="rId3">
            <a:alphaModFix/>
          </a:blip>
          <a:stretch>
            <a:fillRect/>
          </a:stretch>
        </p:blipFill>
        <p:spPr>
          <a:xfrm>
            <a:off x="5780384" y="91440"/>
            <a:ext cx="6400800" cy="6400800"/>
          </a:xfrm>
          <a:prstGeom prst="rect">
            <a:avLst/>
          </a:prstGeom>
          <a:noFill/>
          <a:ln>
            <a:noFill/>
          </a:ln>
        </p:spPr>
      </p:pic>
      <p:sp>
        <p:nvSpPr>
          <p:cNvPr id="6" name="TextBox 5">
            <a:extLst>
              <a:ext uri="{FF2B5EF4-FFF2-40B4-BE49-F238E27FC236}">
                <a16:creationId xmlns:a16="http://schemas.microsoft.com/office/drawing/2014/main" id="{4C2B1E2E-51CE-CE3B-5949-E655731D4010}"/>
              </a:ext>
            </a:extLst>
          </p:cNvPr>
          <p:cNvSpPr txBox="1"/>
          <p:nvPr/>
        </p:nvSpPr>
        <p:spPr>
          <a:xfrm>
            <a:off x="11271555" y="6613723"/>
            <a:ext cx="920445" cy="246221"/>
          </a:xfrm>
          <a:prstGeom prst="rect">
            <a:avLst/>
          </a:prstGeom>
          <a:noFill/>
        </p:spPr>
        <p:txBody>
          <a:bodyPr wrap="none" rtlCol="0">
            <a:spAutoFit/>
          </a:bodyPr>
          <a:lstStyle/>
          <a:p>
            <a:pPr algn="r"/>
            <a:r>
              <a:rPr lang="en-US" sz="1000" dirty="0">
                <a:solidFill>
                  <a:schemeClr val="bg1">
                    <a:lumMod val="50000"/>
                  </a:schemeClr>
                </a:solidFill>
              </a:rPr>
              <a:t>Step Four 10</a:t>
            </a:r>
          </a:p>
        </p:txBody>
      </p:sp>
      <p:sp>
        <p:nvSpPr>
          <p:cNvPr id="7" name="Oval 6">
            <a:extLst>
              <a:ext uri="{FF2B5EF4-FFF2-40B4-BE49-F238E27FC236}">
                <a16:creationId xmlns:a16="http://schemas.microsoft.com/office/drawing/2014/main" id="{D3ECBB73-CFB3-2E99-0960-6A45DF15DA83}"/>
              </a:ext>
            </a:extLst>
          </p:cNvPr>
          <p:cNvSpPr/>
          <p:nvPr/>
        </p:nvSpPr>
        <p:spPr>
          <a:xfrm>
            <a:off x="6510526" y="1959683"/>
            <a:ext cx="682126" cy="4461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3D41E1F-8429-142F-CE24-7B9C2836CF43}"/>
              </a:ext>
            </a:extLst>
          </p:cNvPr>
          <p:cNvSpPr/>
          <p:nvPr/>
        </p:nvSpPr>
        <p:spPr>
          <a:xfrm>
            <a:off x="6274856" y="3430264"/>
            <a:ext cx="682126" cy="840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1571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7"/>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t>Fist-of-Five Check-ins</a:t>
            </a:r>
            <a:endParaRPr/>
          </a:p>
        </p:txBody>
      </p:sp>
      <p:sp>
        <p:nvSpPr>
          <p:cNvPr id="585" name="Google Shape;585;p67"/>
          <p:cNvSpPr txBox="1">
            <a:spLocks noGrp="1"/>
          </p:cNvSpPr>
          <p:nvPr>
            <p:ph type="body" idx="1"/>
          </p:nvPr>
        </p:nvSpPr>
        <p:spPr>
          <a:xfrm>
            <a:off x="2760300" y="4444787"/>
            <a:ext cx="6671400" cy="12765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dirty="0"/>
              <a:t>What is your level of comfort with </a:t>
            </a:r>
            <a:br>
              <a:rPr lang="en-US" dirty="0"/>
            </a:br>
            <a:r>
              <a:rPr lang="en-US" dirty="0"/>
              <a:t>Step 4: Analyze Data?</a:t>
            </a:r>
            <a:endParaRPr dirty="0"/>
          </a:p>
        </p:txBody>
      </p:sp>
      <p:pic>
        <p:nvPicPr>
          <p:cNvPr id="6" name="Picture 5" descr="A picture containing clothing, handwear&#10;&#10;Description automatically generated">
            <a:extLst>
              <a:ext uri="{FF2B5EF4-FFF2-40B4-BE49-F238E27FC236}">
                <a16:creationId xmlns:a16="http://schemas.microsoft.com/office/drawing/2014/main" id="{612E13EC-F6DD-79ED-2D02-B77D6B18C01F}"/>
              </a:ext>
            </a:extLst>
          </p:cNvPr>
          <p:cNvPicPr>
            <a:picLocks noChangeAspect="1"/>
          </p:cNvPicPr>
          <p:nvPr/>
        </p:nvPicPr>
        <p:blipFill>
          <a:blip r:embed="rId3"/>
          <a:stretch>
            <a:fillRect/>
          </a:stretch>
        </p:blipFill>
        <p:spPr>
          <a:xfrm>
            <a:off x="2387275" y="1170243"/>
            <a:ext cx="7557729" cy="2994750"/>
          </a:xfrm>
          <a:prstGeom prst="rect">
            <a:avLst/>
          </a:prstGeom>
        </p:spPr>
      </p:pic>
      <p:sp>
        <p:nvSpPr>
          <p:cNvPr id="7" name="TextBox 6">
            <a:extLst>
              <a:ext uri="{FF2B5EF4-FFF2-40B4-BE49-F238E27FC236}">
                <a16:creationId xmlns:a16="http://schemas.microsoft.com/office/drawing/2014/main" id="{9D5DCE83-9D6E-3087-1802-C9DDFA23FB72}"/>
              </a:ext>
            </a:extLst>
          </p:cNvPr>
          <p:cNvSpPr txBox="1"/>
          <p:nvPr/>
        </p:nvSpPr>
        <p:spPr>
          <a:xfrm>
            <a:off x="11271555" y="6613723"/>
            <a:ext cx="920445" cy="246221"/>
          </a:xfrm>
          <a:prstGeom prst="rect">
            <a:avLst/>
          </a:prstGeom>
          <a:noFill/>
        </p:spPr>
        <p:txBody>
          <a:bodyPr wrap="none" rtlCol="0">
            <a:spAutoFit/>
          </a:bodyPr>
          <a:lstStyle/>
          <a:p>
            <a:pPr algn="r"/>
            <a:r>
              <a:rPr lang="en-US" sz="1000" dirty="0">
                <a:solidFill>
                  <a:schemeClr val="bg1">
                    <a:lumMod val="50000"/>
                  </a:schemeClr>
                </a:solidFill>
              </a:rPr>
              <a:t>Step Four 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9"/>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Break (5 minutes)</a:t>
            </a:r>
            <a:endParaRPr dirty="0"/>
          </a:p>
        </p:txBody>
      </p:sp>
      <p:pic>
        <p:nvPicPr>
          <p:cNvPr id="3" name="Picture 2" descr="Text, whiteboard&#10;&#10;Description automatically generated">
            <a:extLst>
              <a:ext uri="{FF2B5EF4-FFF2-40B4-BE49-F238E27FC236}">
                <a16:creationId xmlns:a16="http://schemas.microsoft.com/office/drawing/2014/main" id="{20471F10-7E83-FD68-A569-DD93776ADAAD}"/>
              </a:ext>
            </a:extLst>
          </p:cNvPr>
          <p:cNvPicPr>
            <a:picLocks noChangeAspect="1"/>
          </p:cNvPicPr>
          <p:nvPr/>
        </p:nvPicPr>
        <p:blipFill>
          <a:blip r:embed="rId3"/>
          <a:stretch>
            <a:fillRect/>
          </a:stretch>
        </p:blipFill>
        <p:spPr>
          <a:xfrm>
            <a:off x="3884351" y="1204638"/>
            <a:ext cx="4423297" cy="4814306"/>
          </a:xfrm>
          <a:prstGeom prst="rect">
            <a:avLst/>
          </a:prstGeom>
        </p:spPr>
      </p:pic>
      <p:sp>
        <p:nvSpPr>
          <p:cNvPr id="5" name="TextBox 4">
            <a:extLst>
              <a:ext uri="{FF2B5EF4-FFF2-40B4-BE49-F238E27FC236}">
                <a16:creationId xmlns:a16="http://schemas.microsoft.com/office/drawing/2014/main" id="{8E8E7F22-741A-A9D9-803F-E725E7D7F292}"/>
              </a:ext>
            </a:extLst>
          </p:cNvPr>
          <p:cNvSpPr txBox="1"/>
          <p:nvPr/>
        </p:nvSpPr>
        <p:spPr>
          <a:xfrm>
            <a:off x="11271555" y="6613723"/>
            <a:ext cx="920445" cy="246221"/>
          </a:xfrm>
          <a:prstGeom prst="rect">
            <a:avLst/>
          </a:prstGeom>
          <a:noFill/>
        </p:spPr>
        <p:txBody>
          <a:bodyPr wrap="none" rtlCol="0">
            <a:spAutoFit/>
          </a:bodyPr>
          <a:lstStyle/>
          <a:p>
            <a:pPr algn="r"/>
            <a:r>
              <a:rPr lang="en-US" sz="1000" dirty="0">
                <a:solidFill>
                  <a:schemeClr val="bg1">
                    <a:lumMod val="50000"/>
                  </a:schemeClr>
                </a:solidFill>
              </a:rPr>
              <a:t>Step Four 12</a:t>
            </a:r>
          </a:p>
        </p:txBody>
      </p:sp>
    </p:spTree>
    <p:extLst>
      <p:ext uri="{BB962C8B-B14F-4D97-AF65-F5344CB8AC3E}">
        <p14:creationId xmlns:p14="http://schemas.microsoft.com/office/powerpoint/2010/main" val="724166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4" name="Google Shape;594;p68"/>
          <p:cNvSpPr txBox="1">
            <a:spLocks noGrp="1"/>
          </p:cNvSpPr>
          <p:nvPr>
            <p:ph type="body" idx="1"/>
          </p:nvPr>
        </p:nvSpPr>
        <p:spPr>
          <a:xfrm>
            <a:off x="3160435" y="2827017"/>
            <a:ext cx="8686800" cy="921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a:t>Step 5: Build the Growth Plan</a:t>
            </a:r>
            <a:endParaRPr sz="4800"/>
          </a:p>
        </p:txBody>
      </p:sp>
      <p:sp>
        <p:nvSpPr>
          <p:cNvPr id="4" name="TextBox 3">
            <a:extLst>
              <a:ext uri="{FF2B5EF4-FFF2-40B4-BE49-F238E27FC236}">
                <a16:creationId xmlns:a16="http://schemas.microsoft.com/office/drawing/2014/main" id="{9EFED1B0-563B-4FBC-D158-B32760148AD2}"/>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Five 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69"/>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Class Activity: Voting on the Idea Board</a:t>
            </a:r>
            <a:endParaRPr dirty="0"/>
          </a:p>
        </p:txBody>
      </p:sp>
      <p:sp>
        <p:nvSpPr>
          <p:cNvPr id="601" name="Google Shape;601;p69"/>
          <p:cNvSpPr txBox="1">
            <a:spLocks noGrp="1"/>
          </p:cNvSpPr>
          <p:nvPr>
            <p:ph type="body" idx="1"/>
          </p:nvPr>
        </p:nvSpPr>
        <p:spPr>
          <a:xfrm>
            <a:off x="5779827" y="2028728"/>
            <a:ext cx="6085200" cy="3261027"/>
          </a:xfrm>
          <a:prstGeom prst="rect">
            <a:avLst/>
          </a:prstGeom>
        </p:spPr>
        <p:txBody>
          <a:bodyPr spcFirstLastPara="1" wrap="square" lIns="0" tIns="0" rIns="0" bIns="0" anchor="t" anchorCtr="0">
            <a:noAutofit/>
          </a:bodyPr>
          <a:lstStyle/>
          <a:p>
            <a:pPr indent="-368300">
              <a:buClr>
                <a:schemeClr val="dk2"/>
              </a:buClr>
              <a:buSzPts val="2200"/>
            </a:pPr>
            <a:r>
              <a:rPr lang="en-US" sz="2400" dirty="0">
                <a:solidFill>
                  <a:schemeClr val="dk2"/>
                </a:solidFill>
              </a:rPr>
              <a:t>Refine the cards to enable effective voting - eliminating duplicates and combining cards that are related</a:t>
            </a:r>
          </a:p>
          <a:p>
            <a:pPr lvl="1" indent="-368300">
              <a:buClr>
                <a:schemeClr val="dk2"/>
              </a:buClr>
              <a:buSzPts val="2200"/>
            </a:pPr>
            <a:r>
              <a:rPr lang="en-US" sz="2000" dirty="0">
                <a:solidFill>
                  <a:schemeClr val="dk2"/>
                </a:solidFill>
              </a:rPr>
              <a:t>Look for </a:t>
            </a:r>
            <a:r>
              <a:rPr lang="en-US" sz="2000" i="1" dirty="0">
                <a:solidFill>
                  <a:schemeClr val="dk2"/>
                </a:solidFill>
              </a:rPr>
              <a:t>cause</a:t>
            </a:r>
            <a:r>
              <a:rPr lang="en-US" sz="2000" dirty="0">
                <a:solidFill>
                  <a:schemeClr val="dk2"/>
                </a:solidFill>
              </a:rPr>
              <a:t> cards and </a:t>
            </a:r>
            <a:r>
              <a:rPr lang="en-US" sz="2000" i="1" dirty="0">
                <a:solidFill>
                  <a:schemeClr val="dk2"/>
                </a:solidFill>
              </a:rPr>
              <a:t>effect</a:t>
            </a:r>
            <a:r>
              <a:rPr lang="en-US" sz="2000" dirty="0">
                <a:solidFill>
                  <a:schemeClr val="dk2"/>
                </a:solidFill>
              </a:rPr>
              <a:t> cards that point to the same issue</a:t>
            </a:r>
            <a:endParaRPr sz="2000" dirty="0">
              <a:solidFill>
                <a:schemeClr val="dk2"/>
              </a:solidFill>
            </a:endParaRPr>
          </a:p>
          <a:p>
            <a:pPr indent="-368300">
              <a:buClr>
                <a:schemeClr val="dk2"/>
              </a:buClr>
              <a:buSzPts val="2200"/>
            </a:pPr>
            <a:r>
              <a:rPr lang="en-US" sz="2400" dirty="0">
                <a:solidFill>
                  <a:schemeClr val="dk2"/>
                </a:solidFill>
              </a:rPr>
              <a:t>Vote - The number of votes per person will be up to the AHF and based on the number of cards and the need to establish the team’s priorities</a:t>
            </a:r>
          </a:p>
        </p:txBody>
      </p:sp>
      <p:pic>
        <p:nvPicPr>
          <p:cNvPr id="8" name="Picture 2">
            <a:extLst>
              <a:ext uri="{FF2B5EF4-FFF2-40B4-BE49-F238E27FC236}">
                <a16:creationId xmlns:a16="http://schemas.microsoft.com/office/drawing/2014/main" id="{B9982389-F3A8-56D9-388C-EC67B8E14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 y="2028728"/>
            <a:ext cx="4790226" cy="35926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1A3277-6420-0153-1E87-88D939FEA549}"/>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Five 2</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70"/>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a:t>Growth Plan Basics</a:t>
            </a:r>
            <a:endParaRPr sz="3600"/>
          </a:p>
        </p:txBody>
      </p:sp>
      <p:sp>
        <p:nvSpPr>
          <p:cNvPr id="5" name="TextBox 4">
            <a:extLst>
              <a:ext uri="{FF2B5EF4-FFF2-40B4-BE49-F238E27FC236}">
                <a16:creationId xmlns:a16="http://schemas.microsoft.com/office/drawing/2014/main" id="{31582714-62E5-2DF1-8AF0-78EF4873F36A}"/>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Five 3</a:t>
            </a:r>
          </a:p>
        </p:txBody>
      </p:sp>
      <p:sp>
        <p:nvSpPr>
          <p:cNvPr id="6" name="TextBox 5">
            <a:extLst>
              <a:ext uri="{FF2B5EF4-FFF2-40B4-BE49-F238E27FC236}">
                <a16:creationId xmlns:a16="http://schemas.microsoft.com/office/drawing/2014/main" id="{B9E71BD0-DDFC-8CA2-44AC-C9095F16A324}"/>
              </a:ext>
            </a:extLst>
          </p:cNvPr>
          <p:cNvSpPr txBox="1"/>
          <p:nvPr/>
        </p:nvSpPr>
        <p:spPr>
          <a:xfrm>
            <a:off x="4540250" y="6429056"/>
            <a:ext cx="3111500" cy="307777"/>
          </a:xfrm>
          <a:prstGeom prst="rect">
            <a:avLst/>
          </a:prstGeom>
          <a:noFill/>
        </p:spPr>
        <p:txBody>
          <a:bodyPr wrap="square" rtlCol="0">
            <a:spAutoFit/>
          </a:bodyPr>
          <a:lstStyle/>
          <a:p>
            <a:pPr algn="ctr"/>
            <a:r>
              <a:rPr lang="en-US" dirty="0">
                <a:hlinkClick r:id="rId4"/>
              </a:rPr>
              <a:t>https://vimeo.com/686398902</a:t>
            </a:r>
            <a:endParaRPr lang="en-US" dirty="0"/>
          </a:p>
        </p:txBody>
      </p:sp>
      <p:pic>
        <p:nvPicPr>
          <p:cNvPr id="2" name="Online Media 1" descr="5.0 Intro.mp4">
            <a:hlinkClick r:id="" action="ppaction://media"/>
            <a:extLst>
              <a:ext uri="{FF2B5EF4-FFF2-40B4-BE49-F238E27FC236}">
                <a16:creationId xmlns:a16="http://schemas.microsoft.com/office/drawing/2014/main" id="{B07847F3-14B4-DAC3-3FFE-0298C4A6A381}"/>
              </a:ext>
            </a:extLst>
          </p:cNvPr>
          <p:cNvPicPr>
            <a:picLocks noRot="1" noChangeAspect="1"/>
          </p:cNvPicPr>
          <p:nvPr>
            <a:videoFile r:link="rId1"/>
          </p:nvPr>
        </p:nvPicPr>
        <p:blipFill>
          <a:blip r:embed="rId5"/>
          <a:stretch>
            <a:fillRect/>
          </a:stretch>
        </p:blipFill>
        <p:spPr>
          <a:xfrm>
            <a:off x="1423643" y="1075442"/>
            <a:ext cx="9344713" cy="5264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75"/>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a:t>Using the Growth Portal</a:t>
            </a:r>
            <a:endParaRPr sz="3600"/>
          </a:p>
        </p:txBody>
      </p:sp>
      <p:sp>
        <p:nvSpPr>
          <p:cNvPr id="6" name="TextBox 5">
            <a:extLst>
              <a:ext uri="{FF2B5EF4-FFF2-40B4-BE49-F238E27FC236}">
                <a16:creationId xmlns:a16="http://schemas.microsoft.com/office/drawing/2014/main" id="{DEDAEB95-24B2-039E-6124-8E38750C7DBC}"/>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Five 4</a:t>
            </a:r>
          </a:p>
        </p:txBody>
      </p:sp>
      <p:sp>
        <p:nvSpPr>
          <p:cNvPr id="7" name="TextBox 6">
            <a:extLst>
              <a:ext uri="{FF2B5EF4-FFF2-40B4-BE49-F238E27FC236}">
                <a16:creationId xmlns:a16="http://schemas.microsoft.com/office/drawing/2014/main" id="{D55B8136-CF2D-8276-4FD0-B873EF63DAD7}"/>
              </a:ext>
            </a:extLst>
          </p:cNvPr>
          <p:cNvSpPr txBox="1"/>
          <p:nvPr/>
        </p:nvSpPr>
        <p:spPr>
          <a:xfrm>
            <a:off x="4540250" y="6460535"/>
            <a:ext cx="3111500" cy="307777"/>
          </a:xfrm>
          <a:prstGeom prst="rect">
            <a:avLst/>
          </a:prstGeom>
          <a:noFill/>
        </p:spPr>
        <p:txBody>
          <a:bodyPr wrap="square" rtlCol="0">
            <a:spAutoFit/>
          </a:bodyPr>
          <a:lstStyle/>
          <a:p>
            <a:pPr algn="ctr"/>
            <a:r>
              <a:rPr lang="en-US" dirty="0">
                <a:hlinkClick r:id="rId4"/>
              </a:rPr>
              <a:t>https://vimeo.com/686399000</a:t>
            </a:r>
            <a:endParaRPr lang="en-US" dirty="0"/>
          </a:p>
        </p:txBody>
      </p:sp>
      <p:pic>
        <p:nvPicPr>
          <p:cNvPr id="2" name="Online Media 1" descr="5.1 Adding items from the growth portal.mp4">
            <a:hlinkClick r:id="" action="ppaction://media"/>
            <a:extLst>
              <a:ext uri="{FF2B5EF4-FFF2-40B4-BE49-F238E27FC236}">
                <a16:creationId xmlns:a16="http://schemas.microsoft.com/office/drawing/2014/main" id="{78D66503-AB5F-A5A2-27AE-70B21F126E43}"/>
              </a:ext>
            </a:extLst>
          </p:cNvPr>
          <p:cNvPicPr>
            <a:picLocks noRot="1" noChangeAspect="1"/>
          </p:cNvPicPr>
          <p:nvPr>
            <a:videoFile r:link="rId1"/>
          </p:nvPr>
        </p:nvPicPr>
        <p:blipFill>
          <a:blip r:embed="rId5"/>
          <a:stretch>
            <a:fillRect/>
          </a:stretch>
        </p:blipFill>
        <p:spPr>
          <a:xfrm>
            <a:off x="1438384" y="1055583"/>
            <a:ext cx="9315231" cy="5239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3"/>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Team Growth Items (TGIs)</a:t>
            </a:r>
            <a:endParaRPr sz="3600" dirty="0"/>
          </a:p>
        </p:txBody>
      </p:sp>
      <p:sp>
        <p:nvSpPr>
          <p:cNvPr id="639" name="Google Shape;639;p73"/>
          <p:cNvSpPr txBox="1">
            <a:spLocks noGrp="1"/>
          </p:cNvSpPr>
          <p:nvPr>
            <p:ph type="body" idx="1"/>
          </p:nvPr>
        </p:nvSpPr>
        <p:spPr>
          <a:xfrm>
            <a:off x="499900" y="1022300"/>
            <a:ext cx="11247120" cy="246888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sz="2000" b="1" dirty="0"/>
              <a:t>Pattern</a:t>
            </a:r>
            <a:endParaRPr sz="2000" b="1" dirty="0"/>
          </a:p>
          <a:p>
            <a:pPr marL="0" lvl="0" indent="0" algn="l" rtl="0">
              <a:spcBef>
                <a:spcPts val="1000"/>
              </a:spcBef>
              <a:spcAft>
                <a:spcPts val="0"/>
              </a:spcAft>
              <a:buNone/>
            </a:pPr>
            <a:r>
              <a:rPr lang="en-US" sz="2000" dirty="0"/>
              <a:t>As the {</a:t>
            </a:r>
            <a:r>
              <a:rPr lang="en-US" sz="2000" dirty="0" err="1"/>
              <a:t>xyz</a:t>
            </a:r>
            <a:r>
              <a:rPr lang="en-US" sz="2000" dirty="0"/>
              <a:t> team}, we need to {improve some aspect of our performance}, so that {state the </a:t>
            </a:r>
            <a:br>
              <a:rPr lang="en-US" sz="2000" dirty="0"/>
            </a:br>
            <a:r>
              <a:rPr lang="en-US" sz="2000" dirty="0"/>
              <a:t>business rationale}</a:t>
            </a:r>
            <a:endParaRPr sz="2000" dirty="0"/>
          </a:p>
          <a:p>
            <a:pPr marL="0" lvl="0" indent="0" algn="l" rtl="0">
              <a:spcBef>
                <a:spcPts val="1000"/>
              </a:spcBef>
              <a:spcAft>
                <a:spcPts val="0"/>
              </a:spcAft>
              <a:buNone/>
            </a:pPr>
            <a:r>
              <a:rPr lang="en-US" sz="2000" b="1" dirty="0"/>
              <a:t>Acceptance Criteria</a:t>
            </a:r>
            <a:endParaRPr sz="2000" b="1" dirty="0"/>
          </a:p>
          <a:p>
            <a:pPr marL="0" lvl="0" indent="0" algn="l" rtl="0">
              <a:spcBef>
                <a:spcPts val="1000"/>
              </a:spcBef>
              <a:spcAft>
                <a:spcPts val="0"/>
              </a:spcAft>
              <a:buNone/>
            </a:pPr>
            <a:r>
              <a:rPr lang="en-US" sz="2000" dirty="0"/>
              <a:t>AC1: {How we will know that we have been successful}</a:t>
            </a:r>
            <a:endParaRPr sz="2000" dirty="0"/>
          </a:p>
          <a:p>
            <a:pPr marL="0" lvl="0" indent="0" algn="l" rtl="0">
              <a:spcBef>
                <a:spcPts val="1000"/>
              </a:spcBef>
              <a:spcAft>
                <a:spcPts val="0"/>
              </a:spcAft>
              <a:buNone/>
            </a:pPr>
            <a:r>
              <a:rPr lang="en-US" sz="2000" dirty="0"/>
              <a:t>AC2: {Etc.}</a:t>
            </a:r>
            <a:endParaRPr sz="2000" dirty="0"/>
          </a:p>
        </p:txBody>
      </p:sp>
      <p:sp>
        <p:nvSpPr>
          <p:cNvPr id="640" name="Google Shape;640;p73"/>
          <p:cNvSpPr txBox="1">
            <a:spLocks noGrp="1"/>
          </p:cNvSpPr>
          <p:nvPr>
            <p:ph type="body" idx="1"/>
          </p:nvPr>
        </p:nvSpPr>
        <p:spPr>
          <a:xfrm>
            <a:off x="499901" y="3492500"/>
            <a:ext cx="10677900" cy="24702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sz="2000" b="1" dirty="0"/>
              <a:t>Example</a:t>
            </a:r>
            <a:endParaRPr sz="2000" b="1" dirty="0"/>
          </a:p>
          <a:p>
            <a:pPr marL="0" lvl="0" indent="0" algn="l" rtl="0">
              <a:spcBef>
                <a:spcPts val="1000"/>
              </a:spcBef>
              <a:spcAft>
                <a:spcPts val="0"/>
              </a:spcAft>
              <a:buNone/>
            </a:pPr>
            <a:r>
              <a:rPr lang="en-US" sz="2000" dirty="0"/>
              <a:t>As the Harry Potter team, we need to reduce the amount of technical debt in our codebase so that we can respond faster to additions and changes from the business.</a:t>
            </a:r>
            <a:endParaRPr sz="2000" dirty="0"/>
          </a:p>
          <a:p>
            <a:pPr marL="0" lvl="0" indent="0" algn="l" rtl="0">
              <a:spcBef>
                <a:spcPts val="1000"/>
              </a:spcBef>
              <a:spcAft>
                <a:spcPts val="0"/>
              </a:spcAft>
              <a:buNone/>
            </a:pPr>
            <a:r>
              <a:rPr lang="en-US" sz="2000" dirty="0"/>
              <a:t>Acceptance Criteria</a:t>
            </a:r>
            <a:endParaRPr sz="2000" dirty="0"/>
          </a:p>
          <a:p>
            <a:pPr marL="0" lvl="0" indent="0" algn="l" rtl="0">
              <a:spcBef>
                <a:spcPts val="1000"/>
              </a:spcBef>
              <a:spcAft>
                <a:spcPts val="0"/>
              </a:spcAft>
              <a:buNone/>
            </a:pPr>
            <a:r>
              <a:rPr lang="en-US" sz="2000" dirty="0"/>
              <a:t>AC1: We have removed legacy code from the Horcrux module</a:t>
            </a:r>
            <a:endParaRPr sz="2000" dirty="0"/>
          </a:p>
          <a:p>
            <a:pPr marL="0" lvl="0" indent="0" algn="l" rtl="0">
              <a:spcBef>
                <a:spcPts val="1000"/>
              </a:spcBef>
              <a:spcAft>
                <a:spcPts val="0"/>
              </a:spcAft>
              <a:buNone/>
            </a:pPr>
            <a:r>
              <a:rPr lang="en-US" sz="2000" dirty="0"/>
              <a:t>AC2: We have decommissioned the Quidditch app and migrated everyone over to </a:t>
            </a:r>
            <a:r>
              <a:rPr lang="en-US" sz="2000" dirty="0" err="1"/>
              <a:t>Cleansweep</a:t>
            </a:r>
            <a:r>
              <a:rPr lang="en-US" sz="2000" dirty="0"/>
              <a:t> Seven </a:t>
            </a:r>
            <a:endParaRPr sz="2000" dirty="0"/>
          </a:p>
        </p:txBody>
      </p:sp>
      <p:sp>
        <p:nvSpPr>
          <p:cNvPr id="6" name="TextBox 5">
            <a:extLst>
              <a:ext uri="{FF2B5EF4-FFF2-40B4-BE49-F238E27FC236}">
                <a16:creationId xmlns:a16="http://schemas.microsoft.com/office/drawing/2014/main" id="{0B351B78-C12B-BA64-5451-3A68B78CA7FC}"/>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Five 5</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4"/>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Organizational Growth Items (OGIs)</a:t>
            </a:r>
            <a:endParaRPr sz="3600" dirty="0"/>
          </a:p>
        </p:txBody>
      </p:sp>
      <p:sp>
        <p:nvSpPr>
          <p:cNvPr id="648" name="Google Shape;648;p74"/>
          <p:cNvSpPr txBox="1">
            <a:spLocks noGrp="1"/>
          </p:cNvSpPr>
          <p:nvPr>
            <p:ph type="body" idx="1"/>
          </p:nvPr>
        </p:nvSpPr>
        <p:spPr>
          <a:xfrm>
            <a:off x="502920" y="1047750"/>
            <a:ext cx="11247120" cy="1212736"/>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sz="1800" b="1" dirty="0"/>
              <a:t>Pattern</a:t>
            </a:r>
            <a:endParaRPr sz="1800" b="1" dirty="0"/>
          </a:p>
          <a:p>
            <a:pPr marL="0" lvl="0" indent="0" algn="l" rtl="0">
              <a:spcBef>
                <a:spcPts val="1000"/>
              </a:spcBef>
              <a:spcAft>
                <a:spcPts val="0"/>
              </a:spcAft>
              <a:buNone/>
            </a:pPr>
            <a:r>
              <a:rPr lang="en-US" sz="1800" b="1" dirty="0"/>
              <a:t>Problem</a:t>
            </a:r>
            <a:r>
              <a:rPr lang="en-US" sz="1800" dirty="0"/>
              <a:t>: {Describe the problem}</a:t>
            </a:r>
            <a:endParaRPr sz="1800" dirty="0"/>
          </a:p>
          <a:p>
            <a:pPr marL="0" lvl="0" indent="0" algn="l" rtl="0">
              <a:spcBef>
                <a:spcPts val="1000"/>
              </a:spcBef>
              <a:spcAft>
                <a:spcPts val="0"/>
              </a:spcAft>
              <a:buNone/>
            </a:pPr>
            <a:r>
              <a:rPr lang="en-US" sz="1800" b="1" dirty="0"/>
              <a:t>Impact</a:t>
            </a:r>
            <a:r>
              <a:rPr lang="en-US" sz="1800" dirty="0"/>
              <a:t>: {Describe the impact of the problem on the team; use data if possible}</a:t>
            </a:r>
            <a:endParaRPr sz="1800" dirty="0"/>
          </a:p>
        </p:txBody>
      </p:sp>
      <p:sp>
        <p:nvSpPr>
          <p:cNvPr id="649" name="Google Shape;649;p74"/>
          <p:cNvSpPr txBox="1">
            <a:spLocks noGrp="1"/>
          </p:cNvSpPr>
          <p:nvPr>
            <p:ph type="body" idx="1"/>
          </p:nvPr>
        </p:nvSpPr>
        <p:spPr>
          <a:xfrm>
            <a:off x="502920" y="2363019"/>
            <a:ext cx="11247120" cy="3820965"/>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sz="1800" b="1" dirty="0"/>
              <a:t>Example</a:t>
            </a:r>
            <a:endParaRPr sz="1800" b="1" dirty="0"/>
          </a:p>
          <a:p>
            <a:pPr marL="0" lvl="0" indent="0" algn="l" rtl="0">
              <a:spcBef>
                <a:spcPts val="1000"/>
              </a:spcBef>
              <a:spcAft>
                <a:spcPts val="0"/>
              </a:spcAft>
              <a:buNone/>
            </a:pPr>
            <a:r>
              <a:rPr lang="en-US" sz="1800" b="1" dirty="0"/>
              <a:t>Problem</a:t>
            </a:r>
            <a:r>
              <a:rPr lang="en-US" sz="1800" dirty="0"/>
              <a:t>: Harry Potter team has been unable to reduce or control technical debt because of new feature development timelines. In fact, we are creating more because of how fast we’re being asked to move.</a:t>
            </a:r>
            <a:endParaRPr sz="1800" dirty="0"/>
          </a:p>
          <a:p>
            <a:pPr marL="0" lvl="0" indent="0" algn="l" rtl="0">
              <a:spcBef>
                <a:spcPts val="1000"/>
              </a:spcBef>
              <a:spcAft>
                <a:spcPts val="0"/>
              </a:spcAft>
              <a:buNone/>
            </a:pPr>
            <a:r>
              <a:rPr lang="en-US" sz="1800" b="1" dirty="0"/>
              <a:t>Impact</a:t>
            </a:r>
            <a:r>
              <a:rPr lang="en-US" sz="1800" dirty="0"/>
              <a:t>: </a:t>
            </a:r>
          </a:p>
          <a:p>
            <a:pPr marL="342900" indent="-342900">
              <a:buFont typeface="Arial" panose="020B0604020202020204" pitchFamily="34" charset="0"/>
              <a:buChar char="•"/>
            </a:pPr>
            <a:r>
              <a:rPr lang="en-US" sz="1800" dirty="0"/>
              <a:t>We have missed sprint goals every sprint this quarter because the codebase is so brittle that we are forced to react to production issues and escaped defects (we had </a:t>
            </a:r>
            <a:r>
              <a:rPr lang="en-US" sz="1800" i="1" dirty="0"/>
              <a:t>x</a:t>
            </a:r>
            <a:r>
              <a:rPr lang="en-US" sz="1800" dirty="0"/>
              <a:t> escaped defects last quarter)</a:t>
            </a:r>
          </a:p>
          <a:p>
            <a:pPr marL="342900" indent="-342900">
              <a:buFont typeface="Arial" panose="020B0604020202020204" pitchFamily="34" charset="0"/>
              <a:buChar char="•"/>
            </a:pPr>
            <a:r>
              <a:rPr lang="en-US" sz="1800" dirty="0"/>
              <a:t>We have users on a deprecated system. We have no time to help them migrate off so we’re supporting two platforms at once.</a:t>
            </a:r>
          </a:p>
          <a:p>
            <a:pPr marL="0" indent="0">
              <a:buNone/>
            </a:pPr>
            <a:r>
              <a:rPr lang="en-US" sz="1800" b="1" dirty="0"/>
              <a:t>How We Will Measure Success:</a:t>
            </a:r>
          </a:p>
          <a:p>
            <a:pPr marL="342900" indent="-342900">
              <a:buFont typeface="Arial" panose="020B0604020202020204" pitchFamily="34" charset="0"/>
              <a:buChar char="•"/>
            </a:pPr>
            <a:r>
              <a:rPr lang="en-US" sz="1800" dirty="0"/>
              <a:t>Technical debt stories are able to be resolved</a:t>
            </a:r>
          </a:p>
          <a:p>
            <a:pPr marL="342900" indent="-342900">
              <a:buFont typeface="Arial" panose="020B0604020202020204" pitchFamily="34" charset="0"/>
              <a:buChar char="•"/>
            </a:pPr>
            <a:r>
              <a:rPr lang="en-US" sz="1800" dirty="0"/>
              <a:t>Our old system is decommissioned</a:t>
            </a:r>
          </a:p>
        </p:txBody>
      </p:sp>
      <p:sp>
        <p:nvSpPr>
          <p:cNvPr id="6" name="TextBox 5">
            <a:extLst>
              <a:ext uri="{FF2B5EF4-FFF2-40B4-BE49-F238E27FC236}">
                <a16:creationId xmlns:a16="http://schemas.microsoft.com/office/drawing/2014/main" id="{947B9CAC-6DF4-B35F-D67B-E463876E6DE9}"/>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Five 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6" name="Title 5">
            <a:extLst>
              <a:ext uri="{FF2B5EF4-FFF2-40B4-BE49-F238E27FC236}">
                <a16:creationId xmlns:a16="http://schemas.microsoft.com/office/drawing/2014/main" id="{23421B85-924A-E820-C9AE-F141C636374C}"/>
              </a:ext>
            </a:extLst>
          </p:cNvPr>
          <p:cNvSpPr>
            <a:spLocks noGrp="1"/>
          </p:cNvSpPr>
          <p:nvPr>
            <p:ph type="title"/>
          </p:nvPr>
        </p:nvSpPr>
        <p:spPr/>
        <p:txBody>
          <a:bodyPr/>
          <a:lstStyle/>
          <a:p>
            <a:r>
              <a:rPr lang="en-US" dirty="0"/>
              <a:t>The Class Overview</a:t>
            </a:r>
          </a:p>
        </p:txBody>
      </p:sp>
      <p:sp>
        <p:nvSpPr>
          <p:cNvPr id="277" name="Google Shape;277;p34"/>
          <p:cNvSpPr txBox="1">
            <a:spLocks noGrp="1"/>
          </p:cNvSpPr>
          <p:nvPr>
            <p:ph type="body" idx="4294967295"/>
          </p:nvPr>
        </p:nvSpPr>
        <p:spPr>
          <a:xfrm>
            <a:off x="0" y="1207665"/>
            <a:ext cx="12192000" cy="1297021"/>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Six-step Process </a:t>
            </a:r>
          </a:p>
          <a:p>
            <a:pPr marL="0" lvl="0" indent="0" algn="ctr" rtl="0">
              <a:spcBef>
                <a:spcPts val="0"/>
              </a:spcBef>
              <a:spcAft>
                <a:spcPts val="0"/>
              </a:spcAft>
              <a:buNone/>
            </a:pPr>
            <a:r>
              <a:rPr lang="en-US" sz="3200" dirty="0"/>
              <a:t>The structure of the class follows the structure of the process itself</a:t>
            </a:r>
            <a:endParaRPr sz="3200" dirty="0"/>
          </a:p>
        </p:txBody>
      </p:sp>
      <p:sp>
        <p:nvSpPr>
          <p:cNvPr id="4" name="TextBox 3">
            <a:extLst>
              <a:ext uri="{FF2B5EF4-FFF2-40B4-BE49-F238E27FC236}">
                <a16:creationId xmlns:a16="http://schemas.microsoft.com/office/drawing/2014/main" id="{5FD786DC-A43A-9A93-8DE1-F7B29201656E}"/>
              </a:ext>
            </a:extLst>
          </p:cNvPr>
          <p:cNvSpPr txBox="1"/>
          <p:nvPr/>
        </p:nvSpPr>
        <p:spPr>
          <a:xfrm>
            <a:off x="11646658" y="6613723"/>
            <a:ext cx="545342" cy="246221"/>
          </a:xfrm>
          <a:prstGeom prst="rect">
            <a:avLst/>
          </a:prstGeom>
          <a:noFill/>
        </p:spPr>
        <p:txBody>
          <a:bodyPr wrap="none" rtlCol="0">
            <a:spAutoFit/>
          </a:bodyPr>
          <a:lstStyle/>
          <a:p>
            <a:pPr algn="r"/>
            <a:r>
              <a:rPr lang="en-US" sz="1000" dirty="0">
                <a:solidFill>
                  <a:schemeClr val="bg1">
                    <a:lumMod val="50000"/>
                  </a:schemeClr>
                </a:solidFill>
              </a:rPr>
              <a:t>Intro 5</a:t>
            </a:r>
          </a:p>
        </p:txBody>
      </p:sp>
      <p:pic>
        <p:nvPicPr>
          <p:cNvPr id="3" name="Picture 2">
            <a:extLst>
              <a:ext uri="{FF2B5EF4-FFF2-40B4-BE49-F238E27FC236}">
                <a16:creationId xmlns:a16="http://schemas.microsoft.com/office/drawing/2014/main" id="{96A0501D-74FF-BE09-D050-2D4B0354818D}"/>
              </a:ext>
            </a:extLst>
          </p:cNvPr>
          <p:cNvPicPr>
            <a:picLocks noChangeAspect="1"/>
          </p:cNvPicPr>
          <p:nvPr/>
        </p:nvPicPr>
        <p:blipFill>
          <a:blip r:embed="rId3"/>
          <a:stretch>
            <a:fillRect/>
          </a:stretch>
        </p:blipFill>
        <p:spPr>
          <a:xfrm>
            <a:off x="0" y="2821902"/>
            <a:ext cx="12192000" cy="1297021"/>
          </a:xfrm>
          <a:prstGeom prst="rect">
            <a:avLst/>
          </a:prstGeom>
        </p:spPr>
      </p:pic>
      <p:sp>
        <p:nvSpPr>
          <p:cNvPr id="13" name="Google Shape;277;p34">
            <a:extLst>
              <a:ext uri="{FF2B5EF4-FFF2-40B4-BE49-F238E27FC236}">
                <a16:creationId xmlns:a16="http://schemas.microsoft.com/office/drawing/2014/main" id="{4C38974A-87E4-D411-3AE3-D035D00127BE}"/>
              </a:ext>
            </a:extLst>
          </p:cNvPr>
          <p:cNvSpPr txBox="1">
            <a:spLocks/>
          </p:cNvSpPr>
          <p:nvPr/>
        </p:nvSpPr>
        <p:spPr>
          <a:xfrm>
            <a:off x="0" y="4290666"/>
            <a:ext cx="12192000" cy="129702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buFont typeface="Arial"/>
              <a:buNone/>
            </a:pPr>
            <a:r>
              <a:rPr lang="en-US" sz="4800" dirty="0"/>
              <a:t>Special Section: Facilitation Challenges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6"/>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Class Activity: Build a Growth Plan</a:t>
            </a:r>
            <a:endParaRPr sz="3600" dirty="0"/>
          </a:p>
        </p:txBody>
      </p:sp>
      <p:sp>
        <p:nvSpPr>
          <p:cNvPr id="666" name="Google Shape;666;p76"/>
          <p:cNvSpPr txBox="1">
            <a:spLocks noGrp="1"/>
          </p:cNvSpPr>
          <p:nvPr>
            <p:ph type="body" idx="1"/>
          </p:nvPr>
        </p:nvSpPr>
        <p:spPr>
          <a:xfrm>
            <a:off x="6362700" y="1140162"/>
            <a:ext cx="5421000" cy="4953000"/>
          </a:xfrm>
          <a:prstGeom prst="rect">
            <a:avLst/>
          </a:prstGeom>
        </p:spPr>
        <p:txBody>
          <a:bodyPr spcFirstLastPara="1" wrap="square" lIns="0" tIns="0" rIns="0" bIns="0" anchor="ctr" anchorCtr="0">
            <a:noAutofit/>
          </a:bodyPr>
          <a:lstStyle/>
          <a:p>
            <a:pPr marL="457200" lvl="0" indent="-381000" algn="l" rtl="0">
              <a:spcBef>
                <a:spcPts val="1000"/>
              </a:spcBef>
              <a:spcAft>
                <a:spcPts val="0"/>
              </a:spcAft>
              <a:buSzPts val="2400"/>
              <a:buChar char="●"/>
            </a:pPr>
            <a:r>
              <a:rPr lang="en-US" sz="2400" dirty="0"/>
              <a:t>Go to the growth plan for our high consensus radar</a:t>
            </a:r>
          </a:p>
          <a:p>
            <a:pPr marL="457200" lvl="0" indent="-381000" algn="l" rtl="0">
              <a:spcBef>
                <a:spcPts val="1000"/>
              </a:spcBef>
              <a:spcAft>
                <a:spcPts val="0"/>
              </a:spcAft>
              <a:buSzPts val="2400"/>
              <a:buChar char="●"/>
            </a:pPr>
            <a:r>
              <a:rPr lang="en-US" sz="2400" dirty="0"/>
              <a:t>Using the top voted items as source material, practice writing at least one TGI and one OGI</a:t>
            </a:r>
            <a:endParaRPr sz="2400" dirty="0"/>
          </a:p>
        </p:txBody>
      </p:sp>
      <p:pic>
        <p:nvPicPr>
          <p:cNvPr id="6" name="Picture 2">
            <a:extLst>
              <a:ext uri="{FF2B5EF4-FFF2-40B4-BE49-F238E27FC236}">
                <a16:creationId xmlns:a16="http://schemas.microsoft.com/office/drawing/2014/main" id="{4BE88796-6BF8-001E-881B-3F39D8EA3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125" y="1527794"/>
            <a:ext cx="5067176" cy="42275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F3F4AE-91FE-21A0-7B25-2DD412CB3D34}"/>
              </a:ext>
            </a:extLst>
          </p:cNvPr>
          <p:cNvSpPr txBox="1"/>
          <p:nvPr/>
        </p:nvSpPr>
        <p:spPr>
          <a:xfrm>
            <a:off x="11362927" y="6613723"/>
            <a:ext cx="829073" cy="246221"/>
          </a:xfrm>
          <a:prstGeom prst="rect">
            <a:avLst/>
          </a:prstGeom>
          <a:noFill/>
        </p:spPr>
        <p:txBody>
          <a:bodyPr wrap="none" rtlCol="0">
            <a:spAutoFit/>
          </a:bodyPr>
          <a:lstStyle/>
          <a:p>
            <a:pPr algn="r"/>
            <a:r>
              <a:rPr lang="en-US" sz="1000" dirty="0">
                <a:solidFill>
                  <a:schemeClr val="bg1">
                    <a:lumMod val="50000"/>
                  </a:schemeClr>
                </a:solidFill>
              </a:rPr>
              <a:t>Step Five 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773C8-3B75-6126-60D4-F166207E8AEA}"/>
              </a:ext>
            </a:extLst>
          </p:cNvPr>
          <p:cNvPicPr>
            <a:picLocks noChangeAspect="1"/>
          </p:cNvPicPr>
          <p:nvPr/>
        </p:nvPicPr>
        <p:blipFill>
          <a:blip r:embed="rId3"/>
          <a:stretch>
            <a:fillRect/>
          </a:stretch>
        </p:blipFill>
        <p:spPr>
          <a:xfrm>
            <a:off x="392864" y="278711"/>
            <a:ext cx="4421507" cy="5901751"/>
          </a:xfrm>
          <a:prstGeom prst="rect">
            <a:avLst/>
          </a:prstGeom>
          <a:effectLst>
            <a:outerShdw blurRad="50800" dist="38100" dir="2700000" algn="tl" rotWithShape="0">
              <a:prstClr val="black">
                <a:alpha val="40000"/>
              </a:prstClr>
            </a:outerShdw>
            <a:softEdge rad="156101"/>
          </a:effectLst>
        </p:spPr>
      </p:pic>
      <p:sp>
        <p:nvSpPr>
          <p:cNvPr id="6" name="TextBox 5">
            <a:extLst>
              <a:ext uri="{FF2B5EF4-FFF2-40B4-BE49-F238E27FC236}">
                <a16:creationId xmlns:a16="http://schemas.microsoft.com/office/drawing/2014/main" id="{170825B7-9008-10CC-6AAF-4D6CA6D7E6CC}"/>
              </a:ext>
            </a:extLst>
          </p:cNvPr>
          <p:cNvSpPr txBox="1"/>
          <p:nvPr/>
        </p:nvSpPr>
        <p:spPr>
          <a:xfrm>
            <a:off x="11362927" y="6613723"/>
            <a:ext cx="829073"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lumMod val="50000"/>
                  </a:srgbClr>
                </a:solidFill>
                <a:effectLst/>
                <a:uLnTx/>
                <a:uFillTx/>
                <a:latin typeface="Arial"/>
                <a:cs typeface="Arial"/>
                <a:sym typeface="Arial"/>
              </a:rPr>
              <a:t>Step Five 8</a:t>
            </a:r>
          </a:p>
        </p:txBody>
      </p:sp>
      <p:sp>
        <p:nvSpPr>
          <p:cNvPr id="7" name="TextBox 6">
            <a:extLst>
              <a:ext uri="{FF2B5EF4-FFF2-40B4-BE49-F238E27FC236}">
                <a16:creationId xmlns:a16="http://schemas.microsoft.com/office/drawing/2014/main" id="{4CC94057-5120-71C7-1634-DB1A89D64AE4}"/>
              </a:ext>
            </a:extLst>
          </p:cNvPr>
          <p:cNvSpPr txBox="1"/>
          <p:nvPr/>
        </p:nvSpPr>
        <p:spPr>
          <a:xfrm>
            <a:off x="5070588" y="426720"/>
            <a:ext cx="643561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00000"/>
                </a:solidFill>
                <a:effectLst/>
                <a:uLnTx/>
                <a:uFillTx/>
                <a:latin typeface="Arial"/>
                <a:cs typeface="Arial"/>
                <a:sym typeface="Arial"/>
              </a:rPr>
              <a:t>Debrief</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F0BE28">
                    <a:lumMod val="50000"/>
                  </a:srgbClr>
                </a:solidFill>
                <a:effectLst/>
                <a:uLnTx/>
                <a:uFillTx/>
                <a:latin typeface="Arial"/>
                <a:cs typeface="Arial"/>
                <a:sym typeface="Arial"/>
              </a:rPr>
              <a:t>Writing Growth Items</a:t>
            </a:r>
          </a:p>
        </p:txBody>
      </p:sp>
    </p:spTree>
    <p:extLst>
      <p:ext uri="{BB962C8B-B14F-4D97-AF65-F5344CB8AC3E}">
        <p14:creationId xmlns:p14="http://schemas.microsoft.com/office/powerpoint/2010/main" val="4192497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F4C6-776C-E0E0-EE79-1BFD2E7916D3}"/>
              </a:ext>
            </a:extLst>
          </p:cNvPr>
          <p:cNvSpPr>
            <a:spLocks noGrp="1"/>
          </p:cNvSpPr>
          <p:nvPr>
            <p:ph type="title"/>
          </p:nvPr>
        </p:nvSpPr>
        <p:spPr/>
        <p:txBody>
          <a:bodyPr/>
          <a:lstStyle/>
          <a:p>
            <a:r>
              <a:rPr lang="en-US" dirty="0"/>
              <a:t>Parting words for the team</a:t>
            </a:r>
          </a:p>
        </p:txBody>
      </p:sp>
      <p:sp>
        <p:nvSpPr>
          <p:cNvPr id="4" name="TextBox 3">
            <a:extLst>
              <a:ext uri="{FF2B5EF4-FFF2-40B4-BE49-F238E27FC236}">
                <a16:creationId xmlns:a16="http://schemas.microsoft.com/office/drawing/2014/main" id="{22B27EA3-E8E5-403B-16F6-DF8DE6F1B012}"/>
              </a:ext>
            </a:extLst>
          </p:cNvPr>
          <p:cNvSpPr txBox="1"/>
          <p:nvPr/>
        </p:nvSpPr>
        <p:spPr>
          <a:xfrm>
            <a:off x="659875" y="1054207"/>
            <a:ext cx="10718277" cy="4832092"/>
          </a:xfrm>
          <a:prstGeom prst="rect">
            <a:avLst/>
          </a:prstGeom>
          <a:noFill/>
        </p:spPr>
        <p:txBody>
          <a:bodyPr wrap="square">
            <a:spAutoFit/>
          </a:bodyPr>
          <a:lstStyle/>
          <a:p>
            <a:r>
              <a:rPr lang="en-US" sz="2800" b="1" dirty="0"/>
              <a:t>Team, thank you for your efforts to build this growth plan!</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Your organization has made a significant investment for your team to get to this point</a:t>
            </a:r>
          </a:p>
          <a:p>
            <a:pPr marL="285750" indent="-285750">
              <a:buFont typeface="Arial" panose="020B0604020202020204" pitchFamily="34" charset="0"/>
              <a:buChar char="•"/>
            </a:pPr>
            <a:r>
              <a:rPr lang="en-US" sz="2800" dirty="0"/>
              <a:t>What the team does next will determine the return on investment</a:t>
            </a:r>
          </a:p>
          <a:p>
            <a:pPr marL="285750" indent="-285750">
              <a:buFont typeface="Arial" panose="020B0604020202020204" pitchFamily="34" charset="0"/>
              <a:buChar char="•"/>
            </a:pPr>
            <a:r>
              <a:rPr lang="en-US" sz="2800" dirty="0"/>
              <a:t>Will each of you make a pledge to the team to keep your TGIs “front and center” as you do your work?</a:t>
            </a:r>
          </a:p>
          <a:p>
            <a:pPr marL="285750" indent="-285750">
              <a:buFont typeface="Arial" panose="020B0604020202020204" pitchFamily="34" charset="0"/>
              <a:buChar char="•"/>
            </a:pPr>
            <a:r>
              <a:rPr lang="en-US" sz="2800" dirty="0"/>
              <a:t>There are more insights to be gained in the data...as you make progress on the initial TGIs, go back to the data and look for additional improvement opportunities – no need to wait until the next cycle</a:t>
            </a:r>
          </a:p>
        </p:txBody>
      </p:sp>
      <p:sp>
        <p:nvSpPr>
          <p:cNvPr id="5" name="TextBox 4">
            <a:extLst>
              <a:ext uri="{FF2B5EF4-FFF2-40B4-BE49-F238E27FC236}">
                <a16:creationId xmlns:a16="http://schemas.microsoft.com/office/drawing/2014/main" id="{50C07963-0C00-A557-722A-6EEAC73BA1DC}"/>
              </a:ext>
            </a:extLst>
          </p:cNvPr>
          <p:cNvSpPr txBox="1"/>
          <p:nvPr/>
        </p:nvSpPr>
        <p:spPr>
          <a:xfrm>
            <a:off x="11362927" y="6613723"/>
            <a:ext cx="829073" cy="24622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lumMod val="50000"/>
                  </a:srgbClr>
                </a:solidFill>
                <a:effectLst/>
                <a:uLnTx/>
                <a:uFillTx/>
                <a:latin typeface="Arial"/>
                <a:cs typeface="Arial"/>
                <a:sym typeface="Arial"/>
              </a:rPr>
              <a:t>Step Five 9</a:t>
            </a:r>
          </a:p>
        </p:txBody>
      </p:sp>
    </p:spTree>
    <p:extLst>
      <p:ext uri="{BB962C8B-B14F-4D97-AF65-F5344CB8AC3E}">
        <p14:creationId xmlns:p14="http://schemas.microsoft.com/office/powerpoint/2010/main" val="1930015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7"/>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t>Fist-of-Five Check-ins</a:t>
            </a:r>
            <a:endParaRPr/>
          </a:p>
        </p:txBody>
      </p:sp>
      <p:sp>
        <p:nvSpPr>
          <p:cNvPr id="675" name="Google Shape;675;p77"/>
          <p:cNvSpPr txBox="1">
            <a:spLocks noGrp="1"/>
          </p:cNvSpPr>
          <p:nvPr>
            <p:ph type="body" idx="1"/>
          </p:nvPr>
        </p:nvSpPr>
        <p:spPr>
          <a:xfrm>
            <a:off x="2760300" y="4411257"/>
            <a:ext cx="6671400" cy="12765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dirty="0"/>
              <a:t>What is your level of comfort with </a:t>
            </a:r>
            <a:br>
              <a:rPr lang="en-US" dirty="0"/>
            </a:br>
            <a:r>
              <a:rPr lang="en-US" dirty="0"/>
              <a:t>Step 5: Build the Growth Plan?</a:t>
            </a:r>
            <a:endParaRPr dirty="0"/>
          </a:p>
        </p:txBody>
      </p:sp>
      <p:pic>
        <p:nvPicPr>
          <p:cNvPr id="6" name="Picture 5" descr="A picture containing clothing, handwear&#10;&#10;Description automatically generated">
            <a:extLst>
              <a:ext uri="{FF2B5EF4-FFF2-40B4-BE49-F238E27FC236}">
                <a16:creationId xmlns:a16="http://schemas.microsoft.com/office/drawing/2014/main" id="{3CF3B495-F297-67FD-9800-B4F34DCB82C8}"/>
              </a:ext>
            </a:extLst>
          </p:cNvPr>
          <p:cNvPicPr>
            <a:picLocks noChangeAspect="1"/>
          </p:cNvPicPr>
          <p:nvPr/>
        </p:nvPicPr>
        <p:blipFill>
          <a:blip r:embed="rId3"/>
          <a:stretch>
            <a:fillRect/>
          </a:stretch>
        </p:blipFill>
        <p:spPr>
          <a:xfrm>
            <a:off x="2387275" y="1170243"/>
            <a:ext cx="7557729" cy="2994750"/>
          </a:xfrm>
          <a:prstGeom prst="rect">
            <a:avLst/>
          </a:prstGeom>
        </p:spPr>
      </p:pic>
      <p:sp>
        <p:nvSpPr>
          <p:cNvPr id="7" name="TextBox 6">
            <a:extLst>
              <a:ext uri="{FF2B5EF4-FFF2-40B4-BE49-F238E27FC236}">
                <a16:creationId xmlns:a16="http://schemas.microsoft.com/office/drawing/2014/main" id="{6AE00B93-227A-47AC-E062-AD6ABA4B0BCB}"/>
              </a:ext>
            </a:extLst>
          </p:cNvPr>
          <p:cNvSpPr txBox="1"/>
          <p:nvPr/>
        </p:nvSpPr>
        <p:spPr>
          <a:xfrm>
            <a:off x="11292394" y="6613723"/>
            <a:ext cx="899606" cy="246221"/>
          </a:xfrm>
          <a:prstGeom prst="rect">
            <a:avLst/>
          </a:prstGeom>
          <a:noFill/>
        </p:spPr>
        <p:txBody>
          <a:bodyPr wrap="none" rtlCol="0">
            <a:spAutoFit/>
          </a:bodyPr>
          <a:lstStyle/>
          <a:p>
            <a:pPr algn="r"/>
            <a:r>
              <a:rPr lang="en-US" sz="1000" dirty="0">
                <a:solidFill>
                  <a:schemeClr val="bg1">
                    <a:lumMod val="50000"/>
                  </a:schemeClr>
                </a:solidFill>
              </a:rPr>
              <a:t>Step Five 10</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78"/>
          <p:cNvSpPr txBox="1">
            <a:spLocks noGrp="1"/>
          </p:cNvSpPr>
          <p:nvPr>
            <p:ph type="body" idx="1"/>
          </p:nvPr>
        </p:nvSpPr>
        <p:spPr>
          <a:xfrm>
            <a:off x="3160435" y="2827017"/>
            <a:ext cx="8686800" cy="921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a:t>Step 6: Follow-through</a:t>
            </a:r>
            <a:endParaRPr sz="4800"/>
          </a:p>
        </p:txBody>
      </p:sp>
      <p:sp>
        <p:nvSpPr>
          <p:cNvPr id="4" name="TextBox 3">
            <a:extLst>
              <a:ext uri="{FF2B5EF4-FFF2-40B4-BE49-F238E27FC236}">
                <a16:creationId xmlns:a16="http://schemas.microsoft.com/office/drawing/2014/main" id="{D9891994-08BC-2839-BDDC-31286F596475}"/>
              </a:ext>
            </a:extLst>
          </p:cNvPr>
          <p:cNvSpPr txBox="1"/>
          <p:nvPr/>
        </p:nvSpPr>
        <p:spPr>
          <a:xfrm>
            <a:off x="11427047" y="6613723"/>
            <a:ext cx="764953" cy="246221"/>
          </a:xfrm>
          <a:prstGeom prst="rect">
            <a:avLst/>
          </a:prstGeom>
          <a:noFill/>
        </p:spPr>
        <p:txBody>
          <a:bodyPr wrap="none" rtlCol="0">
            <a:spAutoFit/>
          </a:bodyPr>
          <a:lstStyle/>
          <a:p>
            <a:pPr algn="r"/>
            <a:r>
              <a:rPr lang="en-US" sz="1000" dirty="0">
                <a:solidFill>
                  <a:schemeClr val="bg1">
                    <a:lumMod val="50000"/>
                  </a:schemeClr>
                </a:solidFill>
              </a:rPr>
              <a:t>Step Six 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9"/>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a:t>Assessment Notes &amp; Team Maturity</a:t>
            </a:r>
            <a:endParaRPr sz="3600"/>
          </a:p>
        </p:txBody>
      </p:sp>
      <p:sp>
        <p:nvSpPr>
          <p:cNvPr id="6" name="TextBox 5">
            <a:extLst>
              <a:ext uri="{FF2B5EF4-FFF2-40B4-BE49-F238E27FC236}">
                <a16:creationId xmlns:a16="http://schemas.microsoft.com/office/drawing/2014/main" id="{963362C8-9EFE-698F-EF6D-AF38ECF4F659}"/>
              </a:ext>
            </a:extLst>
          </p:cNvPr>
          <p:cNvSpPr txBox="1"/>
          <p:nvPr/>
        </p:nvSpPr>
        <p:spPr>
          <a:xfrm>
            <a:off x="11427047" y="6613723"/>
            <a:ext cx="764953" cy="246221"/>
          </a:xfrm>
          <a:prstGeom prst="rect">
            <a:avLst/>
          </a:prstGeom>
          <a:noFill/>
        </p:spPr>
        <p:txBody>
          <a:bodyPr wrap="none" rtlCol="0">
            <a:spAutoFit/>
          </a:bodyPr>
          <a:lstStyle/>
          <a:p>
            <a:pPr algn="r"/>
            <a:r>
              <a:rPr lang="en-US" sz="1000" dirty="0">
                <a:solidFill>
                  <a:schemeClr val="bg1">
                    <a:lumMod val="50000"/>
                  </a:schemeClr>
                </a:solidFill>
              </a:rPr>
              <a:t>Step Six 2</a:t>
            </a:r>
          </a:p>
        </p:txBody>
      </p:sp>
      <p:sp>
        <p:nvSpPr>
          <p:cNvPr id="7" name="TextBox 6">
            <a:extLst>
              <a:ext uri="{FF2B5EF4-FFF2-40B4-BE49-F238E27FC236}">
                <a16:creationId xmlns:a16="http://schemas.microsoft.com/office/drawing/2014/main" id="{788639FC-1C0B-CF01-716E-99873F91A47D}"/>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https://vimeo.com/686399149</a:t>
            </a:r>
            <a:endParaRPr lang="en-US" dirty="0"/>
          </a:p>
        </p:txBody>
      </p:sp>
      <p:pic>
        <p:nvPicPr>
          <p:cNvPr id="2" name="Online Media 1" descr="6.1 Assessment notes and team maturity.mp4">
            <a:hlinkClick r:id="" action="ppaction://media"/>
            <a:extLst>
              <a:ext uri="{FF2B5EF4-FFF2-40B4-BE49-F238E27FC236}">
                <a16:creationId xmlns:a16="http://schemas.microsoft.com/office/drawing/2014/main" id="{03288E38-F8B9-EFBD-51EF-F113AA5DECEA}"/>
              </a:ext>
            </a:extLst>
          </p:cNvPr>
          <p:cNvPicPr>
            <a:picLocks noRot="1" noChangeAspect="1"/>
          </p:cNvPicPr>
          <p:nvPr>
            <a:videoFile r:link="rId1"/>
          </p:nvPr>
        </p:nvPicPr>
        <p:blipFill>
          <a:blip r:embed="rId5"/>
          <a:stretch>
            <a:fillRect/>
          </a:stretch>
        </p:blipFill>
        <p:spPr>
          <a:xfrm>
            <a:off x="1532653" y="1086440"/>
            <a:ext cx="9126694" cy="51337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80"/>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Leadership Follow-Through</a:t>
            </a:r>
            <a:endParaRPr sz="3600" dirty="0"/>
          </a:p>
        </p:txBody>
      </p:sp>
      <p:sp>
        <p:nvSpPr>
          <p:cNvPr id="6" name="TextBox 5">
            <a:extLst>
              <a:ext uri="{FF2B5EF4-FFF2-40B4-BE49-F238E27FC236}">
                <a16:creationId xmlns:a16="http://schemas.microsoft.com/office/drawing/2014/main" id="{0DCF1469-3842-4958-541E-63A0253DDC0C}"/>
              </a:ext>
            </a:extLst>
          </p:cNvPr>
          <p:cNvSpPr txBox="1"/>
          <p:nvPr/>
        </p:nvSpPr>
        <p:spPr>
          <a:xfrm>
            <a:off x="11427047" y="6613723"/>
            <a:ext cx="764953" cy="246221"/>
          </a:xfrm>
          <a:prstGeom prst="rect">
            <a:avLst/>
          </a:prstGeom>
          <a:noFill/>
        </p:spPr>
        <p:txBody>
          <a:bodyPr wrap="none" rtlCol="0">
            <a:spAutoFit/>
          </a:bodyPr>
          <a:lstStyle/>
          <a:p>
            <a:pPr algn="r"/>
            <a:r>
              <a:rPr lang="en-US" sz="1000" dirty="0">
                <a:solidFill>
                  <a:schemeClr val="bg1">
                    <a:lumMod val="50000"/>
                  </a:schemeClr>
                </a:solidFill>
              </a:rPr>
              <a:t>Step Six 3</a:t>
            </a:r>
          </a:p>
        </p:txBody>
      </p:sp>
      <p:sp>
        <p:nvSpPr>
          <p:cNvPr id="7" name="TextBox 6">
            <a:extLst>
              <a:ext uri="{FF2B5EF4-FFF2-40B4-BE49-F238E27FC236}">
                <a16:creationId xmlns:a16="http://schemas.microsoft.com/office/drawing/2014/main" id="{3114A326-D600-C31C-E19A-A72E5FAA791B}"/>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https://vimeo.com/686399228</a:t>
            </a:r>
            <a:endParaRPr lang="en-US" dirty="0"/>
          </a:p>
        </p:txBody>
      </p:sp>
      <p:pic>
        <p:nvPicPr>
          <p:cNvPr id="2" name="Online Media 1" descr="6.2 Leadership follow through.mp4">
            <a:hlinkClick r:id="" action="ppaction://media"/>
            <a:extLst>
              <a:ext uri="{FF2B5EF4-FFF2-40B4-BE49-F238E27FC236}">
                <a16:creationId xmlns:a16="http://schemas.microsoft.com/office/drawing/2014/main" id="{60775D68-D2C3-AD42-90AF-EB9E158DC074}"/>
              </a:ext>
            </a:extLst>
          </p:cNvPr>
          <p:cNvPicPr>
            <a:picLocks noRot="1" noChangeAspect="1"/>
          </p:cNvPicPr>
          <p:nvPr>
            <a:videoFile r:link="rId1"/>
          </p:nvPr>
        </p:nvPicPr>
        <p:blipFill>
          <a:blip r:embed="rId5"/>
          <a:stretch>
            <a:fillRect/>
          </a:stretch>
        </p:blipFill>
        <p:spPr>
          <a:xfrm>
            <a:off x="358497" y="1130000"/>
            <a:ext cx="9376946" cy="5282786"/>
          </a:xfrm>
          <a:prstGeom prst="rect">
            <a:avLst/>
          </a:prstGeom>
        </p:spPr>
      </p:pic>
      <p:sp>
        <p:nvSpPr>
          <p:cNvPr id="9" name="TextBox 8">
            <a:extLst>
              <a:ext uri="{FF2B5EF4-FFF2-40B4-BE49-F238E27FC236}">
                <a16:creationId xmlns:a16="http://schemas.microsoft.com/office/drawing/2014/main" id="{53FE9FD0-48DA-88D2-D10E-99219DD0B9CB}"/>
              </a:ext>
            </a:extLst>
          </p:cNvPr>
          <p:cNvSpPr txBox="1"/>
          <p:nvPr/>
        </p:nvSpPr>
        <p:spPr>
          <a:xfrm>
            <a:off x="9876845" y="1130000"/>
            <a:ext cx="2161169" cy="650563"/>
          </a:xfrm>
          <a:prstGeom prst="rect">
            <a:avLst/>
          </a:prstGeom>
          <a:noFill/>
        </p:spPr>
        <p:txBody>
          <a:bodyPr wrap="none" rtlCol="0">
            <a:spAutoFit/>
          </a:bodyPr>
          <a:lstStyle/>
          <a:p>
            <a:r>
              <a:rPr lang="en-US" sz="1600" b="1" dirty="0"/>
              <a:t>Useful Links</a:t>
            </a:r>
            <a:endParaRPr lang="en-US" sz="1600" b="1" dirty="0">
              <a:hlinkClick r:id="rId6"/>
            </a:endParaRPr>
          </a:p>
          <a:p>
            <a:pPr>
              <a:lnSpc>
                <a:spcPct val="200000"/>
              </a:lnSpc>
            </a:pPr>
            <a:r>
              <a:rPr lang="en-US" sz="1200" dirty="0">
                <a:hlinkClick r:id="rId7"/>
              </a:rPr>
              <a:t>Leadership Debrief Template</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82"/>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a:t>Scrum Master Follow-through</a:t>
            </a:r>
            <a:endParaRPr sz="3600"/>
          </a:p>
        </p:txBody>
      </p:sp>
      <p:sp>
        <p:nvSpPr>
          <p:cNvPr id="6" name="TextBox 5">
            <a:extLst>
              <a:ext uri="{FF2B5EF4-FFF2-40B4-BE49-F238E27FC236}">
                <a16:creationId xmlns:a16="http://schemas.microsoft.com/office/drawing/2014/main" id="{7B41DEEA-5845-24EC-E8C6-F23039CDB667}"/>
              </a:ext>
            </a:extLst>
          </p:cNvPr>
          <p:cNvSpPr txBox="1"/>
          <p:nvPr/>
        </p:nvSpPr>
        <p:spPr>
          <a:xfrm>
            <a:off x="11427047" y="6613723"/>
            <a:ext cx="764953" cy="246221"/>
          </a:xfrm>
          <a:prstGeom prst="rect">
            <a:avLst/>
          </a:prstGeom>
          <a:noFill/>
        </p:spPr>
        <p:txBody>
          <a:bodyPr wrap="none" rtlCol="0">
            <a:spAutoFit/>
          </a:bodyPr>
          <a:lstStyle/>
          <a:p>
            <a:pPr algn="r"/>
            <a:r>
              <a:rPr lang="en-US" sz="1000" dirty="0">
                <a:solidFill>
                  <a:schemeClr val="bg1">
                    <a:lumMod val="50000"/>
                  </a:schemeClr>
                </a:solidFill>
              </a:rPr>
              <a:t>Step Six 4</a:t>
            </a:r>
          </a:p>
        </p:txBody>
      </p:sp>
      <p:sp>
        <p:nvSpPr>
          <p:cNvPr id="7" name="TextBox 6">
            <a:extLst>
              <a:ext uri="{FF2B5EF4-FFF2-40B4-BE49-F238E27FC236}">
                <a16:creationId xmlns:a16="http://schemas.microsoft.com/office/drawing/2014/main" id="{0F71AF5C-CA62-D35C-B689-A3F8B162E44E}"/>
              </a:ext>
            </a:extLst>
          </p:cNvPr>
          <p:cNvSpPr txBox="1"/>
          <p:nvPr/>
        </p:nvSpPr>
        <p:spPr>
          <a:xfrm>
            <a:off x="4540250" y="6512407"/>
            <a:ext cx="3111500" cy="307777"/>
          </a:xfrm>
          <a:prstGeom prst="rect">
            <a:avLst/>
          </a:prstGeom>
          <a:noFill/>
        </p:spPr>
        <p:txBody>
          <a:bodyPr wrap="square" rtlCol="0">
            <a:spAutoFit/>
          </a:bodyPr>
          <a:lstStyle/>
          <a:p>
            <a:pPr algn="ctr"/>
            <a:r>
              <a:rPr lang="en-US" dirty="0">
                <a:hlinkClick r:id="rId4"/>
              </a:rPr>
              <a:t>https://vimeo.com/686399266</a:t>
            </a:r>
            <a:endParaRPr lang="en-US" dirty="0"/>
          </a:p>
        </p:txBody>
      </p:sp>
      <p:pic>
        <p:nvPicPr>
          <p:cNvPr id="2" name="Online Media 1" descr="6.3 Scrum master follow through.mp4">
            <a:hlinkClick r:id="" action="ppaction://media"/>
            <a:extLst>
              <a:ext uri="{FF2B5EF4-FFF2-40B4-BE49-F238E27FC236}">
                <a16:creationId xmlns:a16="http://schemas.microsoft.com/office/drawing/2014/main" id="{FAAECFC9-3A29-C361-6B4D-5BC6C83D545E}"/>
              </a:ext>
            </a:extLst>
          </p:cNvPr>
          <p:cNvPicPr>
            <a:picLocks noRot="1" noChangeAspect="1"/>
          </p:cNvPicPr>
          <p:nvPr>
            <a:videoFile r:link="rId1"/>
          </p:nvPr>
        </p:nvPicPr>
        <p:blipFill>
          <a:blip r:embed="rId5"/>
          <a:stretch>
            <a:fillRect/>
          </a:stretch>
        </p:blipFill>
        <p:spPr>
          <a:xfrm>
            <a:off x="1352943" y="1047160"/>
            <a:ext cx="9486114" cy="5344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3"/>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t>Fist-of-Five Check-ins</a:t>
            </a:r>
            <a:endParaRPr/>
          </a:p>
        </p:txBody>
      </p:sp>
      <p:sp>
        <p:nvSpPr>
          <p:cNvPr id="727" name="Google Shape;727;p83"/>
          <p:cNvSpPr txBox="1">
            <a:spLocks noGrp="1"/>
          </p:cNvSpPr>
          <p:nvPr>
            <p:ph type="body" idx="1"/>
          </p:nvPr>
        </p:nvSpPr>
        <p:spPr>
          <a:xfrm>
            <a:off x="2760300" y="4444787"/>
            <a:ext cx="6671400" cy="12765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a:t>What is your level of comfort with </a:t>
            </a:r>
            <a:br>
              <a:rPr lang="en-US"/>
            </a:br>
            <a:r>
              <a:rPr lang="en-US"/>
              <a:t>Step 6: Follow-through?</a:t>
            </a:r>
            <a:endParaRPr/>
          </a:p>
        </p:txBody>
      </p:sp>
      <p:pic>
        <p:nvPicPr>
          <p:cNvPr id="6" name="Picture 5" descr="A picture containing clothing, handwear&#10;&#10;Description automatically generated">
            <a:extLst>
              <a:ext uri="{FF2B5EF4-FFF2-40B4-BE49-F238E27FC236}">
                <a16:creationId xmlns:a16="http://schemas.microsoft.com/office/drawing/2014/main" id="{01C7D8AB-9AB1-1931-DD1E-9B9268D14EBF}"/>
              </a:ext>
            </a:extLst>
          </p:cNvPr>
          <p:cNvPicPr>
            <a:picLocks noChangeAspect="1"/>
          </p:cNvPicPr>
          <p:nvPr/>
        </p:nvPicPr>
        <p:blipFill>
          <a:blip r:embed="rId3"/>
          <a:stretch>
            <a:fillRect/>
          </a:stretch>
        </p:blipFill>
        <p:spPr>
          <a:xfrm>
            <a:off x="2387275" y="1170243"/>
            <a:ext cx="7557729" cy="2994750"/>
          </a:xfrm>
          <a:prstGeom prst="rect">
            <a:avLst/>
          </a:prstGeom>
        </p:spPr>
      </p:pic>
      <p:sp>
        <p:nvSpPr>
          <p:cNvPr id="7" name="TextBox 6">
            <a:extLst>
              <a:ext uri="{FF2B5EF4-FFF2-40B4-BE49-F238E27FC236}">
                <a16:creationId xmlns:a16="http://schemas.microsoft.com/office/drawing/2014/main" id="{FCDF0071-47E2-4341-F4FC-D1518B2F2021}"/>
              </a:ext>
            </a:extLst>
          </p:cNvPr>
          <p:cNvSpPr txBox="1"/>
          <p:nvPr/>
        </p:nvSpPr>
        <p:spPr>
          <a:xfrm>
            <a:off x="11427047" y="6613723"/>
            <a:ext cx="764953" cy="246221"/>
          </a:xfrm>
          <a:prstGeom prst="rect">
            <a:avLst/>
          </a:prstGeom>
          <a:noFill/>
        </p:spPr>
        <p:txBody>
          <a:bodyPr wrap="none" rtlCol="0">
            <a:spAutoFit/>
          </a:bodyPr>
          <a:lstStyle/>
          <a:p>
            <a:pPr algn="r"/>
            <a:r>
              <a:rPr lang="en-US" sz="1000" dirty="0">
                <a:solidFill>
                  <a:schemeClr val="bg1">
                    <a:lumMod val="50000"/>
                  </a:schemeClr>
                </a:solidFill>
              </a:rPr>
              <a:t>Step Six 5</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49"/>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Break (5 minutes)</a:t>
            </a:r>
            <a:endParaRPr dirty="0"/>
          </a:p>
        </p:txBody>
      </p:sp>
      <p:pic>
        <p:nvPicPr>
          <p:cNvPr id="3" name="Picture 2" descr="Text, whiteboard&#10;&#10;Description automatically generated">
            <a:extLst>
              <a:ext uri="{FF2B5EF4-FFF2-40B4-BE49-F238E27FC236}">
                <a16:creationId xmlns:a16="http://schemas.microsoft.com/office/drawing/2014/main" id="{20471F10-7E83-FD68-A569-DD93776ADAAD}"/>
              </a:ext>
            </a:extLst>
          </p:cNvPr>
          <p:cNvPicPr>
            <a:picLocks noChangeAspect="1"/>
          </p:cNvPicPr>
          <p:nvPr/>
        </p:nvPicPr>
        <p:blipFill>
          <a:blip r:embed="rId3"/>
          <a:stretch>
            <a:fillRect/>
          </a:stretch>
        </p:blipFill>
        <p:spPr>
          <a:xfrm>
            <a:off x="3884351" y="1204638"/>
            <a:ext cx="4423297" cy="4814306"/>
          </a:xfrm>
          <a:prstGeom prst="rect">
            <a:avLst/>
          </a:prstGeom>
        </p:spPr>
      </p:pic>
      <p:sp>
        <p:nvSpPr>
          <p:cNvPr id="5" name="TextBox 4">
            <a:extLst>
              <a:ext uri="{FF2B5EF4-FFF2-40B4-BE49-F238E27FC236}">
                <a16:creationId xmlns:a16="http://schemas.microsoft.com/office/drawing/2014/main" id="{6A1D78CC-8995-3BE2-100F-0D9824EF7D9C}"/>
              </a:ext>
            </a:extLst>
          </p:cNvPr>
          <p:cNvSpPr txBox="1"/>
          <p:nvPr/>
        </p:nvSpPr>
        <p:spPr>
          <a:xfrm>
            <a:off x="11427047" y="6613723"/>
            <a:ext cx="764953" cy="246221"/>
          </a:xfrm>
          <a:prstGeom prst="rect">
            <a:avLst/>
          </a:prstGeom>
          <a:noFill/>
        </p:spPr>
        <p:txBody>
          <a:bodyPr wrap="none" rtlCol="0">
            <a:spAutoFit/>
          </a:bodyPr>
          <a:lstStyle/>
          <a:p>
            <a:pPr algn="r"/>
            <a:r>
              <a:rPr lang="en-US" sz="1000" dirty="0">
                <a:solidFill>
                  <a:schemeClr val="bg1">
                    <a:lumMod val="50000"/>
                  </a:schemeClr>
                </a:solidFill>
              </a:rPr>
              <a:t>Step Six 6</a:t>
            </a:r>
          </a:p>
        </p:txBody>
      </p:sp>
    </p:spTree>
    <p:extLst>
      <p:ext uri="{BB962C8B-B14F-4D97-AF65-F5344CB8AC3E}">
        <p14:creationId xmlns:p14="http://schemas.microsoft.com/office/powerpoint/2010/main" val="3294700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prstGeom prst="rect">
            <a:avLst/>
          </a:prstGeom>
        </p:spPr>
        <p:txBody>
          <a:bodyPr spcFirstLastPara="1" wrap="square" lIns="0" tIns="0" rIns="0" bIns="0" anchor="ctr" anchorCtr="0">
            <a:noAutofit/>
          </a:bodyPr>
          <a:lstStyle/>
          <a:p>
            <a:pPr lvl="0"/>
            <a:r>
              <a:rPr lang="en-US" sz="3600" dirty="0"/>
              <a:t>Introducing the Six-Step Process</a:t>
            </a:r>
            <a:endParaRPr sz="3600" dirty="0"/>
          </a:p>
        </p:txBody>
      </p:sp>
      <p:sp>
        <p:nvSpPr>
          <p:cNvPr id="5" name="TextBox 4">
            <a:extLst>
              <a:ext uri="{FF2B5EF4-FFF2-40B4-BE49-F238E27FC236}">
                <a16:creationId xmlns:a16="http://schemas.microsoft.com/office/drawing/2014/main" id="{D7DE7563-F0E0-9808-A498-7D0171381FE7}"/>
              </a:ext>
            </a:extLst>
          </p:cNvPr>
          <p:cNvSpPr txBox="1"/>
          <p:nvPr/>
        </p:nvSpPr>
        <p:spPr>
          <a:xfrm>
            <a:off x="11646659" y="6613723"/>
            <a:ext cx="545341" cy="246221"/>
          </a:xfrm>
          <a:prstGeom prst="rect">
            <a:avLst/>
          </a:prstGeom>
          <a:noFill/>
        </p:spPr>
        <p:txBody>
          <a:bodyPr wrap="none" rtlCol="0">
            <a:spAutoFit/>
          </a:bodyPr>
          <a:lstStyle/>
          <a:p>
            <a:pPr algn="r"/>
            <a:r>
              <a:rPr lang="en-US" sz="1000" dirty="0">
                <a:solidFill>
                  <a:schemeClr val="bg1">
                    <a:lumMod val="50000"/>
                  </a:schemeClr>
                </a:solidFill>
              </a:rPr>
              <a:t>Intro 6</a:t>
            </a:r>
          </a:p>
        </p:txBody>
      </p:sp>
      <p:sp>
        <p:nvSpPr>
          <p:cNvPr id="6" name="TextBox 5">
            <a:extLst>
              <a:ext uri="{FF2B5EF4-FFF2-40B4-BE49-F238E27FC236}">
                <a16:creationId xmlns:a16="http://schemas.microsoft.com/office/drawing/2014/main" id="{1015E15F-A627-6928-31B6-228393B67D85}"/>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https://vimeo.com/686391388</a:t>
            </a:r>
            <a:endParaRPr lang="en-US" dirty="0"/>
          </a:p>
        </p:txBody>
      </p:sp>
      <p:pic>
        <p:nvPicPr>
          <p:cNvPr id="10" name="Online Media 9" descr="0.3 Six Steps Overview.mov">
            <a:hlinkClick r:id="" action="ppaction://media"/>
            <a:extLst>
              <a:ext uri="{FF2B5EF4-FFF2-40B4-BE49-F238E27FC236}">
                <a16:creationId xmlns:a16="http://schemas.microsoft.com/office/drawing/2014/main" id="{9EF51089-6A28-FFF3-FA1B-44B898693762}"/>
              </a:ext>
            </a:extLst>
          </p:cNvPr>
          <p:cNvPicPr>
            <a:picLocks noRot="1" noChangeAspect="1"/>
          </p:cNvPicPr>
          <p:nvPr>
            <a:videoFile r:link="rId1"/>
          </p:nvPr>
        </p:nvPicPr>
        <p:blipFill>
          <a:blip r:embed="rId5"/>
          <a:stretch>
            <a:fillRect/>
          </a:stretch>
        </p:blipFill>
        <p:spPr>
          <a:xfrm>
            <a:off x="1431619" y="1048441"/>
            <a:ext cx="9328762" cy="5247429"/>
          </a:xfrm>
          <a:prstGeom prst="rect">
            <a:avLst/>
          </a:prstGeom>
        </p:spPr>
      </p:pic>
    </p:spTree>
    <p:extLst>
      <p:ext uri="{BB962C8B-B14F-4D97-AF65-F5344CB8AC3E}">
        <p14:creationId xmlns:p14="http://schemas.microsoft.com/office/powerpoint/2010/main" val="40721314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6" name="Google Shape;736;p84"/>
          <p:cNvSpPr txBox="1">
            <a:spLocks noGrp="1"/>
          </p:cNvSpPr>
          <p:nvPr>
            <p:ph type="body" idx="1"/>
          </p:nvPr>
        </p:nvSpPr>
        <p:spPr>
          <a:xfrm>
            <a:off x="3160435" y="2827017"/>
            <a:ext cx="8686800" cy="921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Facilitation Challenges</a:t>
            </a:r>
            <a:endParaRPr sz="4800" dirty="0"/>
          </a:p>
        </p:txBody>
      </p:sp>
      <p:sp>
        <p:nvSpPr>
          <p:cNvPr id="4" name="TextBox 3">
            <a:extLst>
              <a:ext uri="{FF2B5EF4-FFF2-40B4-BE49-F238E27FC236}">
                <a16:creationId xmlns:a16="http://schemas.microsoft.com/office/drawing/2014/main" id="{55D04AE4-8592-1EB1-D994-DA3DB3C61C61}"/>
              </a:ext>
            </a:extLst>
          </p:cNvPr>
          <p:cNvSpPr txBox="1"/>
          <p:nvPr/>
        </p:nvSpPr>
        <p:spPr>
          <a:xfrm>
            <a:off x="11730014" y="6613723"/>
            <a:ext cx="461986" cy="246221"/>
          </a:xfrm>
          <a:prstGeom prst="rect">
            <a:avLst/>
          </a:prstGeom>
          <a:noFill/>
        </p:spPr>
        <p:txBody>
          <a:bodyPr wrap="none" rtlCol="0">
            <a:spAutoFit/>
          </a:bodyPr>
          <a:lstStyle/>
          <a:p>
            <a:pPr algn="r"/>
            <a:r>
              <a:rPr lang="en-US" sz="1000" dirty="0">
                <a:solidFill>
                  <a:schemeClr val="bg1">
                    <a:lumMod val="50000"/>
                  </a:schemeClr>
                </a:solidFill>
              </a:rPr>
              <a:t>FC 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85"/>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Zoom Poll: Vote For Your Top 3 Challenges</a:t>
            </a:r>
            <a:endParaRPr sz="3600" dirty="0"/>
          </a:p>
        </p:txBody>
      </p:sp>
      <p:sp>
        <p:nvSpPr>
          <p:cNvPr id="744" name="Google Shape;744;p85"/>
          <p:cNvSpPr txBox="1">
            <a:spLocks noGrp="1"/>
          </p:cNvSpPr>
          <p:nvPr>
            <p:ph type="body" idx="1"/>
          </p:nvPr>
        </p:nvSpPr>
        <p:spPr>
          <a:xfrm>
            <a:off x="1053548" y="1589275"/>
            <a:ext cx="9605203" cy="3860700"/>
          </a:xfrm>
          <a:prstGeom prst="rect">
            <a:avLst/>
          </a:prstGeom>
        </p:spPr>
        <p:txBody>
          <a:bodyPr spcFirstLastPara="1" wrap="square" lIns="0" tIns="0" rIns="0" bIns="0" anchor="ctr" anchorCtr="0">
            <a:noAutofit/>
          </a:bodyPr>
          <a:lstStyle/>
          <a:p>
            <a:pPr marL="0" indent="0" algn="ctr">
              <a:buNone/>
            </a:pPr>
            <a:r>
              <a:rPr lang="en-US" sz="3600" dirty="0">
                <a:solidFill>
                  <a:schemeClr val="dk2"/>
                </a:solidFill>
                <a:latin typeface="Calibri" panose="020F0502020204030204" pitchFamily="34" charset="0"/>
                <a:cs typeface="Calibri" panose="020F0502020204030204" pitchFamily="34" charset="0"/>
              </a:rPr>
              <a:t>We will now take a zoom poll. Please vote for the top three challenges that give you the most concern.</a:t>
            </a:r>
          </a:p>
        </p:txBody>
      </p:sp>
      <p:sp>
        <p:nvSpPr>
          <p:cNvPr id="745" name="Google Shape;745;p85"/>
          <p:cNvSpPr txBox="1"/>
          <p:nvPr/>
        </p:nvSpPr>
        <p:spPr>
          <a:xfrm>
            <a:off x="7094400" y="4868525"/>
            <a:ext cx="436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8" name="TextBox 7">
            <a:extLst>
              <a:ext uri="{FF2B5EF4-FFF2-40B4-BE49-F238E27FC236}">
                <a16:creationId xmlns:a16="http://schemas.microsoft.com/office/drawing/2014/main" id="{DFA59812-B746-584E-BC64-6870F4A09835}"/>
              </a:ext>
            </a:extLst>
          </p:cNvPr>
          <p:cNvSpPr txBox="1"/>
          <p:nvPr/>
        </p:nvSpPr>
        <p:spPr>
          <a:xfrm>
            <a:off x="11730014" y="6613723"/>
            <a:ext cx="461986" cy="246221"/>
          </a:xfrm>
          <a:prstGeom prst="rect">
            <a:avLst/>
          </a:prstGeom>
          <a:noFill/>
        </p:spPr>
        <p:txBody>
          <a:bodyPr wrap="none" rtlCol="0">
            <a:spAutoFit/>
          </a:bodyPr>
          <a:lstStyle/>
          <a:p>
            <a:pPr algn="r"/>
            <a:r>
              <a:rPr lang="en-US" sz="1000" dirty="0">
                <a:solidFill>
                  <a:schemeClr val="bg1">
                    <a:lumMod val="50000"/>
                  </a:schemeClr>
                </a:solidFill>
              </a:rPr>
              <a:t>FC 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People are not participating</a:t>
            </a:r>
          </a:p>
        </p:txBody>
      </p:sp>
      <p:sp>
        <p:nvSpPr>
          <p:cNvPr id="6" name="TextBox 5">
            <a:extLst>
              <a:ext uri="{FF2B5EF4-FFF2-40B4-BE49-F238E27FC236}">
                <a16:creationId xmlns:a16="http://schemas.microsoft.com/office/drawing/2014/main" id="{1C644CDB-DC9F-7299-B76E-B4A135C47514}"/>
              </a:ext>
            </a:extLst>
          </p:cNvPr>
          <p:cNvSpPr txBox="1"/>
          <p:nvPr/>
        </p:nvSpPr>
        <p:spPr>
          <a:xfrm>
            <a:off x="11730014" y="6613723"/>
            <a:ext cx="461986" cy="246221"/>
          </a:xfrm>
          <a:prstGeom prst="rect">
            <a:avLst/>
          </a:prstGeom>
          <a:noFill/>
        </p:spPr>
        <p:txBody>
          <a:bodyPr wrap="none" rtlCol="0">
            <a:spAutoFit/>
          </a:bodyPr>
          <a:lstStyle/>
          <a:p>
            <a:pPr algn="r"/>
            <a:r>
              <a:rPr lang="en-US" sz="1000" dirty="0">
                <a:solidFill>
                  <a:schemeClr val="bg1">
                    <a:lumMod val="50000"/>
                  </a:schemeClr>
                </a:solidFill>
              </a:rPr>
              <a:t>FC 3</a:t>
            </a:r>
          </a:p>
        </p:txBody>
      </p:sp>
      <p:sp>
        <p:nvSpPr>
          <p:cNvPr id="7" name="TextBox 6">
            <a:extLst>
              <a:ext uri="{FF2B5EF4-FFF2-40B4-BE49-F238E27FC236}">
                <a16:creationId xmlns:a16="http://schemas.microsoft.com/office/drawing/2014/main" id="{980D8CA7-9A2D-136E-2F4A-77689D1E0E19}"/>
              </a:ext>
            </a:extLst>
          </p:cNvPr>
          <p:cNvSpPr txBox="1"/>
          <p:nvPr/>
        </p:nvSpPr>
        <p:spPr>
          <a:xfrm>
            <a:off x="4540250" y="6381813"/>
            <a:ext cx="3111500" cy="307777"/>
          </a:xfrm>
          <a:prstGeom prst="rect">
            <a:avLst/>
          </a:prstGeom>
          <a:noFill/>
        </p:spPr>
        <p:txBody>
          <a:bodyPr wrap="square" rtlCol="0">
            <a:spAutoFit/>
          </a:bodyPr>
          <a:lstStyle/>
          <a:p>
            <a:pPr algn="ctr"/>
            <a:r>
              <a:rPr lang="en-US" dirty="0">
                <a:hlinkClick r:id="rId4"/>
              </a:rPr>
              <a:t>https://vimeo.com/716627586</a:t>
            </a:r>
            <a:endParaRPr lang="en-US" dirty="0"/>
          </a:p>
        </p:txBody>
      </p:sp>
      <p:pic>
        <p:nvPicPr>
          <p:cNvPr id="2" name="Online Media 1" descr="People are not participating">
            <a:hlinkClick r:id="" action="ppaction://media"/>
            <a:extLst>
              <a:ext uri="{FF2B5EF4-FFF2-40B4-BE49-F238E27FC236}">
                <a16:creationId xmlns:a16="http://schemas.microsoft.com/office/drawing/2014/main" id="{D1C129E7-A787-52A1-54F8-07498FB70EF4}"/>
              </a:ext>
            </a:extLst>
          </p:cNvPr>
          <p:cNvPicPr>
            <a:picLocks noRot="1" noChangeAspect="1"/>
          </p:cNvPicPr>
          <p:nvPr>
            <a:videoFile r:link="rId1"/>
          </p:nvPr>
        </p:nvPicPr>
        <p:blipFill>
          <a:blip r:embed="rId5"/>
          <a:stretch>
            <a:fillRect/>
          </a:stretch>
        </p:blipFill>
        <p:spPr>
          <a:xfrm>
            <a:off x="1436900" y="1011286"/>
            <a:ext cx="9318200" cy="5249690"/>
          </a:xfrm>
          <a:prstGeom prst="rect">
            <a:avLst/>
          </a:prstGeom>
        </p:spPr>
      </p:pic>
    </p:spTree>
    <p:extLst>
      <p:ext uri="{BB962C8B-B14F-4D97-AF65-F5344CB8AC3E}">
        <p14:creationId xmlns:p14="http://schemas.microsoft.com/office/powerpoint/2010/main" val="74719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Leaders not addressing OGIs</a:t>
            </a:r>
          </a:p>
        </p:txBody>
      </p:sp>
      <p:sp>
        <p:nvSpPr>
          <p:cNvPr id="6" name="TextBox 5">
            <a:extLst>
              <a:ext uri="{FF2B5EF4-FFF2-40B4-BE49-F238E27FC236}">
                <a16:creationId xmlns:a16="http://schemas.microsoft.com/office/drawing/2014/main" id="{446491E5-3104-B7B4-78E9-A0C6EBB1B445}"/>
              </a:ext>
            </a:extLst>
          </p:cNvPr>
          <p:cNvSpPr txBox="1"/>
          <p:nvPr/>
        </p:nvSpPr>
        <p:spPr>
          <a:xfrm>
            <a:off x="11730014" y="6613723"/>
            <a:ext cx="461986" cy="246221"/>
          </a:xfrm>
          <a:prstGeom prst="rect">
            <a:avLst/>
          </a:prstGeom>
          <a:noFill/>
        </p:spPr>
        <p:txBody>
          <a:bodyPr wrap="none" rtlCol="0">
            <a:spAutoFit/>
          </a:bodyPr>
          <a:lstStyle/>
          <a:p>
            <a:pPr algn="r"/>
            <a:r>
              <a:rPr lang="en-US" sz="1000" dirty="0">
                <a:solidFill>
                  <a:schemeClr val="bg1">
                    <a:lumMod val="50000"/>
                  </a:schemeClr>
                </a:solidFill>
              </a:rPr>
              <a:t>FC 4</a:t>
            </a:r>
          </a:p>
        </p:txBody>
      </p:sp>
      <p:sp>
        <p:nvSpPr>
          <p:cNvPr id="7" name="TextBox 6">
            <a:extLst>
              <a:ext uri="{FF2B5EF4-FFF2-40B4-BE49-F238E27FC236}">
                <a16:creationId xmlns:a16="http://schemas.microsoft.com/office/drawing/2014/main" id="{E7B96383-7EA3-58F5-B204-AA70CBCD116E}"/>
              </a:ext>
            </a:extLst>
          </p:cNvPr>
          <p:cNvSpPr txBox="1"/>
          <p:nvPr/>
        </p:nvSpPr>
        <p:spPr>
          <a:xfrm>
            <a:off x="4540250" y="6460535"/>
            <a:ext cx="3111500" cy="307777"/>
          </a:xfrm>
          <a:prstGeom prst="rect">
            <a:avLst/>
          </a:prstGeom>
          <a:noFill/>
        </p:spPr>
        <p:txBody>
          <a:bodyPr wrap="square" rtlCol="0">
            <a:spAutoFit/>
          </a:bodyPr>
          <a:lstStyle/>
          <a:p>
            <a:pPr algn="ctr"/>
            <a:r>
              <a:rPr lang="en-US" dirty="0">
                <a:hlinkClick r:id="rId4"/>
              </a:rPr>
              <a:t>https://vimeo.com/716627467</a:t>
            </a:r>
            <a:endParaRPr lang="en-US" dirty="0"/>
          </a:p>
        </p:txBody>
      </p:sp>
      <p:pic>
        <p:nvPicPr>
          <p:cNvPr id="2" name="Online Media 1" descr="Leaders are not addressing OGIs">
            <a:hlinkClick r:id="" action="ppaction://media"/>
            <a:extLst>
              <a:ext uri="{FF2B5EF4-FFF2-40B4-BE49-F238E27FC236}">
                <a16:creationId xmlns:a16="http://schemas.microsoft.com/office/drawing/2014/main" id="{0931846D-98FB-7625-014E-36D6F90314CB}"/>
              </a:ext>
            </a:extLst>
          </p:cNvPr>
          <p:cNvPicPr>
            <a:picLocks noRot="1" noChangeAspect="1"/>
          </p:cNvPicPr>
          <p:nvPr>
            <a:videoFile r:link="rId1"/>
          </p:nvPr>
        </p:nvPicPr>
        <p:blipFill>
          <a:blip r:embed="rId5"/>
          <a:stretch>
            <a:fillRect/>
          </a:stretch>
        </p:blipFill>
        <p:spPr>
          <a:xfrm>
            <a:off x="1409504" y="1084868"/>
            <a:ext cx="9372992" cy="5280559"/>
          </a:xfrm>
          <a:prstGeom prst="rect">
            <a:avLst/>
          </a:prstGeom>
        </p:spPr>
      </p:pic>
    </p:spTree>
    <p:extLst>
      <p:ext uri="{BB962C8B-B14F-4D97-AF65-F5344CB8AC3E}">
        <p14:creationId xmlns:p14="http://schemas.microsoft.com/office/powerpoint/2010/main" val="368124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Scoring by or directed at a single person</a:t>
            </a:r>
          </a:p>
        </p:txBody>
      </p:sp>
      <p:sp>
        <p:nvSpPr>
          <p:cNvPr id="6" name="TextBox 5">
            <a:extLst>
              <a:ext uri="{FF2B5EF4-FFF2-40B4-BE49-F238E27FC236}">
                <a16:creationId xmlns:a16="http://schemas.microsoft.com/office/drawing/2014/main" id="{245DF11A-7D94-223A-4C76-AC7C8EC3C4E9}"/>
              </a:ext>
            </a:extLst>
          </p:cNvPr>
          <p:cNvSpPr txBox="1"/>
          <p:nvPr/>
        </p:nvSpPr>
        <p:spPr>
          <a:xfrm>
            <a:off x="11730014" y="6613723"/>
            <a:ext cx="461986" cy="246221"/>
          </a:xfrm>
          <a:prstGeom prst="rect">
            <a:avLst/>
          </a:prstGeom>
          <a:noFill/>
        </p:spPr>
        <p:txBody>
          <a:bodyPr wrap="none" rtlCol="0">
            <a:spAutoFit/>
          </a:bodyPr>
          <a:lstStyle/>
          <a:p>
            <a:pPr algn="r"/>
            <a:r>
              <a:rPr lang="en-US" sz="1000" dirty="0">
                <a:solidFill>
                  <a:schemeClr val="bg1">
                    <a:lumMod val="50000"/>
                  </a:schemeClr>
                </a:solidFill>
              </a:rPr>
              <a:t>FC 5</a:t>
            </a:r>
          </a:p>
        </p:txBody>
      </p:sp>
      <p:sp>
        <p:nvSpPr>
          <p:cNvPr id="7" name="TextBox 6">
            <a:extLst>
              <a:ext uri="{FF2B5EF4-FFF2-40B4-BE49-F238E27FC236}">
                <a16:creationId xmlns:a16="http://schemas.microsoft.com/office/drawing/2014/main" id="{B17A8648-739B-22FD-C002-A6C867A6746A}"/>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https://vimeo.com/716627562</a:t>
            </a:r>
            <a:endParaRPr lang="en-US" dirty="0"/>
          </a:p>
        </p:txBody>
      </p:sp>
      <p:pic>
        <p:nvPicPr>
          <p:cNvPr id="2" name="Online Media 1" descr="Low scoring by or directed towards one role">
            <a:hlinkClick r:id="" action="ppaction://media"/>
            <a:extLst>
              <a:ext uri="{FF2B5EF4-FFF2-40B4-BE49-F238E27FC236}">
                <a16:creationId xmlns:a16="http://schemas.microsoft.com/office/drawing/2014/main" id="{577AEB27-53A1-6BAC-BCC3-E3D23B08B9B6}"/>
              </a:ext>
            </a:extLst>
          </p:cNvPr>
          <p:cNvPicPr>
            <a:picLocks noRot="1" noChangeAspect="1"/>
          </p:cNvPicPr>
          <p:nvPr>
            <a:videoFile r:link="rId1"/>
          </p:nvPr>
        </p:nvPicPr>
        <p:blipFill>
          <a:blip r:embed="rId5"/>
          <a:stretch>
            <a:fillRect/>
          </a:stretch>
        </p:blipFill>
        <p:spPr>
          <a:xfrm>
            <a:off x="1418930" y="1037187"/>
            <a:ext cx="9354139" cy="5269937"/>
          </a:xfrm>
          <a:prstGeom prst="rect">
            <a:avLst/>
          </a:prstGeom>
        </p:spPr>
      </p:pic>
    </p:spTree>
    <p:extLst>
      <p:ext uri="{BB962C8B-B14F-4D97-AF65-F5344CB8AC3E}">
        <p14:creationId xmlns:p14="http://schemas.microsoft.com/office/powerpoint/2010/main" val="351721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Team member is dominant or disruptive</a:t>
            </a:r>
          </a:p>
        </p:txBody>
      </p:sp>
      <p:sp>
        <p:nvSpPr>
          <p:cNvPr id="6" name="TextBox 5">
            <a:extLst>
              <a:ext uri="{FF2B5EF4-FFF2-40B4-BE49-F238E27FC236}">
                <a16:creationId xmlns:a16="http://schemas.microsoft.com/office/drawing/2014/main" id="{F6E73A92-36E4-F85C-5C59-4916B67BEF08}"/>
              </a:ext>
            </a:extLst>
          </p:cNvPr>
          <p:cNvSpPr txBox="1"/>
          <p:nvPr/>
        </p:nvSpPr>
        <p:spPr>
          <a:xfrm>
            <a:off x="11730014" y="6613723"/>
            <a:ext cx="461986" cy="246221"/>
          </a:xfrm>
          <a:prstGeom prst="rect">
            <a:avLst/>
          </a:prstGeom>
          <a:noFill/>
        </p:spPr>
        <p:txBody>
          <a:bodyPr wrap="none" rtlCol="0">
            <a:spAutoFit/>
          </a:bodyPr>
          <a:lstStyle/>
          <a:p>
            <a:pPr algn="r"/>
            <a:r>
              <a:rPr lang="en-US" sz="1000" dirty="0">
                <a:solidFill>
                  <a:schemeClr val="bg1">
                    <a:lumMod val="50000"/>
                  </a:schemeClr>
                </a:solidFill>
              </a:rPr>
              <a:t>FC 6</a:t>
            </a:r>
          </a:p>
        </p:txBody>
      </p:sp>
      <p:sp>
        <p:nvSpPr>
          <p:cNvPr id="7" name="TextBox 6">
            <a:extLst>
              <a:ext uri="{FF2B5EF4-FFF2-40B4-BE49-F238E27FC236}">
                <a16:creationId xmlns:a16="http://schemas.microsoft.com/office/drawing/2014/main" id="{68205099-CA32-4C9E-2008-B77D2C9B8305}"/>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https://vimeo.com/716627651</a:t>
            </a:r>
            <a:endParaRPr lang="en-US" dirty="0"/>
          </a:p>
        </p:txBody>
      </p:sp>
      <p:pic>
        <p:nvPicPr>
          <p:cNvPr id="2" name="Online Media 1" descr="Team member is dominant or disruptive">
            <a:hlinkClick r:id="" action="ppaction://media"/>
            <a:extLst>
              <a:ext uri="{FF2B5EF4-FFF2-40B4-BE49-F238E27FC236}">
                <a16:creationId xmlns:a16="http://schemas.microsoft.com/office/drawing/2014/main" id="{208DAAA5-0D6F-F6E5-9CC8-59802F6E490E}"/>
              </a:ext>
            </a:extLst>
          </p:cNvPr>
          <p:cNvPicPr>
            <a:picLocks noRot="1" noChangeAspect="1"/>
          </p:cNvPicPr>
          <p:nvPr>
            <a:videoFile r:link="rId1"/>
          </p:nvPr>
        </p:nvPicPr>
        <p:blipFill>
          <a:blip r:embed="rId5"/>
          <a:stretch>
            <a:fillRect/>
          </a:stretch>
        </p:blipFill>
        <p:spPr>
          <a:xfrm>
            <a:off x="1362206" y="1071216"/>
            <a:ext cx="9467588" cy="5333852"/>
          </a:xfrm>
          <a:prstGeom prst="rect">
            <a:avLst/>
          </a:prstGeom>
        </p:spPr>
      </p:pic>
    </p:spTree>
    <p:extLst>
      <p:ext uri="{BB962C8B-B14F-4D97-AF65-F5344CB8AC3E}">
        <p14:creationId xmlns:p14="http://schemas.microsoft.com/office/powerpoint/2010/main" val="34872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Team member is negative/cynical</a:t>
            </a:r>
          </a:p>
        </p:txBody>
      </p:sp>
      <p:sp>
        <p:nvSpPr>
          <p:cNvPr id="6" name="TextBox 5">
            <a:extLst>
              <a:ext uri="{FF2B5EF4-FFF2-40B4-BE49-F238E27FC236}">
                <a16:creationId xmlns:a16="http://schemas.microsoft.com/office/drawing/2014/main" id="{7E29276F-FEA3-4EFA-DFF8-B8D5C4ABF014}"/>
              </a:ext>
            </a:extLst>
          </p:cNvPr>
          <p:cNvSpPr txBox="1"/>
          <p:nvPr/>
        </p:nvSpPr>
        <p:spPr>
          <a:xfrm>
            <a:off x="11730014" y="6613723"/>
            <a:ext cx="461986" cy="246221"/>
          </a:xfrm>
          <a:prstGeom prst="rect">
            <a:avLst/>
          </a:prstGeom>
          <a:noFill/>
        </p:spPr>
        <p:txBody>
          <a:bodyPr wrap="none" rtlCol="0">
            <a:spAutoFit/>
          </a:bodyPr>
          <a:lstStyle/>
          <a:p>
            <a:pPr algn="r"/>
            <a:r>
              <a:rPr lang="en-US" sz="1000" dirty="0">
                <a:solidFill>
                  <a:schemeClr val="bg1">
                    <a:lumMod val="50000"/>
                  </a:schemeClr>
                </a:solidFill>
              </a:rPr>
              <a:t>FC 7</a:t>
            </a:r>
          </a:p>
        </p:txBody>
      </p:sp>
      <p:sp>
        <p:nvSpPr>
          <p:cNvPr id="7" name="TextBox 6">
            <a:extLst>
              <a:ext uri="{FF2B5EF4-FFF2-40B4-BE49-F238E27FC236}">
                <a16:creationId xmlns:a16="http://schemas.microsoft.com/office/drawing/2014/main" id="{B93F6D5F-BC54-7035-303F-187A34F45601}"/>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https://vimeo.com/716627688</a:t>
            </a:r>
            <a:endParaRPr lang="en-US" dirty="0"/>
          </a:p>
        </p:txBody>
      </p:sp>
      <p:pic>
        <p:nvPicPr>
          <p:cNvPr id="2" name="Online Media 1" descr="Team member is negative or cynical">
            <a:hlinkClick r:id="" action="ppaction://media"/>
            <a:extLst>
              <a:ext uri="{FF2B5EF4-FFF2-40B4-BE49-F238E27FC236}">
                <a16:creationId xmlns:a16="http://schemas.microsoft.com/office/drawing/2014/main" id="{91814233-6FF7-F062-9F7F-40AAA846B476}"/>
              </a:ext>
            </a:extLst>
          </p:cNvPr>
          <p:cNvPicPr>
            <a:picLocks noRot="1" noChangeAspect="1"/>
          </p:cNvPicPr>
          <p:nvPr>
            <a:videoFile r:link="rId1"/>
          </p:nvPr>
        </p:nvPicPr>
        <p:blipFill>
          <a:blip r:embed="rId5"/>
          <a:stretch>
            <a:fillRect/>
          </a:stretch>
        </p:blipFill>
        <p:spPr>
          <a:xfrm>
            <a:off x="1423644" y="1094296"/>
            <a:ext cx="9344712" cy="5264626"/>
          </a:xfrm>
          <a:prstGeom prst="rect">
            <a:avLst/>
          </a:prstGeom>
        </p:spPr>
      </p:pic>
    </p:spTree>
    <p:extLst>
      <p:ext uri="{BB962C8B-B14F-4D97-AF65-F5344CB8AC3E}">
        <p14:creationId xmlns:p14="http://schemas.microsoft.com/office/powerpoint/2010/main" val="183693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Team member is toxically positive</a:t>
            </a:r>
          </a:p>
        </p:txBody>
      </p:sp>
      <p:sp>
        <p:nvSpPr>
          <p:cNvPr id="6" name="TextBox 5">
            <a:extLst>
              <a:ext uri="{FF2B5EF4-FFF2-40B4-BE49-F238E27FC236}">
                <a16:creationId xmlns:a16="http://schemas.microsoft.com/office/drawing/2014/main" id="{A9814B49-BE42-B9CD-8D58-54EF00391228}"/>
              </a:ext>
            </a:extLst>
          </p:cNvPr>
          <p:cNvSpPr txBox="1"/>
          <p:nvPr/>
        </p:nvSpPr>
        <p:spPr>
          <a:xfrm>
            <a:off x="11730014" y="6613723"/>
            <a:ext cx="461986" cy="246221"/>
          </a:xfrm>
          <a:prstGeom prst="rect">
            <a:avLst/>
          </a:prstGeom>
          <a:noFill/>
        </p:spPr>
        <p:txBody>
          <a:bodyPr wrap="none" rtlCol="0">
            <a:spAutoFit/>
          </a:bodyPr>
          <a:lstStyle/>
          <a:p>
            <a:pPr algn="r"/>
            <a:r>
              <a:rPr lang="en-US" sz="1000" dirty="0">
                <a:solidFill>
                  <a:schemeClr val="bg1">
                    <a:lumMod val="50000"/>
                  </a:schemeClr>
                </a:solidFill>
              </a:rPr>
              <a:t>FC 8</a:t>
            </a:r>
          </a:p>
        </p:txBody>
      </p:sp>
      <p:sp>
        <p:nvSpPr>
          <p:cNvPr id="7" name="TextBox 6">
            <a:extLst>
              <a:ext uri="{FF2B5EF4-FFF2-40B4-BE49-F238E27FC236}">
                <a16:creationId xmlns:a16="http://schemas.microsoft.com/office/drawing/2014/main" id="{5E538A7E-8906-8B20-320D-00A36C17FD79}"/>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https://vimeo.com/716627717</a:t>
            </a:r>
            <a:endParaRPr lang="en-US" dirty="0"/>
          </a:p>
        </p:txBody>
      </p:sp>
      <p:pic>
        <p:nvPicPr>
          <p:cNvPr id="2" name="Online Media 1" descr="Team member is toxically positive">
            <a:hlinkClick r:id="" action="ppaction://media"/>
            <a:extLst>
              <a:ext uri="{FF2B5EF4-FFF2-40B4-BE49-F238E27FC236}">
                <a16:creationId xmlns:a16="http://schemas.microsoft.com/office/drawing/2014/main" id="{E4DEDFB7-8B47-3B90-5776-2355C283D1F9}"/>
              </a:ext>
            </a:extLst>
          </p:cNvPr>
          <p:cNvPicPr>
            <a:picLocks noRot="1" noChangeAspect="1"/>
          </p:cNvPicPr>
          <p:nvPr>
            <a:videoFile r:link="rId1"/>
          </p:nvPr>
        </p:nvPicPr>
        <p:blipFill>
          <a:blip r:embed="rId5"/>
          <a:stretch>
            <a:fillRect/>
          </a:stretch>
        </p:blipFill>
        <p:spPr>
          <a:xfrm>
            <a:off x="1400077" y="1075442"/>
            <a:ext cx="9391846" cy="5291181"/>
          </a:xfrm>
          <a:prstGeom prst="rect">
            <a:avLst/>
          </a:prstGeom>
        </p:spPr>
      </p:pic>
    </p:spTree>
    <p:extLst>
      <p:ext uri="{BB962C8B-B14F-4D97-AF65-F5344CB8AC3E}">
        <p14:creationId xmlns:p14="http://schemas.microsoft.com/office/powerpoint/2010/main" val="8323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Something big unacknowledged on team</a:t>
            </a:r>
          </a:p>
        </p:txBody>
      </p:sp>
      <p:sp>
        <p:nvSpPr>
          <p:cNvPr id="6" name="TextBox 5">
            <a:extLst>
              <a:ext uri="{FF2B5EF4-FFF2-40B4-BE49-F238E27FC236}">
                <a16:creationId xmlns:a16="http://schemas.microsoft.com/office/drawing/2014/main" id="{D600E1AB-FD61-0962-E8DA-3BE0FD00C165}"/>
              </a:ext>
            </a:extLst>
          </p:cNvPr>
          <p:cNvSpPr txBox="1"/>
          <p:nvPr/>
        </p:nvSpPr>
        <p:spPr>
          <a:xfrm>
            <a:off x="11730014" y="6613723"/>
            <a:ext cx="461986" cy="246221"/>
          </a:xfrm>
          <a:prstGeom prst="rect">
            <a:avLst/>
          </a:prstGeom>
          <a:noFill/>
        </p:spPr>
        <p:txBody>
          <a:bodyPr wrap="none" rtlCol="0">
            <a:spAutoFit/>
          </a:bodyPr>
          <a:lstStyle/>
          <a:p>
            <a:pPr algn="r"/>
            <a:r>
              <a:rPr lang="en-US" sz="1000" dirty="0">
                <a:solidFill>
                  <a:schemeClr val="bg1">
                    <a:lumMod val="50000"/>
                  </a:schemeClr>
                </a:solidFill>
              </a:rPr>
              <a:t>FC 9</a:t>
            </a:r>
          </a:p>
        </p:txBody>
      </p:sp>
      <p:sp>
        <p:nvSpPr>
          <p:cNvPr id="7" name="TextBox 6">
            <a:extLst>
              <a:ext uri="{FF2B5EF4-FFF2-40B4-BE49-F238E27FC236}">
                <a16:creationId xmlns:a16="http://schemas.microsoft.com/office/drawing/2014/main" id="{18791A86-0DCC-CCB5-B7FB-87D872856D96}"/>
              </a:ext>
            </a:extLst>
          </p:cNvPr>
          <p:cNvSpPr txBox="1"/>
          <p:nvPr/>
        </p:nvSpPr>
        <p:spPr>
          <a:xfrm>
            <a:off x="4540250" y="6460535"/>
            <a:ext cx="3111500" cy="307777"/>
          </a:xfrm>
          <a:prstGeom prst="rect">
            <a:avLst/>
          </a:prstGeom>
          <a:noFill/>
        </p:spPr>
        <p:txBody>
          <a:bodyPr wrap="square" rtlCol="0">
            <a:spAutoFit/>
          </a:bodyPr>
          <a:lstStyle/>
          <a:p>
            <a:pPr algn="ctr"/>
            <a:r>
              <a:rPr lang="en-US" dirty="0">
                <a:hlinkClick r:id="rId4"/>
              </a:rPr>
              <a:t>https://vimeo.com/716627614</a:t>
            </a:r>
            <a:endParaRPr lang="en-US" dirty="0"/>
          </a:p>
        </p:txBody>
      </p:sp>
      <p:pic>
        <p:nvPicPr>
          <p:cNvPr id="2" name="Online Media 1" descr="Something big is unacknowledged on the team">
            <a:hlinkClick r:id="" action="ppaction://media"/>
            <a:extLst>
              <a:ext uri="{FF2B5EF4-FFF2-40B4-BE49-F238E27FC236}">
                <a16:creationId xmlns:a16="http://schemas.microsoft.com/office/drawing/2014/main" id="{71851D45-E65F-9747-CEC6-706E4C886057}"/>
              </a:ext>
            </a:extLst>
          </p:cNvPr>
          <p:cNvPicPr>
            <a:picLocks noRot="1" noChangeAspect="1"/>
          </p:cNvPicPr>
          <p:nvPr>
            <a:videoFile r:link="rId1"/>
          </p:nvPr>
        </p:nvPicPr>
        <p:blipFill>
          <a:blip r:embed="rId5"/>
          <a:stretch>
            <a:fillRect/>
          </a:stretch>
        </p:blipFill>
        <p:spPr>
          <a:xfrm>
            <a:off x="1385936" y="1087924"/>
            <a:ext cx="9420127" cy="5307114"/>
          </a:xfrm>
          <a:prstGeom prst="rect">
            <a:avLst/>
          </a:prstGeom>
        </p:spPr>
      </p:pic>
    </p:spTree>
    <p:extLst>
      <p:ext uri="{BB962C8B-B14F-4D97-AF65-F5344CB8AC3E}">
        <p14:creationId xmlns:p14="http://schemas.microsoft.com/office/powerpoint/2010/main" val="406740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No time or support for improvement</a:t>
            </a:r>
          </a:p>
        </p:txBody>
      </p:sp>
      <p:sp>
        <p:nvSpPr>
          <p:cNvPr id="6" name="TextBox 5">
            <a:extLst>
              <a:ext uri="{FF2B5EF4-FFF2-40B4-BE49-F238E27FC236}">
                <a16:creationId xmlns:a16="http://schemas.microsoft.com/office/drawing/2014/main" id="{EC9BC797-CE7C-CDD4-9B78-FB0906CCCA75}"/>
              </a:ext>
            </a:extLst>
          </p:cNvPr>
          <p:cNvSpPr txBox="1"/>
          <p:nvPr/>
        </p:nvSpPr>
        <p:spPr>
          <a:xfrm>
            <a:off x="11659482" y="6613723"/>
            <a:ext cx="532518" cy="246221"/>
          </a:xfrm>
          <a:prstGeom prst="rect">
            <a:avLst/>
          </a:prstGeom>
          <a:noFill/>
        </p:spPr>
        <p:txBody>
          <a:bodyPr wrap="none" rtlCol="0">
            <a:spAutoFit/>
          </a:bodyPr>
          <a:lstStyle/>
          <a:p>
            <a:pPr algn="r"/>
            <a:r>
              <a:rPr lang="en-US" sz="1000" dirty="0">
                <a:solidFill>
                  <a:schemeClr val="bg1">
                    <a:lumMod val="50000"/>
                  </a:schemeClr>
                </a:solidFill>
              </a:rPr>
              <a:t>FC 10</a:t>
            </a:r>
          </a:p>
        </p:txBody>
      </p:sp>
      <p:sp>
        <p:nvSpPr>
          <p:cNvPr id="7" name="TextBox 6">
            <a:extLst>
              <a:ext uri="{FF2B5EF4-FFF2-40B4-BE49-F238E27FC236}">
                <a16:creationId xmlns:a16="http://schemas.microsoft.com/office/drawing/2014/main" id="{BF2454C9-0928-8A10-1451-C595388E379E}"/>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https://vimeo.com/716627632</a:t>
            </a:r>
            <a:endParaRPr lang="en-US" dirty="0"/>
          </a:p>
        </p:txBody>
      </p:sp>
      <p:pic>
        <p:nvPicPr>
          <p:cNvPr id="2" name="Online Media 1" descr="Team feels there is no time or support for improvement">
            <a:hlinkClick r:id="" action="ppaction://media"/>
            <a:extLst>
              <a:ext uri="{FF2B5EF4-FFF2-40B4-BE49-F238E27FC236}">
                <a16:creationId xmlns:a16="http://schemas.microsoft.com/office/drawing/2014/main" id="{90C37D89-FB9B-661E-17CF-80021C1B9AE6}"/>
              </a:ext>
            </a:extLst>
          </p:cNvPr>
          <p:cNvPicPr>
            <a:picLocks noRot="1" noChangeAspect="1"/>
          </p:cNvPicPr>
          <p:nvPr>
            <a:videoFile r:link="rId1"/>
          </p:nvPr>
        </p:nvPicPr>
        <p:blipFill>
          <a:blip r:embed="rId5"/>
          <a:stretch>
            <a:fillRect/>
          </a:stretch>
        </p:blipFill>
        <p:spPr>
          <a:xfrm>
            <a:off x="1338999" y="1056153"/>
            <a:ext cx="9514002" cy="5360001"/>
          </a:xfrm>
          <a:prstGeom prst="rect">
            <a:avLst/>
          </a:prstGeom>
        </p:spPr>
      </p:pic>
    </p:spTree>
    <p:extLst>
      <p:ext uri="{BB962C8B-B14F-4D97-AF65-F5344CB8AC3E}">
        <p14:creationId xmlns:p14="http://schemas.microsoft.com/office/powerpoint/2010/main" val="16622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p37"/>
          <p:cNvSpPr txBox="1">
            <a:spLocks noGrp="1"/>
          </p:cNvSpPr>
          <p:nvPr>
            <p:ph type="body" idx="1"/>
          </p:nvPr>
        </p:nvSpPr>
        <p:spPr>
          <a:xfrm>
            <a:off x="3310748" y="2387407"/>
            <a:ext cx="8686800" cy="2083186"/>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US" sz="4800" dirty="0"/>
              <a:t>Step 1: Prepare to Launch</a:t>
            </a:r>
          </a:p>
          <a:p>
            <a:pPr marL="0" lvl="0" indent="0" algn="ctr" rtl="0">
              <a:spcBef>
                <a:spcPts val="1000"/>
              </a:spcBef>
              <a:spcAft>
                <a:spcPts val="0"/>
              </a:spcAft>
              <a:buNone/>
            </a:pPr>
            <a:r>
              <a:rPr lang="en-US" sz="3600" dirty="0"/>
              <a:t>Preparing the People and the Platform</a:t>
            </a:r>
            <a:endParaRPr sz="3600" dirty="0"/>
          </a:p>
        </p:txBody>
      </p:sp>
      <p:sp>
        <p:nvSpPr>
          <p:cNvPr id="4" name="TextBox 3">
            <a:extLst>
              <a:ext uri="{FF2B5EF4-FFF2-40B4-BE49-F238E27FC236}">
                <a16:creationId xmlns:a16="http://schemas.microsoft.com/office/drawing/2014/main" id="{12D1A80D-15CF-E08E-45B4-E7597991A01B}"/>
              </a:ext>
            </a:extLst>
          </p:cNvPr>
          <p:cNvSpPr txBox="1"/>
          <p:nvPr/>
        </p:nvSpPr>
        <p:spPr>
          <a:xfrm>
            <a:off x="11364529" y="6613723"/>
            <a:ext cx="827471" cy="246221"/>
          </a:xfrm>
          <a:prstGeom prst="rect">
            <a:avLst/>
          </a:prstGeom>
          <a:noFill/>
        </p:spPr>
        <p:txBody>
          <a:bodyPr wrap="none" rtlCol="0">
            <a:spAutoFit/>
          </a:bodyPr>
          <a:lstStyle/>
          <a:p>
            <a:pPr algn="r"/>
            <a:r>
              <a:rPr lang="en-US" sz="1000" dirty="0">
                <a:solidFill>
                  <a:schemeClr val="bg1">
                    <a:lumMod val="50000"/>
                  </a:schemeClr>
                </a:solidFill>
              </a:rPr>
              <a:t>Step One 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Teams are larger than 8-10 people</a:t>
            </a:r>
          </a:p>
        </p:txBody>
      </p:sp>
      <p:sp>
        <p:nvSpPr>
          <p:cNvPr id="6" name="TextBox 5">
            <a:extLst>
              <a:ext uri="{FF2B5EF4-FFF2-40B4-BE49-F238E27FC236}">
                <a16:creationId xmlns:a16="http://schemas.microsoft.com/office/drawing/2014/main" id="{7EE1FD35-BB7F-921F-A694-1D16808199D0}"/>
              </a:ext>
            </a:extLst>
          </p:cNvPr>
          <p:cNvSpPr txBox="1"/>
          <p:nvPr/>
        </p:nvSpPr>
        <p:spPr>
          <a:xfrm>
            <a:off x="11659482" y="6613723"/>
            <a:ext cx="532518" cy="246221"/>
          </a:xfrm>
          <a:prstGeom prst="rect">
            <a:avLst/>
          </a:prstGeom>
          <a:noFill/>
        </p:spPr>
        <p:txBody>
          <a:bodyPr wrap="none" rtlCol="0">
            <a:spAutoFit/>
          </a:bodyPr>
          <a:lstStyle/>
          <a:p>
            <a:pPr algn="r"/>
            <a:r>
              <a:rPr lang="en-US" sz="1000" dirty="0">
                <a:solidFill>
                  <a:schemeClr val="bg1">
                    <a:lumMod val="50000"/>
                  </a:schemeClr>
                </a:solidFill>
              </a:rPr>
              <a:t>FC 11</a:t>
            </a:r>
          </a:p>
        </p:txBody>
      </p:sp>
      <p:sp>
        <p:nvSpPr>
          <p:cNvPr id="7" name="TextBox 6">
            <a:extLst>
              <a:ext uri="{FF2B5EF4-FFF2-40B4-BE49-F238E27FC236}">
                <a16:creationId xmlns:a16="http://schemas.microsoft.com/office/drawing/2014/main" id="{F931CC87-88B6-BE77-0D49-B650FC7705B2}"/>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https://vimeo.com/716627739</a:t>
            </a:r>
            <a:endParaRPr lang="en-US" dirty="0"/>
          </a:p>
        </p:txBody>
      </p:sp>
      <p:pic>
        <p:nvPicPr>
          <p:cNvPr id="2" name="Online Media 1" descr="Teams larger than 8-10 people">
            <a:hlinkClick r:id="" action="ppaction://media"/>
            <a:extLst>
              <a:ext uri="{FF2B5EF4-FFF2-40B4-BE49-F238E27FC236}">
                <a16:creationId xmlns:a16="http://schemas.microsoft.com/office/drawing/2014/main" id="{2B0FA1F5-7960-B6A6-48A7-456E857CF61D}"/>
              </a:ext>
            </a:extLst>
          </p:cNvPr>
          <p:cNvPicPr>
            <a:picLocks noRot="1" noChangeAspect="1"/>
          </p:cNvPicPr>
          <p:nvPr>
            <a:videoFile r:link="rId1"/>
          </p:nvPr>
        </p:nvPicPr>
        <p:blipFill>
          <a:blip r:embed="rId5"/>
          <a:stretch>
            <a:fillRect/>
          </a:stretch>
        </p:blipFill>
        <p:spPr>
          <a:xfrm>
            <a:off x="1357656" y="1077175"/>
            <a:ext cx="9476688" cy="5338979"/>
          </a:xfrm>
          <a:prstGeom prst="rect">
            <a:avLst/>
          </a:prstGeom>
        </p:spPr>
      </p:pic>
    </p:spTree>
    <p:extLst>
      <p:ext uri="{BB962C8B-B14F-4D97-AF65-F5344CB8AC3E}">
        <p14:creationId xmlns:p14="http://schemas.microsoft.com/office/powerpoint/2010/main" val="344282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There isn’t enough time to finish retro</a:t>
            </a:r>
          </a:p>
        </p:txBody>
      </p:sp>
      <p:sp>
        <p:nvSpPr>
          <p:cNvPr id="6" name="TextBox 5">
            <a:extLst>
              <a:ext uri="{FF2B5EF4-FFF2-40B4-BE49-F238E27FC236}">
                <a16:creationId xmlns:a16="http://schemas.microsoft.com/office/drawing/2014/main" id="{A8735095-D7A6-777B-90F8-9513DC7F77FE}"/>
              </a:ext>
            </a:extLst>
          </p:cNvPr>
          <p:cNvSpPr txBox="1"/>
          <p:nvPr/>
        </p:nvSpPr>
        <p:spPr>
          <a:xfrm>
            <a:off x="11659482" y="6613723"/>
            <a:ext cx="532518" cy="246221"/>
          </a:xfrm>
          <a:prstGeom prst="rect">
            <a:avLst/>
          </a:prstGeom>
          <a:noFill/>
        </p:spPr>
        <p:txBody>
          <a:bodyPr wrap="none" rtlCol="0">
            <a:spAutoFit/>
          </a:bodyPr>
          <a:lstStyle/>
          <a:p>
            <a:pPr algn="r"/>
            <a:r>
              <a:rPr lang="en-US" sz="1000" dirty="0">
                <a:solidFill>
                  <a:schemeClr val="bg1">
                    <a:lumMod val="50000"/>
                  </a:schemeClr>
                </a:solidFill>
              </a:rPr>
              <a:t>FC 12</a:t>
            </a:r>
          </a:p>
        </p:txBody>
      </p:sp>
      <p:sp>
        <p:nvSpPr>
          <p:cNvPr id="7" name="TextBox 6">
            <a:extLst>
              <a:ext uri="{FF2B5EF4-FFF2-40B4-BE49-F238E27FC236}">
                <a16:creationId xmlns:a16="http://schemas.microsoft.com/office/drawing/2014/main" id="{0815BEF9-F55C-25F0-DD42-054BEEFBA9C4}"/>
              </a:ext>
            </a:extLst>
          </p:cNvPr>
          <p:cNvSpPr txBox="1"/>
          <p:nvPr/>
        </p:nvSpPr>
        <p:spPr>
          <a:xfrm>
            <a:off x="4540250" y="6460535"/>
            <a:ext cx="3111500" cy="307777"/>
          </a:xfrm>
          <a:prstGeom prst="rect">
            <a:avLst/>
          </a:prstGeom>
          <a:noFill/>
        </p:spPr>
        <p:txBody>
          <a:bodyPr wrap="square" rtlCol="0">
            <a:spAutoFit/>
          </a:bodyPr>
          <a:lstStyle/>
          <a:p>
            <a:pPr algn="ctr"/>
            <a:r>
              <a:rPr lang="en-US" dirty="0">
                <a:hlinkClick r:id="rId4"/>
              </a:rPr>
              <a:t>https://vimeo.com/716627765</a:t>
            </a:r>
            <a:endParaRPr lang="en-US" dirty="0"/>
          </a:p>
        </p:txBody>
      </p:sp>
      <p:pic>
        <p:nvPicPr>
          <p:cNvPr id="2" name="Online Media 1" descr="There isn't enough time to finish the retro">
            <a:hlinkClick r:id="" action="ppaction://media"/>
            <a:extLst>
              <a:ext uri="{FF2B5EF4-FFF2-40B4-BE49-F238E27FC236}">
                <a16:creationId xmlns:a16="http://schemas.microsoft.com/office/drawing/2014/main" id="{235C44F0-0E98-0F6C-85D2-D81C7C380C8C}"/>
              </a:ext>
            </a:extLst>
          </p:cNvPr>
          <p:cNvPicPr>
            <a:picLocks noRot="1" noChangeAspect="1"/>
          </p:cNvPicPr>
          <p:nvPr>
            <a:videoFile r:link="rId1"/>
          </p:nvPr>
        </p:nvPicPr>
        <p:blipFill>
          <a:blip r:embed="rId5"/>
          <a:stretch>
            <a:fillRect/>
          </a:stretch>
        </p:blipFill>
        <p:spPr>
          <a:xfrm>
            <a:off x="1390650" y="1066014"/>
            <a:ext cx="9410700" cy="5301803"/>
          </a:xfrm>
          <a:prstGeom prst="rect">
            <a:avLst/>
          </a:prstGeom>
        </p:spPr>
      </p:pic>
    </p:spTree>
    <p:extLst>
      <p:ext uri="{BB962C8B-B14F-4D97-AF65-F5344CB8AC3E}">
        <p14:creationId xmlns:p14="http://schemas.microsoft.com/office/powerpoint/2010/main" val="12282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Few or no text comments</a:t>
            </a:r>
          </a:p>
        </p:txBody>
      </p:sp>
      <p:sp>
        <p:nvSpPr>
          <p:cNvPr id="6" name="TextBox 5">
            <a:extLst>
              <a:ext uri="{FF2B5EF4-FFF2-40B4-BE49-F238E27FC236}">
                <a16:creationId xmlns:a16="http://schemas.microsoft.com/office/drawing/2014/main" id="{C2BB6C16-DDAC-C348-51C5-0734ADB2BDEF}"/>
              </a:ext>
            </a:extLst>
          </p:cNvPr>
          <p:cNvSpPr txBox="1"/>
          <p:nvPr/>
        </p:nvSpPr>
        <p:spPr>
          <a:xfrm>
            <a:off x="11659482" y="6613723"/>
            <a:ext cx="532518" cy="246221"/>
          </a:xfrm>
          <a:prstGeom prst="rect">
            <a:avLst/>
          </a:prstGeom>
          <a:noFill/>
        </p:spPr>
        <p:txBody>
          <a:bodyPr wrap="none" rtlCol="0">
            <a:spAutoFit/>
          </a:bodyPr>
          <a:lstStyle/>
          <a:p>
            <a:pPr algn="r"/>
            <a:r>
              <a:rPr lang="en-US" sz="1000" dirty="0">
                <a:solidFill>
                  <a:schemeClr val="bg1">
                    <a:lumMod val="50000"/>
                  </a:schemeClr>
                </a:solidFill>
              </a:rPr>
              <a:t>FC 13</a:t>
            </a:r>
          </a:p>
        </p:txBody>
      </p:sp>
      <p:sp>
        <p:nvSpPr>
          <p:cNvPr id="7" name="TextBox 6">
            <a:extLst>
              <a:ext uri="{FF2B5EF4-FFF2-40B4-BE49-F238E27FC236}">
                <a16:creationId xmlns:a16="http://schemas.microsoft.com/office/drawing/2014/main" id="{38792453-B547-354C-B212-8202F7AC588C}"/>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https://vimeo.com/716627440</a:t>
            </a:r>
            <a:endParaRPr lang="en-US" dirty="0"/>
          </a:p>
        </p:txBody>
      </p:sp>
      <p:pic>
        <p:nvPicPr>
          <p:cNvPr id="2" name="Online Media 1" descr="Few or no text comments">
            <a:hlinkClick r:id="" action="ppaction://media"/>
            <a:extLst>
              <a:ext uri="{FF2B5EF4-FFF2-40B4-BE49-F238E27FC236}">
                <a16:creationId xmlns:a16="http://schemas.microsoft.com/office/drawing/2014/main" id="{DAA632AD-0BAD-06AE-D176-D02044650198}"/>
              </a:ext>
            </a:extLst>
          </p:cNvPr>
          <p:cNvPicPr>
            <a:picLocks noRot="1" noChangeAspect="1"/>
          </p:cNvPicPr>
          <p:nvPr>
            <a:videoFile r:link="rId1"/>
          </p:nvPr>
        </p:nvPicPr>
        <p:blipFill>
          <a:blip r:embed="rId5"/>
          <a:stretch>
            <a:fillRect/>
          </a:stretch>
        </p:blipFill>
        <p:spPr>
          <a:xfrm>
            <a:off x="1378110" y="1056587"/>
            <a:ext cx="9435779" cy="5315932"/>
          </a:xfrm>
          <a:prstGeom prst="rect">
            <a:avLst/>
          </a:prstGeom>
        </p:spPr>
      </p:pic>
    </p:spTree>
    <p:extLst>
      <p:ext uri="{BB962C8B-B14F-4D97-AF65-F5344CB8AC3E}">
        <p14:creationId xmlns:p14="http://schemas.microsoft.com/office/powerpoint/2010/main" val="191915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B18C9-A367-2380-C463-BF17ACA6A33D}"/>
              </a:ext>
            </a:extLst>
          </p:cNvPr>
          <p:cNvSpPr>
            <a:spLocks noGrp="1"/>
          </p:cNvSpPr>
          <p:nvPr>
            <p:ph type="title"/>
          </p:nvPr>
        </p:nvSpPr>
        <p:spPr/>
        <p:txBody>
          <a:bodyPr/>
          <a:lstStyle/>
          <a:p>
            <a:r>
              <a:rPr lang="en-US" dirty="0"/>
              <a:t>Manager shows up at Retrospective</a:t>
            </a:r>
          </a:p>
        </p:txBody>
      </p:sp>
      <p:sp>
        <p:nvSpPr>
          <p:cNvPr id="6" name="TextBox 5">
            <a:extLst>
              <a:ext uri="{FF2B5EF4-FFF2-40B4-BE49-F238E27FC236}">
                <a16:creationId xmlns:a16="http://schemas.microsoft.com/office/drawing/2014/main" id="{C2BB6C16-DDAC-C348-51C5-0734ADB2BDEF}"/>
              </a:ext>
            </a:extLst>
          </p:cNvPr>
          <p:cNvSpPr txBox="1"/>
          <p:nvPr/>
        </p:nvSpPr>
        <p:spPr>
          <a:xfrm>
            <a:off x="11659482" y="6613723"/>
            <a:ext cx="532518" cy="246221"/>
          </a:xfrm>
          <a:prstGeom prst="rect">
            <a:avLst/>
          </a:prstGeom>
          <a:noFill/>
        </p:spPr>
        <p:txBody>
          <a:bodyPr wrap="none" rtlCol="0">
            <a:spAutoFit/>
          </a:bodyPr>
          <a:lstStyle/>
          <a:p>
            <a:pPr algn="r"/>
            <a:r>
              <a:rPr lang="en-US" sz="1000" dirty="0">
                <a:solidFill>
                  <a:schemeClr val="bg1">
                    <a:lumMod val="50000"/>
                  </a:schemeClr>
                </a:solidFill>
              </a:rPr>
              <a:t>FC 14</a:t>
            </a:r>
          </a:p>
        </p:txBody>
      </p:sp>
      <p:sp>
        <p:nvSpPr>
          <p:cNvPr id="7" name="TextBox 6">
            <a:extLst>
              <a:ext uri="{FF2B5EF4-FFF2-40B4-BE49-F238E27FC236}">
                <a16:creationId xmlns:a16="http://schemas.microsoft.com/office/drawing/2014/main" id="{38792453-B547-354C-B212-8202F7AC588C}"/>
              </a:ext>
            </a:extLst>
          </p:cNvPr>
          <p:cNvSpPr txBox="1"/>
          <p:nvPr/>
        </p:nvSpPr>
        <p:spPr>
          <a:xfrm>
            <a:off x="4540250" y="6453862"/>
            <a:ext cx="3111500" cy="307777"/>
          </a:xfrm>
          <a:prstGeom prst="rect">
            <a:avLst/>
          </a:prstGeom>
          <a:noFill/>
        </p:spPr>
        <p:txBody>
          <a:bodyPr wrap="square" rtlCol="0">
            <a:spAutoFit/>
          </a:bodyPr>
          <a:lstStyle/>
          <a:p>
            <a:pPr algn="ctr"/>
            <a:r>
              <a:rPr lang="en-US" dirty="0">
                <a:hlinkClick r:id="rId4"/>
              </a:rPr>
              <a:t>https://</a:t>
            </a:r>
            <a:r>
              <a:rPr lang="en-US" dirty="0" err="1">
                <a:hlinkClick r:id="rId4"/>
              </a:rPr>
              <a:t>vimeo.com</a:t>
            </a:r>
            <a:r>
              <a:rPr lang="en-US" dirty="0">
                <a:hlinkClick r:id="rId4"/>
              </a:rPr>
              <a:t>/719609227</a:t>
            </a:r>
            <a:endParaRPr lang="en-US" dirty="0"/>
          </a:p>
        </p:txBody>
      </p:sp>
      <p:pic>
        <p:nvPicPr>
          <p:cNvPr id="2" name="Online Media 1" descr="Leader in the Room">
            <a:hlinkClick r:id="" action="ppaction://media"/>
            <a:extLst>
              <a:ext uri="{FF2B5EF4-FFF2-40B4-BE49-F238E27FC236}">
                <a16:creationId xmlns:a16="http://schemas.microsoft.com/office/drawing/2014/main" id="{1552BB16-64E4-573C-7F59-63869EB6F7B2}"/>
              </a:ext>
            </a:extLst>
          </p:cNvPr>
          <p:cNvPicPr>
            <a:picLocks noRot="1" noChangeAspect="1"/>
          </p:cNvPicPr>
          <p:nvPr>
            <a:videoFile r:link="rId1"/>
          </p:nvPr>
        </p:nvPicPr>
        <p:blipFill>
          <a:blip r:embed="rId5"/>
          <a:stretch>
            <a:fillRect/>
          </a:stretch>
        </p:blipFill>
        <p:spPr>
          <a:xfrm>
            <a:off x="1455254" y="1080053"/>
            <a:ext cx="9281492" cy="5229010"/>
          </a:xfrm>
          <a:prstGeom prst="rect">
            <a:avLst/>
          </a:prstGeom>
        </p:spPr>
      </p:pic>
    </p:spTree>
    <p:extLst>
      <p:ext uri="{BB962C8B-B14F-4D97-AF65-F5344CB8AC3E}">
        <p14:creationId xmlns:p14="http://schemas.microsoft.com/office/powerpoint/2010/main" val="57707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87"/>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a:t>Fist-of-Five Check-ins</a:t>
            </a:r>
            <a:endParaRPr/>
          </a:p>
        </p:txBody>
      </p:sp>
      <p:sp>
        <p:nvSpPr>
          <p:cNvPr id="764" name="Google Shape;764;p87"/>
          <p:cNvSpPr txBox="1">
            <a:spLocks noGrp="1"/>
          </p:cNvSpPr>
          <p:nvPr>
            <p:ph type="body" idx="1"/>
          </p:nvPr>
        </p:nvSpPr>
        <p:spPr>
          <a:xfrm>
            <a:off x="2760300" y="4444787"/>
            <a:ext cx="6671400" cy="12765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dirty="0"/>
              <a:t>What is your level of comfort with </a:t>
            </a:r>
            <a:br>
              <a:rPr lang="en-US" dirty="0"/>
            </a:br>
            <a:r>
              <a:rPr lang="en-US" dirty="0"/>
              <a:t>the facilitation challenges we reviewed?</a:t>
            </a:r>
            <a:endParaRPr dirty="0"/>
          </a:p>
        </p:txBody>
      </p:sp>
      <p:pic>
        <p:nvPicPr>
          <p:cNvPr id="6" name="Picture 5" descr="A picture containing clothing, handwear&#10;&#10;Description automatically generated">
            <a:extLst>
              <a:ext uri="{FF2B5EF4-FFF2-40B4-BE49-F238E27FC236}">
                <a16:creationId xmlns:a16="http://schemas.microsoft.com/office/drawing/2014/main" id="{EF7194C0-9208-0483-CEB2-0DCF0A2BDEB4}"/>
              </a:ext>
            </a:extLst>
          </p:cNvPr>
          <p:cNvPicPr>
            <a:picLocks noChangeAspect="1"/>
          </p:cNvPicPr>
          <p:nvPr/>
        </p:nvPicPr>
        <p:blipFill>
          <a:blip r:embed="rId3"/>
          <a:stretch>
            <a:fillRect/>
          </a:stretch>
        </p:blipFill>
        <p:spPr>
          <a:xfrm>
            <a:off x="2387275" y="1170243"/>
            <a:ext cx="7557729" cy="2994750"/>
          </a:xfrm>
          <a:prstGeom prst="rect">
            <a:avLst/>
          </a:prstGeom>
        </p:spPr>
      </p:pic>
      <p:sp>
        <p:nvSpPr>
          <p:cNvPr id="7" name="TextBox 6">
            <a:extLst>
              <a:ext uri="{FF2B5EF4-FFF2-40B4-BE49-F238E27FC236}">
                <a16:creationId xmlns:a16="http://schemas.microsoft.com/office/drawing/2014/main" id="{5A91863B-3364-95F9-556C-466B81FAF8A0}"/>
              </a:ext>
            </a:extLst>
          </p:cNvPr>
          <p:cNvSpPr txBox="1"/>
          <p:nvPr/>
        </p:nvSpPr>
        <p:spPr>
          <a:xfrm>
            <a:off x="11659482" y="6613723"/>
            <a:ext cx="532518" cy="246221"/>
          </a:xfrm>
          <a:prstGeom prst="rect">
            <a:avLst/>
          </a:prstGeom>
          <a:noFill/>
        </p:spPr>
        <p:txBody>
          <a:bodyPr wrap="none" rtlCol="0">
            <a:spAutoFit/>
          </a:bodyPr>
          <a:lstStyle/>
          <a:p>
            <a:pPr algn="r"/>
            <a:r>
              <a:rPr lang="en-US" sz="1000" dirty="0">
                <a:solidFill>
                  <a:schemeClr val="bg1">
                    <a:lumMod val="50000"/>
                  </a:schemeClr>
                </a:solidFill>
              </a:rPr>
              <a:t>FC 14</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D22B4C-557F-FC9C-2DC7-70ED7E071064}"/>
              </a:ext>
            </a:extLst>
          </p:cNvPr>
          <p:cNvSpPr>
            <a:spLocks noGrp="1"/>
          </p:cNvSpPr>
          <p:nvPr>
            <p:ph type="body" idx="1"/>
          </p:nvPr>
        </p:nvSpPr>
        <p:spPr/>
        <p:txBody>
          <a:bodyPr/>
          <a:lstStyle/>
          <a:p>
            <a:r>
              <a:rPr lang="en-US" dirty="0"/>
              <a:t>Review Parking Lot</a:t>
            </a:r>
          </a:p>
        </p:txBody>
      </p:sp>
      <p:sp>
        <p:nvSpPr>
          <p:cNvPr id="4" name="TextBox 3">
            <a:extLst>
              <a:ext uri="{FF2B5EF4-FFF2-40B4-BE49-F238E27FC236}">
                <a16:creationId xmlns:a16="http://schemas.microsoft.com/office/drawing/2014/main" id="{DBA06E08-64C0-8460-5127-2297C8696164}"/>
              </a:ext>
            </a:extLst>
          </p:cNvPr>
          <p:cNvSpPr txBox="1"/>
          <p:nvPr/>
        </p:nvSpPr>
        <p:spPr>
          <a:xfrm>
            <a:off x="11269952" y="6613723"/>
            <a:ext cx="922048" cy="246221"/>
          </a:xfrm>
          <a:prstGeom prst="rect">
            <a:avLst/>
          </a:prstGeom>
          <a:noFill/>
        </p:spPr>
        <p:txBody>
          <a:bodyPr wrap="none" rtlCol="0">
            <a:spAutoFit/>
          </a:bodyPr>
          <a:lstStyle/>
          <a:p>
            <a:pPr algn="r"/>
            <a:r>
              <a:rPr lang="en-US" sz="1000" dirty="0">
                <a:solidFill>
                  <a:schemeClr val="bg1">
                    <a:lumMod val="50000"/>
                  </a:schemeClr>
                </a:solidFill>
              </a:rPr>
              <a:t>Conclusion 1</a:t>
            </a:r>
          </a:p>
        </p:txBody>
      </p:sp>
    </p:spTree>
    <p:extLst>
      <p:ext uri="{BB962C8B-B14F-4D97-AF65-F5344CB8AC3E}">
        <p14:creationId xmlns:p14="http://schemas.microsoft.com/office/powerpoint/2010/main" val="27835702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90"/>
          <p:cNvSpPr txBox="1">
            <a:spLocks noGrp="1"/>
          </p:cNvSpPr>
          <p:nvPr>
            <p:ph type="title"/>
          </p:nvPr>
        </p:nvSpPr>
        <p:spPr>
          <a:xfrm>
            <a:off x="548640" y="250249"/>
            <a:ext cx="11235000" cy="640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a:t>Congratulations &amp; Thank You!</a:t>
            </a:r>
            <a:endParaRPr sz="3600"/>
          </a:p>
        </p:txBody>
      </p:sp>
      <p:sp>
        <p:nvSpPr>
          <p:cNvPr id="788" name="Google Shape;788;p90"/>
          <p:cNvSpPr txBox="1">
            <a:spLocks noGrp="1"/>
          </p:cNvSpPr>
          <p:nvPr>
            <p:ph type="body" idx="1"/>
          </p:nvPr>
        </p:nvSpPr>
        <p:spPr>
          <a:xfrm>
            <a:off x="5562600" y="1154650"/>
            <a:ext cx="6363000" cy="4914300"/>
          </a:xfrm>
          <a:prstGeom prst="rect">
            <a:avLst/>
          </a:prstGeom>
          <a:ln>
            <a:noFill/>
          </a:ln>
        </p:spPr>
        <p:txBody>
          <a:bodyPr spcFirstLastPara="1" wrap="square" lIns="0" tIns="0" rIns="0" bIns="0" anchor="t" anchorCtr="0">
            <a:noAutofit/>
          </a:bodyPr>
          <a:lstStyle/>
          <a:p>
            <a:pPr marL="457200" lvl="0" indent="-361950" algn="l" rtl="0">
              <a:spcBef>
                <a:spcPts val="600"/>
              </a:spcBef>
              <a:spcAft>
                <a:spcPts val="0"/>
              </a:spcAft>
              <a:buClr>
                <a:srgbClr val="000000"/>
              </a:buClr>
              <a:buSzPts val="2100"/>
              <a:buFont typeface="Arial"/>
              <a:buChar char="●"/>
            </a:pPr>
            <a:r>
              <a:rPr lang="en-US" sz="2100" dirty="0">
                <a:solidFill>
                  <a:srgbClr val="000000"/>
                </a:solidFill>
                <a:latin typeface="Calibri" panose="020F0502020204030204" pitchFamily="34" charset="0"/>
                <a:ea typeface="Arial"/>
                <a:cs typeface="Calibri" panose="020F0502020204030204" pitchFamily="34" charset="0"/>
                <a:sym typeface="Arial"/>
              </a:rPr>
              <a:t>Congratulations on becoming an AHF</a:t>
            </a:r>
            <a:endParaRPr sz="2100" dirty="0">
              <a:solidFill>
                <a:srgbClr val="000000"/>
              </a:solidFill>
              <a:latin typeface="Calibri" panose="020F0502020204030204" pitchFamily="34" charset="0"/>
              <a:ea typeface="Arial"/>
              <a:cs typeface="Calibri" panose="020F0502020204030204" pitchFamily="34" charset="0"/>
              <a:sym typeface="Arial"/>
            </a:endParaRPr>
          </a:p>
          <a:p>
            <a:pPr marL="457200" lvl="0" indent="-361950" algn="l" rtl="0">
              <a:spcBef>
                <a:spcPts val="600"/>
              </a:spcBef>
              <a:spcAft>
                <a:spcPts val="0"/>
              </a:spcAft>
              <a:buClr>
                <a:srgbClr val="000000"/>
              </a:buClr>
              <a:buSzPts val="2100"/>
              <a:buFont typeface="Arial"/>
              <a:buChar char="●"/>
            </a:pPr>
            <a:r>
              <a:rPr lang="en-US" sz="2100" dirty="0">
                <a:solidFill>
                  <a:srgbClr val="000000"/>
                </a:solidFill>
                <a:latin typeface="Calibri" panose="020F0502020204030204" pitchFamily="34" charset="0"/>
                <a:ea typeface="Arial"/>
                <a:cs typeface="Calibri" panose="020F0502020204030204" pitchFamily="34" charset="0"/>
                <a:sym typeface="Arial"/>
              </a:rPr>
              <a:t>AgilityHealth deeply appreciates your commitment to excellence in facilitating these strategic retrospectives</a:t>
            </a:r>
          </a:p>
          <a:p>
            <a:pPr marL="457200" lvl="0" indent="-361950" algn="l" rtl="0">
              <a:spcBef>
                <a:spcPts val="600"/>
              </a:spcBef>
              <a:spcAft>
                <a:spcPts val="0"/>
              </a:spcAft>
              <a:buClr>
                <a:srgbClr val="000000"/>
              </a:buClr>
              <a:buSzPts val="2100"/>
              <a:buFont typeface="Arial"/>
              <a:buChar char="●"/>
            </a:pPr>
            <a:r>
              <a:rPr lang="en-US" sz="2100" dirty="0">
                <a:solidFill>
                  <a:srgbClr val="000000"/>
                </a:solidFill>
                <a:latin typeface="Calibri" panose="020F0502020204030204" pitchFamily="34" charset="0"/>
                <a:ea typeface="Arial"/>
                <a:cs typeface="Calibri" panose="020F0502020204030204" pitchFamily="34" charset="0"/>
                <a:sym typeface="Arial"/>
              </a:rPr>
              <a:t>Practice yields proficiency</a:t>
            </a:r>
          </a:p>
          <a:p>
            <a:pPr marL="914400" lvl="1" indent="-361950" algn="l" rtl="0">
              <a:spcBef>
                <a:spcPts val="600"/>
              </a:spcBef>
              <a:spcAft>
                <a:spcPts val="0"/>
              </a:spcAft>
              <a:buClr>
                <a:srgbClr val="000000"/>
              </a:buClr>
              <a:buSzPts val="2100"/>
              <a:buFont typeface="Arial"/>
              <a:buChar char="●"/>
            </a:pPr>
            <a:r>
              <a:rPr lang="en-US" sz="2100" dirty="0">
                <a:solidFill>
                  <a:srgbClr val="000000"/>
                </a:solidFill>
                <a:latin typeface="Calibri" panose="020F0502020204030204" pitchFamily="34" charset="0"/>
                <a:ea typeface="Arial"/>
                <a:cs typeface="Calibri" panose="020F0502020204030204" pitchFamily="34" charset="0"/>
                <a:sym typeface="Arial"/>
              </a:rPr>
              <a:t>Facilitate a retrospective as soon as possible</a:t>
            </a:r>
          </a:p>
          <a:p>
            <a:pPr marL="914400" lvl="1" indent="-361950" algn="l" rtl="0">
              <a:spcBef>
                <a:spcPts val="600"/>
              </a:spcBef>
              <a:buClr>
                <a:srgbClr val="000000"/>
              </a:buClr>
              <a:buSzPts val="2100"/>
              <a:buFont typeface="Arial"/>
              <a:buChar char="●"/>
            </a:pPr>
            <a:r>
              <a:rPr lang="en-US" sz="2100" dirty="0">
                <a:solidFill>
                  <a:srgbClr val="000000"/>
                </a:solidFill>
                <a:latin typeface="Calibri" panose="020F0502020204030204" pitchFamily="34" charset="0"/>
                <a:ea typeface="Arial"/>
                <a:cs typeface="Calibri" panose="020F0502020204030204" pitchFamily="34" charset="0"/>
                <a:sym typeface="Arial"/>
              </a:rPr>
              <a:t>Look for opportunities to facilitate or observe regularly</a:t>
            </a:r>
          </a:p>
          <a:p>
            <a:pPr marL="914400" lvl="1" indent="-361950" algn="l" rtl="0">
              <a:spcBef>
                <a:spcPts val="600"/>
              </a:spcBef>
              <a:spcAft>
                <a:spcPts val="1000"/>
              </a:spcAft>
              <a:buClr>
                <a:srgbClr val="000000"/>
              </a:buClr>
              <a:buSzPts val="2100"/>
              <a:buFont typeface="Arial"/>
              <a:buChar char="●"/>
            </a:pPr>
            <a:r>
              <a:rPr lang="en-US" sz="2100" dirty="0">
                <a:solidFill>
                  <a:srgbClr val="000000"/>
                </a:solidFill>
                <a:latin typeface="Calibri" panose="020F0502020204030204" pitchFamily="34" charset="0"/>
                <a:ea typeface="Arial"/>
                <a:cs typeface="Calibri" panose="020F0502020204030204" pitchFamily="34" charset="0"/>
                <a:sym typeface="Arial"/>
              </a:rPr>
              <a:t>Use the sandbox as much as you wish</a:t>
            </a:r>
          </a:p>
          <a:p>
            <a:pPr marL="914400" lvl="1" indent="-361950" algn="l" rtl="0">
              <a:spcBef>
                <a:spcPts val="600"/>
              </a:spcBef>
              <a:spcAft>
                <a:spcPts val="1000"/>
              </a:spcAft>
              <a:buClr>
                <a:srgbClr val="000000"/>
              </a:buClr>
              <a:buSzPts val="2100"/>
              <a:buFont typeface="Arial"/>
              <a:buChar char="●"/>
            </a:pPr>
            <a:r>
              <a:rPr lang="en-US" sz="2100" dirty="0">
                <a:solidFill>
                  <a:srgbClr val="000000"/>
                </a:solidFill>
                <a:latin typeface="Calibri" panose="020F0502020204030204" pitchFamily="34" charset="0"/>
                <a:ea typeface="Arial"/>
                <a:cs typeface="Calibri" panose="020F0502020204030204" pitchFamily="34" charset="0"/>
                <a:sym typeface="Arial"/>
              </a:rPr>
              <a:t>Certification is lifetime, platform is evolving</a:t>
            </a:r>
          </a:p>
          <a:p>
            <a:pPr marL="457200" lvl="0" indent="-361950" algn="l" rtl="0">
              <a:spcBef>
                <a:spcPts val="600"/>
              </a:spcBef>
              <a:spcAft>
                <a:spcPts val="0"/>
              </a:spcAft>
              <a:buClr>
                <a:srgbClr val="000000"/>
              </a:buClr>
              <a:buSzPts val="2100"/>
              <a:buFont typeface="Arial"/>
              <a:buChar char="●"/>
            </a:pPr>
            <a:r>
              <a:rPr lang="en-US" sz="2100" dirty="0">
                <a:solidFill>
                  <a:srgbClr val="000000"/>
                </a:solidFill>
                <a:latin typeface="Calibri" panose="020F0502020204030204" pitchFamily="34" charset="0"/>
                <a:ea typeface="Arial"/>
                <a:cs typeface="Calibri" panose="020F0502020204030204" pitchFamily="34" charset="0"/>
                <a:sym typeface="Arial"/>
              </a:rPr>
              <a:t>We will be sending you a follow-up email </a:t>
            </a:r>
            <a:endParaRPr sz="2100" dirty="0">
              <a:solidFill>
                <a:srgbClr val="000000"/>
              </a:solidFill>
              <a:latin typeface="Calibri" panose="020F0502020204030204" pitchFamily="34" charset="0"/>
              <a:ea typeface="Arial"/>
              <a:cs typeface="Calibri" panose="020F0502020204030204" pitchFamily="34" charset="0"/>
              <a:sym typeface="Arial"/>
            </a:endParaRPr>
          </a:p>
          <a:p>
            <a:pPr marL="914400" lvl="1" indent="-361950" algn="l" rtl="0">
              <a:spcBef>
                <a:spcPts val="600"/>
              </a:spcBef>
              <a:spcAft>
                <a:spcPts val="0"/>
              </a:spcAft>
              <a:buClr>
                <a:srgbClr val="000000"/>
              </a:buClr>
              <a:buSzPts val="2100"/>
              <a:buFont typeface="Arial"/>
              <a:buChar char="●"/>
            </a:pPr>
            <a:r>
              <a:rPr lang="en-US" sz="2100" dirty="0">
                <a:solidFill>
                  <a:srgbClr val="000000"/>
                </a:solidFill>
                <a:latin typeface="Calibri" panose="020F0502020204030204" pitchFamily="34" charset="0"/>
                <a:ea typeface="Arial"/>
                <a:cs typeface="Calibri" panose="020F0502020204030204" pitchFamily="34" charset="0"/>
                <a:sym typeface="Arial"/>
              </a:rPr>
              <a:t>Your certificate, reference card, links</a:t>
            </a:r>
            <a:endParaRPr sz="2100" dirty="0">
              <a:solidFill>
                <a:srgbClr val="000000"/>
              </a:solidFill>
              <a:latin typeface="Calibri" panose="020F0502020204030204" pitchFamily="34" charset="0"/>
              <a:ea typeface="Arial"/>
              <a:cs typeface="Calibri" panose="020F0502020204030204" pitchFamily="34" charset="0"/>
              <a:sym typeface="Arial"/>
            </a:endParaRPr>
          </a:p>
          <a:p>
            <a:pPr marL="914400" lvl="1" indent="-361950" algn="l" rtl="0">
              <a:spcBef>
                <a:spcPts val="600"/>
              </a:spcBef>
              <a:spcAft>
                <a:spcPts val="0"/>
              </a:spcAft>
              <a:buClr>
                <a:srgbClr val="000000"/>
              </a:buClr>
              <a:buSzPts val="2100"/>
              <a:buFont typeface="Arial"/>
              <a:buChar char="●"/>
            </a:pPr>
            <a:r>
              <a:rPr lang="en-US" sz="2100" dirty="0">
                <a:solidFill>
                  <a:srgbClr val="000000"/>
                </a:solidFill>
                <a:latin typeface="Calibri" panose="020F0502020204030204" pitchFamily="34" charset="0"/>
                <a:ea typeface="Arial"/>
                <a:cs typeface="Calibri" panose="020F0502020204030204" pitchFamily="34" charset="0"/>
                <a:sym typeface="Arial"/>
              </a:rPr>
              <a:t>Invitation to our periodic CoP virtual meetings</a:t>
            </a:r>
            <a:endParaRPr sz="2100" dirty="0">
              <a:solidFill>
                <a:srgbClr val="000000"/>
              </a:solidFill>
              <a:latin typeface="Calibri" panose="020F0502020204030204" pitchFamily="34" charset="0"/>
              <a:ea typeface="Arial"/>
              <a:cs typeface="Calibri" panose="020F0502020204030204" pitchFamily="34" charset="0"/>
              <a:sym typeface="Arial"/>
            </a:endParaRPr>
          </a:p>
        </p:txBody>
      </p:sp>
      <p:pic>
        <p:nvPicPr>
          <p:cNvPr id="790" name="Google Shape;790;p90"/>
          <p:cNvPicPr preferRelativeResize="0"/>
          <p:nvPr/>
        </p:nvPicPr>
        <p:blipFill>
          <a:blip r:embed="rId3">
            <a:alphaModFix/>
          </a:blip>
          <a:stretch>
            <a:fillRect/>
          </a:stretch>
        </p:blipFill>
        <p:spPr>
          <a:xfrm>
            <a:off x="548650" y="1683364"/>
            <a:ext cx="4003472" cy="3037724"/>
          </a:xfrm>
          <a:prstGeom prst="rect">
            <a:avLst/>
          </a:prstGeom>
          <a:noFill/>
          <a:ln>
            <a:noFill/>
          </a:ln>
        </p:spPr>
      </p:pic>
      <p:sp>
        <p:nvSpPr>
          <p:cNvPr id="7" name="TextBox 6">
            <a:extLst>
              <a:ext uri="{FF2B5EF4-FFF2-40B4-BE49-F238E27FC236}">
                <a16:creationId xmlns:a16="http://schemas.microsoft.com/office/drawing/2014/main" id="{16975417-B0F4-186A-96AD-EFACCED6B982}"/>
              </a:ext>
            </a:extLst>
          </p:cNvPr>
          <p:cNvSpPr txBox="1"/>
          <p:nvPr/>
        </p:nvSpPr>
        <p:spPr>
          <a:xfrm>
            <a:off x="1428588" y="2936400"/>
            <a:ext cx="2356735" cy="584775"/>
          </a:xfrm>
          <a:prstGeom prst="rect">
            <a:avLst/>
          </a:prstGeom>
          <a:noFill/>
        </p:spPr>
        <p:txBody>
          <a:bodyPr wrap="none" rtlCol="0">
            <a:spAutoFit/>
          </a:bodyPr>
          <a:lstStyle/>
          <a:p>
            <a:r>
              <a:rPr lang="en-US" sz="3200" i="1" spc="300" dirty="0">
                <a:solidFill>
                  <a:schemeClr val="bg1"/>
                </a:solidFill>
                <a:latin typeface="Calibri Light" panose="020F0302020204030204" pitchFamily="34" charset="0"/>
                <a:cs typeface="Calibri Light" panose="020F0302020204030204" pitchFamily="34" charset="0"/>
              </a:rPr>
              <a:t>Your Name</a:t>
            </a:r>
          </a:p>
        </p:txBody>
      </p:sp>
      <p:sp>
        <p:nvSpPr>
          <p:cNvPr id="8" name="TextBox 7">
            <a:extLst>
              <a:ext uri="{FF2B5EF4-FFF2-40B4-BE49-F238E27FC236}">
                <a16:creationId xmlns:a16="http://schemas.microsoft.com/office/drawing/2014/main" id="{AB28BE82-235C-4C0C-1D38-8D3DCD25771B}"/>
              </a:ext>
            </a:extLst>
          </p:cNvPr>
          <p:cNvSpPr txBox="1"/>
          <p:nvPr/>
        </p:nvSpPr>
        <p:spPr>
          <a:xfrm>
            <a:off x="11269952" y="6613723"/>
            <a:ext cx="922048" cy="246221"/>
          </a:xfrm>
          <a:prstGeom prst="rect">
            <a:avLst/>
          </a:prstGeom>
          <a:noFill/>
        </p:spPr>
        <p:txBody>
          <a:bodyPr wrap="none" rtlCol="0">
            <a:spAutoFit/>
          </a:bodyPr>
          <a:lstStyle/>
          <a:p>
            <a:pPr algn="r"/>
            <a:r>
              <a:rPr lang="en-US" sz="1000" dirty="0">
                <a:solidFill>
                  <a:schemeClr val="bg1">
                    <a:lumMod val="50000"/>
                  </a:schemeClr>
                </a:solidFill>
              </a:rPr>
              <a:t>Conclusion 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prstGeom prst="rect">
            <a:avLst/>
          </a:prstGeom>
        </p:spPr>
        <p:txBody>
          <a:bodyPr spcFirstLastPara="1" wrap="square" lIns="0" tIns="0" rIns="0" bIns="0" anchor="ctr" anchorCtr="0">
            <a:noAutofit/>
          </a:bodyPr>
          <a:lstStyle/>
          <a:p>
            <a:pPr lvl="0"/>
            <a:r>
              <a:rPr lang="en-US" sz="3600" dirty="0"/>
              <a:t>Scrum Master Alignment Meeting</a:t>
            </a:r>
            <a:endParaRPr sz="3600" dirty="0"/>
          </a:p>
        </p:txBody>
      </p:sp>
      <p:sp>
        <p:nvSpPr>
          <p:cNvPr id="5" name="TextBox 4">
            <a:extLst>
              <a:ext uri="{FF2B5EF4-FFF2-40B4-BE49-F238E27FC236}">
                <a16:creationId xmlns:a16="http://schemas.microsoft.com/office/drawing/2014/main" id="{F5A8C6BB-58F8-EA91-C6F9-66565C6FAA1C}"/>
              </a:ext>
            </a:extLst>
          </p:cNvPr>
          <p:cNvSpPr txBox="1"/>
          <p:nvPr/>
        </p:nvSpPr>
        <p:spPr>
          <a:xfrm>
            <a:off x="11364529" y="6613723"/>
            <a:ext cx="827471" cy="246221"/>
          </a:xfrm>
          <a:prstGeom prst="rect">
            <a:avLst/>
          </a:prstGeom>
          <a:noFill/>
        </p:spPr>
        <p:txBody>
          <a:bodyPr wrap="none" rtlCol="0">
            <a:spAutoFit/>
          </a:bodyPr>
          <a:lstStyle/>
          <a:p>
            <a:pPr algn="r"/>
            <a:r>
              <a:rPr lang="en-US" sz="1000" dirty="0">
                <a:solidFill>
                  <a:schemeClr val="bg1">
                    <a:lumMod val="50000"/>
                  </a:schemeClr>
                </a:solidFill>
              </a:rPr>
              <a:t>Step One 2</a:t>
            </a:r>
          </a:p>
        </p:txBody>
      </p:sp>
      <p:sp>
        <p:nvSpPr>
          <p:cNvPr id="17" name="TextBox 16">
            <a:extLst>
              <a:ext uri="{FF2B5EF4-FFF2-40B4-BE49-F238E27FC236}">
                <a16:creationId xmlns:a16="http://schemas.microsoft.com/office/drawing/2014/main" id="{FCEF65F4-F1F5-E2DC-0AE0-4E4EE4981065}"/>
              </a:ext>
            </a:extLst>
          </p:cNvPr>
          <p:cNvSpPr txBox="1"/>
          <p:nvPr/>
        </p:nvSpPr>
        <p:spPr>
          <a:xfrm>
            <a:off x="4540250" y="6429056"/>
            <a:ext cx="3111500" cy="307777"/>
          </a:xfrm>
          <a:prstGeom prst="rect">
            <a:avLst/>
          </a:prstGeom>
          <a:noFill/>
        </p:spPr>
        <p:txBody>
          <a:bodyPr wrap="square" rtlCol="0">
            <a:spAutoFit/>
          </a:bodyPr>
          <a:lstStyle/>
          <a:p>
            <a:pPr algn="ctr"/>
            <a:r>
              <a:rPr lang="en-US" dirty="0">
                <a:hlinkClick r:id="rId4"/>
              </a:rPr>
              <a:t>https://</a:t>
            </a:r>
            <a:r>
              <a:rPr lang="en-US" dirty="0" err="1">
                <a:hlinkClick r:id="rId4"/>
              </a:rPr>
              <a:t>vimeo.com</a:t>
            </a:r>
            <a:r>
              <a:rPr lang="en-US" dirty="0">
                <a:hlinkClick r:id="rId4"/>
              </a:rPr>
              <a:t>/686391603</a:t>
            </a:r>
            <a:endParaRPr lang="en-US" dirty="0"/>
          </a:p>
        </p:txBody>
      </p:sp>
      <p:pic>
        <p:nvPicPr>
          <p:cNvPr id="3" name="Online Media 2" descr="1.2 Scrum Master Alignment Meeting.mp4">
            <a:hlinkClick r:id="" action="ppaction://media"/>
            <a:extLst>
              <a:ext uri="{FF2B5EF4-FFF2-40B4-BE49-F238E27FC236}">
                <a16:creationId xmlns:a16="http://schemas.microsoft.com/office/drawing/2014/main" id="{2BCC1BE7-6331-0B6B-2412-58A9FD939B7B}"/>
              </a:ext>
            </a:extLst>
          </p:cNvPr>
          <p:cNvPicPr>
            <a:picLocks noRot="1" noChangeAspect="1"/>
          </p:cNvPicPr>
          <p:nvPr>
            <a:videoFile r:link="rId1"/>
          </p:nvPr>
        </p:nvPicPr>
        <p:blipFill>
          <a:blip r:embed="rId5"/>
          <a:stretch>
            <a:fillRect/>
          </a:stretch>
        </p:blipFill>
        <p:spPr>
          <a:xfrm>
            <a:off x="1369764" y="997084"/>
            <a:ext cx="9452472" cy="53253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3600" dirty="0"/>
              <a:t>Facilitating the Team Overview Meeting</a:t>
            </a:r>
            <a:endParaRPr sz="3600" dirty="0"/>
          </a:p>
        </p:txBody>
      </p:sp>
      <p:sp>
        <p:nvSpPr>
          <p:cNvPr id="7" name="TextBox 6">
            <a:extLst>
              <a:ext uri="{FF2B5EF4-FFF2-40B4-BE49-F238E27FC236}">
                <a16:creationId xmlns:a16="http://schemas.microsoft.com/office/drawing/2014/main" id="{BD9E79A4-87CE-06C0-10F2-D0EDCA4C9805}"/>
              </a:ext>
            </a:extLst>
          </p:cNvPr>
          <p:cNvSpPr txBox="1"/>
          <p:nvPr/>
        </p:nvSpPr>
        <p:spPr>
          <a:xfrm>
            <a:off x="9735443" y="1130000"/>
            <a:ext cx="2239716" cy="1050672"/>
          </a:xfrm>
          <a:prstGeom prst="rect">
            <a:avLst/>
          </a:prstGeom>
          <a:noFill/>
        </p:spPr>
        <p:txBody>
          <a:bodyPr wrap="none" rtlCol="0">
            <a:spAutoFit/>
          </a:bodyPr>
          <a:lstStyle/>
          <a:p>
            <a:r>
              <a:rPr lang="en-US" sz="1600" b="1" dirty="0"/>
              <a:t>Useful Links</a:t>
            </a:r>
            <a:endParaRPr lang="en-US" sz="1600" b="1" dirty="0">
              <a:hlinkClick r:id="rId4"/>
            </a:endParaRPr>
          </a:p>
          <a:p>
            <a:pPr>
              <a:lnSpc>
                <a:spcPct val="200000"/>
              </a:lnSpc>
            </a:pPr>
            <a:r>
              <a:rPr lang="en-US" sz="1200" dirty="0">
                <a:hlinkClick r:id="rId4"/>
              </a:rPr>
              <a:t>Link to Sally’s Overview Video</a:t>
            </a:r>
            <a:endParaRPr lang="en-US" sz="1200" dirty="0"/>
          </a:p>
          <a:p>
            <a:pPr>
              <a:lnSpc>
                <a:spcPct val="200000"/>
              </a:lnSpc>
            </a:pPr>
            <a:r>
              <a:rPr lang="en-US" sz="1200" dirty="0">
                <a:hlinkClick r:id="rId5"/>
              </a:rPr>
              <a:t>Link to Quantitative Questions</a:t>
            </a:r>
            <a:endParaRPr lang="en-US" sz="1200" dirty="0"/>
          </a:p>
        </p:txBody>
      </p:sp>
      <p:sp>
        <p:nvSpPr>
          <p:cNvPr id="6" name="TextBox 5">
            <a:extLst>
              <a:ext uri="{FF2B5EF4-FFF2-40B4-BE49-F238E27FC236}">
                <a16:creationId xmlns:a16="http://schemas.microsoft.com/office/drawing/2014/main" id="{7029E1EE-3EDC-3140-AD1A-E99A147443C2}"/>
              </a:ext>
            </a:extLst>
          </p:cNvPr>
          <p:cNvSpPr txBox="1"/>
          <p:nvPr/>
        </p:nvSpPr>
        <p:spPr>
          <a:xfrm>
            <a:off x="11364529" y="6613723"/>
            <a:ext cx="827471" cy="246221"/>
          </a:xfrm>
          <a:prstGeom prst="rect">
            <a:avLst/>
          </a:prstGeom>
          <a:noFill/>
        </p:spPr>
        <p:txBody>
          <a:bodyPr wrap="none" rtlCol="0">
            <a:spAutoFit/>
          </a:bodyPr>
          <a:lstStyle/>
          <a:p>
            <a:pPr algn="r"/>
            <a:r>
              <a:rPr lang="en-US" sz="1000" dirty="0">
                <a:solidFill>
                  <a:schemeClr val="bg1">
                    <a:lumMod val="50000"/>
                  </a:schemeClr>
                </a:solidFill>
              </a:rPr>
              <a:t>Step One 3</a:t>
            </a:r>
          </a:p>
        </p:txBody>
      </p:sp>
      <p:sp>
        <p:nvSpPr>
          <p:cNvPr id="8" name="TextBox 7">
            <a:extLst>
              <a:ext uri="{FF2B5EF4-FFF2-40B4-BE49-F238E27FC236}">
                <a16:creationId xmlns:a16="http://schemas.microsoft.com/office/drawing/2014/main" id="{4D854C3D-F933-C2FE-C0EF-E3F49A698842}"/>
              </a:ext>
            </a:extLst>
          </p:cNvPr>
          <p:cNvSpPr txBox="1"/>
          <p:nvPr/>
        </p:nvSpPr>
        <p:spPr>
          <a:xfrm>
            <a:off x="3350914" y="6491713"/>
            <a:ext cx="3111500" cy="307777"/>
          </a:xfrm>
          <a:prstGeom prst="rect">
            <a:avLst/>
          </a:prstGeom>
          <a:noFill/>
        </p:spPr>
        <p:txBody>
          <a:bodyPr wrap="square" rtlCol="0">
            <a:spAutoFit/>
          </a:bodyPr>
          <a:lstStyle/>
          <a:p>
            <a:pPr algn="ctr"/>
            <a:r>
              <a:rPr lang="en-US" dirty="0">
                <a:hlinkClick r:id="rId6"/>
              </a:rPr>
              <a:t>https://vimeo.com/686391646</a:t>
            </a:r>
            <a:endParaRPr lang="en-US" dirty="0"/>
          </a:p>
        </p:txBody>
      </p:sp>
      <p:pic>
        <p:nvPicPr>
          <p:cNvPr id="2" name="Online Media 1" descr="1.3 Agilithy Health Overview Meeting.mp4">
            <a:hlinkClick r:id="" action="ppaction://media"/>
            <a:extLst>
              <a:ext uri="{FF2B5EF4-FFF2-40B4-BE49-F238E27FC236}">
                <a16:creationId xmlns:a16="http://schemas.microsoft.com/office/drawing/2014/main" id="{DEA2E445-5CF3-B38D-011D-AAE1FDD6595C}"/>
              </a:ext>
            </a:extLst>
          </p:cNvPr>
          <p:cNvPicPr>
            <a:picLocks noRot="1" noChangeAspect="1"/>
          </p:cNvPicPr>
          <p:nvPr>
            <a:videoFile r:link="rId1"/>
          </p:nvPr>
        </p:nvPicPr>
        <p:blipFill>
          <a:blip r:embed="rId7"/>
          <a:stretch>
            <a:fillRect/>
          </a:stretch>
        </p:blipFill>
        <p:spPr>
          <a:xfrm>
            <a:off x="216841" y="1130000"/>
            <a:ext cx="9379646" cy="5276051"/>
          </a:xfrm>
          <a:prstGeom prst="rect">
            <a:avLst/>
          </a:prstGeom>
        </p:spPr>
      </p:pic>
    </p:spTree>
    <p:extLst>
      <p:ext uri="{BB962C8B-B14F-4D97-AF65-F5344CB8AC3E}">
        <p14:creationId xmlns:p14="http://schemas.microsoft.com/office/powerpoint/2010/main" val="138568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6950BFC3-D8DA-4A85-94F7-54DA5524770B}">
      <p188:commentRel xmlns:p188="http://schemas.microsoft.com/office/powerpoint/2018/8/main" xmlns="" r:id="rId8"/>
    </p:ext>
  </p:extLst>
</p:sld>
</file>

<file path=ppt/theme/theme1.xml><?xml version="1.0" encoding="utf-8"?>
<a:theme xmlns:a="http://schemas.openxmlformats.org/drawingml/2006/main" name="Slide_Templates_WideScreen_16-9">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ide_Templates_WideScreen_16-9">
  <a:themeElements>
    <a:clrScheme name="AgilityHealth Palette">
      <a:dk1>
        <a:srgbClr val="58595B"/>
      </a:dk1>
      <a:lt1>
        <a:srgbClr val="FFFFFF"/>
      </a:lt1>
      <a:dk2>
        <a:srgbClr val="58595B"/>
      </a:dk2>
      <a:lt2>
        <a:srgbClr val="F5F5F5"/>
      </a:lt2>
      <a:accent1>
        <a:srgbClr val="3AB64B"/>
      </a:accent1>
      <a:accent2>
        <a:srgbClr val="00AEEE"/>
      </a:accent2>
      <a:accent3>
        <a:srgbClr val="F7941C"/>
      </a:accent3>
      <a:accent4>
        <a:srgbClr val="EC207B"/>
      </a:accent4>
      <a:accent5>
        <a:srgbClr val="644CA0"/>
      </a:accent5>
      <a:accent6>
        <a:srgbClr val="F0BE28"/>
      </a:accent6>
      <a:hlink>
        <a:srgbClr val="00AEEF"/>
      </a:hlink>
      <a:folHlink>
        <a:srgbClr val="38B5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24813</TotalTime>
  <Words>5545</Words>
  <Application>Microsoft Macintosh PowerPoint</Application>
  <PresentationFormat>Widescreen</PresentationFormat>
  <Paragraphs>671</Paragraphs>
  <Slides>76</Slides>
  <Notes>76</Notes>
  <HiddenSlides>0</HiddenSlides>
  <MMClips>25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76</vt:i4>
      </vt:variant>
    </vt:vector>
  </HeadingPairs>
  <TitlesOfParts>
    <vt:vector size="87" baseType="lpstr">
      <vt:lpstr>Arial</vt:lpstr>
      <vt:lpstr>Calibri</vt:lpstr>
      <vt:lpstr>Calibri Light</vt:lpstr>
      <vt:lpstr>Calibri Regular</vt:lpstr>
      <vt:lpstr>Comic Sans MS</vt:lpstr>
      <vt:lpstr>Open Sans Light</vt:lpstr>
      <vt:lpstr>PT Sans</vt:lpstr>
      <vt:lpstr>Times New Roman</vt:lpstr>
      <vt:lpstr>Wingdings</vt:lpstr>
      <vt:lpstr>Slide_Templates_WideScreen_16-9</vt:lpstr>
      <vt:lpstr>1_Slide_Templates_WideScreen_16-9</vt:lpstr>
      <vt:lpstr>PowerPoint Presentation</vt:lpstr>
      <vt:lpstr>PowerPoint Presentation</vt:lpstr>
      <vt:lpstr>About This Course</vt:lpstr>
      <vt:lpstr>Assumptions About You</vt:lpstr>
      <vt:lpstr>The Class Overview</vt:lpstr>
      <vt:lpstr>Introducing the Six-Step Process</vt:lpstr>
      <vt:lpstr>PowerPoint Presentation</vt:lpstr>
      <vt:lpstr>Scrum Master Alignment Meeting</vt:lpstr>
      <vt:lpstr>Facilitating the Team Overview Meeting</vt:lpstr>
      <vt:lpstr>Sandbox Exercise</vt:lpstr>
      <vt:lpstr>PowerPoint Presentation</vt:lpstr>
      <vt:lpstr>Check-In</vt:lpstr>
      <vt:lpstr>PowerPoint Presentation</vt:lpstr>
      <vt:lpstr>The Movie Theater Analogy</vt:lpstr>
      <vt:lpstr>Sending the “Tickets”</vt:lpstr>
      <vt:lpstr>Approach #1: Split Sessions</vt:lpstr>
      <vt:lpstr>Approach #2: Single Session</vt:lpstr>
      <vt:lpstr>Approach #3: Assessment on their own</vt:lpstr>
      <vt:lpstr>Sandbox Exercise</vt:lpstr>
      <vt:lpstr>”I Didn’t Get My Ticket”</vt:lpstr>
      <vt:lpstr>“Off Cycle” Invitation</vt:lpstr>
      <vt:lpstr>PowerPoint Presentation</vt:lpstr>
      <vt:lpstr>Check-In</vt:lpstr>
      <vt:lpstr>Break (5 minutes)</vt:lpstr>
      <vt:lpstr>PowerPoint Presentation</vt:lpstr>
      <vt:lpstr>Assessment Preamble</vt:lpstr>
      <vt:lpstr>Psychological Safety &amp; Anonymity</vt:lpstr>
      <vt:lpstr>Importance of Comments</vt:lpstr>
      <vt:lpstr>Interpreting Questions</vt:lpstr>
      <vt:lpstr>Scoring Guidance</vt:lpstr>
      <vt:lpstr>Check-In</vt:lpstr>
      <vt:lpstr>PowerPoint Presentation</vt:lpstr>
      <vt:lpstr>Before the Retrospective Meeting…</vt:lpstr>
      <vt:lpstr>“That’s Interesting” List</vt:lpstr>
      <vt:lpstr>Finding Data Patterns</vt:lpstr>
      <vt:lpstr>They Say Their Great, But…</vt:lpstr>
      <vt:lpstr>The Elite</vt:lpstr>
      <vt:lpstr>Low Lone Response</vt:lpstr>
      <vt:lpstr>Low Consensus</vt:lpstr>
      <vt:lpstr>High Consensus</vt:lpstr>
      <vt:lpstr>Activity: Idea Board</vt:lpstr>
      <vt:lpstr>Fist-of-Five Check-ins</vt:lpstr>
      <vt:lpstr>Break (5 minutes)</vt:lpstr>
      <vt:lpstr>PowerPoint Presentation</vt:lpstr>
      <vt:lpstr>Class Activity: Voting on the Idea Board</vt:lpstr>
      <vt:lpstr>Growth Plan Basics</vt:lpstr>
      <vt:lpstr>Using the Growth Portal</vt:lpstr>
      <vt:lpstr>Team Growth Items (TGIs)</vt:lpstr>
      <vt:lpstr>Organizational Growth Items (OGIs)</vt:lpstr>
      <vt:lpstr>Class Activity: Build a Growth Plan</vt:lpstr>
      <vt:lpstr>PowerPoint Presentation</vt:lpstr>
      <vt:lpstr>Parting words for the team</vt:lpstr>
      <vt:lpstr>Fist-of-Five Check-ins</vt:lpstr>
      <vt:lpstr>PowerPoint Presentation</vt:lpstr>
      <vt:lpstr>Assessment Notes &amp; Team Maturity</vt:lpstr>
      <vt:lpstr>Leadership Follow-Through</vt:lpstr>
      <vt:lpstr>Scrum Master Follow-through</vt:lpstr>
      <vt:lpstr>Fist-of-Five Check-ins</vt:lpstr>
      <vt:lpstr>Break (5 minutes)</vt:lpstr>
      <vt:lpstr>PowerPoint Presentation</vt:lpstr>
      <vt:lpstr>Zoom Poll: Vote For Your Top 3 Challenges</vt:lpstr>
      <vt:lpstr>People are not participating</vt:lpstr>
      <vt:lpstr>Leaders not addressing OGIs</vt:lpstr>
      <vt:lpstr>Scoring by or directed at a single person</vt:lpstr>
      <vt:lpstr>Team member is dominant or disruptive</vt:lpstr>
      <vt:lpstr>Team member is negative/cynical</vt:lpstr>
      <vt:lpstr>Team member is toxically positive</vt:lpstr>
      <vt:lpstr>Something big unacknowledged on team</vt:lpstr>
      <vt:lpstr>No time or support for improvement</vt:lpstr>
      <vt:lpstr>Teams are larger than 8-10 people</vt:lpstr>
      <vt:lpstr>There isn’t enough time to finish retro</vt:lpstr>
      <vt:lpstr>Few or no text comments</vt:lpstr>
      <vt:lpstr>Manager shows up at Retrospective</vt:lpstr>
      <vt:lpstr>Fist-of-Five Check-ins</vt:lpstr>
      <vt:lpstr>PowerPoint Presentation</vt:lpstr>
      <vt:lpstr>Congratulations &amp; 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Hall, Bekah</cp:lastModifiedBy>
  <cp:revision>44</cp:revision>
  <cp:lastPrinted>2022-06-04T17:28:03Z</cp:lastPrinted>
  <dcterms:modified xsi:type="dcterms:W3CDTF">2024-05-30T16:37:41Z</dcterms:modified>
</cp:coreProperties>
</file>