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7" r:id="rId1"/>
    <p:sldMasterId id="2147484053" r:id="rId2"/>
    <p:sldMasterId id="2147484075" r:id="rId3"/>
    <p:sldMasterId id="2147484091" r:id="rId4"/>
    <p:sldMasterId id="2147484115" r:id="rId5"/>
  </p:sldMasterIdLst>
  <p:notesMasterIdLst>
    <p:notesMasterId r:id="rId35"/>
  </p:notesMasterIdLst>
  <p:sldIdLst>
    <p:sldId id="257" r:id="rId6"/>
    <p:sldId id="286" r:id="rId7"/>
    <p:sldId id="3104" r:id="rId8"/>
    <p:sldId id="260" r:id="rId9"/>
    <p:sldId id="259" r:id="rId10"/>
    <p:sldId id="1888" r:id="rId11"/>
    <p:sldId id="1830" r:id="rId12"/>
    <p:sldId id="1096" r:id="rId13"/>
    <p:sldId id="1866" r:id="rId14"/>
    <p:sldId id="1890" r:id="rId15"/>
    <p:sldId id="296" r:id="rId16"/>
    <p:sldId id="2948" r:id="rId17"/>
    <p:sldId id="2944" r:id="rId18"/>
    <p:sldId id="2943" r:id="rId19"/>
    <p:sldId id="354" r:id="rId20"/>
    <p:sldId id="2949" r:id="rId21"/>
    <p:sldId id="321" r:id="rId22"/>
    <p:sldId id="322" r:id="rId23"/>
    <p:sldId id="323" r:id="rId24"/>
    <p:sldId id="340" r:id="rId25"/>
    <p:sldId id="288" r:id="rId26"/>
    <p:sldId id="3062" r:id="rId27"/>
    <p:sldId id="3084" r:id="rId28"/>
    <p:sldId id="274" r:id="rId29"/>
    <p:sldId id="317" r:id="rId30"/>
    <p:sldId id="305" r:id="rId31"/>
    <p:sldId id="324" r:id="rId32"/>
    <p:sldId id="266" r:id="rId33"/>
    <p:sldId id="2954" r:id="rId34"/>
  </p:sldIdLst>
  <p:sldSz cx="12192000" cy="6858000"/>
  <p:notesSz cx="6858000" cy="9144000"/>
  <p:defaultTextStyle>
    <a:defPPr>
      <a:defRPr lang="en-US"/>
    </a:defPPr>
    <a:lvl1pPr marL="0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6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3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9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47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83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0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58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94" algn="l" defTabSz="45713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 Sorenson" initials="JS" lastIdx="1" clrIdx="0">
    <p:extLst>
      <p:ext uri="{19B8F6BF-5375-455C-9EA6-DF929625EA0E}">
        <p15:presenceInfo xmlns:p15="http://schemas.microsoft.com/office/powerpoint/2012/main" userId="Jen Sorenson" providerId="None"/>
      </p:ext>
    </p:extLst>
  </p:cmAuthor>
  <p:cmAuthor id="2" name="Glenn" initials="G" lastIdx="36" clrIdx="1"/>
  <p:cmAuthor id="3" name="Admin" initials="A" lastIdx="1" clrIdx="2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B00"/>
    <a:srgbClr val="B30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994" autoAdjust="0"/>
    <p:restoredTop sz="90534" autoAdjust="0"/>
  </p:normalViewPr>
  <p:slideViewPr>
    <p:cSldViewPr snapToGrid="0" snapToObjects="1">
      <p:cViewPr varScale="1">
        <p:scale>
          <a:sx n="75" d="100"/>
          <a:sy n="75" d="100"/>
        </p:scale>
        <p:origin x="168" y="10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0-01-12T16:05:40.334" idx="1">
    <p:pos x="4704" y="72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A885CB-B70A-5640-B6CD-E975597A871F}" type="doc">
      <dgm:prSet loTypeId="urn:microsoft.com/office/officeart/2005/8/layout/orgChar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25D27C2-C1C5-CF4B-B7AA-4C16C9B4EF36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Enterprise</a:t>
          </a:r>
        </a:p>
      </dgm:t>
    </dgm:pt>
    <dgm:pt modelId="{97595608-3E54-FE41-A703-8B1835CE4D5E}" type="parTrans" cxnId="{A3107462-FD86-664B-B6EF-643EF32D2CA0}">
      <dgm:prSet/>
      <dgm:spPr/>
      <dgm:t>
        <a:bodyPr/>
        <a:lstStyle/>
        <a:p>
          <a:endParaRPr lang="en-US"/>
        </a:p>
      </dgm:t>
    </dgm:pt>
    <dgm:pt modelId="{3ADBE9EA-90C0-CF41-9E5D-0857D16A8F6B}" type="sibTrans" cxnId="{A3107462-FD86-664B-B6EF-643EF32D2CA0}">
      <dgm:prSet/>
      <dgm:spPr/>
      <dgm:t>
        <a:bodyPr/>
        <a:lstStyle/>
        <a:p>
          <a:endParaRPr lang="en-US"/>
        </a:p>
      </dgm:t>
    </dgm:pt>
    <dgm:pt modelId="{D95F8BB5-BFD4-1449-A801-117EF446FAE3}" type="asst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Portfolio/ LOB</a:t>
          </a:r>
        </a:p>
      </dgm:t>
    </dgm:pt>
    <dgm:pt modelId="{4862AA84-B668-1A4C-9B37-831554E30BCF}" type="parTrans" cxnId="{92756F0B-0EC6-0A4C-AEFA-CC9E55E6ECBD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8B7FAB4B-5F32-2B4C-97FF-6CFA242F8DE3}" type="sibTrans" cxnId="{92756F0B-0EC6-0A4C-AEFA-CC9E55E6ECBD}">
      <dgm:prSet/>
      <dgm:spPr/>
      <dgm:t>
        <a:bodyPr/>
        <a:lstStyle/>
        <a:p>
          <a:endParaRPr lang="en-US"/>
        </a:p>
      </dgm:t>
    </dgm:pt>
    <dgm:pt modelId="{FEB8F039-9F0F-274B-A1E3-FBEA6B8A38B5}" type="asst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Team of Teams</a:t>
          </a:r>
        </a:p>
      </dgm:t>
    </dgm:pt>
    <dgm:pt modelId="{D97E9626-B9DA-FE4C-9804-691680BCD0BC}" type="parTrans" cxnId="{AE2375D1-8F18-0943-80A9-95BB20E63B29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D18160C1-FE1B-414A-858F-41BF90ED9312}" type="sibTrans" cxnId="{AE2375D1-8F18-0943-80A9-95BB20E63B29}">
      <dgm:prSet/>
      <dgm:spPr/>
      <dgm:t>
        <a:bodyPr/>
        <a:lstStyle/>
        <a:p>
          <a:endParaRPr lang="en-US"/>
        </a:p>
      </dgm:t>
    </dgm:pt>
    <dgm:pt modelId="{FBFB891C-A284-2E43-8F46-72782813C110}" type="asst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Team</a:t>
          </a:r>
        </a:p>
      </dgm:t>
    </dgm:pt>
    <dgm:pt modelId="{283FBF75-9B1F-444F-8917-1E7050FB3C7B}" type="parTrans" cxnId="{2C0B1E2D-A25E-D449-9C7C-5B2621688091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/>
        </a:p>
      </dgm:t>
    </dgm:pt>
    <dgm:pt modelId="{4DF36053-1DD2-974D-A42B-62BE12E4A07D}" type="sibTrans" cxnId="{2C0B1E2D-A25E-D449-9C7C-5B2621688091}">
      <dgm:prSet/>
      <dgm:spPr/>
      <dgm:t>
        <a:bodyPr/>
        <a:lstStyle/>
        <a:p>
          <a:endParaRPr lang="en-US"/>
        </a:p>
      </dgm:t>
    </dgm:pt>
    <dgm:pt modelId="{08F98227-20A0-014B-83E3-7CB466A5313A}" type="pres">
      <dgm:prSet presAssocID="{BFA885CB-B70A-5640-B6CD-E975597A871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F6800F7-1DC8-1B4A-B10B-884C9CEB3848}" type="pres">
      <dgm:prSet presAssocID="{625D27C2-C1C5-CF4B-B7AA-4C16C9B4EF36}" presName="hierRoot1" presStyleCnt="0">
        <dgm:presLayoutVars>
          <dgm:hierBranch val="init"/>
        </dgm:presLayoutVars>
      </dgm:prSet>
      <dgm:spPr/>
    </dgm:pt>
    <dgm:pt modelId="{716E1D3F-F8A7-2546-8047-CB4292AD92CF}" type="pres">
      <dgm:prSet presAssocID="{625D27C2-C1C5-CF4B-B7AA-4C16C9B4EF36}" presName="rootComposite1" presStyleCnt="0"/>
      <dgm:spPr/>
    </dgm:pt>
    <dgm:pt modelId="{06FCACB4-2C0A-9E45-B80E-4EC96D6AD518}" type="pres">
      <dgm:prSet presAssocID="{625D27C2-C1C5-CF4B-B7AA-4C16C9B4EF36}" presName="rootText1" presStyleLbl="node0" presStyleIdx="0" presStyleCnt="1">
        <dgm:presLayoutVars>
          <dgm:chPref val="3"/>
        </dgm:presLayoutVars>
      </dgm:prSet>
      <dgm:spPr/>
    </dgm:pt>
    <dgm:pt modelId="{AF78FCFA-1B0D-4B4E-B9CF-B7DC1A9A58A5}" type="pres">
      <dgm:prSet presAssocID="{625D27C2-C1C5-CF4B-B7AA-4C16C9B4EF36}" presName="rootConnector1" presStyleLbl="node1" presStyleIdx="0" presStyleCnt="0"/>
      <dgm:spPr/>
    </dgm:pt>
    <dgm:pt modelId="{A3FD3B49-AC83-2546-976D-C4F5DD45A257}" type="pres">
      <dgm:prSet presAssocID="{625D27C2-C1C5-CF4B-B7AA-4C16C9B4EF36}" presName="hierChild2" presStyleCnt="0"/>
      <dgm:spPr/>
    </dgm:pt>
    <dgm:pt modelId="{DC126D8D-2380-684B-9132-CDD405CE1F23}" type="pres">
      <dgm:prSet presAssocID="{625D27C2-C1C5-CF4B-B7AA-4C16C9B4EF36}" presName="hierChild3" presStyleCnt="0"/>
      <dgm:spPr/>
    </dgm:pt>
    <dgm:pt modelId="{8FCF11E6-AA5E-6440-A8D0-F2B0D499A45F}" type="pres">
      <dgm:prSet presAssocID="{4862AA84-B668-1A4C-9B37-831554E30BCF}" presName="Name111" presStyleLbl="parChTrans1D2" presStyleIdx="0" presStyleCnt="1"/>
      <dgm:spPr/>
    </dgm:pt>
    <dgm:pt modelId="{D34A1E01-41D2-5142-82BB-5765B20FC4C2}" type="pres">
      <dgm:prSet presAssocID="{D95F8BB5-BFD4-1449-A801-117EF446FAE3}" presName="hierRoot3" presStyleCnt="0">
        <dgm:presLayoutVars>
          <dgm:hierBranch val="init"/>
        </dgm:presLayoutVars>
      </dgm:prSet>
      <dgm:spPr/>
    </dgm:pt>
    <dgm:pt modelId="{36BB928D-E1AA-2740-8CFF-81B1711CFE04}" type="pres">
      <dgm:prSet presAssocID="{D95F8BB5-BFD4-1449-A801-117EF446FAE3}" presName="rootComposite3" presStyleCnt="0"/>
      <dgm:spPr/>
    </dgm:pt>
    <dgm:pt modelId="{43573FD8-9D4E-0D4B-B366-0665E9241A76}" type="pres">
      <dgm:prSet presAssocID="{D95F8BB5-BFD4-1449-A801-117EF446FAE3}" presName="rootText3" presStyleLbl="asst1" presStyleIdx="0" presStyleCnt="3">
        <dgm:presLayoutVars>
          <dgm:chPref val="3"/>
        </dgm:presLayoutVars>
      </dgm:prSet>
      <dgm:spPr/>
    </dgm:pt>
    <dgm:pt modelId="{5A2A0274-AA68-8440-B1F8-77BCF424E7AC}" type="pres">
      <dgm:prSet presAssocID="{D95F8BB5-BFD4-1449-A801-117EF446FAE3}" presName="rootConnector3" presStyleLbl="asst1" presStyleIdx="0" presStyleCnt="3"/>
      <dgm:spPr/>
    </dgm:pt>
    <dgm:pt modelId="{2D5AB81F-D89F-7640-9937-9153B1C985BA}" type="pres">
      <dgm:prSet presAssocID="{D95F8BB5-BFD4-1449-A801-117EF446FAE3}" presName="hierChild6" presStyleCnt="0"/>
      <dgm:spPr/>
    </dgm:pt>
    <dgm:pt modelId="{CED92444-8EC8-C145-9604-31C5A6BA83C5}" type="pres">
      <dgm:prSet presAssocID="{D95F8BB5-BFD4-1449-A801-117EF446FAE3}" presName="hierChild7" presStyleCnt="0"/>
      <dgm:spPr/>
    </dgm:pt>
    <dgm:pt modelId="{8AEBC2BD-5AD3-3F4A-ABE2-4D1D79EA6A71}" type="pres">
      <dgm:prSet presAssocID="{D97E9626-B9DA-FE4C-9804-691680BCD0BC}" presName="Name111" presStyleLbl="parChTrans1D3" presStyleIdx="0" presStyleCnt="1"/>
      <dgm:spPr/>
    </dgm:pt>
    <dgm:pt modelId="{2B7609E2-2926-2F49-BEA8-B54A6F1F4C67}" type="pres">
      <dgm:prSet presAssocID="{FEB8F039-9F0F-274B-A1E3-FBEA6B8A38B5}" presName="hierRoot3" presStyleCnt="0">
        <dgm:presLayoutVars>
          <dgm:hierBranch val="init"/>
        </dgm:presLayoutVars>
      </dgm:prSet>
      <dgm:spPr/>
    </dgm:pt>
    <dgm:pt modelId="{730EDE0D-2850-EA42-A244-45F6493F6F2A}" type="pres">
      <dgm:prSet presAssocID="{FEB8F039-9F0F-274B-A1E3-FBEA6B8A38B5}" presName="rootComposite3" presStyleCnt="0"/>
      <dgm:spPr/>
    </dgm:pt>
    <dgm:pt modelId="{BC4D59F9-55EF-BE4F-A402-8D59060E9DFA}" type="pres">
      <dgm:prSet presAssocID="{FEB8F039-9F0F-274B-A1E3-FBEA6B8A38B5}" presName="rootText3" presStyleLbl="asst1" presStyleIdx="1" presStyleCnt="3">
        <dgm:presLayoutVars>
          <dgm:chPref val="3"/>
        </dgm:presLayoutVars>
      </dgm:prSet>
      <dgm:spPr/>
    </dgm:pt>
    <dgm:pt modelId="{44FB972F-10BC-5A4B-B2E8-A4C89E82C412}" type="pres">
      <dgm:prSet presAssocID="{FEB8F039-9F0F-274B-A1E3-FBEA6B8A38B5}" presName="rootConnector3" presStyleLbl="asst1" presStyleIdx="1" presStyleCnt="3"/>
      <dgm:spPr/>
    </dgm:pt>
    <dgm:pt modelId="{D3D1A56C-E3D3-A842-A169-7302D91427CF}" type="pres">
      <dgm:prSet presAssocID="{FEB8F039-9F0F-274B-A1E3-FBEA6B8A38B5}" presName="hierChild6" presStyleCnt="0"/>
      <dgm:spPr/>
    </dgm:pt>
    <dgm:pt modelId="{81F2D949-4A6E-D947-939E-6DABE4E14912}" type="pres">
      <dgm:prSet presAssocID="{FEB8F039-9F0F-274B-A1E3-FBEA6B8A38B5}" presName="hierChild7" presStyleCnt="0"/>
      <dgm:spPr/>
    </dgm:pt>
    <dgm:pt modelId="{3AC819E5-2454-C249-AAEF-7D21428D8CCC}" type="pres">
      <dgm:prSet presAssocID="{283FBF75-9B1F-444F-8917-1E7050FB3C7B}" presName="Name111" presStyleLbl="parChTrans1D4" presStyleIdx="0" presStyleCnt="1"/>
      <dgm:spPr/>
    </dgm:pt>
    <dgm:pt modelId="{5EB6A60C-4219-CC48-9C24-9BC229B27441}" type="pres">
      <dgm:prSet presAssocID="{FBFB891C-A284-2E43-8F46-72782813C110}" presName="hierRoot3" presStyleCnt="0">
        <dgm:presLayoutVars>
          <dgm:hierBranch val="init"/>
        </dgm:presLayoutVars>
      </dgm:prSet>
      <dgm:spPr/>
    </dgm:pt>
    <dgm:pt modelId="{4CF81D22-494E-B943-9453-131C9D8D660A}" type="pres">
      <dgm:prSet presAssocID="{FBFB891C-A284-2E43-8F46-72782813C110}" presName="rootComposite3" presStyleCnt="0"/>
      <dgm:spPr/>
    </dgm:pt>
    <dgm:pt modelId="{9B2F21F8-C349-554A-A0E4-F0226BFF1FAC}" type="pres">
      <dgm:prSet presAssocID="{FBFB891C-A284-2E43-8F46-72782813C110}" presName="rootText3" presStyleLbl="asst1" presStyleIdx="2" presStyleCnt="3">
        <dgm:presLayoutVars>
          <dgm:chPref val="3"/>
        </dgm:presLayoutVars>
      </dgm:prSet>
      <dgm:spPr/>
    </dgm:pt>
    <dgm:pt modelId="{3FD36861-E18A-254A-A942-F0A3B94B171B}" type="pres">
      <dgm:prSet presAssocID="{FBFB891C-A284-2E43-8F46-72782813C110}" presName="rootConnector3" presStyleLbl="asst1" presStyleIdx="2" presStyleCnt="3"/>
      <dgm:spPr/>
    </dgm:pt>
    <dgm:pt modelId="{0CDD3E5B-B355-CD44-98A5-BC8AB1FDE2E9}" type="pres">
      <dgm:prSet presAssocID="{FBFB891C-A284-2E43-8F46-72782813C110}" presName="hierChild6" presStyleCnt="0"/>
      <dgm:spPr/>
    </dgm:pt>
    <dgm:pt modelId="{4D010C35-54A7-5243-84BE-D6161F7797DE}" type="pres">
      <dgm:prSet presAssocID="{FBFB891C-A284-2E43-8F46-72782813C110}" presName="hierChild7" presStyleCnt="0"/>
      <dgm:spPr/>
    </dgm:pt>
  </dgm:ptLst>
  <dgm:cxnLst>
    <dgm:cxn modelId="{92756F0B-0EC6-0A4C-AEFA-CC9E55E6ECBD}" srcId="{625D27C2-C1C5-CF4B-B7AA-4C16C9B4EF36}" destId="{D95F8BB5-BFD4-1449-A801-117EF446FAE3}" srcOrd="0" destOrd="0" parTransId="{4862AA84-B668-1A4C-9B37-831554E30BCF}" sibTransId="{8B7FAB4B-5F32-2B4C-97FF-6CFA242F8DE3}"/>
    <dgm:cxn modelId="{51A3F215-8605-D94D-83E6-CF78CD9672F0}" type="presOf" srcId="{D97E9626-B9DA-FE4C-9804-691680BCD0BC}" destId="{8AEBC2BD-5AD3-3F4A-ABE2-4D1D79EA6A71}" srcOrd="0" destOrd="0" presId="urn:microsoft.com/office/officeart/2005/8/layout/orgChart1"/>
    <dgm:cxn modelId="{2C0B1E2D-A25E-D449-9C7C-5B2621688091}" srcId="{FEB8F039-9F0F-274B-A1E3-FBEA6B8A38B5}" destId="{FBFB891C-A284-2E43-8F46-72782813C110}" srcOrd="0" destOrd="0" parTransId="{283FBF75-9B1F-444F-8917-1E7050FB3C7B}" sibTransId="{4DF36053-1DD2-974D-A42B-62BE12E4A07D}"/>
    <dgm:cxn modelId="{A4569C38-8AF0-AF43-AD0C-7148A90E530C}" type="presOf" srcId="{FBFB891C-A284-2E43-8F46-72782813C110}" destId="{9B2F21F8-C349-554A-A0E4-F0226BFF1FAC}" srcOrd="0" destOrd="0" presId="urn:microsoft.com/office/officeart/2005/8/layout/orgChart1"/>
    <dgm:cxn modelId="{E5182E41-B442-C94E-A9CB-836DD0E0DC7C}" type="presOf" srcId="{FEB8F039-9F0F-274B-A1E3-FBEA6B8A38B5}" destId="{44FB972F-10BC-5A4B-B2E8-A4C89E82C412}" srcOrd="1" destOrd="0" presId="urn:microsoft.com/office/officeart/2005/8/layout/orgChart1"/>
    <dgm:cxn modelId="{43BA3248-7A12-F24C-B3D3-2DECD68075F5}" type="presOf" srcId="{283FBF75-9B1F-444F-8917-1E7050FB3C7B}" destId="{3AC819E5-2454-C249-AAEF-7D21428D8CCC}" srcOrd="0" destOrd="0" presId="urn:microsoft.com/office/officeart/2005/8/layout/orgChart1"/>
    <dgm:cxn modelId="{A3107462-FD86-664B-B6EF-643EF32D2CA0}" srcId="{BFA885CB-B70A-5640-B6CD-E975597A871F}" destId="{625D27C2-C1C5-CF4B-B7AA-4C16C9B4EF36}" srcOrd="0" destOrd="0" parTransId="{97595608-3E54-FE41-A703-8B1835CE4D5E}" sibTransId="{3ADBE9EA-90C0-CF41-9E5D-0857D16A8F6B}"/>
    <dgm:cxn modelId="{07F21068-8BBB-3244-B022-99C13E492B4D}" type="presOf" srcId="{625D27C2-C1C5-CF4B-B7AA-4C16C9B4EF36}" destId="{06FCACB4-2C0A-9E45-B80E-4EC96D6AD518}" srcOrd="0" destOrd="0" presId="urn:microsoft.com/office/officeart/2005/8/layout/orgChart1"/>
    <dgm:cxn modelId="{C8A0F970-BFC1-B946-B577-1D834ACDEF4A}" type="presOf" srcId="{FBFB891C-A284-2E43-8F46-72782813C110}" destId="{3FD36861-E18A-254A-A942-F0A3B94B171B}" srcOrd="1" destOrd="0" presId="urn:microsoft.com/office/officeart/2005/8/layout/orgChart1"/>
    <dgm:cxn modelId="{2B70828C-BEA3-E149-95E8-BFEC9D4F0E49}" type="presOf" srcId="{D95F8BB5-BFD4-1449-A801-117EF446FAE3}" destId="{43573FD8-9D4E-0D4B-B366-0665E9241A76}" srcOrd="0" destOrd="0" presId="urn:microsoft.com/office/officeart/2005/8/layout/orgChart1"/>
    <dgm:cxn modelId="{2A962799-47DC-264D-B0F3-C2D44D58DBD5}" type="presOf" srcId="{D95F8BB5-BFD4-1449-A801-117EF446FAE3}" destId="{5A2A0274-AA68-8440-B1F8-77BCF424E7AC}" srcOrd="1" destOrd="0" presId="urn:microsoft.com/office/officeart/2005/8/layout/orgChart1"/>
    <dgm:cxn modelId="{FC2013B9-2586-B145-ACA5-03F86713FB36}" type="presOf" srcId="{625D27C2-C1C5-CF4B-B7AA-4C16C9B4EF36}" destId="{AF78FCFA-1B0D-4B4E-B9CF-B7DC1A9A58A5}" srcOrd="1" destOrd="0" presId="urn:microsoft.com/office/officeart/2005/8/layout/orgChart1"/>
    <dgm:cxn modelId="{AE2375D1-8F18-0943-80A9-95BB20E63B29}" srcId="{D95F8BB5-BFD4-1449-A801-117EF446FAE3}" destId="{FEB8F039-9F0F-274B-A1E3-FBEA6B8A38B5}" srcOrd="0" destOrd="0" parTransId="{D97E9626-B9DA-FE4C-9804-691680BCD0BC}" sibTransId="{D18160C1-FE1B-414A-858F-41BF90ED9312}"/>
    <dgm:cxn modelId="{D727F5D3-9B5F-984C-BED1-AF8AF3C29999}" type="presOf" srcId="{4862AA84-B668-1A4C-9B37-831554E30BCF}" destId="{8FCF11E6-AA5E-6440-A8D0-F2B0D499A45F}" srcOrd="0" destOrd="0" presId="urn:microsoft.com/office/officeart/2005/8/layout/orgChart1"/>
    <dgm:cxn modelId="{8CC0F9EC-C18D-3E47-92DE-98EF69BAD8A4}" type="presOf" srcId="{BFA885CB-B70A-5640-B6CD-E975597A871F}" destId="{08F98227-20A0-014B-83E3-7CB466A5313A}" srcOrd="0" destOrd="0" presId="urn:microsoft.com/office/officeart/2005/8/layout/orgChart1"/>
    <dgm:cxn modelId="{4E1F81FA-8AF8-7A41-BBDF-51156C8EA67D}" type="presOf" srcId="{FEB8F039-9F0F-274B-A1E3-FBEA6B8A38B5}" destId="{BC4D59F9-55EF-BE4F-A402-8D59060E9DFA}" srcOrd="0" destOrd="0" presId="urn:microsoft.com/office/officeart/2005/8/layout/orgChart1"/>
    <dgm:cxn modelId="{999B0261-9B5A-5842-B230-F444F02A73F2}" type="presParOf" srcId="{08F98227-20A0-014B-83E3-7CB466A5313A}" destId="{8F6800F7-1DC8-1B4A-B10B-884C9CEB3848}" srcOrd="0" destOrd="0" presId="urn:microsoft.com/office/officeart/2005/8/layout/orgChart1"/>
    <dgm:cxn modelId="{952C3841-B9FB-CC48-AA7E-C7FC06F55A9E}" type="presParOf" srcId="{8F6800F7-1DC8-1B4A-B10B-884C9CEB3848}" destId="{716E1D3F-F8A7-2546-8047-CB4292AD92CF}" srcOrd="0" destOrd="0" presId="urn:microsoft.com/office/officeart/2005/8/layout/orgChart1"/>
    <dgm:cxn modelId="{772CC804-D2D6-E24F-9360-BBA4C745865A}" type="presParOf" srcId="{716E1D3F-F8A7-2546-8047-CB4292AD92CF}" destId="{06FCACB4-2C0A-9E45-B80E-4EC96D6AD518}" srcOrd="0" destOrd="0" presId="urn:microsoft.com/office/officeart/2005/8/layout/orgChart1"/>
    <dgm:cxn modelId="{D62E6BC1-04F3-924A-9217-33DC9BAF91A3}" type="presParOf" srcId="{716E1D3F-F8A7-2546-8047-CB4292AD92CF}" destId="{AF78FCFA-1B0D-4B4E-B9CF-B7DC1A9A58A5}" srcOrd="1" destOrd="0" presId="urn:microsoft.com/office/officeart/2005/8/layout/orgChart1"/>
    <dgm:cxn modelId="{77B19766-5590-864F-81DB-F676DBF462DE}" type="presParOf" srcId="{8F6800F7-1DC8-1B4A-B10B-884C9CEB3848}" destId="{A3FD3B49-AC83-2546-976D-C4F5DD45A257}" srcOrd="1" destOrd="0" presId="urn:microsoft.com/office/officeart/2005/8/layout/orgChart1"/>
    <dgm:cxn modelId="{361F9F2C-634B-FC45-8C86-92853CC71B4E}" type="presParOf" srcId="{8F6800F7-1DC8-1B4A-B10B-884C9CEB3848}" destId="{DC126D8D-2380-684B-9132-CDD405CE1F23}" srcOrd="2" destOrd="0" presId="urn:microsoft.com/office/officeart/2005/8/layout/orgChart1"/>
    <dgm:cxn modelId="{1040BBA3-F886-504A-8870-7F1B810EA0E5}" type="presParOf" srcId="{DC126D8D-2380-684B-9132-CDD405CE1F23}" destId="{8FCF11E6-AA5E-6440-A8D0-F2B0D499A45F}" srcOrd="0" destOrd="0" presId="urn:microsoft.com/office/officeart/2005/8/layout/orgChart1"/>
    <dgm:cxn modelId="{17AE5286-3349-D348-98D0-D66D44ACC51B}" type="presParOf" srcId="{DC126D8D-2380-684B-9132-CDD405CE1F23}" destId="{D34A1E01-41D2-5142-82BB-5765B20FC4C2}" srcOrd="1" destOrd="0" presId="urn:microsoft.com/office/officeart/2005/8/layout/orgChart1"/>
    <dgm:cxn modelId="{811D81DD-DF91-FF45-AA90-303DB85FD7E1}" type="presParOf" srcId="{D34A1E01-41D2-5142-82BB-5765B20FC4C2}" destId="{36BB928D-E1AA-2740-8CFF-81B1711CFE04}" srcOrd="0" destOrd="0" presId="urn:microsoft.com/office/officeart/2005/8/layout/orgChart1"/>
    <dgm:cxn modelId="{FA15BFB9-B331-1C44-B5B3-95B480EA2933}" type="presParOf" srcId="{36BB928D-E1AA-2740-8CFF-81B1711CFE04}" destId="{43573FD8-9D4E-0D4B-B366-0665E9241A76}" srcOrd="0" destOrd="0" presId="urn:microsoft.com/office/officeart/2005/8/layout/orgChart1"/>
    <dgm:cxn modelId="{8B505910-C984-FD47-BFCC-F8ECC97E7C7E}" type="presParOf" srcId="{36BB928D-E1AA-2740-8CFF-81B1711CFE04}" destId="{5A2A0274-AA68-8440-B1F8-77BCF424E7AC}" srcOrd="1" destOrd="0" presId="urn:microsoft.com/office/officeart/2005/8/layout/orgChart1"/>
    <dgm:cxn modelId="{8615D2B2-9D44-1943-8420-968F8BD31E75}" type="presParOf" srcId="{D34A1E01-41D2-5142-82BB-5765B20FC4C2}" destId="{2D5AB81F-D89F-7640-9937-9153B1C985BA}" srcOrd="1" destOrd="0" presId="urn:microsoft.com/office/officeart/2005/8/layout/orgChart1"/>
    <dgm:cxn modelId="{1EE2AA18-090B-224D-8CAE-4389E4CEBEE2}" type="presParOf" srcId="{D34A1E01-41D2-5142-82BB-5765B20FC4C2}" destId="{CED92444-8EC8-C145-9604-31C5A6BA83C5}" srcOrd="2" destOrd="0" presId="urn:microsoft.com/office/officeart/2005/8/layout/orgChart1"/>
    <dgm:cxn modelId="{0FDE3554-016F-7A46-8B5D-8B9CF2CBBEB6}" type="presParOf" srcId="{CED92444-8EC8-C145-9604-31C5A6BA83C5}" destId="{8AEBC2BD-5AD3-3F4A-ABE2-4D1D79EA6A71}" srcOrd="0" destOrd="0" presId="urn:microsoft.com/office/officeart/2005/8/layout/orgChart1"/>
    <dgm:cxn modelId="{C251F2E3-9D23-814D-B3C1-6BFFFBA15CDF}" type="presParOf" srcId="{CED92444-8EC8-C145-9604-31C5A6BA83C5}" destId="{2B7609E2-2926-2F49-BEA8-B54A6F1F4C67}" srcOrd="1" destOrd="0" presId="urn:microsoft.com/office/officeart/2005/8/layout/orgChart1"/>
    <dgm:cxn modelId="{037CFC2E-0F34-1347-8464-136934FB180E}" type="presParOf" srcId="{2B7609E2-2926-2F49-BEA8-B54A6F1F4C67}" destId="{730EDE0D-2850-EA42-A244-45F6493F6F2A}" srcOrd="0" destOrd="0" presId="urn:microsoft.com/office/officeart/2005/8/layout/orgChart1"/>
    <dgm:cxn modelId="{41FD9A68-E9F6-824B-9B3C-46E498403EFA}" type="presParOf" srcId="{730EDE0D-2850-EA42-A244-45F6493F6F2A}" destId="{BC4D59F9-55EF-BE4F-A402-8D59060E9DFA}" srcOrd="0" destOrd="0" presId="urn:microsoft.com/office/officeart/2005/8/layout/orgChart1"/>
    <dgm:cxn modelId="{E837E734-EC3B-2047-A555-A0DFC6F1BFA1}" type="presParOf" srcId="{730EDE0D-2850-EA42-A244-45F6493F6F2A}" destId="{44FB972F-10BC-5A4B-B2E8-A4C89E82C412}" srcOrd="1" destOrd="0" presId="urn:microsoft.com/office/officeart/2005/8/layout/orgChart1"/>
    <dgm:cxn modelId="{1EE6B7F1-6C8C-2E4B-AD94-51F60E43DA1E}" type="presParOf" srcId="{2B7609E2-2926-2F49-BEA8-B54A6F1F4C67}" destId="{D3D1A56C-E3D3-A842-A169-7302D91427CF}" srcOrd="1" destOrd="0" presId="urn:microsoft.com/office/officeart/2005/8/layout/orgChart1"/>
    <dgm:cxn modelId="{10FAD96B-2309-524C-89FD-4EB84EE4714B}" type="presParOf" srcId="{2B7609E2-2926-2F49-BEA8-B54A6F1F4C67}" destId="{81F2D949-4A6E-D947-939E-6DABE4E14912}" srcOrd="2" destOrd="0" presId="urn:microsoft.com/office/officeart/2005/8/layout/orgChart1"/>
    <dgm:cxn modelId="{9C10382A-2B56-D947-AA5E-279F06BCD583}" type="presParOf" srcId="{81F2D949-4A6E-D947-939E-6DABE4E14912}" destId="{3AC819E5-2454-C249-AAEF-7D21428D8CCC}" srcOrd="0" destOrd="0" presId="urn:microsoft.com/office/officeart/2005/8/layout/orgChart1"/>
    <dgm:cxn modelId="{FB24D878-BEF8-9945-BC92-44F454E44067}" type="presParOf" srcId="{81F2D949-4A6E-D947-939E-6DABE4E14912}" destId="{5EB6A60C-4219-CC48-9C24-9BC229B27441}" srcOrd="1" destOrd="0" presId="urn:microsoft.com/office/officeart/2005/8/layout/orgChart1"/>
    <dgm:cxn modelId="{873B25C0-2FBF-F14B-BD8C-0581782E2A85}" type="presParOf" srcId="{5EB6A60C-4219-CC48-9C24-9BC229B27441}" destId="{4CF81D22-494E-B943-9453-131C9D8D660A}" srcOrd="0" destOrd="0" presId="urn:microsoft.com/office/officeart/2005/8/layout/orgChart1"/>
    <dgm:cxn modelId="{B4891FF1-09EA-6845-A1C5-DEA5D4388841}" type="presParOf" srcId="{4CF81D22-494E-B943-9453-131C9D8D660A}" destId="{9B2F21F8-C349-554A-A0E4-F0226BFF1FAC}" srcOrd="0" destOrd="0" presId="urn:microsoft.com/office/officeart/2005/8/layout/orgChart1"/>
    <dgm:cxn modelId="{CA8A86DC-53BE-7B43-B473-D2C0F7314CE1}" type="presParOf" srcId="{4CF81D22-494E-B943-9453-131C9D8D660A}" destId="{3FD36861-E18A-254A-A942-F0A3B94B171B}" srcOrd="1" destOrd="0" presId="urn:microsoft.com/office/officeart/2005/8/layout/orgChart1"/>
    <dgm:cxn modelId="{884396A3-ECEE-F14E-9AE0-F3742D9A9C9B}" type="presParOf" srcId="{5EB6A60C-4219-CC48-9C24-9BC229B27441}" destId="{0CDD3E5B-B355-CD44-98A5-BC8AB1FDE2E9}" srcOrd="1" destOrd="0" presId="urn:microsoft.com/office/officeart/2005/8/layout/orgChart1"/>
    <dgm:cxn modelId="{53C8496F-50AA-6046-B3AA-6C08DFF0205D}" type="presParOf" srcId="{5EB6A60C-4219-CC48-9C24-9BC229B27441}" destId="{4D010C35-54A7-5243-84BE-D6161F7797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0D0366-F3B7-2041-B4D8-9CDD51C2158A}" type="doc">
      <dgm:prSet loTypeId="urn:microsoft.com/office/officeart/2005/8/layout/vList5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F2AA81-1093-264A-AB51-CA34E8DBCB2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TeamHealth® Week</a:t>
          </a:r>
        </a:p>
      </dgm:t>
    </dgm:pt>
    <dgm:pt modelId="{3E30FF4F-E97F-094E-A190-AEB94122100A}" type="parTrans" cxnId="{315C5E60-795D-3E4C-B881-5A1A328B40A8}">
      <dgm:prSet/>
      <dgm:spPr/>
      <dgm:t>
        <a:bodyPr/>
        <a:lstStyle/>
        <a:p>
          <a:endParaRPr lang="en-US"/>
        </a:p>
      </dgm:t>
    </dgm:pt>
    <dgm:pt modelId="{4E9B39AB-6EF3-FC45-B592-6C1560FFF4FE}" type="sibTrans" cxnId="{315C5E60-795D-3E4C-B881-5A1A328B40A8}">
      <dgm:prSet/>
      <dgm:spPr/>
      <dgm:t>
        <a:bodyPr/>
        <a:lstStyle/>
        <a:p>
          <a:endParaRPr lang="en-US"/>
        </a:p>
      </dgm:t>
    </dgm:pt>
    <dgm:pt modelId="{4A76D542-7DB6-1A47-9894-8B562B976E3E}">
      <dgm:prSet phldrT="[Text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Schedule TeamHealth® assessments for all the teams in a Business Unit, target a specific week or two</a:t>
          </a:r>
        </a:p>
      </dgm:t>
    </dgm:pt>
    <dgm:pt modelId="{8DA2165A-B40D-6A49-BFCB-072A6A4369B6}" type="parTrans" cxnId="{FD21159C-1EAE-244C-8519-4F63D486B336}">
      <dgm:prSet/>
      <dgm:spPr/>
      <dgm:t>
        <a:bodyPr/>
        <a:lstStyle/>
        <a:p>
          <a:endParaRPr lang="en-US"/>
        </a:p>
      </dgm:t>
    </dgm:pt>
    <dgm:pt modelId="{00451659-B106-9C4B-B5F1-71B92861D670}" type="sibTrans" cxnId="{FD21159C-1EAE-244C-8519-4F63D486B336}">
      <dgm:prSet/>
      <dgm:spPr/>
      <dgm:t>
        <a:bodyPr/>
        <a:lstStyle/>
        <a:p>
          <a:endParaRPr lang="en-US"/>
        </a:p>
      </dgm:t>
    </dgm:pt>
    <dgm:pt modelId="{A80D0DD1-DB92-7745-BD37-5EA2018B8E9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Multi-Team Growth Planning Week</a:t>
          </a:r>
        </a:p>
      </dgm:t>
    </dgm:pt>
    <dgm:pt modelId="{989928B9-1476-2345-B013-C07B678A1F5D}" type="parTrans" cxnId="{5E538DA2-A32A-9B47-92E7-00B1F49F958B}">
      <dgm:prSet/>
      <dgm:spPr/>
      <dgm:t>
        <a:bodyPr/>
        <a:lstStyle/>
        <a:p>
          <a:endParaRPr lang="en-US"/>
        </a:p>
      </dgm:t>
    </dgm:pt>
    <dgm:pt modelId="{0D9DD18E-CB51-474E-AC74-FFDF769A4B55}" type="sibTrans" cxnId="{5E538DA2-A32A-9B47-92E7-00B1F49F958B}">
      <dgm:prSet/>
      <dgm:spPr/>
      <dgm:t>
        <a:bodyPr/>
        <a:lstStyle/>
        <a:p>
          <a:endParaRPr lang="en-US"/>
        </a:p>
      </dgm:t>
    </dgm:pt>
    <dgm:pt modelId="{921D9839-3859-1C47-99AB-76000690BD7A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Following the assessments, schedule multi-team analysis meeting to analyze the common patters across teams and review results</a:t>
          </a:r>
        </a:p>
      </dgm:t>
    </dgm:pt>
    <dgm:pt modelId="{B6AA5F14-B8C7-C546-A501-8100AB5372E6}" type="parTrans" cxnId="{CEA4870B-9A78-CB48-8DCA-8BA7AFF82F52}">
      <dgm:prSet/>
      <dgm:spPr/>
      <dgm:t>
        <a:bodyPr/>
        <a:lstStyle/>
        <a:p>
          <a:endParaRPr lang="en-US"/>
        </a:p>
      </dgm:t>
    </dgm:pt>
    <dgm:pt modelId="{96608DA8-3C95-424F-A43D-9B741F484838}" type="sibTrans" cxnId="{CEA4870B-9A78-CB48-8DCA-8BA7AFF82F52}">
      <dgm:prSet/>
      <dgm:spPr/>
      <dgm:t>
        <a:bodyPr/>
        <a:lstStyle/>
        <a:p>
          <a:endParaRPr lang="en-US"/>
        </a:p>
      </dgm:t>
    </dgm:pt>
    <dgm:pt modelId="{3D3A6C16-6C60-3940-86ED-E5300F749BF6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Consolidate and rank the organizational items. Develop recommendations</a:t>
          </a:r>
        </a:p>
      </dgm:t>
    </dgm:pt>
    <dgm:pt modelId="{548BA909-D825-0243-9D54-15721BF88DDA}" type="parTrans" cxnId="{B9AC5495-1751-5541-862E-020EC8423DBE}">
      <dgm:prSet/>
      <dgm:spPr/>
      <dgm:t>
        <a:bodyPr/>
        <a:lstStyle/>
        <a:p>
          <a:endParaRPr lang="en-US"/>
        </a:p>
      </dgm:t>
    </dgm:pt>
    <dgm:pt modelId="{D3CE4062-934B-884E-BB51-8B340C99877F}" type="sibTrans" cxnId="{B9AC5495-1751-5541-862E-020EC8423DBE}">
      <dgm:prSet/>
      <dgm:spPr/>
      <dgm:t>
        <a:bodyPr/>
        <a:lstStyle/>
        <a:p>
          <a:endParaRPr lang="en-US"/>
        </a:p>
      </dgm:t>
    </dgm:pt>
    <dgm:pt modelId="{E612EDEA-FFC5-4947-A371-E4C35BDD9A0A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Continuous Improvement Planning</a:t>
          </a:r>
        </a:p>
      </dgm:t>
    </dgm:pt>
    <dgm:pt modelId="{011F69E5-6B52-234C-A5C3-666ECB1BCA8B}" type="parTrans" cxnId="{76BEB5C6-279C-AA48-B36C-58EA0223F7AC}">
      <dgm:prSet/>
      <dgm:spPr/>
      <dgm:t>
        <a:bodyPr/>
        <a:lstStyle/>
        <a:p>
          <a:endParaRPr lang="en-US"/>
        </a:p>
      </dgm:t>
    </dgm:pt>
    <dgm:pt modelId="{010BC299-0B31-2546-8B15-9595B0F25D6B}" type="sibTrans" cxnId="{76BEB5C6-279C-AA48-B36C-58EA0223F7AC}">
      <dgm:prSet/>
      <dgm:spPr/>
      <dgm:t>
        <a:bodyPr/>
        <a:lstStyle/>
        <a:p>
          <a:endParaRPr lang="en-US"/>
        </a:p>
      </dgm:t>
    </dgm:pt>
    <dgm:pt modelId="{7521B0BF-61B2-2A4A-9980-376AA06A15AE}">
      <dgm:prSet phldrT="[Text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Invite leaders and stakeholders to a continuous improvement planning session</a:t>
          </a:r>
        </a:p>
      </dgm:t>
    </dgm:pt>
    <dgm:pt modelId="{8B413B51-590A-F746-AFE8-67F03613FD53}" type="parTrans" cxnId="{33E630D7-4DC5-B84F-B4E9-BEBB0E97F453}">
      <dgm:prSet/>
      <dgm:spPr/>
      <dgm:t>
        <a:bodyPr/>
        <a:lstStyle/>
        <a:p>
          <a:endParaRPr lang="en-US"/>
        </a:p>
      </dgm:t>
    </dgm:pt>
    <dgm:pt modelId="{002F6DD0-4614-BA4B-8505-A92BBCD4B577}" type="sibTrans" cxnId="{33E630D7-4DC5-B84F-B4E9-BEBB0E97F453}">
      <dgm:prSet/>
      <dgm:spPr/>
      <dgm:t>
        <a:bodyPr/>
        <a:lstStyle/>
        <a:p>
          <a:endParaRPr lang="en-US"/>
        </a:p>
      </dgm:t>
    </dgm:pt>
    <dgm:pt modelId="{06B8B0FF-4968-3E45-AA13-2E6C0E64D6E9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Execute</a:t>
          </a:r>
        </a:p>
      </dgm:t>
    </dgm:pt>
    <dgm:pt modelId="{3B0FC4CB-8F6D-F84F-8E2F-CC40F980C151}" type="parTrans" cxnId="{4D6731E3-9BB2-794B-BA55-8014744F7CBA}">
      <dgm:prSet/>
      <dgm:spPr/>
      <dgm:t>
        <a:bodyPr/>
        <a:lstStyle/>
        <a:p>
          <a:endParaRPr lang="en-US"/>
        </a:p>
      </dgm:t>
    </dgm:pt>
    <dgm:pt modelId="{7581E530-6D82-414B-B4B3-E898FDCCD9D4}" type="sibTrans" cxnId="{4D6731E3-9BB2-794B-BA55-8014744F7CBA}">
      <dgm:prSet/>
      <dgm:spPr/>
      <dgm:t>
        <a:bodyPr/>
        <a:lstStyle/>
        <a:p>
          <a:endParaRPr lang="en-US"/>
        </a:p>
      </dgm:t>
    </dgm:pt>
    <dgm:pt modelId="{14068184-2438-8046-9142-37368C329DDA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Execute organizational growth plan</a:t>
          </a:r>
        </a:p>
      </dgm:t>
    </dgm:pt>
    <dgm:pt modelId="{56571AD8-CBF0-9942-97EC-34A5A1A5166A}" type="parTrans" cxnId="{314F3EA0-F2CD-4548-A864-9BDB8E39EFD5}">
      <dgm:prSet/>
      <dgm:spPr/>
      <dgm:t>
        <a:bodyPr/>
        <a:lstStyle/>
        <a:p>
          <a:endParaRPr lang="en-US"/>
        </a:p>
      </dgm:t>
    </dgm:pt>
    <dgm:pt modelId="{45E5145D-4018-4A44-92DC-AB5D90B1CBB6}" type="sibTrans" cxnId="{314F3EA0-F2CD-4548-A864-9BDB8E39EFD5}">
      <dgm:prSet/>
      <dgm:spPr/>
      <dgm:t>
        <a:bodyPr/>
        <a:lstStyle/>
        <a:p>
          <a:endParaRPr lang="en-US"/>
        </a:p>
      </dgm:t>
    </dgm:pt>
    <dgm:pt modelId="{4B8343D0-480A-B74F-BD30-CC7C01978ABD}">
      <dgm:prSet phldrT="[Text]"/>
      <dgm:spPr/>
      <dgm:t>
        <a:bodyPr/>
        <a:lstStyle/>
        <a:p>
          <a:r>
            <a:rPr lang="en-US" dirty="0"/>
            <a:t>Demo, Retrospective</a:t>
          </a:r>
        </a:p>
      </dgm:t>
    </dgm:pt>
    <dgm:pt modelId="{9486F4C9-A922-3546-8239-0CBC97BED8B9}" type="parTrans" cxnId="{833E6C02-A581-CF48-95E9-D4203E790AAD}">
      <dgm:prSet/>
      <dgm:spPr/>
      <dgm:t>
        <a:bodyPr/>
        <a:lstStyle/>
        <a:p>
          <a:endParaRPr lang="en-US"/>
        </a:p>
      </dgm:t>
    </dgm:pt>
    <dgm:pt modelId="{D0888A6F-F287-AC45-A4EC-4997C43B6674}" type="sibTrans" cxnId="{833E6C02-A581-CF48-95E9-D4203E790AAD}">
      <dgm:prSet/>
      <dgm:spPr/>
      <dgm:t>
        <a:bodyPr/>
        <a:lstStyle/>
        <a:p>
          <a:endParaRPr lang="en-US"/>
        </a:p>
      </dgm:t>
    </dgm:pt>
    <dgm:pt modelId="{99102323-3FD4-D641-B8B8-6403DABF88E5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Teams execute team growth plan</a:t>
          </a:r>
        </a:p>
      </dgm:t>
    </dgm:pt>
    <dgm:pt modelId="{7DB6D777-DBE8-DD41-B2BE-A90999F78E97}" type="parTrans" cxnId="{75D44050-55B6-8B4B-99D7-766FF4C09F70}">
      <dgm:prSet/>
      <dgm:spPr/>
      <dgm:t>
        <a:bodyPr/>
        <a:lstStyle/>
        <a:p>
          <a:endParaRPr lang="en-US"/>
        </a:p>
      </dgm:t>
    </dgm:pt>
    <dgm:pt modelId="{2A751423-F21B-DB4F-8A9C-6F17D7DB3C96}" type="sibTrans" cxnId="{75D44050-55B6-8B4B-99D7-766FF4C09F70}">
      <dgm:prSet/>
      <dgm:spPr/>
      <dgm:t>
        <a:bodyPr/>
        <a:lstStyle/>
        <a:p>
          <a:endParaRPr lang="en-US"/>
        </a:p>
      </dgm:t>
    </dgm:pt>
    <dgm:pt modelId="{F42956A9-29CA-564E-88A2-5B4EB965B386}">
      <dgm:prSet phldrT="[Text]"/>
      <dgm:spPr/>
      <dgm:t>
        <a:bodyPr/>
        <a:lstStyle/>
        <a:p>
          <a:r>
            <a:rPr lang="en-US" dirty="0"/>
            <a:t>Leaders demo to teams what they completed from the org items</a:t>
          </a:r>
        </a:p>
      </dgm:t>
    </dgm:pt>
    <dgm:pt modelId="{176540BA-A909-6043-9B68-D1BA4659FFB3}" type="parTrans" cxnId="{91EC717B-7455-7E45-BAE1-E7F84E769C8A}">
      <dgm:prSet/>
      <dgm:spPr/>
      <dgm:t>
        <a:bodyPr/>
        <a:lstStyle/>
        <a:p>
          <a:endParaRPr lang="en-US"/>
        </a:p>
      </dgm:t>
    </dgm:pt>
    <dgm:pt modelId="{71A6259B-EAD1-6042-8E17-C08F09DD3046}" type="sibTrans" cxnId="{91EC717B-7455-7E45-BAE1-E7F84E769C8A}">
      <dgm:prSet/>
      <dgm:spPr/>
      <dgm:t>
        <a:bodyPr/>
        <a:lstStyle/>
        <a:p>
          <a:endParaRPr lang="en-US"/>
        </a:p>
      </dgm:t>
    </dgm:pt>
    <dgm:pt modelId="{CE9821DA-805E-7F46-9C31-8C2757294A1E}">
      <dgm:prSet phldrT="[Text]"/>
      <dgm:spPr/>
      <dgm:t>
        <a:bodyPr/>
        <a:lstStyle/>
        <a:p>
          <a:r>
            <a:rPr lang="en-US" dirty="0"/>
            <a:t>Retrospective on the last quarter of growth, re-assess teams to measure TeamHealth® before/after</a:t>
          </a:r>
        </a:p>
      </dgm:t>
    </dgm:pt>
    <dgm:pt modelId="{856A1768-FEE0-714F-A917-95859ADCC657}" type="parTrans" cxnId="{DD8C2465-DCB5-C74A-9149-73833D702EB7}">
      <dgm:prSet/>
      <dgm:spPr/>
      <dgm:t>
        <a:bodyPr/>
        <a:lstStyle/>
        <a:p>
          <a:endParaRPr lang="en-US"/>
        </a:p>
      </dgm:t>
    </dgm:pt>
    <dgm:pt modelId="{3D5ACC9F-39A7-2745-A915-EDEC4999972B}" type="sibTrans" cxnId="{DD8C2465-DCB5-C74A-9149-73833D702EB7}">
      <dgm:prSet/>
      <dgm:spPr/>
      <dgm:t>
        <a:bodyPr/>
        <a:lstStyle/>
        <a:p>
          <a:endParaRPr lang="en-US"/>
        </a:p>
      </dgm:t>
    </dgm:pt>
    <dgm:pt modelId="{175BE73C-69FC-164F-9B9D-53F36246AD3C}">
      <dgm:prSet phldrT="[Text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Review assessment summary results and organizational items</a:t>
          </a:r>
        </a:p>
      </dgm:t>
    </dgm:pt>
    <dgm:pt modelId="{C6170A78-FD57-DA42-B7AF-D491FEA917AA}" type="parTrans" cxnId="{585EAAE8-ADC6-DC49-AAE1-A7904E7CB7CE}">
      <dgm:prSet/>
      <dgm:spPr/>
      <dgm:t>
        <a:bodyPr/>
        <a:lstStyle/>
        <a:p>
          <a:endParaRPr lang="en-US"/>
        </a:p>
      </dgm:t>
    </dgm:pt>
    <dgm:pt modelId="{A361C351-8170-C142-956C-180732775F91}" type="sibTrans" cxnId="{585EAAE8-ADC6-DC49-AAE1-A7904E7CB7CE}">
      <dgm:prSet/>
      <dgm:spPr/>
      <dgm:t>
        <a:bodyPr/>
        <a:lstStyle/>
        <a:p>
          <a:endParaRPr lang="en-US"/>
        </a:p>
      </dgm:t>
    </dgm:pt>
    <dgm:pt modelId="{CA013008-5A72-F848-B7AC-C9C8BE3D8DFB}">
      <dgm:prSet phldrT="[Text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Define goals for the quarter and select key org items to tackle</a:t>
          </a:r>
        </a:p>
      </dgm:t>
    </dgm:pt>
    <dgm:pt modelId="{79907D85-1180-C947-AF2D-F7C6EF3A4E87}" type="parTrans" cxnId="{0B32199B-8B9A-A84E-A84E-8848965E3E14}">
      <dgm:prSet/>
      <dgm:spPr/>
      <dgm:t>
        <a:bodyPr/>
        <a:lstStyle/>
        <a:p>
          <a:endParaRPr lang="en-US"/>
        </a:p>
      </dgm:t>
    </dgm:pt>
    <dgm:pt modelId="{0E8DCCFB-E50E-034D-8FF8-53455A9E9AB7}" type="sibTrans" cxnId="{0B32199B-8B9A-A84E-A84E-8848965E3E14}">
      <dgm:prSet/>
      <dgm:spPr/>
      <dgm:t>
        <a:bodyPr/>
        <a:lstStyle/>
        <a:p>
          <a:endParaRPr lang="en-US"/>
        </a:p>
      </dgm:t>
    </dgm:pt>
    <dgm:pt modelId="{C431FDAC-CF3E-1945-81D5-D1154498425D}" type="pres">
      <dgm:prSet presAssocID="{9C0D0366-F3B7-2041-B4D8-9CDD51C2158A}" presName="Name0" presStyleCnt="0">
        <dgm:presLayoutVars>
          <dgm:dir/>
          <dgm:animLvl val="lvl"/>
          <dgm:resizeHandles val="exact"/>
        </dgm:presLayoutVars>
      </dgm:prSet>
      <dgm:spPr/>
    </dgm:pt>
    <dgm:pt modelId="{17C491FC-24F4-CB47-BAD1-C8AB8C29FC7E}" type="pres">
      <dgm:prSet presAssocID="{5DF2AA81-1093-264A-AB51-CA34E8DBCB26}" presName="linNode" presStyleCnt="0"/>
      <dgm:spPr/>
    </dgm:pt>
    <dgm:pt modelId="{71F82B30-D8E5-954E-9358-C7D0D1657620}" type="pres">
      <dgm:prSet presAssocID="{5DF2AA81-1093-264A-AB51-CA34E8DBCB26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ED52362A-BC8D-544A-A5F4-7DC57DB6A6D5}" type="pres">
      <dgm:prSet presAssocID="{5DF2AA81-1093-264A-AB51-CA34E8DBCB26}" presName="descendantText" presStyleLbl="alignAccFollowNode1" presStyleIdx="0" presStyleCnt="5">
        <dgm:presLayoutVars>
          <dgm:bulletEnabled val="1"/>
        </dgm:presLayoutVars>
      </dgm:prSet>
      <dgm:spPr/>
    </dgm:pt>
    <dgm:pt modelId="{AF813DCF-4776-9647-BA64-41C393408ACE}" type="pres">
      <dgm:prSet presAssocID="{4E9B39AB-6EF3-FC45-B592-6C1560FFF4FE}" presName="sp" presStyleCnt="0"/>
      <dgm:spPr/>
    </dgm:pt>
    <dgm:pt modelId="{8D595055-F4CF-434F-960F-8B13FB1AD15C}" type="pres">
      <dgm:prSet presAssocID="{A80D0DD1-DB92-7745-BD37-5EA2018B8E95}" presName="linNode" presStyleCnt="0"/>
      <dgm:spPr/>
    </dgm:pt>
    <dgm:pt modelId="{4EDDEF11-125F-EE44-AFAE-0D1516272AF0}" type="pres">
      <dgm:prSet presAssocID="{A80D0DD1-DB92-7745-BD37-5EA2018B8E95}" presName="parentText" presStyleLbl="node1" presStyleIdx="1" presStyleCnt="5" custLinFactNeighborY="1023">
        <dgm:presLayoutVars>
          <dgm:chMax val="1"/>
          <dgm:bulletEnabled val="1"/>
        </dgm:presLayoutVars>
      </dgm:prSet>
      <dgm:spPr/>
    </dgm:pt>
    <dgm:pt modelId="{74FD3669-D407-8444-B446-6F661A3D2E42}" type="pres">
      <dgm:prSet presAssocID="{A80D0DD1-DB92-7745-BD37-5EA2018B8E95}" presName="descendantText" presStyleLbl="alignAccFollowNode1" presStyleIdx="1" presStyleCnt="5" custScaleY="100155">
        <dgm:presLayoutVars>
          <dgm:bulletEnabled val="1"/>
        </dgm:presLayoutVars>
      </dgm:prSet>
      <dgm:spPr/>
    </dgm:pt>
    <dgm:pt modelId="{8AF8CA55-4077-4F48-B56F-99B885573EF9}" type="pres">
      <dgm:prSet presAssocID="{0D9DD18E-CB51-474E-AC74-FFDF769A4B55}" presName="sp" presStyleCnt="0"/>
      <dgm:spPr/>
    </dgm:pt>
    <dgm:pt modelId="{D9816A20-6F4F-A248-A3FD-D52478070577}" type="pres">
      <dgm:prSet presAssocID="{E612EDEA-FFC5-4947-A371-E4C35BDD9A0A}" presName="linNode" presStyleCnt="0"/>
      <dgm:spPr/>
    </dgm:pt>
    <dgm:pt modelId="{864767A6-3222-8743-8CD5-3E632FA8CB85}" type="pres">
      <dgm:prSet presAssocID="{E612EDEA-FFC5-4947-A371-E4C35BDD9A0A}" presName="parentText" presStyleLbl="node1" presStyleIdx="2" presStyleCnt="5" custLinFactNeighborY="0">
        <dgm:presLayoutVars>
          <dgm:chMax val="1"/>
          <dgm:bulletEnabled val="1"/>
        </dgm:presLayoutVars>
      </dgm:prSet>
      <dgm:spPr/>
    </dgm:pt>
    <dgm:pt modelId="{A1E65A90-7E1C-2D48-9BF0-D65B3769FDBB}" type="pres">
      <dgm:prSet presAssocID="{E612EDEA-FFC5-4947-A371-E4C35BDD9A0A}" presName="descendantText" presStyleLbl="alignAccFollowNode1" presStyleIdx="2" presStyleCnt="5" custScaleY="97592" custLinFactNeighborY="2227">
        <dgm:presLayoutVars>
          <dgm:bulletEnabled val="1"/>
        </dgm:presLayoutVars>
      </dgm:prSet>
      <dgm:spPr/>
    </dgm:pt>
    <dgm:pt modelId="{83855B87-97B0-DD4A-A8BD-BF6CC1D35816}" type="pres">
      <dgm:prSet presAssocID="{010BC299-0B31-2546-8B15-9595B0F25D6B}" presName="sp" presStyleCnt="0"/>
      <dgm:spPr/>
    </dgm:pt>
    <dgm:pt modelId="{6AFD42DB-DD36-004E-837D-7BBC9655CF94}" type="pres">
      <dgm:prSet presAssocID="{06B8B0FF-4968-3E45-AA13-2E6C0E64D6E9}" presName="linNode" presStyleCnt="0"/>
      <dgm:spPr/>
    </dgm:pt>
    <dgm:pt modelId="{99D773C3-0D7A-E246-92DE-49A02B92E009}" type="pres">
      <dgm:prSet presAssocID="{06B8B0FF-4968-3E45-AA13-2E6C0E64D6E9}" presName="parentText" presStyleLbl="node1" presStyleIdx="3" presStyleCnt="5" custLinFactNeighborY="-1023">
        <dgm:presLayoutVars>
          <dgm:chMax val="1"/>
          <dgm:bulletEnabled val="1"/>
        </dgm:presLayoutVars>
      </dgm:prSet>
      <dgm:spPr/>
    </dgm:pt>
    <dgm:pt modelId="{C30DEBB7-EACC-8E4D-BC9C-76DF3F774FC8}" type="pres">
      <dgm:prSet presAssocID="{06B8B0FF-4968-3E45-AA13-2E6C0E64D6E9}" presName="descendantText" presStyleLbl="alignAccFollowNode1" presStyleIdx="3" presStyleCnt="5" custLinFactNeighborY="1527">
        <dgm:presLayoutVars>
          <dgm:bulletEnabled val="1"/>
        </dgm:presLayoutVars>
      </dgm:prSet>
      <dgm:spPr/>
    </dgm:pt>
    <dgm:pt modelId="{300805C3-9573-C74D-ACD7-6C1CB829A748}" type="pres">
      <dgm:prSet presAssocID="{7581E530-6D82-414B-B4B3-E898FDCCD9D4}" presName="sp" presStyleCnt="0"/>
      <dgm:spPr/>
    </dgm:pt>
    <dgm:pt modelId="{D879A59E-8DC1-E44A-AA13-CEC9D2FFCD03}" type="pres">
      <dgm:prSet presAssocID="{4B8343D0-480A-B74F-BD30-CC7C01978ABD}" presName="linNode" presStyleCnt="0"/>
      <dgm:spPr/>
    </dgm:pt>
    <dgm:pt modelId="{0C90FFCA-ECCD-4943-A8B7-D9182B830FBC}" type="pres">
      <dgm:prSet presAssocID="{4B8343D0-480A-B74F-BD30-CC7C01978ABD}" presName="parentText" presStyleLbl="node1" presStyleIdx="4" presStyleCnt="5" custLinFactNeighborY="20477">
        <dgm:presLayoutVars>
          <dgm:chMax val="1"/>
          <dgm:bulletEnabled val="1"/>
        </dgm:presLayoutVars>
      </dgm:prSet>
      <dgm:spPr/>
    </dgm:pt>
    <dgm:pt modelId="{49CCC6EF-65AA-D040-9375-8ADB16A4B67F}" type="pres">
      <dgm:prSet presAssocID="{4B8343D0-480A-B74F-BD30-CC7C01978ABD}" presName="descendantText" presStyleLbl="alignAccFollowNode1" presStyleIdx="4" presStyleCnt="5" custLinFactNeighborY="2486">
        <dgm:presLayoutVars>
          <dgm:bulletEnabled val="1"/>
        </dgm:presLayoutVars>
      </dgm:prSet>
      <dgm:spPr/>
    </dgm:pt>
  </dgm:ptLst>
  <dgm:cxnLst>
    <dgm:cxn modelId="{833E6C02-A581-CF48-95E9-D4203E790AAD}" srcId="{9C0D0366-F3B7-2041-B4D8-9CDD51C2158A}" destId="{4B8343D0-480A-B74F-BD30-CC7C01978ABD}" srcOrd="4" destOrd="0" parTransId="{9486F4C9-A922-3546-8239-0CBC97BED8B9}" sibTransId="{D0888A6F-F287-AC45-A4EC-4997C43B6674}"/>
    <dgm:cxn modelId="{CEA4870B-9A78-CB48-8DCA-8BA7AFF82F52}" srcId="{A80D0DD1-DB92-7745-BD37-5EA2018B8E95}" destId="{921D9839-3859-1C47-99AB-76000690BD7A}" srcOrd="0" destOrd="0" parTransId="{B6AA5F14-B8C7-C546-A501-8100AB5372E6}" sibTransId="{96608DA8-3C95-424F-A43D-9B741F484838}"/>
    <dgm:cxn modelId="{8284ED0D-DAAC-C441-A03B-BE5815D3D7FC}" type="presOf" srcId="{99102323-3FD4-D641-B8B8-6403DABF88E5}" destId="{C30DEBB7-EACC-8E4D-BC9C-76DF3F774FC8}" srcOrd="0" destOrd="1" presId="urn:microsoft.com/office/officeart/2005/8/layout/vList5"/>
    <dgm:cxn modelId="{B0B1C919-C4BA-8C45-9D87-59742B65C48F}" type="presOf" srcId="{5DF2AA81-1093-264A-AB51-CA34E8DBCB26}" destId="{71F82B30-D8E5-954E-9358-C7D0D1657620}" srcOrd="0" destOrd="0" presId="urn:microsoft.com/office/officeart/2005/8/layout/vList5"/>
    <dgm:cxn modelId="{31198528-03B5-9044-B03B-2FB63DE3603B}" type="presOf" srcId="{CA013008-5A72-F848-B7AC-C9C8BE3D8DFB}" destId="{A1E65A90-7E1C-2D48-9BF0-D65B3769FDBB}" srcOrd="0" destOrd="2" presId="urn:microsoft.com/office/officeart/2005/8/layout/vList5"/>
    <dgm:cxn modelId="{F7E9022C-DA3D-A745-ADB0-7A1AD4B894CD}" type="presOf" srcId="{921D9839-3859-1C47-99AB-76000690BD7A}" destId="{74FD3669-D407-8444-B446-6F661A3D2E42}" srcOrd="0" destOrd="0" presId="urn:microsoft.com/office/officeart/2005/8/layout/vList5"/>
    <dgm:cxn modelId="{75D44050-55B6-8B4B-99D7-766FF4C09F70}" srcId="{06B8B0FF-4968-3E45-AA13-2E6C0E64D6E9}" destId="{99102323-3FD4-D641-B8B8-6403DABF88E5}" srcOrd="1" destOrd="0" parTransId="{7DB6D777-DBE8-DD41-B2BE-A90999F78E97}" sibTransId="{2A751423-F21B-DB4F-8A9C-6F17D7DB3C96}"/>
    <dgm:cxn modelId="{5B978F58-4C87-4B43-85B6-03471F10FFE0}" type="presOf" srcId="{F42956A9-29CA-564E-88A2-5B4EB965B386}" destId="{49CCC6EF-65AA-D040-9375-8ADB16A4B67F}" srcOrd="0" destOrd="0" presId="urn:microsoft.com/office/officeart/2005/8/layout/vList5"/>
    <dgm:cxn modelId="{E20E715D-6423-3D46-AB73-B497E6F65F7F}" type="presOf" srcId="{4A76D542-7DB6-1A47-9894-8B562B976E3E}" destId="{ED52362A-BC8D-544A-A5F4-7DC57DB6A6D5}" srcOrd="0" destOrd="0" presId="urn:microsoft.com/office/officeart/2005/8/layout/vList5"/>
    <dgm:cxn modelId="{315C5E60-795D-3E4C-B881-5A1A328B40A8}" srcId="{9C0D0366-F3B7-2041-B4D8-9CDD51C2158A}" destId="{5DF2AA81-1093-264A-AB51-CA34E8DBCB26}" srcOrd="0" destOrd="0" parTransId="{3E30FF4F-E97F-094E-A190-AEB94122100A}" sibTransId="{4E9B39AB-6EF3-FC45-B592-6C1560FFF4FE}"/>
    <dgm:cxn modelId="{5570B364-F6EA-9A4C-9BB3-179D163F12F1}" type="presOf" srcId="{175BE73C-69FC-164F-9B9D-53F36246AD3C}" destId="{A1E65A90-7E1C-2D48-9BF0-D65B3769FDBB}" srcOrd="0" destOrd="1" presId="urn:microsoft.com/office/officeart/2005/8/layout/vList5"/>
    <dgm:cxn modelId="{DD8C2465-DCB5-C74A-9149-73833D702EB7}" srcId="{4B8343D0-480A-B74F-BD30-CC7C01978ABD}" destId="{CE9821DA-805E-7F46-9C31-8C2757294A1E}" srcOrd="1" destOrd="0" parTransId="{856A1768-FEE0-714F-A917-95859ADCC657}" sibTransId="{3D5ACC9F-39A7-2745-A915-EDEC4999972B}"/>
    <dgm:cxn modelId="{91EC717B-7455-7E45-BAE1-E7F84E769C8A}" srcId="{4B8343D0-480A-B74F-BD30-CC7C01978ABD}" destId="{F42956A9-29CA-564E-88A2-5B4EB965B386}" srcOrd="0" destOrd="0" parTransId="{176540BA-A909-6043-9B68-D1BA4659FFB3}" sibTransId="{71A6259B-EAD1-6042-8E17-C08F09DD3046}"/>
    <dgm:cxn modelId="{7576247C-1273-574B-9FB3-0A5D35EE8E35}" type="presOf" srcId="{06B8B0FF-4968-3E45-AA13-2E6C0E64D6E9}" destId="{99D773C3-0D7A-E246-92DE-49A02B92E009}" srcOrd="0" destOrd="0" presId="urn:microsoft.com/office/officeart/2005/8/layout/vList5"/>
    <dgm:cxn modelId="{DA4CC687-F697-0C47-ACB9-54521ADFA991}" type="presOf" srcId="{9C0D0366-F3B7-2041-B4D8-9CDD51C2158A}" destId="{C431FDAC-CF3E-1945-81D5-D1154498425D}" srcOrd="0" destOrd="0" presId="urn:microsoft.com/office/officeart/2005/8/layout/vList5"/>
    <dgm:cxn modelId="{323D9888-4539-3044-9BBD-7EEA7D46E8CA}" type="presOf" srcId="{E612EDEA-FFC5-4947-A371-E4C35BDD9A0A}" destId="{864767A6-3222-8743-8CD5-3E632FA8CB85}" srcOrd="0" destOrd="0" presId="urn:microsoft.com/office/officeart/2005/8/layout/vList5"/>
    <dgm:cxn modelId="{B9AC5495-1751-5541-862E-020EC8423DBE}" srcId="{A80D0DD1-DB92-7745-BD37-5EA2018B8E95}" destId="{3D3A6C16-6C60-3940-86ED-E5300F749BF6}" srcOrd="1" destOrd="0" parTransId="{548BA909-D825-0243-9D54-15721BF88DDA}" sibTransId="{D3CE4062-934B-884E-BB51-8B340C99877F}"/>
    <dgm:cxn modelId="{8AF52D97-DA4D-F446-82C2-C9571715DF80}" type="presOf" srcId="{4B8343D0-480A-B74F-BD30-CC7C01978ABD}" destId="{0C90FFCA-ECCD-4943-A8B7-D9182B830FBC}" srcOrd="0" destOrd="0" presId="urn:microsoft.com/office/officeart/2005/8/layout/vList5"/>
    <dgm:cxn modelId="{0B32199B-8B9A-A84E-A84E-8848965E3E14}" srcId="{E612EDEA-FFC5-4947-A371-E4C35BDD9A0A}" destId="{CA013008-5A72-F848-B7AC-C9C8BE3D8DFB}" srcOrd="2" destOrd="0" parTransId="{79907D85-1180-C947-AF2D-F7C6EF3A4E87}" sibTransId="{0E8DCCFB-E50E-034D-8FF8-53455A9E9AB7}"/>
    <dgm:cxn modelId="{FD21159C-1EAE-244C-8519-4F63D486B336}" srcId="{5DF2AA81-1093-264A-AB51-CA34E8DBCB26}" destId="{4A76D542-7DB6-1A47-9894-8B562B976E3E}" srcOrd="0" destOrd="0" parTransId="{8DA2165A-B40D-6A49-BFCB-072A6A4369B6}" sibTransId="{00451659-B106-9C4B-B5F1-71B92861D670}"/>
    <dgm:cxn modelId="{314F3EA0-F2CD-4548-A864-9BDB8E39EFD5}" srcId="{06B8B0FF-4968-3E45-AA13-2E6C0E64D6E9}" destId="{14068184-2438-8046-9142-37368C329DDA}" srcOrd="0" destOrd="0" parTransId="{56571AD8-CBF0-9942-97EC-34A5A1A5166A}" sibTransId="{45E5145D-4018-4A44-92DC-AB5D90B1CBB6}"/>
    <dgm:cxn modelId="{5E538DA2-A32A-9B47-92E7-00B1F49F958B}" srcId="{9C0D0366-F3B7-2041-B4D8-9CDD51C2158A}" destId="{A80D0DD1-DB92-7745-BD37-5EA2018B8E95}" srcOrd="1" destOrd="0" parTransId="{989928B9-1476-2345-B013-C07B678A1F5D}" sibTransId="{0D9DD18E-CB51-474E-AC74-FFDF769A4B55}"/>
    <dgm:cxn modelId="{38F63FA6-A64E-2447-9B37-CB2E3C7E7A84}" type="presOf" srcId="{CE9821DA-805E-7F46-9C31-8C2757294A1E}" destId="{49CCC6EF-65AA-D040-9375-8ADB16A4B67F}" srcOrd="0" destOrd="1" presId="urn:microsoft.com/office/officeart/2005/8/layout/vList5"/>
    <dgm:cxn modelId="{EAF7B0AE-3C3A-404F-A28C-937829D11AE0}" type="presOf" srcId="{3D3A6C16-6C60-3940-86ED-E5300F749BF6}" destId="{74FD3669-D407-8444-B446-6F661A3D2E42}" srcOrd="0" destOrd="1" presId="urn:microsoft.com/office/officeart/2005/8/layout/vList5"/>
    <dgm:cxn modelId="{76BEB5C6-279C-AA48-B36C-58EA0223F7AC}" srcId="{9C0D0366-F3B7-2041-B4D8-9CDD51C2158A}" destId="{E612EDEA-FFC5-4947-A371-E4C35BDD9A0A}" srcOrd="2" destOrd="0" parTransId="{011F69E5-6B52-234C-A5C3-666ECB1BCA8B}" sibTransId="{010BC299-0B31-2546-8B15-9595B0F25D6B}"/>
    <dgm:cxn modelId="{BFA852D4-50CE-5643-A31F-1A84521D65C3}" type="presOf" srcId="{14068184-2438-8046-9142-37368C329DDA}" destId="{C30DEBB7-EACC-8E4D-BC9C-76DF3F774FC8}" srcOrd="0" destOrd="0" presId="urn:microsoft.com/office/officeart/2005/8/layout/vList5"/>
    <dgm:cxn modelId="{33E630D7-4DC5-B84F-B4E9-BEBB0E97F453}" srcId="{E612EDEA-FFC5-4947-A371-E4C35BDD9A0A}" destId="{7521B0BF-61B2-2A4A-9980-376AA06A15AE}" srcOrd="0" destOrd="0" parTransId="{8B413B51-590A-F746-AFE8-67F03613FD53}" sibTransId="{002F6DD0-4614-BA4B-8505-A92BBCD4B577}"/>
    <dgm:cxn modelId="{AF5148DB-44B4-8C43-8C38-3BBCFEE948F4}" type="presOf" srcId="{7521B0BF-61B2-2A4A-9980-376AA06A15AE}" destId="{A1E65A90-7E1C-2D48-9BF0-D65B3769FDBB}" srcOrd="0" destOrd="0" presId="urn:microsoft.com/office/officeart/2005/8/layout/vList5"/>
    <dgm:cxn modelId="{4D6731E3-9BB2-794B-BA55-8014744F7CBA}" srcId="{9C0D0366-F3B7-2041-B4D8-9CDD51C2158A}" destId="{06B8B0FF-4968-3E45-AA13-2E6C0E64D6E9}" srcOrd="3" destOrd="0" parTransId="{3B0FC4CB-8F6D-F84F-8E2F-CC40F980C151}" sibTransId="{7581E530-6D82-414B-B4B3-E898FDCCD9D4}"/>
    <dgm:cxn modelId="{585EAAE8-ADC6-DC49-AAE1-A7904E7CB7CE}" srcId="{E612EDEA-FFC5-4947-A371-E4C35BDD9A0A}" destId="{175BE73C-69FC-164F-9B9D-53F36246AD3C}" srcOrd="1" destOrd="0" parTransId="{C6170A78-FD57-DA42-B7AF-D491FEA917AA}" sibTransId="{A361C351-8170-C142-956C-180732775F91}"/>
    <dgm:cxn modelId="{770306FA-062C-964E-A029-E063E6CC6681}" type="presOf" srcId="{A80D0DD1-DB92-7745-BD37-5EA2018B8E95}" destId="{4EDDEF11-125F-EE44-AFAE-0D1516272AF0}" srcOrd="0" destOrd="0" presId="urn:microsoft.com/office/officeart/2005/8/layout/vList5"/>
    <dgm:cxn modelId="{EEC94316-A014-3740-A7C5-10066BE795A7}" type="presParOf" srcId="{C431FDAC-CF3E-1945-81D5-D1154498425D}" destId="{17C491FC-24F4-CB47-BAD1-C8AB8C29FC7E}" srcOrd="0" destOrd="0" presId="urn:microsoft.com/office/officeart/2005/8/layout/vList5"/>
    <dgm:cxn modelId="{BF6C89D7-A763-1746-8B2D-F77AE92C2D1D}" type="presParOf" srcId="{17C491FC-24F4-CB47-BAD1-C8AB8C29FC7E}" destId="{71F82B30-D8E5-954E-9358-C7D0D1657620}" srcOrd="0" destOrd="0" presId="urn:microsoft.com/office/officeart/2005/8/layout/vList5"/>
    <dgm:cxn modelId="{BA9EBE15-B26F-7C44-9F43-212D232B8EE5}" type="presParOf" srcId="{17C491FC-24F4-CB47-BAD1-C8AB8C29FC7E}" destId="{ED52362A-BC8D-544A-A5F4-7DC57DB6A6D5}" srcOrd="1" destOrd="0" presId="urn:microsoft.com/office/officeart/2005/8/layout/vList5"/>
    <dgm:cxn modelId="{349F59C7-2DC8-EB40-9F54-FB871A21B5D4}" type="presParOf" srcId="{C431FDAC-CF3E-1945-81D5-D1154498425D}" destId="{AF813DCF-4776-9647-BA64-41C393408ACE}" srcOrd="1" destOrd="0" presId="urn:microsoft.com/office/officeart/2005/8/layout/vList5"/>
    <dgm:cxn modelId="{7CB068B5-BB42-4544-ACCA-A3CC05A2EFE6}" type="presParOf" srcId="{C431FDAC-CF3E-1945-81D5-D1154498425D}" destId="{8D595055-F4CF-434F-960F-8B13FB1AD15C}" srcOrd="2" destOrd="0" presId="urn:microsoft.com/office/officeart/2005/8/layout/vList5"/>
    <dgm:cxn modelId="{65656A5B-55B1-E74D-88D4-40905C430A79}" type="presParOf" srcId="{8D595055-F4CF-434F-960F-8B13FB1AD15C}" destId="{4EDDEF11-125F-EE44-AFAE-0D1516272AF0}" srcOrd="0" destOrd="0" presId="urn:microsoft.com/office/officeart/2005/8/layout/vList5"/>
    <dgm:cxn modelId="{CDC8FAEC-189A-BC4A-BBCA-11EABDF6E39D}" type="presParOf" srcId="{8D595055-F4CF-434F-960F-8B13FB1AD15C}" destId="{74FD3669-D407-8444-B446-6F661A3D2E42}" srcOrd="1" destOrd="0" presId="urn:microsoft.com/office/officeart/2005/8/layout/vList5"/>
    <dgm:cxn modelId="{EF061981-9CE9-544E-B455-7D927B0F1466}" type="presParOf" srcId="{C431FDAC-CF3E-1945-81D5-D1154498425D}" destId="{8AF8CA55-4077-4F48-B56F-99B885573EF9}" srcOrd="3" destOrd="0" presId="urn:microsoft.com/office/officeart/2005/8/layout/vList5"/>
    <dgm:cxn modelId="{8CD08E33-EA5B-8446-A5D9-9D29A043A063}" type="presParOf" srcId="{C431FDAC-CF3E-1945-81D5-D1154498425D}" destId="{D9816A20-6F4F-A248-A3FD-D52478070577}" srcOrd="4" destOrd="0" presId="urn:microsoft.com/office/officeart/2005/8/layout/vList5"/>
    <dgm:cxn modelId="{359CF6DF-21D2-5043-97DA-1FCCE5C841FE}" type="presParOf" srcId="{D9816A20-6F4F-A248-A3FD-D52478070577}" destId="{864767A6-3222-8743-8CD5-3E632FA8CB85}" srcOrd="0" destOrd="0" presId="urn:microsoft.com/office/officeart/2005/8/layout/vList5"/>
    <dgm:cxn modelId="{E804B4B3-F18C-D24B-847A-3AC753AFFCD0}" type="presParOf" srcId="{D9816A20-6F4F-A248-A3FD-D52478070577}" destId="{A1E65A90-7E1C-2D48-9BF0-D65B3769FDBB}" srcOrd="1" destOrd="0" presId="urn:microsoft.com/office/officeart/2005/8/layout/vList5"/>
    <dgm:cxn modelId="{7F73F4D0-A5D9-704D-814F-D612B7767B8B}" type="presParOf" srcId="{C431FDAC-CF3E-1945-81D5-D1154498425D}" destId="{83855B87-97B0-DD4A-A8BD-BF6CC1D35816}" srcOrd="5" destOrd="0" presId="urn:microsoft.com/office/officeart/2005/8/layout/vList5"/>
    <dgm:cxn modelId="{8C2E2495-5E98-9948-BF7C-F98C27F38FC3}" type="presParOf" srcId="{C431FDAC-CF3E-1945-81D5-D1154498425D}" destId="{6AFD42DB-DD36-004E-837D-7BBC9655CF94}" srcOrd="6" destOrd="0" presId="urn:microsoft.com/office/officeart/2005/8/layout/vList5"/>
    <dgm:cxn modelId="{F1B477B5-8D93-9441-BD92-3360928EB722}" type="presParOf" srcId="{6AFD42DB-DD36-004E-837D-7BBC9655CF94}" destId="{99D773C3-0D7A-E246-92DE-49A02B92E009}" srcOrd="0" destOrd="0" presId="urn:microsoft.com/office/officeart/2005/8/layout/vList5"/>
    <dgm:cxn modelId="{4B76B89A-D694-2341-9A3A-8A7D6870C745}" type="presParOf" srcId="{6AFD42DB-DD36-004E-837D-7BBC9655CF94}" destId="{C30DEBB7-EACC-8E4D-BC9C-76DF3F774FC8}" srcOrd="1" destOrd="0" presId="urn:microsoft.com/office/officeart/2005/8/layout/vList5"/>
    <dgm:cxn modelId="{31956F0A-1150-6D46-8A5D-4B257EF7EBB0}" type="presParOf" srcId="{C431FDAC-CF3E-1945-81D5-D1154498425D}" destId="{300805C3-9573-C74D-ACD7-6C1CB829A748}" srcOrd="7" destOrd="0" presId="urn:microsoft.com/office/officeart/2005/8/layout/vList5"/>
    <dgm:cxn modelId="{4E8F7DE4-CFB7-7347-B1F6-F7391EED3DDB}" type="presParOf" srcId="{C431FDAC-CF3E-1945-81D5-D1154498425D}" destId="{D879A59E-8DC1-E44A-AA13-CEC9D2FFCD03}" srcOrd="8" destOrd="0" presId="urn:microsoft.com/office/officeart/2005/8/layout/vList5"/>
    <dgm:cxn modelId="{0ACC7836-AA94-6747-99DC-896BF9A1893B}" type="presParOf" srcId="{D879A59E-8DC1-E44A-AA13-CEC9D2FFCD03}" destId="{0C90FFCA-ECCD-4943-A8B7-D9182B830FBC}" srcOrd="0" destOrd="0" presId="urn:microsoft.com/office/officeart/2005/8/layout/vList5"/>
    <dgm:cxn modelId="{6D907323-B561-0F4D-B34B-D5F1D42C8BC4}" type="presParOf" srcId="{D879A59E-8DC1-E44A-AA13-CEC9D2FFCD03}" destId="{49CCC6EF-65AA-D040-9375-8ADB16A4B6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819E5-2454-C249-AAEF-7D21428D8CCC}">
      <dsp:nvSpPr>
        <dsp:cNvPr id="0" name=""/>
        <dsp:cNvSpPr/>
      </dsp:nvSpPr>
      <dsp:spPr>
        <a:xfrm>
          <a:off x="2597284" y="3560085"/>
          <a:ext cx="194672" cy="852852"/>
        </a:xfrm>
        <a:custGeom>
          <a:avLst/>
          <a:gdLst/>
          <a:ahLst/>
          <a:cxnLst/>
          <a:rect l="0" t="0" r="0" b="0"/>
          <a:pathLst>
            <a:path>
              <a:moveTo>
                <a:pt x="194672" y="0"/>
              </a:moveTo>
              <a:lnTo>
                <a:pt x="194672" y="852852"/>
              </a:lnTo>
              <a:lnTo>
                <a:pt x="0" y="852852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EBC2BD-5AD3-3F4A-ABE2-4D1D79EA6A71}">
      <dsp:nvSpPr>
        <dsp:cNvPr id="0" name=""/>
        <dsp:cNvSpPr/>
      </dsp:nvSpPr>
      <dsp:spPr>
        <a:xfrm>
          <a:off x="3718970" y="2243727"/>
          <a:ext cx="194672" cy="852852"/>
        </a:xfrm>
        <a:custGeom>
          <a:avLst/>
          <a:gdLst/>
          <a:ahLst/>
          <a:cxnLst/>
          <a:rect l="0" t="0" r="0" b="0"/>
          <a:pathLst>
            <a:path>
              <a:moveTo>
                <a:pt x="194672" y="0"/>
              </a:moveTo>
              <a:lnTo>
                <a:pt x="194672" y="852852"/>
              </a:lnTo>
              <a:lnTo>
                <a:pt x="0" y="852852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CF11E6-AA5E-6440-A8D0-F2B0D499A45F}">
      <dsp:nvSpPr>
        <dsp:cNvPr id="0" name=""/>
        <dsp:cNvSpPr/>
      </dsp:nvSpPr>
      <dsp:spPr>
        <a:xfrm>
          <a:off x="4840656" y="927368"/>
          <a:ext cx="194672" cy="852852"/>
        </a:xfrm>
        <a:custGeom>
          <a:avLst/>
          <a:gdLst/>
          <a:ahLst/>
          <a:cxnLst/>
          <a:rect l="0" t="0" r="0" b="0"/>
          <a:pathLst>
            <a:path>
              <a:moveTo>
                <a:pt x="194672" y="0"/>
              </a:moveTo>
              <a:lnTo>
                <a:pt x="194672" y="852852"/>
              </a:lnTo>
              <a:lnTo>
                <a:pt x="0" y="852852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CACB4-2C0A-9E45-B80E-4EC96D6AD518}">
      <dsp:nvSpPr>
        <dsp:cNvPr id="0" name=""/>
        <dsp:cNvSpPr/>
      </dsp:nvSpPr>
      <dsp:spPr>
        <a:xfrm>
          <a:off x="4108315" y="355"/>
          <a:ext cx="1854026" cy="92701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Enterprise</a:t>
          </a:r>
        </a:p>
      </dsp:txBody>
      <dsp:txXfrm>
        <a:off x="4108315" y="355"/>
        <a:ext cx="1854026" cy="927013"/>
      </dsp:txXfrm>
    </dsp:sp>
    <dsp:sp modelId="{43573FD8-9D4E-0D4B-B366-0665E9241A76}">
      <dsp:nvSpPr>
        <dsp:cNvPr id="0" name=""/>
        <dsp:cNvSpPr/>
      </dsp:nvSpPr>
      <dsp:spPr>
        <a:xfrm>
          <a:off x="2986629" y="1316714"/>
          <a:ext cx="1854026" cy="927013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Portfolio/ LOB</a:t>
          </a:r>
        </a:p>
      </dsp:txBody>
      <dsp:txXfrm>
        <a:off x="2986629" y="1316714"/>
        <a:ext cx="1854026" cy="927013"/>
      </dsp:txXfrm>
    </dsp:sp>
    <dsp:sp modelId="{BC4D59F9-55EF-BE4F-A402-8D59060E9DFA}">
      <dsp:nvSpPr>
        <dsp:cNvPr id="0" name=""/>
        <dsp:cNvSpPr/>
      </dsp:nvSpPr>
      <dsp:spPr>
        <a:xfrm>
          <a:off x="1864943" y="2633072"/>
          <a:ext cx="1854026" cy="92701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Team of Teams</a:t>
          </a:r>
        </a:p>
      </dsp:txBody>
      <dsp:txXfrm>
        <a:off x="1864943" y="2633072"/>
        <a:ext cx="1854026" cy="927013"/>
      </dsp:txXfrm>
    </dsp:sp>
    <dsp:sp modelId="{9B2F21F8-C349-554A-A0E4-F0226BFF1FAC}">
      <dsp:nvSpPr>
        <dsp:cNvPr id="0" name=""/>
        <dsp:cNvSpPr/>
      </dsp:nvSpPr>
      <dsp:spPr>
        <a:xfrm>
          <a:off x="743257" y="3949431"/>
          <a:ext cx="1854026" cy="927013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Team</a:t>
          </a:r>
        </a:p>
      </dsp:txBody>
      <dsp:txXfrm>
        <a:off x="743257" y="3949431"/>
        <a:ext cx="1854026" cy="927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2362A-BC8D-544A-A5F4-7DC57DB6A6D5}">
      <dsp:nvSpPr>
        <dsp:cNvPr id="0" name=""/>
        <dsp:cNvSpPr/>
      </dsp:nvSpPr>
      <dsp:spPr>
        <a:xfrm rot="5400000">
          <a:off x="5644824" y="-2367369"/>
          <a:ext cx="736231" cy="5659237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Schedule TeamHealth® assessments for all the teams in a Business Unit, target a specific week or two</a:t>
          </a:r>
        </a:p>
      </dsp:txBody>
      <dsp:txXfrm rot="-5400000">
        <a:off x="3183321" y="130074"/>
        <a:ext cx="5623297" cy="664351"/>
      </dsp:txXfrm>
    </dsp:sp>
    <dsp:sp modelId="{71F82B30-D8E5-954E-9358-C7D0D1657620}">
      <dsp:nvSpPr>
        <dsp:cNvPr id="0" name=""/>
        <dsp:cNvSpPr/>
      </dsp:nvSpPr>
      <dsp:spPr>
        <a:xfrm>
          <a:off x="0" y="2104"/>
          <a:ext cx="3183321" cy="920289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TeamHealth® Week</a:t>
          </a:r>
        </a:p>
      </dsp:txBody>
      <dsp:txXfrm>
        <a:off x="44925" y="47029"/>
        <a:ext cx="3093471" cy="830439"/>
      </dsp:txXfrm>
    </dsp:sp>
    <dsp:sp modelId="{74FD3669-D407-8444-B446-6F661A3D2E42}">
      <dsp:nvSpPr>
        <dsp:cNvPr id="0" name=""/>
        <dsp:cNvSpPr/>
      </dsp:nvSpPr>
      <dsp:spPr>
        <a:xfrm rot="5400000">
          <a:off x="5644253" y="-1401065"/>
          <a:ext cx="737372" cy="5659237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Following the assessments, schedule multi-team analysis meeting to analyze the common patters across teams and review results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Consolidate and rank the organizational items. Develop recommendations</a:t>
          </a:r>
        </a:p>
      </dsp:txBody>
      <dsp:txXfrm rot="-5400000">
        <a:off x="3183321" y="1095863"/>
        <a:ext cx="5623241" cy="665380"/>
      </dsp:txXfrm>
    </dsp:sp>
    <dsp:sp modelId="{4EDDEF11-125F-EE44-AFAE-0D1516272AF0}">
      <dsp:nvSpPr>
        <dsp:cNvPr id="0" name=""/>
        <dsp:cNvSpPr/>
      </dsp:nvSpPr>
      <dsp:spPr>
        <a:xfrm>
          <a:off x="0" y="977823"/>
          <a:ext cx="3183321" cy="920289"/>
        </a:xfrm>
        <a:prstGeom prst="round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Multi-Team Growth Planning Week</a:t>
          </a:r>
        </a:p>
      </dsp:txBody>
      <dsp:txXfrm>
        <a:off x="44925" y="1022748"/>
        <a:ext cx="3093471" cy="830439"/>
      </dsp:txXfrm>
    </dsp:sp>
    <dsp:sp modelId="{A1E65A90-7E1C-2D48-9BF0-D65B3769FDBB}">
      <dsp:nvSpPr>
        <dsp:cNvPr id="0" name=""/>
        <dsp:cNvSpPr/>
      </dsp:nvSpPr>
      <dsp:spPr>
        <a:xfrm rot="5400000">
          <a:off x="5653688" y="-418364"/>
          <a:ext cx="718503" cy="5659237"/>
        </a:xfrm>
        <a:prstGeom prst="round2Same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Invite leaders and stakeholders to a continuous improvement planning session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Review assessment summary results and organizational items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Define goals for the quarter and select key org items to tackle</a:t>
          </a:r>
        </a:p>
      </dsp:txBody>
      <dsp:txXfrm rot="-5400000">
        <a:off x="3183321" y="2087077"/>
        <a:ext cx="5624163" cy="648355"/>
      </dsp:txXfrm>
    </dsp:sp>
    <dsp:sp modelId="{864767A6-3222-8743-8CD5-3E632FA8CB85}">
      <dsp:nvSpPr>
        <dsp:cNvPr id="0" name=""/>
        <dsp:cNvSpPr/>
      </dsp:nvSpPr>
      <dsp:spPr>
        <a:xfrm>
          <a:off x="0" y="1934713"/>
          <a:ext cx="3183321" cy="920289"/>
        </a:xfrm>
        <a:prstGeom prst="round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Continuous Improvement Planning</a:t>
          </a:r>
        </a:p>
      </dsp:txBody>
      <dsp:txXfrm>
        <a:off x="44925" y="1979638"/>
        <a:ext cx="3093471" cy="830439"/>
      </dsp:txXfrm>
    </dsp:sp>
    <dsp:sp modelId="{C30DEBB7-EACC-8E4D-BC9C-76DF3F774FC8}">
      <dsp:nvSpPr>
        <dsp:cNvPr id="0" name=""/>
        <dsp:cNvSpPr/>
      </dsp:nvSpPr>
      <dsp:spPr>
        <a:xfrm rot="5400000">
          <a:off x="5644824" y="542785"/>
          <a:ext cx="736231" cy="5659237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Execute organizational growth plan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Teams execute team growth plan</a:t>
          </a:r>
        </a:p>
      </dsp:txBody>
      <dsp:txXfrm rot="-5400000">
        <a:off x="3183321" y="3040228"/>
        <a:ext cx="5623297" cy="664351"/>
      </dsp:txXfrm>
    </dsp:sp>
    <dsp:sp modelId="{99D773C3-0D7A-E246-92DE-49A02B92E009}">
      <dsp:nvSpPr>
        <dsp:cNvPr id="0" name=""/>
        <dsp:cNvSpPr/>
      </dsp:nvSpPr>
      <dsp:spPr>
        <a:xfrm>
          <a:off x="0" y="2891602"/>
          <a:ext cx="3183321" cy="920289"/>
        </a:xfrm>
        <a:prstGeom prst="round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Execute</a:t>
          </a:r>
        </a:p>
      </dsp:txBody>
      <dsp:txXfrm>
        <a:off x="44925" y="2936527"/>
        <a:ext cx="3093471" cy="830439"/>
      </dsp:txXfrm>
    </dsp:sp>
    <dsp:sp modelId="{49CCC6EF-65AA-D040-9375-8ADB16A4B67F}">
      <dsp:nvSpPr>
        <dsp:cNvPr id="0" name=""/>
        <dsp:cNvSpPr/>
      </dsp:nvSpPr>
      <dsp:spPr>
        <a:xfrm rot="5400000">
          <a:off x="5644824" y="1516150"/>
          <a:ext cx="736231" cy="5659237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Leaders demo to teams what they completed from the org items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Retrospective on the last quarter of growth, re-assess teams to measure TeamHealth® before/after</a:t>
          </a:r>
        </a:p>
      </dsp:txBody>
      <dsp:txXfrm rot="-5400000">
        <a:off x="3183321" y="4013593"/>
        <a:ext cx="5623297" cy="664351"/>
      </dsp:txXfrm>
    </dsp:sp>
    <dsp:sp modelId="{0C90FFCA-ECCD-4943-A8B7-D9182B830FBC}">
      <dsp:nvSpPr>
        <dsp:cNvPr id="0" name=""/>
        <dsp:cNvSpPr/>
      </dsp:nvSpPr>
      <dsp:spPr>
        <a:xfrm>
          <a:off x="0" y="3869426"/>
          <a:ext cx="3183321" cy="92028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Demo, Retrospective</a:t>
          </a:r>
        </a:p>
      </dsp:txBody>
      <dsp:txXfrm>
        <a:off x="44925" y="3914351"/>
        <a:ext cx="3093471" cy="830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BABC5-03E9-6F4E-BA6E-1CDC3357BBAD}" type="datetimeFigureOut">
              <a:rPr lang="en-US" smtClean="0"/>
              <a:t>5/23/24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A3984-C4CA-B543-85F4-CBEB2A45B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5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7800" y="263525"/>
            <a:ext cx="7916863" cy="44529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7" name="Google Shape;1727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28" name="Google Shape;1728;p1:notes"/>
          <p:cNvSpPr txBox="1">
            <a:spLocks noGrp="1"/>
          </p:cNvSpPr>
          <p:nvPr>
            <p:ph type="sldNum" idx="12"/>
          </p:nvPr>
        </p:nvSpPr>
        <p:spPr>
          <a:xfrm>
            <a:off x="4329793" y="9425989"/>
            <a:ext cx="33123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54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B44CE-04C3-A24A-B26D-34EDF129E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192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A3984-C4CA-B543-85F4-CBEB2A45B8C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399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Times New Roman"/>
                <a:buNone/>
                <a:tabLst/>
                <a:defRPr/>
              </a:pPr>
              <a:t>22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3023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6f3ce95dc3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g6f3ce95dc3_0_23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6f3ce95dc3_0_23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t>23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6f3ce95dc3_0_233:notes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Copyright(c) Agile Transformation Inc. | Enabling Business Agility | www.AgilityHealthRadar.com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00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77ad245a4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23863" y="239713"/>
            <a:ext cx="8324851" cy="468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2" name="Google Shape;402;g77ad245a49_1_0:notes"/>
          <p:cNvSpPr txBox="1">
            <a:spLocks noGrp="1"/>
          </p:cNvSpPr>
          <p:nvPr>
            <p:ph type="body" idx="1"/>
          </p:nvPr>
        </p:nvSpPr>
        <p:spPr>
          <a:xfrm>
            <a:off x="568960" y="5280661"/>
            <a:ext cx="6258600" cy="3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49450" rIns="95125" bIns="494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g77ad245a49_1_0:notes"/>
          <p:cNvSpPr txBox="1">
            <a:spLocks noGrp="1"/>
          </p:cNvSpPr>
          <p:nvPr>
            <p:ph type="sldNum" idx="12"/>
          </p:nvPr>
        </p:nvSpPr>
        <p:spPr>
          <a:xfrm>
            <a:off x="6421121" y="9119474"/>
            <a:ext cx="8874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49450" rIns="95125" bIns="494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Times New Roman"/>
                <a:buNone/>
                <a:tabLst/>
                <a:defRPr/>
              </a:pPr>
              <a:t>24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B44CE-04C3-A24A-B26D-34EDF129E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079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06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65123" algn="l"/>
                <a:tab pos="1530245" algn="l"/>
                <a:tab pos="2295368" algn="l"/>
                <a:tab pos="3060490" algn="l"/>
              </a:tabLst>
              <a:defRPr/>
            </a:pPr>
            <a:fld id="{5A13CB0A-CA01-479F-9E09-3A089EB2298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65123" algn="l"/>
                  <a:tab pos="1530245" algn="l"/>
                  <a:tab pos="2295368" algn="l"/>
                  <a:tab pos="3060490" algn="l"/>
                </a:tabLst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itchFamily="32" charset="0"/>
                <a:ea typeface="MS Gothic" charset="-128"/>
                <a:cs typeface="+mn-cs"/>
              </a:rPr>
              <a:t>Copyright(c) Agile Transformation Inc. | Building Lean High Performing Teams! | www.AgileTransformation.com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itchFamily="32" charset="0"/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70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f26e45670_0_1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00013"/>
            <a:ext cx="7097713" cy="3992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6f26e45670_0_1540:notes"/>
          <p:cNvSpPr txBox="1">
            <a:spLocks noGrp="1"/>
          </p:cNvSpPr>
          <p:nvPr>
            <p:ph type="body" idx="1"/>
          </p:nvPr>
        </p:nvSpPr>
        <p:spPr>
          <a:xfrm>
            <a:off x="406400" y="5040630"/>
            <a:ext cx="6583800" cy="38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g6f26e45670_0_1540:notes"/>
          <p:cNvSpPr txBox="1">
            <a:spLocks noGrp="1"/>
          </p:cNvSpPr>
          <p:nvPr>
            <p:ph type="ftr" idx="11"/>
          </p:nvPr>
        </p:nvSpPr>
        <p:spPr>
          <a:xfrm>
            <a:off x="429903" y="9113140"/>
            <a:ext cx="64212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kumimoji="0" sz="1100" b="0" i="1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3" name="Google Shape;243;g6f26e45670_0_154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98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f3ce95dc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84138"/>
            <a:ext cx="7489825" cy="4213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6f3ce95dc3_0_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6f3ce95dc3_0_5:notes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kumimoji="0" sz="1100" b="0" i="1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8" name="Google Shape;198;g6f3ce95dc3_0_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t>3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f3ce95dc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6f3ce95dc3_0_3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focus on the “people” – Their health and the maturity of their agile practices and behaviors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Agile work management platforms – Do not forget to mention LeanKit</a:t>
            </a:r>
            <a:endParaRPr/>
          </a:p>
        </p:txBody>
      </p:sp>
      <p:sp>
        <p:nvSpPr>
          <p:cNvPr id="226" name="Google Shape;226;g6f3ce95dc3_0_3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t>4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602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f3ce95dc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104775"/>
            <a:ext cx="7453313" cy="4192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6f3ce95dc3_0_1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6f3ce95dc3_0_12:notes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kumimoji="0" sz="1100" b="0" i="1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6" name="Google Shape;206;g6f3ce95dc3_0_1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t>5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124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 Radars for all teams including leadership teams.</a:t>
            </a:r>
          </a:p>
          <a:p>
            <a:endParaRPr lang="en-US" dirty="0"/>
          </a:p>
          <a:p>
            <a:r>
              <a:rPr lang="en-US" dirty="0"/>
              <a:t>TeamHealth for all teams – our most popular and where most of our customers begin.</a:t>
            </a:r>
          </a:p>
          <a:p>
            <a:r>
              <a:rPr lang="en-US" dirty="0"/>
              <a:t>Team of Teams – The leadership teams (and key team members) for DevOps and Programs</a:t>
            </a:r>
          </a:p>
          <a:p>
            <a:r>
              <a:rPr lang="en-US" dirty="0"/>
              <a:t>Portfolio – The portfolio leadership teams, or multiple portfolio teams can be rollup/combined for a cross-enterprise view. </a:t>
            </a:r>
          </a:p>
          <a:p>
            <a:endParaRPr lang="en-US" dirty="0"/>
          </a:p>
          <a:p>
            <a:r>
              <a:rPr lang="en-US" dirty="0"/>
              <a:t>Individual Roles (talent).  Such as agile coach, scrum master, manager, leader, etc.</a:t>
            </a:r>
          </a:p>
          <a:p>
            <a:endParaRPr lang="en-US" dirty="0"/>
          </a:p>
          <a:p>
            <a:r>
              <a:rPr lang="en-US" dirty="0"/>
              <a:t>For your customers using the SAFe scaling framework we have SAFe specific radars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4DC8D-BEC2-D34A-81E1-6AC3BD4AB1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74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100013"/>
            <a:ext cx="7097713" cy="3992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12588-4DDD-4C3B-8816-24214DFA93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Copyright(c) Agile Transformation Inc. | Building Lean High Performing Teams! | www.AgileTransformation.com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E73C6-D140-47FA-B404-9F5999041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3906C-2D16-4B2B-8138-ADD5351A0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743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B44CE-04C3-A24A-B26D-34EDF129E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98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/>
                <a:ea typeface="MS Gothic" charset="-128"/>
                <a:cs typeface="+mn-cs"/>
              </a:rPr>
              <a:t>Copyright(c) Agile Transformation Inc. | Enabling Business Agility | www.AgilityHealthRadar.com </a:t>
            </a:r>
          </a:p>
        </p:txBody>
      </p:sp>
    </p:spTree>
    <p:extLst>
      <p:ext uri="{BB962C8B-B14F-4D97-AF65-F5344CB8AC3E}">
        <p14:creationId xmlns:p14="http://schemas.microsoft.com/office/powerpoint/2010/main" val="240852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3077" b="27692"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4504554"/>
            <a:ext cx="12189052" cy="166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6001" y="4869873"/>
            <a:ext cx="9903052" cy="921329"/>
          </a:xfrm>
        </p:spPr>
        <p:txBody>
          <a:bodyPr>
            <a:noAutofit/>
          </a:bodyPr>
          <a:lstStyle>
            <a:lvl1pPr marL="0" indent="0" algn="ctr">
              <a:buNone/>
              <a:defRPr sz="44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3261B-DA5D-FF44-90F4-AA102B2538FE}"/>
              </a:ext>
            </a:extLst>
          </p:cNvPr>
          <p:cNvGrpSpPr/>
          <p:nvPr userDrawn="1"/>
        </p:nvGrpSpPr>
        <p:grpSpPr>
          <a:xfrm>
            <a:off x="3581402" y="639862"/>
            <a:ext cx="9108919" cy="1461939"/>
            <a:chOff x="4896403" y="1205061"/>
            <a:chExt cx="9108919" cy="14619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7BCEF-C16D-544B-9BAB-50C47BCA2F9E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54802-7799-AA44-BC86-08F4770E896E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85BDA-A7F4-0D47-B428-E57C9DED997F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1"/>
            <a:ext cx="3160435" cy="6369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2C889-6B77-F24F-B6A3-B50FA2369A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6668" y="2680549"/>
            <a:ext cx="4421717" cy="12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9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3"/>
          <p:cNvSpPr>
            <a:spLocks noGrp="1"/>
          </p:cNvSpPr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ts val="8500"/>
              </a:lnSpc>
              <a:defRPr sz="7800" b="0" i="0">
                <a:solidFill>
                  <a:schemeClr val="accent2"/>
                </a:solidFill>
                <a:latin typeface="Calibri Regular"/>
                <a:ea typeface="Calibri Regular"/>
                <a:cs typeface="Calibri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1FC01A-9520-544E-8BB4-04DD0AD8B824}"/>
              </a:ext>
            </a:extLst>
          </p:cNvPr>
          <p:cNvSpPr/>
          <p:nvPr userDrawn="1"/>
        </p:nvSpPr>
        <p:spPr>
          <a:xfrm>
            <a:off x="4038600" y="6440677"/>
            <a:ext cx="41148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D9C2A-F56A-984A-9096-955D4BF0E923}"/>
              </a:ext>
            </a:extLst>
          </p:cNvPr>
          <p:cNvCxnSpPr/>
          <p:nvPr userDrawn="1"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>
                    <a:lumMod val="20000"/>
                    <a:lumOff val="80000"/>
                  </a:schemeClr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FB3BF19-0252-1640-9067-D06F5AC03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4400" y="175378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24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imp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40"/>
            <a:ext cx="11277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89464"/>
            <a:ext cx="11277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650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ight Grey Rad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CC94BB-D688-0947-8012-050CE7C55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26" t="10938" r="7528" b="37586"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39936-2CCF-CA4F-85AE-E542AD107420}"/>
              </a:ext>
            </a:extLst>
          </p:cNvPr>
          <p:cNvSpPr/>
          <p:nvPr userDrawn="1"/>
        </p:nvSpPr>
        <p:spPr>
          <a:xfrm>
            <a:off x="381000" y="6451684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CDF9EC3-5784-7B46-98BA-CD7F0FE725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435" y="2827017"/>
            <a:ext cx="8686800" cy="921329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D44315-94DA-DC44-85CA-22C4F7ABF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BA417-AAEC-3C44-A1A3-9E971C05E8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30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rk Grey Rad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 rot="162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44C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D926E9-9093-154F-8F82-8F962D8DFBDF}"/>
              </a:ext>
            </a:extLst>
          </p:cNvPr>
          <p:cNvSpPr/>
          <p:nvPr userDrawn="1"/>
        </p:nvSpPr>
        <p:spPr>
          <a:xfrm>
            <a:off x="381000" y="6451684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98D3B2-FE07-9C49-BE4F-C775FBEBD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2599" y="3063318"/>
            <a:ext cx="8686800" cy="921329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EC63CE-1876-3B4C-A940-8F0E9BC3C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69F6D-EB96-894C-86B3-EE6E9A4FBC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94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310C49-F56E-6748-AB2E-0ED443C8CE30}"/>
              </a:ext>
            </a:extLst>
          </p:cNvPr>
          <p:cNvSpPr/>
          <p:nvPr userDrawn="1"/>
        </p:nvSpPr>
        <p:spPr>
          <a:xfrm>
            <a:off x="381000" y="6400800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C83A2-DEAB-ED40-A2CD-6341024A50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9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34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3077" b="27692"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4504554"/>
            <a:ext cx="12189052" cy="166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6001" y="4869873"/>
            <a:ext cx="9903052" cy="921329"/>
          </a:xfrm>
        </p:spPr>
        <p:txBody>
          <a:bodyPr>
            <a:noAutofit/>
          </a:bodyPr>
          <a:lstStyle>
            <a:lvl1pPr marL="0" indent="0" algn="ctr">
              <a:buNone/>
              <a:defRPr sz="44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3261B-DA5D-FF44-90F4-AA102B2538FE}"/>
              </a:ext>
            </a:extLst>
          </p:cNvPr>
          <p:cNvGrpSpPr/>
          <p:nvPr userDrawn="1"/>
        </p:nvGrpSpPr>
        <p:grpSpPr>
          <a:xfrm>
            <a:off x="3581402" y="639862"/>
            <a:ext cx="9108919" cy="1461939"/>
            <a:chOff x="4896403" y="1205061"/>
            <a:chExt cx="9108919" cy="14619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7BCEF-C16D-544B-9BAB-50C47BCA2F9E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spc="-151" dirty="0">
                  <a:latin typeface="+mj-lt"/>
                </a:rPr>
                <a:t>The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54802-7799-AA44-BC86-08F4770E896E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spc="-151" dirty="0">
                  <a:latin typeface="Arial" panose="020B0604020202020204" pitchFamily="34" charset="0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85BDA-A7F4-0D47-B428-E57C9DED997F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1"/>
            <a:ext cx="3160435" cy="6369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22ECEC-2BF3-5D48-8652-9778FBC5AC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6668" y="2680549"/>
            <a:ext cx="4421717" cy="12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26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D1477E-52BE-154C-A6F4-ACE2D838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3077" b="27692"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-43530" y="4198349"/>
            <a:ext cx="12189052" cy="921329"/>
          </a:xfrm>
        </p:spPr>
        <p:txBody>
          <a:bodyPr>
            <a:noAutofit/>
          </a:bodyPr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3261B-DA5D-FF44-90F4-AA102B2538FE}"/>
              </a:ext>
            </a:extLst>
          </p:cNvPr>
          <p:cNvGrpSpPr/>
          <p:nvPr userDrawn="1"/>
        </p:nvGrpSpPr>
        <p:grpSpPr>
          <a:xfrm>
            <a:off x="3200402" y="1646776"/>
            <a:ext cx="9108919" cy="1461939"/>
            <a:chOff x="4896403" y="1205061"/>
            <a:chExt cx="9108919" cy="14619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7BCEF-C16D-544B-9BAB-50C47BCA2F9E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spc="-151" dirty="0">
                  <a:latin typeface="+mj-lt"/>
                </a:rPr>
                <a:t>The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54802-7799-AA44-BC86-08F4770E896E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spc="-151" dirty="0">
                  <a:latin typeface="Arial" panose="020B0604020202020204" pitchFamily="34" charset="0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85BDA-A7F4-0D47-B428-E57C9DED997F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323748A-A5DF-9F40-B111-B4BC8166E0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88886"/>
            <a:ext cx="1310291" cy="1393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A0ABF2-36F3-7441-B23E-FAB71B89BD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64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395C659-BBEA-9541-BF61-7287FB838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t="10730" r="8521" b="36195"/>
          <a:stretch/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A3261B-DA5D-FF44-90F4-AA102B2538FE}"/>
              </a:ext>
            </a:extLst>
          </p:cNvPr>
          <p:cNvGrpSpPr/>
          <p:nvPr userDrawn="1"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7BCEF-C16D-544B-9BAB-50C47BCA2F9E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spc="-151" dirty="0">
                  <a:latin typeface="+mj-lt"/>
                </a:rPr>
                <a:t>The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54802-7799-AA44-BC86-08F4770E896E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spc="-151" dirty="0">
                  <a:latin typeface="Arial" panose="020B0604020202020204" pitchFamily="34" charset="0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85BDA-A7F4-0D47-B428-E57C9DED997F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323748A-A5DF-9F40-B111-B4BC8166E0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11981"/>
            <a:ext cx="1310291" cy="139322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4DFFB36-F9CD-CD45-B053-71DF3926E1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5478444"/>
            <a:ext cx="8686800" cy="921329"/>
          </a:xfrm>
        </p:spPr>
        <p:txBody>
          <a:bodyPr>
            <a:noAutofit/>
          </a:bodyPr>
          <a:lstStyle>
            <a:lvl1pPr marL="0" indent="0" algn="l">
              <a:buNone/>
              <a:defRPr sz="40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7CAD45-5A3B-4040-AF10-5F04AE6CB74D}"/>
              </a:ext>
            </a:extLst>
          </p:cNvPr>
          <p:cNvCxnSpPr>
            <a:cxnSpLocks/>
          </p:cNvCxnSpPr>
          <p:nvPr userDrawn="1"/>
        </p:nvCxnSpPr>
        <p:spPr>
          <a:xfrm>
            <a:off x="0" y="5257800"/>
            <a:ext cx="12192000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F347B20-51EF-114A-B479-25928480B8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6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395C659-BBEA-9541-BF61-7287FB838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t="10730" r="8521" b="36195"/>
          <a:stretch/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954802-7799-AA44-BC86-08F4770E896E}"/>
              </a:ext>
            </a:extLst>
          </p:cNvPr>
          <p:cNvSpPr txBox="1"/>
          <p:nvPr userDrawn="1"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151" dirty="0">
                <a:latin typeface="Arial" panose="020B0604020202020204" pitchFamily="34" charset="0"/>
                <a:cs typeface="Arial" panose="020B0604020202020204" pitchFamily="34" charset="0"/>
              </a:rPr>
              <a:t>Accelerating Your Enterprise Business Agility Journey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985BDA-A7F4-0D47-B428-E57C9DED997F}"/>
              </a:ext>
            </a:extLst>
          </p:cNvPr>
          <p:cNvSpPr txBox="1"/>
          <p:nvPr userDrawn="1"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through strategy and measuring what matters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3748A-A5DF-9F40-B111-B4BC8166E0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97" y="1818875"/>
            <a:ext cx="1310291" cy="139322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4F25599-1872-BC4E-9C07-8C841B7F9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5478444"/>
            <a:ext cx="8686800" cy="921329"/>
          </a:xfrm>
        </p:spPr>
        <p:txBody>
          <a:bodyPr>
            <a:noAutofit/>
          </a:bodyPr>
          <a:lstStyle>
            <a:lvl1pPr marL="0" indent="0" algn="l">
              <a:buNone/>
              <a:defRPr sz="40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E57875-8662-024B-A1D9-584AEE66A426}"/>
              </a:ext>
            </a:extLst>
          </p:cNvPr>
          <p:cNvCxnSpPr>
            <a:cxnSpLocks/>
          </p:cNvCxnSpPr>
          <p:nvPr userDrawn="1"/>
        </p:nvCxnSpPr>
        <p:spPr>
          <a:xfrm>
            <a:off x="0" y="5257800"/>
            <a:ext cx="12192000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30AE569-D8BE-FD45-8C7C-0D6732ABBD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7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D1477E-52BE-154C-A6F4-ACE2D838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3077" b="27692"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-43530" y="4198349"/>
            <a:ext cx="12189052" cy="921329"/>
          </a:xfrm>
        </p:spPr>
        <p:txBody>
          <a:bodyPr>
            <a:noAutofit/>
          </a:bodyPr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3261B-DA5D-FF44-90F4-AA102B2538FE}"/>
              </a:ext>
            </a:extLst>
          </p:cNvPr>
          <p:cNvGrpSpPr/>
          <p:nvPr userDrawn="1"/>
        </p:nvGrpSpPr>
        <p:grpSpPr>
          <a:xfrm>
            <a:off x="3200402" y="1646776"/>
            <a:ext cx="9108919" cy="1461939"/>
            <a:chOff x="4896403" y="1205061"/>
            <a:chExt cx="9108919" cy="14619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7BCEF-C16D-544B-9BAB-50C47BCA2F9E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54802-7799-AA44-BC86-08F4770E896E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85BDA-A7F4-0D47-B428-E57C9DED997F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323748A-A5DF-9F40-B111-B4BC8166E0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88886"/>
            <a:ext cx="1310291" cy="1393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6CA81-7AE6-1047-82D7-AB37B7E526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23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Calibri Regular"/>
              </a:defRPr>
            </a:lvl1pPr>
            <a:lvl2pPr>
              <a:defRPr b="0" i="0">
                <a:latin typeface="Calibri Regular"/>
              </a:defRPr>
            </a:lvl2pPr>
            <a:lvl3pPr>
              <a:defRPr b="0" i="0">
                <a:latin typeface="Calibri Regular"/>
              </a:defRPr>
            </a:lvl3pPr>
            <a:lvl4pPr>
              <a:defRPr b="0" i="0">
                <a:latin typeface="Calibri Regular"/>
              </a:defRPr>
            </a:lvl4pPr>
            <a:lvl5pPr>
              <a:defRPr b="0" i="0">
                <a:latin typeface="Calibri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47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7440"/>
            <a:ext cx="54102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7000" y="1837440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403BAB-DA71-5445-80D4-9E4C5BE6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8655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8FF8A-ABDB-D148-AAE4-55A85750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3837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Logo Top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C39936-2CCF-CA4F-85AE-E542AD107420}"/>
              </a:ext>
            </a:extLst>
          </p:cNvPr>
          <p:cNvSpPr/>
          <p:nvPr userDrawn="1"/>
        </p:nvSpPr>
        <p:spPr>
          <a:xfrm>
            <a:off x="381000" y="6400800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AgilityHealth® | Confidential &amp; Proprietary</a:t>
            </a:r>
          </a:p>
        </p:txBody>
      </p:sp>
      <p:sp>
        <p:nvSpPr>
          <p:cNvPr id="8" name="Title Placeholder 3">
            <a:extLst>
              <a:ext uri="{FF2B5EF4-FFF2-40B4-BE49-F238E27FC236}">
                <a16:creationId xmlns:a16="http://schemas.microsoft.com/office/drawing/2014/main" id="{230551A1-C79C-7B41-BCEC-18962BB4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83C12A-BDEE-1A42-88B5-3B677A174D29}"/>
              </a:ext>
            </a:extLst>
          </p:cNvPr>
          <p:cNvCxnSpPr/>
          <p:nvPr userDrawn="1"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>
                    <a:lumMod val="20000"/>
                    <a:lumOff val="80000"/>
                  </a:schemeClr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D787C2-EFAA-874A-8AEB-AEB0F86E4C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4400" y="175378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40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 preserve="1">
  <p:cSld name="Caselet (4 Stats)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05"/>
          <p:cNvSpPr txBox="1">
            <a:spLocks noGrp="1"/>
          </p:cNvSpPr>
          <p:nvPr>
            <p:ph type="body" idx="14"/>
          </p:nvPr>
        </p:nvSpPr>
        <p:spPr>
          <a:xfrm>
            <a:off x="682337" y="1064830"/>
            <a:ext cx="10896168" cy="83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marR="0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69" name="Google Shape;769;p105"/>
          <p:cNvSpPr>
            <a:spLocks noGrp="1"/>
          </p:cNvSpPr>
          <p:nvPr>
            <p:ph type="body" idx="1"/>
          </p:nvPr>
        </p:nvSpPr>
        <p:spPr>
          <a:xfrm>
            <a:off x="682337" y="3309726"/>
            <a:ext cx="5382491" cy="501612"/>
          </a:xfrm>
          <a:prstGeom prst="roundRect">
            <a:avLst>
              <a:gd name="adj" fmla="val 86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70" name="Google Shape;770;p105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5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1" name="Google Shape;771;p105"/>
          <p:cNvSpPr>
            <a:spLocks noGrp="1"/>
          </p:cNvSpPr>
          <p:nvPr>
            <p:ph type="body" idx="2"/>
          </p:nvPr>
        </p:nvSpPr>
        <p:spPr>
          <a:xfrm>
            <a:off x="6197411" y="3314203"/>
            <a:ext cx="5382491" cy="501612"/>
          </a:xfrm>
          <a:prstGeom prst="roundRect">
            <a:avLst>
              <a:gd name="adj" fmla="val 86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73" name="Google Shape;773;p105"/>
          <p:cNvSpPr txBox="1">
            <a:spLocks noGrp="1"/>
          </p:cNvSpPr>
          <p:nvPr>
            <p:ph type="body" idx="3"/>
          </p:nvPr>
        </p:nvSpPr>
        <p:spPr>
          <a:xfrm>
            <a:off x="142601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4" name="Google Shape;774;p105"/>
          <p:cNvSpPr txBox="1">
            <a:spLocks noGrp="1"/>
          </p:cNvSpPr>
          <p:nvPr>
            <p:ph type="body" idx="4"/>
          </p:nvPr>
        </p:nvSpPr>
        <p:spPr>
          <a:xfrm>
            <a:off x="4273383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5" name="Google Shape;775;p105"/>
          <p:cNvSpPr txBox="1">
            <a:spLocks noGrp="1"/>
          </p:cNvSpPr>
          <p:nvPr>
            <p:ph type="body" idx="5"/>
          </p:nvPr>
        </p:nvSpPr>
        <p:spPr>
          <a:xfrm>
            <a:off x="713233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6" name="Google Shape;776;p105"/>
          <p:cNvSpPr txBox="1">
            <a:spLocks noGrp="1"/>
          </p:cNvSpPr>
          <p:nvPr>
            <p:ph type="body" idx="6"/>
          </p:nvPr>
        </p:nvSpPr>
        <p:spPr>
          <a:xfrm>
            <a:off x="9987417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7" name="Google Shape;777;p105"/>
          <p:cNvSpPr txBox="1">
            <a:spLocks noGrp="1"/>
          </p:cNvSpPr>
          <p:nvPr>
            <p:ph type="body" idx="7"/>
          </p:nvPr>
        </p:nvSpPr>
        <p:spPr>
          <a:xfrm>
            <a:off x="682336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8" name="Google Shape;778;p105"/>
          <p:cNvSpPr txBox="1">
            <a:spLocks noGrp="1"/>
          </p:cNvSpPr>
          <p:nvPr>
            <p:ph type="body" idx="8"/>
          </p:nvPr>
        </p:nvSpPr>
        <p:spPr>
          <a:xfrm>
            <a:off x="352392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9" name="Google Shape;779;p105"/>
          <p:cNvSpPr txBox="1">
            <a:spLocks noGrp="1"/>
          </p:cNvSpPr>
          <p:nvPr>
            <p:ph type="body" idx="9"/>
          </p:nvPr>
        </p:nvSpPr>
        <p:spPr>
          <a:xfrm>
            <a:off x="6394443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05"/>
          <p:cNvSpPr txBox="1">
            <a:spLocks noGrp="1"/>
          </p:cNvSpPr>
          <p:nvPr>
            <p:ph type="body" idx="13"/>
          </p:nvPr>
        </p:nvSpPr>
        <p:spPr>
          <a:xfrm>
            <a:off x="923024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105"/>
          <p:cNvSpPr txBox="1">
            <a:spLocks noGrp="1"/>
          </p:cNvSpPr>
          <p:nvPr>
            <p:ph type="body" idx="15"/>
          </p:nvPr>
        </p:nvSpPr>
        <p:spPr>
          <a:xfrm>
            <a:off x="682337" y="3934623"/>
            <a:ext cx="5382491" cy="225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lvl="0" indent="-3301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566" lvl="2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754" lvl="3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5943" lvl="4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84" name="Google Shape;784;p105"/>
          <p:cNvSpPr txBox="1">
            <a:spLocks noGrp="1"/>
          </p:cNvSpPr>
          <p:nvPr>
            <p:ph type="body" idx="16"/>
          </p:nvPr>
        </p:nvSpPr>
        <p:spPr>
          <a:xfrm>
            <a:off x="6196014" y="3934623"/>
            <a:ext cx="5387521" cy="225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lvl="0" indent="-3301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566" lvl="2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27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3"/>
          <p:cNvSpPr>
            <a:spLocks noGrp="1"/>
          </p:cNvSpPr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ts val="8500"/>
              </a:lnSpc>
              <a:defRPr sz="7800" b="0" i="0">
                <a:solidFill>
                  <a:schemeClr val="accent2"/>
                </a:solidFill>
                <a:latin typeface="Calibri Regular"/>
                <a:ea typeface="Calibri Regular"/>
                <a:cs typeface="Calibri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1FC01A-9520-544E-8BB4-04DD0AD8B824}"/>
              </a:ext>
            </a:extLst>
          </p:cNvPr>
          <p:cNvSpPr/>
          <p:nvPr userDrawn="1"/>
        </p:nvSpPr>
        <p:spPr>
          <a:xfrm>
            <a:off x="4038600" y="6440677"/>
            <a:ext cx="41148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AgillityHealth® | Confidential &amp; Proprietary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D9C2A-F56A-984A-9096-955D4BF0E923}"/>
              </a:ext>
            </a:extLst>
          </p:cNvPr>
          <p:cNvCxnSpPr/>
          <p:nvPr userDrawn="1"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>
                    <a:lumMod val="20000"/>
                    <a:lumOff val="80000"/>
                  </a:schemeClr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D77C025-6031-9B4C-BBA7-943962F8B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4400" y="175378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97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imp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40"/>
            <a:ext cx="11277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89464"/>
            <a:ext cx="11277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169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ight Grey Rad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CC94BB-D688-0947-8012-050CE7C55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26" t="10938" r="7528" b="37586"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39936-2CCF-CA4F-85AE-E542AD107420}"/>
              </a:ext>
            </a:extLst>
          </p:cNvPr>
          <p:cNvSpPr/>
          <p:nvPr userDrawn="1"/>
        </p:nvSpPr>
        <p:spPr>
          <a:xfrm>
            <a:off x="381000" y="6451684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AgilityHealth® | Confidential &amp; Proprietary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CDF9EC3-5784-7B46-98BA-CD7F0FE725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435" y="2827017"/>
            <a:ext cx="8686800" cy="921329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D44315-94DA-DC44-85CA-22C4F7ABF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0D8D8-F63B-B542-84DE-FA7C4535EF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9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rk Grey Rad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 rot="162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endParaRPr lang="en-US" sz="1600" b="0" dirty="0">
              <a:solidFill>
                <a:schemeClr val="accent5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D926E9-9093-154F-8F82-8F962D8DFBDF}"/>
              </a:ext>
            </a:extLst>
          </p:cNvPr>
          <p:cNvSpPr/>
          <p:nvPr userDrawn="1"/>
        </p:nvSpPr>
        <p:spPr>
          <a:xfrm>
            <a:off x="381000" y="6451684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AgilityHealth® | Confidential &amp; Proprietary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98D3B2-FE07-9C49-BE4F-C775FBEBD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2599" y="3063318"/>
            <a:ext cx="8686800" cy="921329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EC63CE-1876-3B4C-A940-8F0E9BC3C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F831D-8069-7744-844C-1BC34D1A37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32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310C49-F56E-6748-AB2E-0ED443C8CE30}"/>
              </a:ext>
            </a:extLst>
          </p:cNvPr>
          <p:cNvSpPr/>
          <p:nvPr userDrawn="1"/>
        </p:nvSpPr>
        <p:spPr>
          <a:xfrm>
            <a:off x="381000" y="6400800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AgilityHealth® | Confidential &amp;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68D52-AED7-1F4D-8D84-CA7AB6FDC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47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395C659-BBEA-9541-BF61-7287FB838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t="10730" r="8521" b="36195"/>
          <a:stretch/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A3261B-DA5D-FF44-90F4-AA102B2538FE}"/>
              </a:ext>
            </a:extLst>
          </p:cNvPr>
          <p:cNvGrpSpPr/>
          <p:nvPr userDrawn="1"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7BCEF-C16D-544B-9BAB-50C47BCA2F9E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54802-7799-AA44-BC86-08F4770E896E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85BDA-A7F4-0D47-B428-E57C9DED997F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323748A-A5DF-9F40-B111-B4BC8166E0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11981"/>
            <a:ext cx="1310291" cy="139322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4DFFB36-F9CD-CD45-B053-71DF3926E1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5478444"/>
            <a:ext cx="8686800" cy="921329"/>
          </a:xfrm>
        </p:spPr>
        <p:txBody>
          <a:bodyPr>
            <a:noAutofit/>
          </a:bodyPr>
          <a:lstStyle>
            <a:lvl1pPr marL="0" indent="0" algn="l">
              <a:buNone/>
              <a:defRPr sz="40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7CAD45-5A3B-4040-AF10-5F04AE6CB74D}"/>
              </a:ext>
            </a:extLst>
          </p:cNvPr>
          <p:cNvCxnSpPr>
            <a:cxnSpLocks/>
          </p:cNvCxnSpPr>
          <p:nvPr userDrawn="1"/>
        </p:nvCxnSpPr>
        <p:spPr>
          <a:xfrm>
            <a:off x="0" y="5257800"/>
            <a:ext cx="12192000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E901EE0-E71D-0347-A8AC-4FE939630E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11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167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ith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05B5AB-1F71-3B43-9F26-E409593A1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76200"/>
            <a:ext cx="12268200" cy="71599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CB15D9-B81F-E64F-8920-81698CBB0F01}"/>
              </a:ext>
            </a:extLst>
          </p:cNvPr>
          <p:cNvSpPr/>
          <p:nvPr userDrawn="1"/>
        </p:nvSpPr>
        <p:spPr>
          <a:xfrm>
            <a:off x="0" y="3810000"/>
            <a:ext cx="12268200" cy="1426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4355CB-4B59-B943-880A-354DF7AEBA90}"/>
              </a:ext>
            </a:extLst>
          </p:cNvPr>
          <p:cNvCxnSpPr/>
          <p:nvPr userDrawn="1"/>
        </p:nvCxnSpPr>
        <p:spPr>
          <a:xfrm>
            <a:off x="0" y="5257800"/>
            <a:ext cx="12268200" cy="0"/>
          </a:xfrm>
          <a:prstGeom prst="line">
            <a:avLst/>
          </a:prstGeom>
          <a:ln w="57150">
            <a:gradFill>
              <a:gsLst>
                <a:gs pos="0">
                  <a:schemeClr val="bg1"/>
                </a:gs>
                <a:gs pos="100000">
                  <a:schemeClr val="accent6"/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8BFDCB7-0A2D-D54F-8A2D-972D15618B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7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90424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91" y="250251"/>
            <a:ext cx="11235128" cy="640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865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4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84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lvl="0" indent="-406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2pPr>
            <a:lvl3pPr marL="1371566" lvl="2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5" name="Google Shape;675;p84"/>
          <p:cNvSpPr txBox="1"/>
          <p:nvPr/>
        </p:nvSpPr>
        <p:spPr>
          <a:xfrm>
            <a:off x="4756255" y="6519448"/>
            <a:ext cx="2667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www.agilityhealthradar.com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502865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lanview Horizon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16" y="1251057"/>
            <a:ext cx="11216640" cy="4564839"/>
          </a:xfrm>
          <a:prstGeom prst="rect">
            <a:avLst/>
          </a:prstGeom>
        </p:spPr>
        <p:txBody>
          <a:bodyPr>
            <a:normAutofit/>
          </a:bodyPr>
          <a:lstStyle>
            <a:lvl1pPr marL="243829" indent="-243829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2667" kern="1200" spc="-4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 sz="2400" spc="-4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 sz="2133" spc="-4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 sz="2133" spc="-4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 sz="2133" spc="-4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2216" y="397615"/>
            <a:ext cx="9753600" cy="853440"/>
          </a:xfrm>
          <a:prstGeom prst="rect">
            <a:avLst/>
          </a:prstGeom>
        </p:spPr>
        <p:txBody>
          <a:bodyPr lIns="91440" tIns="91440" rIns="91440" bIns="91440" anchor="t" anchorCtr="0">
            <a:normAutofit/>
          </a:bodyPr>
          <a:lstStyle>
            <a:lvl1pPr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defRPr sz="3733" spc="-4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26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Arial Regular"/>
              </a:defRPr>
            </a:lvl1pPr>
            <a:lvl2pPr>
              <a:defRPr b="0" i="0">
                <a:latin typeface="Arial Regular"/>
              </a:defRPr>
            </a:lvl2pPr>
            <a:lvl3pPr>
              <a:defRPr b="0" i="0">
                <a:latin typeface="Arial Regular"/>
              </a:defRPr>
            </a:lvl3pPr>
            <a:lvl4pPr>
              <a:defRPr b="0" i="0">
                <a:latin typeface="Arial Regular"/>
              </a:defRPr>
            </a:lvl4pPr>
            <a:lvl5pPr>
              <a:defRPr b="0" i="0">
                <a:latin typeface="Arial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628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-3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1"/>
          <p:cNvSpPr/>
          <p:nvPr/>
        </p:nvSpPr>
        <p:spPr>
          <a:xfrm>
            <a:off x="3000" y="5139190"/>
            <a:ext cx="12189000" cy="11059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41"/>
          <p:cNvSpPr txBox="1">
            <a:spLocks noGrp="1"/>
          </p:cNvSpPr>
          <p:nvPr>
            <p:ph type="title"/>
          </p:nvPr>
        </p:nvSpPr>
        <p:spPr>
          <a:xfrm>
            <a:off x="2055354" y="5209314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2" name="Google Shape;2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610" y="-3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0621" y="1514019"/>
            <a:ext cx="8821063" cy="352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B6394-FBFE-B443-A043-F7BEEF1B2E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30401" y="160905"/>
            <a:ext cx="4441465" cy="12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67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3077" b="27692"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4504554"/>
            <a:ext cx="12189052" cy="166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6001" y="4869873"/>
            <a:ext cx="9903052" cy="921329"/>
          </a:xfrm>
        </p:spPr>
        <p:txBody>
          <a:bodyPr>
            <a:noAutofit/>
          </a:bodyPr>
          <a:lstStyle>
            <a:lvl1pPr marL="0" indent="0" algn="ctr">
              <a:buNone/>
              <a:defRPr sz="44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3261B-DA5D-FF44-90F4-AA102B2538FE}"/>
              </a:ext>
            </a:extLst>
          </p:cNvPr>
          <p:cNvGrpSpPr/>
          <p:nvPr/>
        </p:nvGrpSpPr>
        <p:grpSpPr>
          <a:xfrm>
            <a:off x="3581402" y="639862"/>
            <a:ext cx="9108919" cy="1461939"/>
            <a:chOff x="4896403" y="1205061"/>
            <a:chExt cx="9108919" cy="14619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7BCEF-C16D-544B-9BAB-50C47BCA2F9E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spc="-151" dirty="0">
                  <a:latin typeface="+mj-lt"/>
                </a:rPr>
                <a:t>The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54802-7799-AA44-BC86-08F4770E896E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spc="-151" dirty="0">
                  <a:latin typeface="Arial" panose="020B0604020202020204" pitchFamily="34" charset="0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85BDA-A7F4-0D47-B428-E57C9DED997F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1"/>
            <a:ext cx="3160435" cy="63695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B7DBF0-A668-4FF7-A70B-49A211DDC2CF}"/>
              </a:ext>
            </a:extLst>
          </p:cNvPr>
          <p:cNvSpPr/>
          <p:nvPr userDrawn="1"/>
        </p:nvSpPr>
        <p:spPr>
          <a:xfrm>
            <a:off x="1" y="4504554"/>
            <a:ext cx="12189052" cy="1667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DBBB32-3E4A-4211-9C88-9948582B8959}"/>
              </a:ext>
            </a:extLst>
          </p:cNvPr>
          <p:cNvGrpSpPr/>
          <p:nvPr userDrawn="1"/>
        </p:nvGrpSpPr>
        <p:grpSpPr>
          <a:xfrm>
            <a:off x="3581402" y="639862"/>
            <a:ext cx="9108919" cy="1461939"/>
            <a:chOff x="4896403" y="1205061"/>
            <a:chExt cx="9108919" cy="146193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971997-AE5C-47DF-B406-DE992C1444BB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7070A6-84BC-42B3-81A6-3A826E057D69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13A805-CD92-445C-941E-0D7F4BE727BC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8C353CF-9FBA-45D6-9259-157F9F6EE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1"/>
            <a:ext cx="3160435" cy="63695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90AE38-51C1-7740-BEBB-697327BA3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6668" y="2680549"/>
            <a:ext cx="4421717" cy="12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62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6D1477E-52BE-154C-A6F4-ACE2D838DE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69" t="3077" b="27692"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-43530" y="4198349"/>
            <a:ext cx="12189052" cy="921329"/>
          </a:xfrm>
        </p:spPr>
        <p:txBody>
          <a:bodyPr>
            <a:noAutofit/>
          </a:bodyPr>
          <a:lstStyle>
            <a:lvl1pPr marL="0" indent="0" algn="ctr">
              <a:buNone/>
              <a:defRPr sz="48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3261B-DA5D-FF44-90F4-AA102B2538FE}"/>
              </a:ext>
            </a:extLst>
          </p:cNvPr>
          <p:cNvGrpSpPr/>
          <p:nvPr/>
        </p:nvGrpSpPr>
        <p:grpSpPr>
          <a:xfrm>
            <a:off x="3200402" y="1646776"/>
            <a:ext cx="9108919" cy="1461939"/>
            <a:chOff x="4896403" y="1205061"/>
            <a:chExt cx="9108919" cy="14619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7BCEF-C16D-544B-9BAB-50C47BCA2F9E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spc="-151" dirty="0">
                  <a:latin typeface="+mj-lt"/>
                </a:rPr>
                <a:t>The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54802-7799-AA44-BC86-08F4770E896E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spc="-151" dirty="0">
                  <a:latin typeface="Arial" panose="020B0604020202020204" pitchFamily="34" charset="0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85BDA-A7F4-0D47-B428-E57C9DED997F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323748A-A5DF-9F40-B111-B4BC8166E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88886"/>
            <a:ext cx="1310291" cy="13932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10BE7F6-A54E-4D9D-8C35-F1F366E631B0}"/>
              </a:ext>
            </a:extLst>
          </p:cNvPr>
          <p:cNvSpPr/>
          <p:nvPr userDrawn="1"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F2BC2-9F15-40BB-B5F3-11E290963F5B}"/>
              </a:ext>
            </a:extLst>
          </p:cNvPr>
          <p:cNvGrpSpPr/>
          <p:nvPr userDrawn="1"/>
        </p:nvGrpSpPr>
        <p:grpSpPr>
          <a:xfrm>
            <a:off x="3200402" y="1646776"/>
            <a:ext cx="9108919" cy="1461939"/>
            <a:chOff x="4896403" y="1205061"/>
            <a:chExt cx="9108919" cy="146193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2F02F1-43DA-4440-B00C-303B8C40698E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A8DCA1-F752-4E7C-8AD1-797CDA264265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041A4B-3FCA-4C3E-889A-05A94DB5CBA7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48254BB-F9EE-45DE-8DDE-227837CE37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88886"/>
            <a:ext cx="1310291" cy="13932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C08C14-CD6A-0A40-AED6-08D29FFE51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395C659-BBEA-9541-BF61-7287FB838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t="10730" r="8521" b="36195"/>
          <a:stretch/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954802-7799-AA44-BC86-08F4770E896E}"/>
              </a:ext>
            </a:extLst>
          </p:cNvPr>
          <p:cNvSpPr txBox="1"/>
          <p:nvPr userDrawn="1"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1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Accelerating Your Enterprise Business Agility Journey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985BDA-A7F4-0D47-B428-E57C9DED997F}"/>
              </a:ext>
            </a:extLst>
          </p:cNvPr>
          <p:cNvSpPr txBox="1"/>
          <p:nvPr userDrawn="1"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strategy and measuring what matters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3748A-A5DF-9F40-B111-B4BC8166E0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97" y="1818875"/>
            <a:ext cx="1310291" cy="139322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4F25599-1872-BC4E-9C07-8C841B7F9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5478444"/>
            <a:ext cx="8686800" cy="921329"/>
          </a:xfrm>
        </p:spPr>
        <p:txBody>
          <a:bodyPr>
            <a:noAutofit/>
          </a:bodyPr>
          <a:lstStyle>
            <a:lvl1pPr marL="0" indent="0" algn="l">
              <a:buNone/>
              <a:defRPr sz="40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E57875-8662-024B-A1D9-584AEE66A426}"/>
              </a:ext>
            </a:extLst>
          </p:cNvPr>
          <p:cNvCxnSpPr>
            <a:cxnSpLocks/>
          </p:cNvCxnSpPr>
          <p:nvPr userDrawn="1"/>
        </p:nvCxnSpPr>
        <p:spPr>
          <a:xfrm>
            <a:off x="0" y="5257800"/>
            <a:ext cx="12192000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A7F7904-FAB3-1948-A8B8-51649C1E74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993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395C659-BBEA-9541-BF61-7287FB838E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t="10730" r="8521" b="36195"/>
          <a:stretch/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A3261B-DA5D-FF44-90F4-AA102B2538FE}"/>
              </a:ext>
            </a:extLst>
          </p:cNvPr>
          <p:cNvGrpSpPr/>
          <p:nvPr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C7BCEF-C16D-544B-9BAB-50C47BCA2F9E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spc="-151" dirty="0">
                  <a:latin typeface="+mj-lt"/>
                </a:rPr>
                <a:t>The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954802-7799-AA44-BC86-08F4770E896E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spc="-151" dirty="0">
                  <a:latin typeface="Arial" panose="020B0604020202020204" pitchFamily="34" charset="0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85BDA-A7F4-0D47-B428-E57C9DED997F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323748A-A5DF-9F40-B111-B4BC8166E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11981"/>
            <a:ext cx="1310291" cy="139322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4DFFB36-F9CD-CD45-B053-71DF3926E1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5478444"/>
            <a:ext cx="8686800" cy="921329"/>
          </a:xfrm>
        </p:spPr>
        <p:txBody>
          <a:bodyPr>
            <a:noAutofit/>
          </a:bodyPr>
          <a:lstStyle>
            <a:lvl1pPr marL="0" indent="0" algn="l">
              <a:buNone/>
              <a:defRPr sz="40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7CAD45-5A3B-4040-AF10-5F04AE6CB74D}"/>
              </a:ext>
            </a:extLst>
          </p:cNvPr>
          <p:cNvCxnSpPr>
            <a:cxnSpLocks/>
          </p:cNvCxnSpPr>
          <p:nvPr/>
        </p:nvCxnSpPr>
        <p:spPr>
          <a:xfrm>
            <a:off x="0" y="5257800"/>
            <a:ext cx="12192000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8C9EB-223D-4443-AF05-DE5A34051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t="10730" r="8521" b="36195"/>
          <a:stretch/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F3512CF-5BEC-40DF-9355-33EC13654ACC}"/>
              </a:ext>
            </a:extLst>
          </p:cNvPr>
          <p:cNvGrpSpPr/>
          <p:nvPr userDrawn="1"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96C863-F6C1-4BE7-9EED-8D65DF570620}"/>
                </a:ext>
              </a:extLst>
            </p:cNvPr>
            <p:cNvSpPr txBox="1"/>
            <p:nvPr userDrawn="1"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70F323-F5AC-421A-AA31-7BAF4F371D97}"/>
                </a:ext>
              </a:extLst>
            </p:cNvPr>
            <p:cNvSpPr txBox="1"/>
            <p:nvPr userDrawn="1"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-151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world’s leading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5D5A02-0F8A-4666-BF42-8E82134F6D0C}"/>
                </a:ext>
              </a:extLst>
            </p:cNvPr>
            <p:cNvSpPr txBox="1"/>
            <p:nvPr userDrawn="1"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Agile measurement &amp; growth platform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7F2290F-CB67-4311-9AE1-931E87AD16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11981"/>
            <a:ext cx="1310291" cy="139322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C7F469-6F39-4026-9918-6FD98F316DD8}"/>
              </a:ext>
            </a:extLst>
          </p:cNvPr>
          <p:cNvCxnSpPr>
            <a:cxnSpLocks/>
          </p:cNvCxnSpPr>
          <p:nvPr userDrawn="1"/>
        </p:nvCxnSpPr>
        <p:spPr>
          <a:xfrm>
            <a:off x="0" y="5257800"/>
            <a:ext cx="12192000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951D4F55-0078-E64B-86AC-F7B79DC1E3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6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- 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395C659-BBEA-9541-BF61-7287FB838E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t="10730" r="8521" b="36195"/>
          <a:stretch/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954802-7799-AA44-BC86-08F4770E896E}"/>
              </a:ext>
            </a:extLst>
          </p:cNvPr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151" dirty="0">
                <a:latin typeface="Arial" panose="020B0604020202020204" pitchFamily="34" charset="0"/>
                <a:cs typeface="Arial" panose="020B0604020202020204" pitchFamily="34" charset="0"/>
              </a:rPr>
              <a:t>Accelerating Your Enterprise Business Agility Journey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985BDA-A7F4-0D47-B428-E57C9DED997F}"/>
              </a:ext>
            </a:extLst>
          </p:cNvPr>
          <p:cNvSpPr txBox="1"/>
          <p:nvPr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through strategy and measuring what matters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3748A-A5DF-9F40-B111-B4BC8166E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97" y="1818875"/>
            <a:ext cx="1310291" cy="139322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4F25599-1872-BC4E-9C07-8C841B7F9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5478444"/>
            <a:ext cx="8686800" cy="921329"/>
          </a:xfrm>
        </p:spPr>
        <p:txBody>
          <a:bodyPr>
            <a:noAutofit/>
          </a:bodyPr>
          <a:lstStyle>
            <a:lvl1pPr marL="0" indent="0" algn="l">
              <a:buNone/>
              <a:defRPr sz="40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E57875-8662-024B-A1D9-584AEE66A426}"/>
              </a:ext>
            </a:extLst>
          </p:cNvPr>
          <p:cNvCxnSpPr>
            <a:cxnSpLocks/>
          </p:cNvCxnSpPr>
          <p:nvPr/>
        </p:nvCxnSpPr>
        <p:spPr>
          <a:xfrm>
            <a:off x="0" y="5257800"/>
            <a:ext cx="12192000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D6CB261-0CDC-4AE7-944B-BD4837B24B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t="10730" r="8521" b="36195"/>
          <a:stretch/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09AB82-9139-4AB1-98FE-B2AD8C6C737D}"/>
              </a:ext>
            </a:extLst>
          </p:cNvPr>
          <p:cNvSpPr txBox="1"/>
          <p:nvPr userDrawn="1"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1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Accelerating Your Enterprise Business Agility Journey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0DECD-C72C-4AEC-B5F0-4D42C89E75D5}"/>
              </a:ext>
            </a:extLst>
          </p:cNvPr>
          <p:cNvSpPr txBox="1"/>
          <p:nvPr userDrawn="1"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strategy and measuring what matters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5356F1-0B08-480B-B335-706370418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97" y="1818875"/>
            <a:ext cx="1310291" cy="13932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F6462E-966E-4B05-A265-328F9D415AEE}"/>
              </a:ext>
            </a:extLst>
          </p:cNvPr>
          <p:cNvCxnSpPr>
            <a:cxnSpLocks/>
          </p:cNvCxnSpPr>
          <p:nvPr userDrawn="1"/>
        </p:nvCxnSpPr>
        <p:spPr>
          <a:xfrm>
            <a:off x="0" y="5257800"/>
            <a:ext cx="12192000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61BB6F3-EBF0-C043-8D57-35DF606A89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93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Calibri Regular"/>
              </a:defRPr>
            </a:lvl1pPr>
            <a:lvl2pPr>
              <a:defRPr b="0" i="0">
                <a:latin typeface="Calibri Regular"/>
              </a:defRPr>
            </a:lvl2pPr>
            <a:lvl3pPr>
              <a:defRPr b="0" i="0">
                <a:latin typeface="Calibri Regular"/>
              </a:defRPr>
            </a:lvl3pPr>
            <a:lvl4pPr>
              <a:defRPr b="0" i="0">
                <a:latin typeface="Calibri Regular"/>
              </a:defRPr>
            </a:lvl4pPr>
            <a:lvl5pPr>
              <a:defRPr b="0" i="0">
                <a:latin typeface="Calibri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968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7440"/>
            <a:ext cx="5410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7000" y="1837440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403BAB-DA71-5445-80D4-9E4C5BE6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88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8FF8A-ABDB-D148-AAE4-55A85750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77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Logo Top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C39936-2CCF-CA4F-85AE-E542AD107420}"/>
              </a:ext>
            </a:extLst>
          </p:cNvPr>
          <p:cNvSpPr/>
          <p:nvPr/>
        </p:nvSpPr>
        <p:spPr>
          <a:xfrm>
            <a:off x="381000" y="6400800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lang="en-US" sz="1051" b="0" i="0" baseline="0" dirty="0" err="1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sp>
        <p:nvSpPr>
          <p:cNvPr id="8" name="Title Placeholder 3">
            <a:extLst>
              <a:ext uri="{FF2B5EF4-FFF2-40B4-BE49-F238E27FC236}">
                <a16:creationId xmlns:a16="http://schemas.microsoft.com/office/drawing/2014/main" id="{230551A1-C79C-7B41-BCEC-18962BB4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83C12A-BDEE-1A42-88B5-3B677A174D29}"/>
              </a:ext>
            </a:extLst>
          </p:cNvPr>
          <p:cNvCxnSpPr/>
          <p:nvPr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>
                    <a:lumMod val="20000"/>
                    <a:lumOff val="80000"/>
                  </a:schemeClr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7CAA25F-51CD-4177-A1D9-4C8C0070D34F}"/>
              </a:ext>
            </a:extLst>
          </p:cNvPr>
          <p:cNvSpPr/>
          <p:nvPr userDrawn="1"/>
        </p:nvSpPr>
        <p:spPr>
          <a:xfrm>
            <a:off x="381000" y="6400800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A5CB58-BE02-466E-9EA3-83DAE06CE570}"/>
              </a:ext>
            </a:extLst>
          </p:cNvPr>
          <p:cNvCxnSpPr/>
          <p:nvPr userDrawn="1"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>
                    <a:lumMod val="20000"/>
                    <a:lumOff val="80000"/>
                  </a:schemeClr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6DBB2B1-FBC7-3648-83C3-BA6869145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4400" y="175378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28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 preserve="1">
  <p:cSld name="Caselet (4 Stats)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05"/>
          <p:cNvSpPr txBox="1">
            <a:spLocks noGrp="1"/>
          </p:cNvSpPr>
          <p:nvPr>
            <p:ph type="body" idx="14"/>
          </p:nvPr>
        </p:nvSpPr>
        <p:spPr>
          <a:xfrm>
            <a:off x="682337" y="1064830"/>
            <a:ext cx="10896168" cy="83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marR="0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9" name="Google Shape;769;p105"/>
          <p:cNvSpPr>
            <a:spLocks noGrp="1"/>
          </p:cNvSpPr>
          <p:nvPr>
            <p:ph type="body" idx="1"/>
          </p:nvPr>
        </p:nvSpPr>
        <p:spPr>
          <a:xfrm>
            <a:off x="682337" y="3309726"/>
            <a:ext cx="5382491" cy="501612"/>
          </a:xfrm>
          <a:prstGeom prst="roundRect">
            <a:avLst>
              <a:gd name="adj" fmla="val 86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0" name="Google Shape;770;p105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5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71" name="Google Shape;771;p105"/>
          <p:cNvSpPr>
            <a:spLocks noGrp="1"/>
          </p:cNvSpPr>
          <p:nvPr>
            <p:ph type="body" idx="2"/>
          </p:nvPr>
        </p:nvSpPr>
        <p:spPr>
          <a:xfrm>
            <a:off x="6197411" y="3314203"/>
            <a:ext cx="5382491" cy="501612"/>
          </a:xfrm>
          <a:prstGeom prst="roundRect">
            <a:avLst>
              <a:gd name="adj" fmla="val 86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3" name="Google Shape;773;p105"/>
          <p:cNvSpPr txBox="1">
            <a:spLocks noGrp="1"/>
          </p:cNvSpPr>
          <p:nvPr>
            <p:ph type="body" idx="3"/>
          </p:nvPr>
        </p:nvSpPr>
        <p:spPr>
          <a:xfrm>
            <a:off x="142601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4" name="Google Shape;774;p105"/>
          <p:cNvSpPr txBox="1">
            <a:spLocks noGrp="1"/>
          </p:cNvSpPr>
          <p:nvPr>
            <p:ph type="body" idx="4"/>
          </p:nvPr>
        </p:nvSpPr>
        <p:spPr>
          <a:xfrm>
            <a:off x="4273383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5" name="Google Shape;775;p105"/>
          <p:cNvSpPr txBox="1">
            <a:spLocks noGrp="1"/>
          </p:cNvSpPr>
          <p:nvPr>
            <p:ph type="body" idx="5"/>
          </p:nvPr>
        </p:nvSpPr>
        <p:spPr>
          <a:xfrm>
            <a:off x="713233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6" name="Google Shape;776;p105"/>
          <p:cNvSpPr txBox="1">
            <a:spLocks noGrp="1"/>
          </p:cNvSpPr>
          <p:nvPr>
            <p:ph type="body" idx="6"/>
          </p:nvPr>
        </p:nvSpPr>
        <p:spPr>
          <a:xfrm>
            <a:off x="9987417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7" name="Google Shape;777;p105"/>
          <p:cNvSpPr txBox="1">
            <a:spLocks noGrp="1"/>
          </p:cNvSpPr>
          <p:nvPr>
            <p:ph type="body" idx="7"/>
          </p:nvPr>
        </p:nvSpPr>
        <p:spPr>
          <a:xfrm>
            <a:off x="682336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8" name="Google Shape;778;p105"/>
          <p:cNvSpPr txBox="1">
            <a:spLocks noGrp="1"/>
          </p:cNvSpPr>
          <p:nvPr>
            <p:ph type="body" idx="8"/>
          </p:nvPr>
        </p:nvSpPr>
        <p:spPr>
          <a:xfrm>
            <a:off x="352392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9" name="Google Shape;779;p105"/>
          <p:cNvSpPr txBox="1">
            <a:spLocks noGrp="1"/>
          </p:cNvSpPr>
          <p:nvPr>
            <p:ph type="body" idx="9"/>
          </p:nvPr>
        </p:nvSpPr>
        <p:spPr>
          <a:xfrm>
            <a:off x="6394443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0" name="Google Shape;780;p105"/>
          <p:cNvSpPr txBox="1">
            <a:spLocks noGrp="1"/>
          </p:cNvSpPr>
          <p:nvPr>
            <p:ph type="body" idx="13"/>
          </p:nvPr>
        </p:nvSpPr>
        <p:spPr>
          <a:xfrm>
            <a:off x="923024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3" name="Google Shape;783;p105"/>
          <p:cNvSpPr txBox="1">
            <a:spLocks noGrp="1"/>
          </p:cNvSpPr>
          <p:nvPr>
            <p:ph type="body" idx="15"/>
          </p:nvPr>
        </p:nvSpPr>
        <p:spPr>
          <a:xfrm>
            <a:off x="682337" y="3934623"/>
            <a:ext cx="5382491" cy="225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lvl="0" indent="-3301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566" lvl="2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754" lvl="3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5943" lvl="4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4" name="Google Shape;784;p105"/>
          <p:cNvSpPr txBox="1">
            <a:spLocks noGrp="1"/>
          </p:cNvSpPr>
          <p:nvPr>
            <p:ph type="body" idx="16"/>
          </p:nvPr>
        </p:nvSpPr>
        <p:spPr>
          <a:xfrm>
            <a:off x="6196014" y="3934623"/>
            <a:ext cx="5387521" cy="225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lvl="0" indent="-3301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566" lvl="2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5238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3"/>
          <p:cNvSpPr>
            <a:spLocks noGrp="1"/>
          </p:cNvSpPr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ts val="8500"/>
              </a:lnSpc>
              <a:defRPr sz="7800" b="0" i="0">
                <a:solidFill>
                  <a:schemeClr val="accent2"/>
                </a:solidFill>
                <a:latin typeface="Calibri Regular"/>
                <a:ea typeface="Calibri Regular"/>
                <a:cs typeface="Calibri Regular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1FC01A-9520-544E-8BB4-04DD0AD8B824}"/>
              </a:ext>
            </a:extLst>
          </p:cNvPr>
          <p:cNvSpPr/>
          <p:nvPr/>
        </p:nvSpPr>
        <p:spPr>
          <a:xfrm>
            <a:off x="4038600" y="6440677"/>
            <a:ext cx="41148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lang="en-US" sz="1051" b="0" i="0" baseline="0" dirty="0" err="1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AgillityHealth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9D9C2A-F56A-984A-9096-955D4BF0E923}"/>
              </a:ext>
            </a:extLst>
          </p:cNvPr>
          <p:cNvCxnSpPr/>
          <p:nvPr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>
                    <a:lumMod val="20000"/>
                    <a:lumOff val="80000"/>
                  </a:schemeClr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03A21F1-DC0D-4679-B534-C68279DE7848}"/>
              </a:ext>
            </a:extLst>
          </p:cNvPr>
          <p:cNvSpPr/>
          <p:nvPr userDrawn="1"/>
        </p:nvSpPr>
        <p:spPr>
          <a:xfrm>
            <a:off x="4038600" y="6440677"/>
            <a:ext cx="41148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8D02CF-5942-4E39-81FE-2003CE24EFC1}"/>
              </a:ext>
            </a:extLst>
          </p:cNvPr>
          <p:cNvCxnSpPr/>
          <p:nvPr userDrawn="1"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>
                    <a:lumMod val="20000"/>
                    <a:lumOff val="80000"/>
                  </a:schemeClr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5726E1C-7C9C-854C-8CAA-DB5F11AF8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4400" y="175378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27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imp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40"/>
            <a:ext cx="11277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89464"/>
            <a:ext cx="11277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584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ight Grey Rad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CC94BB-D688-0947-8012-050CE7C55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26" t="10938" r="7528" b="37586"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39936-2CCF-CA4F-85AE-E542AD107420}"/>
              </a:ext>
            </a:extLst>
          </p:cNvPr>
          <p:cNvSpPr/>
          <p:nvPr/>
        </p:nvSpPr>
        <p:spPr>
          <a:xfrm>
            <a:off x="381000" y="6451684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lang="en-US" sz="1051" b="0" i="0" baseline="0" dirty="0" err="1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CDF9EC3-5784-7B46-98BA-CD7F0FE725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435" y="2827017"/>
            <a:ext cx="8686800" cy="921329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D44315-94DA-DC44-85CA-22C4F7ABF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02923C-B9CC-47EF-AEDF-56D49B2B3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26" t="10938" r="7528" b="37586"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45F03-27D8-463E-BCCB-048E40189D62}"/>
              </a:ext>
            </a:extLst>
          </p:cNvPr>
          <p:cNvSpPr/>
          <p:nvPr userDrawn="1"/>
        </p:nvSpPr>
        <p:spPr>
          <a:xfrm>
            <a:off x="381000" y="6451684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E2EBF3-81AC-4D1C-B900-357ADCDC8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B19DED-0871-404B-9914-86AE34B2AF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18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Calibri Regular"/>
              </a:defRPr>
            </a:lvl1pPr>
            <a:lvl2pPr>
              <a:defRPr b="0" i="0">
                <a:latin typeface="Calibri Regular"/>
              </a:defRPr>
            </a:lvl2pPr>
            <a:lvl3pPr>
              <a:defRPr b="0" i="0">
                <a:latin typeface="Calibri Regular"/>
              </a:defRPr>
            </a:lvl3pPr>
            <a:lvl4pPr>
              <a:defRPr b="0" i="0">
                <a:latin typeface="Calibri Regular"/>
              </a:defRPr>
            </a:lvl4pPr>
            <a:lvl5pPr>
              <a:defRPr b="0" i="0">
                <a:latin typeface="Calibri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4399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ark Grey Rad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rot="162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endParaRPr lang="en-US" sz="1600" b="0" dirty="0">
              <a:solidFill>
                <a:schemeClr val="accent5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D926E9-9093-154F-8F82-8F962D8DFBDF}"/>
              </a:ext>
            </a:extLst>
          </p:cNvPr>
          <p:cNvSpPr/>
          <p:nvPr/>
        </p:nvSpPr>
        <p:spPr>
          <a:xfrm>
            <a:off x="381000" y="6451684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lang="en-US" sz="1051" b="0" i="0" baseline="0" dirty="0" err="1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98D3B2-FE07-9C49-BE4F-C775FBEBD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2599" y="3063318"/>
            <a:ext cx="8686800" cy="921329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EC63CE-1876-3B4C-A940-8F0E9BC3C2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5F10BD-76C6-4D83-B218-8440EA05B0CB}"/>
              </a:ext>
            </a:extLst>
          </p:cNvPr>
          <p:cNvSpPr/>
          <p:nvPr userDrawn="1"/>
        </p:nvSpPr>
        <p:spPr bwMode="auto">
          <a:xfrm rot="162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44C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AD69C2-5C8E-4CC1-927E-C0EC8EA7F9A6}"/>
              </a:ext>
            </a:extLst>
          </p:cNvPr>
          <p:cNvSpPr/>
          <p:nvPr userDrawn="1"/>
        </p:nvSpPr>
        <p:spPr>
          <a:xfrm>
            <a:off x="381000" y="6451684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49A634-9EC2-4AF3-BFAD-0042D0A08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39" t="-1936" r="1" b="-4521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B8A385-2212-7A41-8733-E39D6D938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46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310C49-F56E-6748-AB2E-0ED443C8CE30}"/>
              </a:ext>
            </a:extLst>
          </p:cNvPr>
          <p:cNvSpPr/>
          <p:nvPr/>
        </p:nvSpPr>
        <p:spPr>
          <a:xfrm>
            <a:off x="381000" y="6400800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lang="en-US" sz="1051" b="0" i="0" baseline="0" dirty="0" err="1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91A4FF-88A1-4F33-8707-5BE11CD7060A}"/>
              </a:ext>
            </a:extLst>
          </p:cNvPr>
          <p:cNvSpPr/>
          <p:nvPr userDrawn="1"/>
        </p:nvSpPr>
        <p:spPr>
          <a:xfrm>
            <a:off x="381000" y="6400800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AgilityHealth® | Confidential &amp; Proprietary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B5B6D-454C-9647-9814-3B3DF2B15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00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823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"/>
          <p:cNvSpPr txBox="1">
            <a:spLocks noGrp="1"/>
          </p:cNvSpPr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title" idx="2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DAA49D-07C2-B545-80F3-4F77AC38F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6668" y="2680549"/>
            <a:ext cx="4421717" cy="12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47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3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6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3505200" y="960975"/>
            <a:ext cx="8789300" cy="1461918"/>
            <a:chOff x="4896401" y="1205061"/>
            <a:chExt cx="8789300" cy="1461918"/>
          </a:xfrm>
        </p:grpSpPr>
        <p:sp>
          <p:nvSpPr>
            <p:cNvPr id="44" name="Google Shape;44;p3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4E92F-BB34-BF4A-B75B-EA81FA2782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6668" y="2680549"/>
            <a:ext cx="4421717" cy="12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86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297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56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6" b="-4520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6" b="-4520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None/>
              <a:defRPr sz="6000"/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 sz="6000"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 sz="6000"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 sz="6000"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 sz="6000"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 sz="6000"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 sz="6000"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 sz="6000"/>
            </a:lvl8pPr>
            <a:lvl9pPr lvl="8">
              <a:spcBef>
                <a:spcPts val="100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80E905-54AC-B042-A22D-C530D3E130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16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8"/>
          <p:cNvGrpSpPr/>
          <p:nvPr/>
        </p:nvGrpSpPr>
        <p:grpSpPr>
          <a:xfrm>
            <a:off x="3200400" y="1646776"/>
            <a:ext cx="8789339" cy="1461939"/>
            <a:chOff x="4896401" y="1205061"/>
            <a:chExt cx="8789339" cy="1461938"/>
          </a:xfrm>
        </p:grpSpPr>
        <p:sp>
          <p:nvSpPr>
            <p:cNvPr id="72" name="Google Shape;72;p8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8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8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8"/>
          <p:cNvSpPr txBox="1">
            <a:spLocks noGrp="1"/>
          </p:cNvSpPr>
          <p:nvPr>
            <p:ph type="title"/>
          </p:nvPr>
        </p:nvSpPr>
        <p:spPr>
          <a:xfrm>
            <a:off x="-43525" y="4192475"/>
            <a:ext cx="122355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BF56C8-0C5A-D949-ACF5-2225BE955C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95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3">
  <p:cSld name="Title Slide - Op 3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9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9"/>
          <p:cNvGrpSpPr/>
          <p:nvPr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80" name="Google Shape;80;p9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81" name="Google Shape;81;p9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82" name="Google Shape;82;p9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83" name="Google Shape;83;p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9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6" name="Google Shape;86;p9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9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0" name="Google Shape;90;p9"/>
          <p:cNvGrpSpPr/>
          <p:nvPr/>
        </p:nvGrpSpPr>
        <p:grpSpPr>
          <a:xfrm>
            <a:off x="2895600" y="1875375"/>
            <a:ext cx="8789300" cy="1461918"/>
            <a:chOff x="4896401" y="1205061"/>
            <a:chExt cx="8789300" cy="1461918"/>
          </a:xfrm>
        </p:grpSpPr>
        <p:sp>
          <p:nvSpPr>
            <p:cNvPr id="91" name="Google Shape;91;p9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9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9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" name="Google Shape;9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CB48016-6235-D746-876D-708076020C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7440"/>
            <a:ext cx="54102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7000" y="1837440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403BAB-DA71-5445-80D4-9E4C5BE6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1174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0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0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/>
          </a:p>
        </p:txBody>
      </p:sp>
      <p:sp>
        <p:nvSpPr>
          <p:cNvPr id="100" name="Google Shape;100;p10"/>
          <p:cNvSpPr txBox="1"/>
          <p:nvPr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/>
          </a:p>
        </p:txBody>
      </p:sp>
      <p:pic>
        <p:nvPicPr>
          <p:cNvPr id="101" name="Google Shape;101;p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10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4" name="Google Shape;104;p10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0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0"/>
          <p:cNvSpPr txBox="1"/>
          <p:nvPr/>
        </p:nvSpPr>
        <p:spPr>
          <a:xfrm>
            <a:off x="3017600" y="3300325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0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0" name="Google Shape;11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0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10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F6D7B6-76AD-7E4E-9F32-2C266D8F9F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98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04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"/>
          <p:cNvSpPr txBox="1">
            <a:spLocks noGrp="1"/>
          </p:cNvSpPr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1" name="Google Shape;12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4838BF-FC18-C24B-903A-FC09C715A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4400" y="175378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941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body" idx="1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2"/>
          </p:nvPr>
        </p:nvSpPr>
        <p:spPr>
          <a:xfrm>
            <a:off x="489600" y="1046400"/>
            <a:ext cx="11199900" cy="65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3"/>
          </p:nvPr>
        </p:nvSpPr>
        <p:spPr>
          <a:xfrm>
            <a:off x="617600" y="1927000"/>
            <a:ext cx="68580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None/>
              <a:defRPr sz="1200"/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4"/>
          </p:nvPr>
        </p:nvSpPr>
        <p:spPr>
          <a:xfrm>
            <a:off x="1449599" y="1927000"/>
            <a:ext cx="160020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5"/>
          </p:nvPr>
        </p:nvSpPr>
        <p:spPr>
          <a:xfrm>
            <a:off x="3486933" y="1927000"/>
            <a:ext cx="68580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6"/>
          </p:nvPr>
        </p:nvSpPr>
        <p:spPr>
          <a:xfrm>
            <a:off x="4318932" y="1927000"/>
            <a:ext cx="160020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7"/>
          </p:nvPr>
        </p:nvSpPr>
        <p:spPr>
          <a:xfrm>
            <a:off x="6356267" y="1927000"/>
            <a:ext cx="68580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8"/>
          </p:nvPr>
        </p:nvSpPr>
        <p:spPr>
          <a:xfrm>
            <a:off x="7188266" y="1927000"/>
            <a:ext cx="160020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9"/>
          </p:nvPr>
        </p:nvSpPr>
        <p:spPr>
          <a:xfrm>
            <a:off x="9225600" y="1927000"/>
            <a:ext cx="68580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3"/>
          </p:nvPr>
        </p:nvSpPr>
        <p:spPr>
          <a:xfrm>
            <a:off x="10057599" y="1927000"/>
            <a:ext cx="160020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100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body" idx="14"/>
          </p:nvPr>
        </p:nvSpPr>
        <p:spPr>
          <a:xfrm>
            <a:off x="6314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15"/>
          </p:nvPr>
        </p:nvSpPr>
        <p:spPr>
          <a:xfrm>
            <a:off x="617600" y="3095000"/>
            <a:ext cx="5040000" cy="685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6"/>
          </p:nvPr>
        </p:nvSpPr>
        <p:spPr>
          <a:xfrm>
            <a:off x="6356330" y="3095000"/>
            <a:ext cx="5301600" cy="685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5758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sz="78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0" name="Google Shape;140;p14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14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" name="Google Shape;144;p14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B3368F-B7A0-B944-826D-DEEF835F7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4400" y="175378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14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ection Slide" type="secHead">
  <p:cSld name="Simple Section Slid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548640" y="1709740"/>
            <a:ext cx="11277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1"/>
          </p:nvPr>
        </p:nvSpPr>
        <p:spPr>
          <a:xfrm>
            <a:off x="548640" y="4752000"/>
            <a:ext cx="11274600" cy="107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None/>
              <a:defRPr>
                <a:solidFill>
                  <a:srgbClr val="7A7A7A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8031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6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6" b="-4520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6" b="-4520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156" name="Google Shape;156;p16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000A3-F054-FF4F-8C0F-013CD8BB7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00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04654-1383-4F40-8958-150B8D2301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276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7107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2">
  <p:cSld name="Title Slide - Op 1 2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0"/>
          <p:cNvPicPr preferRelativeResize="0"/>
          <p:nvPr/>
        </p:nvPicPr>
        <p:blipFill rotWithShape="1"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0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77" name="Google Shape;177;p20"/>
          <p:cNvGrpSpPr/>
          <p:nvPr/>
        </p:nvGrpSpPr>
        <p:grpSpPr>
          <a:xfrm>
            <a:off x="3480018" y="639861"/>
            <a:ext cx="9210263" cy="1461918"/>
            <a:chOff x="4795019" y="1205061"/>
            <a:chExt cx="9210263" cy="1461918"/>
          </a:xfrm>
        </p:grpSpPr>
        <p:sp>
          <p:nvSpPr>
            <p:cNvPr id="178" name="Google Shape;178;p20"/>
            <p:cNvSpPr txBox="1"/>
            <p:nvPr/>
          </p:nvSpPr>
          <p:spPr>
            <a:xfrm>
              <a:off x="4795019" y="1601159"/>
              <a:ext cx="995684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dirty="0"/>
            </a:p>
          </p:txBody>
        </p:sp>
        <p:sp>
          <p:nvSpPr>
            <p:cNvPr id="179" name="Google Shape;179;p20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180" name="Google Shape;180;p20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181" name="Google Shape;181;p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4B64D4-7ACD-E44C-A4CE-1AF1C6A537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6668" y="2680549"/>
            <a:ext cx="4421717" cy="12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6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8FF8A-ABDB-D148-AAE4-55A85750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89192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838200" y="323086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body" idx="1"/>
          </p:nvPr>
        </p:nvSpPr>
        <p:spPr>
          <a:xfrm>
            <a:off x="2603673" y="1158264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body" idx="2"/>
          </p:nvPr>
        </p:nvSpPr>
        <p:spPr>
          <a:xfrm>
            <a:off x="6940193" y="1158264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196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Calibri Regular"/>
              </a:defRPr>
            </a:lvl1pPr>
            <a:lvl2pPr>
              <a:defRPr b="0" i="0">
                <a:latin typeface="Calibri Regular"/>
              </a:defRPr>
            </a:lvl2pPr>
            <a:lvl3pPr>
              <a:defRPr b="0" i="0">
                <a:latin typeface="Calibri Regular"/>
              </a:defRPr>
            </a:lvl3pPr>
            <a:lvl4pPr>
              <a:defRPr b="0" i="0">
                <a:latin typeface="Calibri Regular"/>
              </a:defRPr>
            </a:lvl4pPr>
            <a:lvl5pPr>
              <a:defRPr b="0" i="0">
                <a:latin typeface="Calibri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5353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76200"/>
            <a:ext cx="12268200" cy="715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7"/>
          <p:cNvSpPr/>
          <p:nvPr/>
        </p:nvSpPr>
        <p:spPr>
          <a:xfrm>
            <a:off x="0" y="3810000"/>
            <a:ext cx="12268199" cy="14264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" name="Google Shape;34;p67"/>
          <p:cNvCxnSpPr/>
          <p:nvPr/>
        </p:nvCxnSpPr>
        <p:spPr>
          <a:xfrm>
            <a:off x="0" y="5257800"/>
            <a:ext cx="12268199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F961EC-C43D-CE42-8E29-20397E6B58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938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8FF8A-ABDB-D148-AAE4-55A85750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03499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Calibri Regular"/>
              </a:defRPr>
            </a:lvl1pPr>
            <a:lvl2pPr>
              <a:defRPr b="0" i="0">
                <a:latin typeface="Calibri Regular"/>
              </a:defRPr>
            </a:lvl2pPr>
            <a:lvl3pPr>
              <a:defRPr b="0" i="0">
                <a:latin typeface="Calibri Regular"/>
              </a:defRPr>
            </a:lvl3pPr>
            <a:lvl4pPr>
              <a:defRPr b="0" i="0">
                <a:latin typeface="Calibri Regular"/>
              </a:defRPr>
            </a:lvl4pPr>
            <a:lvl5pPr>
              <a:defRPr b="0" i="0">
                <a:latin typeface="Calibri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0405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9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49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9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49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9"/>
          <p:cNvSpPr txBox="1">
            <a:spLocks noGrp="1"/>
          </p:cNvSpPr>
          <p:nvPr>
            <p:ph type="title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2" name="Google Shape;32;p49"/>
          <p:cNvGrpSpPr/>
          <p:nvPr/>
        </p:nvGrpSpPr>
        <p:grpSpPr>
          <a:xfrm>
            <a:off x="3505200" y="960975"/>
            <a:ext cx="8789300" cy="1461918"/>
            <a:chOff x="4896401" y="1205061"/>
            <a:chExt cx="8789300" cy="1461918"/>
          </a:xfrm>
        </p:grpSpPr>
        <p:sp>
          <p:nvSpPr>
            <p:cNvPr id="33" name="Google Shape;33;p49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49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49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41E6322-A092-A444-822A-8EB18D63C4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6668" y="2680549"/>
            <a:ext cx="4421717" cy="12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13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0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2046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1"/>
          <p:cNvSpPr txBox="1">
            <a:spLocks noGrp="1"/>
          </p:cNvSpPr>
          <p:nvPr>
            <p:ph type="title"/>
          </p:nvPr>
        </p:nvSpPr>
        <p:spPr>
          <a:xfrm>
            <a:off x="838200" y="323086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body" idx="1"/>
          </p:nvPr>
        </p:nvSpPr>
        <p:spPr>
          <a:xfrm>
            <a:off x="2603673" y="1158264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body" idx="2"/>
          </p:nvPr>
        </p:nvSpPr>
        <p:spPr>
          <a:xfrm>
            <a:off x="6940193" y="1158264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6301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2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371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3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3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1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Logo Top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C39936-2CCF-CA4F-85AE-E542AD107420}"/>
              </a:ext>
            </a:extLst>
          </p:cNvPr>
          <p:cNvSpPr/>
          <p:nvPr userDrawn="1"/>
        </p:nvSpPr>
        <p:spPr>
          <a:xfrm>
            <a:off x="381000" y="6400800"/>
            <a:ext cx="76200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| Confidential &amp; Proprietary</a:t>
            </a:r>
          </a:p>
        </p:txBody>
      </p:sp>
      <p:sp>
        <p:nvSpPr>
          <p:cNvPr id="8" name="Title Placeholder 3">
            <a:extLst>
              <a:ext uri="{FF2B5EF4-FFF2-40B4-BE49-F238E27FC236}">
                <a16:creationId xmlns:a16="http://schemas.microsoft.com/office/drawing/2014/main" id="{230551A1-C79C-7B41-BCEC-18962BB4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83C12A-BDEE-1A42-88B5-3B677A174D29}"/>
              </a:ext>
            </a:extLst>
          </p:cNvPr>
          <p:cNvCxnSpPr/>
          <p:nvPr userDrawn="1"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>
                    <a:lumMod val="20000"/>
                    <a:lumOff val="80000"/>
                  </a:schemeClr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A0B8EA-4E76-124F-A50F-31425E8DE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4400" y="175378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44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4"/>
          <p:cNvPicPr preferRelativeResize="0"/>
          <p:nvPr/>
        </p:nvPicPr>
        <p:blipFill rotWithShape="1">
          <a:blip r:embed="rId2">
            <a:alphaModFix/>
          </a:blip>
          <a:srcRect b="-1"/>
          <a:stretch/>
        </p:blipFill>
        <p:spPr>
          <a:xfrm>
            <a:off x="0" y="-76200"/>
            <a:ext cx="12268200" cy="715997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4"/>
          <p:cNvSpPr/>
          <p:nvPr/>
        </p:nvSpPr>
        <p:spPr>
          <a:xfrm>
            <a:off x="0" y="3810000"/>
            <a:ext cx="12268199" cy="14264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" name="Google Shape;51;p54"/>
          <p:cNvCxnSpPr/>
          <p:nvPr/>
        </p:nvCxnSpPr>
        <p:spPr>
          <a:xfrm>
            <a:off x="0" y="5257800"/>
            <a:ext cx="12268199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9EE7E13-944D-B143-99C6-14C14613D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304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47883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6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8048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7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7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1648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58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8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8"/>
          <p:cNvPicPr preferRelativeResize="0"/>
          <p:nvPr/>
        </p:nvPicPr>
        <p:blipFill rotWithShape="1">
          <a:blip r:embed="rId3">
            <a:alphaModFix/>
          </a:blip>
          <a:srcRect t="-1936" b="-4519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58"/>
          <p:cNvPicPr preferRelativeResize="0"/>
          <p:nvPr/>
        </p:nvPicPr>
        <p:blipFill rotWithShape="1">
          <a:blip r:embed="rId3">
            <a:alphaModFix/>
          </a:blip>
          <a:srcRect t="-1936" b="-4519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58"/>
          <p:cNvSpPr txBox="1">
            <a:spLocks noGrp="1"/>
          </p:cNvSpPr>
          <p:nvPr>
            <p:ph type="subTitle" idx="1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60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5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71093D-AF35-7B40-A734-27A061E6C5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916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ection Slide" type="secHead">
  <p:cSld name="Simple Section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9"/>
          <p:cNvSpPr txBox="1">
            <a:spLocks noGrp="1"/>
          </p:cNvSpPr>
          <p:nvPr>
            <p:ph type="title"/>
          </p:nvPr>
        </p:nvSpPr>
        <p:spPr>
          <a:xfrm>
            <a:off x="548640" y="1709740"/>
            <a:ext cx="11277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9"/>
          <p:cNvSpPr txBox="1">
            <a:spLocks noGrp="1"/>
          </p:cNvSpPr>
          <p:nvPr>
            <p:ph type="subTitle" idx="1"/>
          </p:nvPr>
        </p:nvSpPr>
        <p:spPr>
          <a:xfrm>
            <a:off x="548640" y="4752000"/>
            <a:ext cx="112746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>
                <a:solidFill>
                  <a:srgbClr val="7A7A7A"/>
                </a:solidFill>
              </a:defRPr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7715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6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60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60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6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60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60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0"/>
          <p:cNvSpPr txBox="1">
            <a:spLocks noGrp="1"/>
          </p:cNvSpPr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60"/>
          <p:cNvSpPr txBox="1">
            <a:spLocks noGrp="1"/>
          </p:cNvSpPr>
          <p:nvPr>
            <p:ph type="title" idx="2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614B0F-274F-394D-9928-46AD0F2CF7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6668" y="2680549"/>
            <a:ext cx="4421717" cy="12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242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6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61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6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61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61"/>
          <p:cNvGrpSpPr/>
          <p:nvPr/>
        </p:nvGrpSpPr>
        <p:grpSpPr>
          <a:xfrm>
            <a:off x="3200400" y="1646776"/>
            <a:ext cx="8789339" cy="1461939"/>
            <a:chOff x="4896401" y="1205061"/>
            <a:chExt cx="8789339" cy="1461938"/>
          </a:xfrm>
        </p:grpSpPr>
        <p:sp>
          <p:nvSpPr>
            <p:cNvPr id="93" name="Google Shape;93;p61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61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61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61"/>
          <p:cNvSpPr txBox="1">
            <a:spLocks noGrp="1"/>
          </p:cNvSpPr>
          <p:nvPr>
            <p:ph type="title"/>
          </p:nvPr>
        </p:nvSpPr>
        <p:spPr>
          <a:xfrm>
            <a:off x="-43525" y="4192475"/>
            <a:ext cx="12235499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179B63-8F17-0E4F-BBB3-B39F2E353B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396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3">
  <p:cSld name="Title Slide - Op 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62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62"/>
          <p:cNvGrpSpPr/>
          <p:nvPr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101" name="Google Shape;101;p62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62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62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4" name="Google Shape;10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62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7" name="Google Shape;107;p62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62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62"/>
          <p:cNvGrpSpPr/>
          <p:nvPr/>
        </p:nvGrpSpPr>
        <p:grpSpPr>
          <a:xfrm>
            <a:off x="2895600" y="1875375"/>
            <a:ext cx="8789300" cy="1461918"/>
            <a:chOff x="4896401" y="1205061"/>
            <a:chExt cx="8789300" cy="1461918"/>
          </a:xfrm>
        </p:grpSpPr>
        <p:sp>
          <p:nvSpPr>
            <p:cNvPr id="112" name="Google Shape;112;p62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62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62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5" name="Google Shape;11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62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6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E87D8D-EEEB-E546-A8B4-95C7236C86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32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63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3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63"/>
          <p:cNvSpPr txBox="1"/>
          <p:nvPr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63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5" name="Google Shape;125;p63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3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63"/>
          <p:cNvSpPr txBox="1"/>
          <p:nvPr/>
        </p:nvSpPr>
        <p:spPr>
          <a:xfrm>
            <a:off x="3017600" y="3300325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63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1" name="Google Shape;131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3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6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A5D6DE-EC0C-AD4C-AA09-C2FC6749AD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1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 preserve="1">
  <p:cSld name="Caselet (4 Stats)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05"/>
          <p:cNvSpPr txBox="1">
            <a:spLocks noGrp="1"/>
          </p:cNvSpPr>
          <p:nvPr>
            <p:ph type="body" idx="14"/>
          </p:nvPr>
        </p:nvSpPr>
        <p:spPr>
          <a:xfrm>
            <a:off x="682337" y="1064830"/>
            <a:ext cx="10896168" cy="83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marR="0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69" name="Google Shape;769;p105"/>
          <p:cNvSpPr>
            <a:spLocks noGrp="1"/>
          </p:cNvSpPr>
          <p:nvPr>
            <p:ph type="body" idx="1"/>
          </p:nvPr>
        </p:nvSpPr>
        <p:spPr>
          <a:xfrm>
            <a:off x="682337" y="3309726"/>
            <a:ext cx="5382491" cy="501612"/>
          </a:xfrm>
          <a:prstGeom prst="roundRect">
            <a:avLst>
              <a:gd name="adj" fmla="val 86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70" name="Google Shape;770;p105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5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1" name="Google Shape;771;p105"/>
          <p:cNvSpPr>
            <a:spLocks noGrp="1"/>
          </p:cNvSpPr>
          <p:nvPr>
            <p:ph type="body" idx="2"/>
          </p:nvPr>
        </p:nvSpPr>
        <p:spPr>
          <a:xfrm>
            <a:off x="6197411" y="3314203"/>
            <a:ext cx="5382491" cy="501612"/>
          </a:xfrm>
          <a:prstGeom prst="roundRect">
            <a:avLst>
              <a:gd name="adj" fmla="val 86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73" name="Google Shape;773;p105"/>
          <p:cNvSpPr txBox="1">
            <a:spLocks noGrp="1"/>
          </p:cNvSpPr>
          <p:nvPr>
            <p:ph type="body" idx="3"/>
          </p:nvPr>
        </p:nvSpPr>
        <p:spPr>
          <a:xfrm>
            <a:off x="142601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4" name="Google Shape;774;p105"/>
          <p:cNvSpPr txBox="1">
            <a:spLocks noGrp="1"/>
          </p:cNvSpPr>
          <p:nvPr>
            <p:ph type="body" idx="4"/>
          </p:nvPr>
        </p:nvSpPr>
        <p:spPr>
          <a:xfrm>
            <a:off x="4273383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5" name="Google Shape;775;p105"/>
          <p:cNvSpPr txBox="1">
            <a:spLocks noGrp="1"/>
          </p:cNvSpPr>
          <p:nvPr>
            <p:ph type="body" idx="5"/>
          </p:nvPr>
        </p:nvSpPr>
        <p:spPr>
          <a:xfrm>
            <a:off x="713233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6" name="Google Shape;776;p105"/>
          <p:cNvSpPr txBox="1">
            <a:spLocks noGrp="1"/>
          </p:cNvSpPr>
          <p:nvPr>
            <p:ph type="body" idx="6"/>
          </p:nvPr>
        </p:nvSpPr>
        <p:spPr>
          <a:xfrm>
            <a:off x="9987417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7" name="Google Shape;777;p105"/>
          <p:cNvSpPr txBox="1">
            <a:spLocks noGrp="1"/>
          </p:cNvSpPr>
          <p:nvPr>
            <p:ph type="body" idx="7"/>
          </p:nvPr>
        </p:nvSpPr>
        <p:spPr>
          <a:xfrm>
            <a:off x="682336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8" name="Google Shape;778;p105"/>
          <p:cNvSpPr txBox="1">
            <a:spLocks noGrp="1"/>
          </p:cNvSpPr>
          <p:nvPr>
            <p:ph type="body" idx="8"/>
          </p:nvPr>
        </p:nvSpPr>
        <p:spPr>
          <a:xfrm>
            <a:off x="352392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9" name="Google Shape;779;p105"/>
          <p:cNvSpPr txBox="1">
            <a:spLocks noGrp="1"/>
          </p:cNvSpPr>
          <p:nvPr>
            <p:ph type="body" idx="9"/>
          </p:nvPr>
        </p:nvSpPr>
        <p:spPr>
          <a:xfrm>
            <a:off x="6394443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05"/>
          <p:cNvSpPr txBox="1">
            <a:spLocks noGrp="1"/>
          </p:cNvSpPr>
          <p:nvPr>
            <p:ph type="body" idx="13"/>
          </p:nvPr>
        </p:nvSpPr>
        <p:spPr>
          <a:xfrm>
            <a:off x="923024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189" lvl="0" indent="-22859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105"/>
          <p:cNvSpPr txBox="1">
            <a:spLocks noGrp="1"/>
          </p:cNvSpPr>
          <p:nvPr>
            <p:ph type="body" idx="15"/>
          </p:nvPr>
        </p:nvSpPr>
        <p:spPr>
          <a:xfrm>
            <a:off x="682337" y="3934623"/>
            <a:ext cx="5382491" cy="225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lvl="0" indent="-3301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566" lvl="2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754" lvl="3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5943" lvl="4" indent="-3301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84" name="Google Shape;784;p105"/>
          <p:cNvSpPr txBox="1">
            <a:spLocks noGrp="1"/>
          </p:cNvSpPr>
          <p:nvPr>
            <p:ph type="body" idx="16"/>
          </p:nvPr>
        </p:nvSpPr>
        <p:spPr>
          <a:xfrm>
            <a:off x="6196014" y="3934623"/>
            <a:ext cx="5387521" cy="225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lvl="0" indent="-3301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566" lvl="2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0986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4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64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64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5176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5"/>
          <p:cNvSpPr txBox="1">
            <a:spLocks noGrp="1"/>
          </p:cNvSpPr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CE84E-5B85-DC49-A72C-28121A08B4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4400" y="175378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116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6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6"/>
          <p:cNvSpPr txBox="1">
            <a:spLocks noGrp="1"/>
          </p:cNvSpPr>
          <p:nvPr>
            <p:ph type="body" idx="1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147" name="Google Shape;147;p66"/>
          <p:cNvSpPr txBox="1">
            <a:spLocks noGrp="1"/>
          </p:cNvSpPr>
          <p:nvPr>
            <p:ph type="subTitle" idx="2"/>
          </p:nvPr>
        </p:nvSpPr>
        <p:spPr>
          <a:xfrm>
            <a:off x="489600" y="1046400"/>
            <a:ext cx="111999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6"/>
          <p:cNvSpPr txBox="1">
            <a:spLocks noGrp="1"/>
          </p:cNvSpPr>
          <p:nvPr>
            <p:ph type="subTitle" idx="3"/>
          </p:nvPr>
        </p:nvSpPr>
        <p:spPr>
          <a:xfrm>
            <a:off x="617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6"/>
          <p:cNvSpPr txBox="1">
            <a:spLocks noGrp="1"/>
          </p:cNvSpPr>
          <p:nvPr>
            <p:ph type="subTitle" idx="4"/>
          </p:nvPr>
        </p:nvSpPr>
        <p:spPr>
          <a:xfrm>
            <a:off x="1449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66"/>
          <p:cNvSpPr txBox="1">
            <a:spLocks noGrp="1"/>
          </p:cNvSpPr>
          <p:nvPr>
            <p:ph type="subTitle" idx="5"/>
          </p:nvPr>
        </p:nvSpPr>
        <p:spPr>
          <a:xfrm>
            <a:off x="3486933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6"/>
          <p:cNvSpPr txBox="1">
            <a:spLocks noGrp="1"/>
          </p:cNvSpPr>
          <p:nvPr>
            <p:ph type="subTitle" idx="6"/>
          </p:nvPr>
        </p:nvSpPr>
        <p:spPr>
          <a:xfrm>
            <a:off x="4318932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66"/>
          <p:cNvSpPr txBox="1">
            <a:spLocks noGrp="1"/>
          </p:cNvSpPr>
          <p:nvPr>
            <p:ph type="subTitle" idx="7"/>
          </p:nvPr>
        </p:nvSpPr>
        <p:spPr>
          <a:xfrm>
            <a:off x="6356267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66"/>
          <p:cNvSpPr txBox="1">
            <a:spLocks noGrp="1"/>
          </p:cNvSpPr>
          <p:nvPr>
            <p:ph type="subTitle" idx="8"/>
          </p:nvPr>
        </p:nvSpPr>
        <p:spPr>
          <a:xfrm>
            <a:off x="7188266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4" name="Google Shape;154;p66"/>
          <p:cNvSpPr txBox="1">
            <a:spLocks noGrp="1"/>
          </p:cNvSpPr>
          <p:nvPr>
            <p:ph type="subTitle" idx="9"/>
          </p:nvPr>
        </p:nvSpPr>
        <p:spPr>
          <a:xfrm>
            <a:off x="9225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6"/>
          <p:cNvSpPr txBox="1">
            <a:spLocks noGrp="1"/>
          </p:cNvSpPr>
          <p:nvPr>
            <p:ph type="subTitle" idx="13"/>
          </p:nvPr>
        </p:nvSpPr>
        <p:spPr>
          <a:xfrm>
            <a:off x="10057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6" name="Google Shape;156;p66"/>
          <p:cNvSpPr txBox="1">
            <a:spLocks noGrp="1"/>
          </p:cNvSpPr>
          <p:nvPr>
            <p:ph type="body" idx="14"/>
          </p:nvPr>
        </p:nvSpPr>
        <p:spPr>
          <a:xfrm>
            <a:off x="6314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157" name="Google Shape;157;p66"/>
          <p:cNvSpPr txBox="1">
            <a:spLocks noGrp="1"/>
          </p:cNvSpPr>
          <p:nvPr>
            <p:ph type="subTitle" idx="15"/>
          </p:nvPr>
        </p:nvSpPr>
        <p:spPr>
          <a:xfrm>
            <a:off x="617600" y="3095000"/>
            <a:ext cx="5040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66"/>
          <p:cNvSpPr txBox="1">
            <a:spLocks noGrp="1"/>
          </p:cNvSpPr>
          <p:nvPr>
            <p:ph type="subTitle" idx="16"/>
          </p:nvPr>
        </p:nvSpPr>
        <p:spPr>
          <a:xfrm>
            <a:off x="6356330" y="3095000"/>
            <a:ext cx="5301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5925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7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sz="78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1" name="Google Shape;161;p67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163;p67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" name="Google Shape;165;p67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BA3BA2-9A5B-5A4E-ACFF-09C479B3D9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4400" y="175378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604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8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8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68"/>
          <p:cNvPicPr preferRelativeResize="0"/>
          <p:nvPr/>
        </p:nvPicPr>
        <p:blipFill rotWithShape="1">
          <a:blip r:embed="rId2">
            <a:alphaModFix/>
          </a:blip>
          <a:srcRect t="-1936" b="-4519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8"/>
          <p:cNvPicPr preferRelativeResize="0"/>
          <p:nvPr/>
        </p:nvPicPr>
        <p:blipFill rotWithShape="1">
          <a:blip r:embed="rId2">
            <a:alphaModFix/>
          </a:blip>
          <a:srcRect t="-1936" b="-4519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68"/>
          <p:cNvSpPr txBox="1">
            <a:spLocks noGrp="1"/>
          </p:cNvSpPr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>
            <a:endParaRPr/>
          </a:p>
        </p:txBody>
      </p:sp>
      <p:sp>
        <p:nvSpPr>
          <p:cNvPr id="174" name="Google Shape;174;p6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3EFA46-1121-4243-BF1C-4B0B335005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200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0E907-9589-1648-8756-8CA7507500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30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5849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2">
  <p:cSld name="Title Slide - Op 1 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7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71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1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85" name="Google Shape;185;p71"/>
          <p:cNvGrpSpPr/>
          <p:nvPr/>
        </p:nvGrpSpPr>
        <p:grpSpPr>
          <a:xfrm>
            <a:off x="3480018" y="639861"/>
            <a:ext cx="9210263" cy="1461918"/>
            <a:chOff x="4795019" y="1205061"/>
            <a:chExt cx="9210263" cy="1461918"/>
          </a:xfrm>
        </p:grpSpPr>
        <p:sp>
          <p:nvSpPr>
            <p:cNvPr id="186" name="Google Shape;186;p71"/>
            <p:cNvSpPr txBox="1"/>
            <p:nvPr/>
          </p:nvSpPr>
          <p:spPr>
            <a:xfrm>
              <a:off x="4795019" y="1601159"/>
              <a:ext cx="995684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1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1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9" name="Google Shape;189;p71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DA59ED-5B67-9A40-9A9E-BE24C0926B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4989" y="2467098"/>
            <a:ext cx="4385024" cy="12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9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1AEF0F-D4C7-2A49-8E98-497E548B9CCF}"/>
              </a:ext>
            </a:extLst>
          </p:cNvPr>
          <p:cNvSpPr/>
          <p:nvPr userDrawn="1"/>
        </p:nvSpPr>
        <p:spPr>
          <a:xfrm>
            <a:off x="381000" y="6400801"/>
            <a:ext cx="41148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 | Confidential &amp; Proprietary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8B396F-B502-9B4D-99BC-8C3B48646A35}"/>
              </a:ext>
            </a:extLst>
          </p:cNvPr>
          <p:cNvCxnSpPr/>
          <p:nvPr userDrawn="1"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117BFB4-0055-2948-B0D7-B623757588C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7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  <p:sldLayoutId id="2147484052" r:id="rId15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1AEF0F-D4C7-2A49-8E98-497E548B9CCF}"/>
              </a:ext>
            </a:extLst>
          </p:cNvPr>
          <p:cNvSpPr/>
          <p:nvPr userDrawn="1"/>
        </p:nvSpPr>
        <p:spPr>
          <a:xfrm>
            <a:off x="381000" y="6400801"/>
            <a:ext cx="41148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AgilityHealth®  | Confidential &amp; Proprietary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8B396F-B502-9B4D-99BC-8C3B48646A35}"/>
              </a:ext>
            </a:extLst>
          </p:cNvPr>
          <p:cNvCxnSpPr/>
          <p:nvPr userDrawn="1"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EB4864B-C391-734D-9E92-13731D3BFDC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1" r:id="rId17"/>
    <p:sldLayoutId id="2147484072" r:id="rId18"/>
    <p:sldLayoutId id="2147484073" r:id="rId19"/>
    <p:sldLayoutId id="2147484074" r:id="rId20"/>
    <p:sldLayoutId id="2147484139" r:id="rId21"/>
    <p:sldLayoutId id="2147484140" r:id="rId2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1AEF0F-D4C7-2A49-8E98-497E548B9CCF}"/>
              </a:ext>
            </a:extLst>
          </p:cNvPr>
          <p:cNvSpPr/>
          <p:nvPr/>
        </p:nvSpPr>
        <p:spPr>
          <a:xfrm>
            <a:off x="381000" y="6400801"/>
            <a:ext cx="41148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lang="de-DE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lang="en-US" sz="1051" b="0" i="0" baseline="0" dirty="0" err="1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lang="en-US" sz="1051" b="0" i="0" baseline="0" dirty="0">
                <a:solidFill>
                  <a:schemeClr val="bg2">
                    <a:lumMod val="50000"/>
                  </a:schemeClr>
                </a:solidFill>
                <a:latin typeface="Calibri Regular"/>
                <a:ea typeface="Myriad Pro" charset="0"/>
                <a:cs typeface="Myriad Pro" charset="0"/>
              </a:rPr>
              <a:t>®  | Confidential &amp; Proprietary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8B396F-B502-9B4D-99BC-8C3B48646A35}"/>
              </a:ext>
            </a:extLst>
          </p:cNvPr>
          <p:cNvCxnSpPr/>
          <p:nvPr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E68CE65-1799-48A5-8AE4-DE71F2860F98}"/>
              </a:ext>
            </a:extLst>
          </p:cNvPr>
          <p:cNvSpPr/>
          <p:nvPr userDrawn="1"/>
        </p:nvSpPr>
        <p:spPr>
          <a:xfrm>
            <a:off x="381000" y="6400801"/>
            <a:ext cx="411480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Copyright</a:t>
            </a:r>
            <a:r>
              <a:rPr kumimoji="0" lang="de-DE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©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AgilityHealth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Myriad Pro" charset="0"/>
                <a:cs typeface="Myriad Pro" charset="0"/>
              </a:rPr>
              <a:t>®  | Confidential &amp; Proprietary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F0387B-666E-4120-95D7-194E3223C677}"/>
              </a:ext>
            </a:extLst>
          </p:cNvPr>
          <p:cNvCxnSpPr/>
          <p:nvPr userDrawn="1"/>
        </p:nvCxnSpPr>
        <p:spPr>
          <a:xfrm>
            <a:off x="472189" y="914400"/>
            <a:ext cx="11719811" cy="0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8500">
                  <a:schemeClr val="accent3"/>
                </a:gs>
                <a:gs pos="57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186FB3-D9A4-1C4D-8B43-E95A9AA6BE1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chemeClr val="tx1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alibri Regular"/>
          <a:ea typeface="Calibri Regular"/>
          <a:cs typeface="Calibri Regular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pic>
        <p:nvPicPr>
          <p:cNvPr id="21" name="Google Shape;21;p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10F4EA-2115-EE48-9F87-5CC76280243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56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  <p:sldLayoutId id="2147484105" r:id="rId14"/>
    <p:sldLayoutId id="2147484106" r:id="rId15"/>
    <p:sldLayoutId id="2147484107" r:id="rId16"/>
    <p:sldLayoutId id="2147484108" r:id="rId17"/>
    <p:sldLayoutId id="2147484109" r:id="rId18"/>
    <p:sldLayoutId id="2147484110" r:id="rId19"/>
    <p:sldLayoutId id="2147484111" r:id="rId20"/>
    <p:sldLayoutId id="2147484112" r:id="rId21"/>
    <p:sldLayoutId id="2147484114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4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4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AB22B9-6EEC-5F44-8ABE-E467E69728B7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753600" y="6115697"/>
            <a:ext cx="2116666" cy="5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6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  <p:sldLayoutId id="2147484133" r:id="rId18"/>
    <p:sldLayoutId id="2147484134" r:id="rId19"/>
    <p:sldLayoutId id="2147484135" r:id="rId20"/>
    <p:sldLayoutId id="2147484136" r:id="rId21"/>
    <p:sldLayoutId id="2147484137" r:id="rId22"/>
    <p:sldLayoutId id="2147484138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6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comments" Target="../comments/comment1.xm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0.tif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9.tiff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agilityhealthradar.com/safe-radar-assessments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1"/>
          <p:cNvSpPr txBox="1">
            <a:spLocks noGrp="1"/>
          </p:cNvSpPr>
          <p:nvPr>
            <p:ph type="title"/>
          </p:nvPr>
        </p:nvSpPr>
        <p:spPr>
          <a:xfrm>
            <a:off x="2895600" y="5344195"/>
            <a:ext cx="9185564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dirty="0"/>
              <a:t>AgilityHealth® Overview for Stakeholders</a:t>
            </a:r>
          </a:p>
        </p:txBody>
      </p:sp>
    </p:spTree>
    <p:extLst>
      <p:ext uri="{BB962C8B-B14F-4D97-AF65-F5344CB8AC3E}">
        <p14:creationId xmlns:p14="http://schemas.microsoft.com/office/powerpoint/2010/main" val="373797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1876B5E1-85A9-1841-A907-E38D29BAA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565" y="1266154"/>
            <a:ext cx="846427" cy="6510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8B785C3-E6D8-6047-9959-52991D4E5A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730" y="1259629"/>
            <a:ext cx="728485" cy="6724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47DAD4-3766-EC44-9375-13EE998DFF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1839071" y="1259629"/>
            <a:ext cx="958732" cy="63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6 Questions AgilityHealth® Answers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5732" y="1822011"/>
            <a:ext cx="3235625" cy="1378389"/>
            <a:chOff x="1397956" y="1727319"/>
            <a:chExt cx="3235625" cy="1378389"/>
          </a:xfrm>
        </p:grpSpPr>
        <p:sp>
          <p:nvSpPr>
            <p:cNvPr id="3" name="Rectangle 2"/>
            <p:cNvSpPr/>
            <p:nvPr/>
          </p:nvSpPr>
          <p:spPr>
            <a:xfrm>
              <a:off x="1987542" y="1905379"/>
              <a:ext cx="26460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Myriad Pro" panose="020B0503030403020204" pitchFamily="34" charset="0"/>
                  <a:ea typeface="Myriad Pro" charset="0"/>
                  <a:cs typeface="Myriad Pro" charset="0"/>
                </a:rPr>
                <a:t>Who are my 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Myriad Pro" panose="020B0503030403020204" pitchFamily="34" charset="0"/>
                  <a:ea typeface="Myriad Pro" charset="0"/>
                  <a:cs typeface="Myriad Pro" charset="0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Myriad Pro" panose="020B0503030403020204" pitchFamily="34" charset="0"/>
                  <a:ea typeface="Myriad Pro" charset="0"/>
                  <a:cs typeface="Myriad Pro" charset="0"/>
                </a:rPr>
                <a:t>teams and how are they organized?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97956" y="1727319"/>
              <a:ext cx="72202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82350" y="1822011"/>
            <a:ext cx="3220479" cy="1349651"/>
            <a:chOff x="1577627" y="1727319"/>
            <a:chExt cx="3220479" cy="1349651"/>
          </a:xfrm>
        </p:grpSpPr>
        <p:sp>
          <p:nvSpPr>
            <p:cNvPr id="8" name="Rectangle 7"/>
            <p:cNvSpPr/>
            <p:nvPr/>
          </p:nvSpPr>
          <p:spPr>
            <a:xfrm>
              <a:off x="2190277" y="1876641"/>
              <a:ext cx="26078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44CA0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Are we maturing and performing at every level?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44C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77627" y="1727319"/>
              <a:ext cx="72202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644CA0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644C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80540" y="1822011"/>
            <a:ext cx="3324298" cy="1344112"/>
            <a:chOff x="1815131" y="1727319"/>
            <a:chExt cx="3324298" cy="1344112"/>
          </a:xfrm>
        </p:grpSpPr>
        <p:sp>
          <p:nvSpPr>
            <p:cNvPr id="11" name="Rectangle 10"/>
            <p:cNvSpPr/>
            <p:nvPr/>
          </p:nvSpPr>
          <p:spPr>
            <a:xfrm>
              <a:off x="2490880" y="1871102"/>
              <a:ext cx="264854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8B549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Where can leaders help to accelerate growth?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B5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15131" y="1727319"/>
              <a:ext cx="72202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38B549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8B5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2E2D8B-1E3C-EC43-9146-43DC94E17D9F}"/>
              </a:ext>
            </a:extLst>
          </p:cNvPr>
          <p:cNvGrpSpPr/>
          <p:nvPr/>
        </p:nvGrpSpPr>
        <p:grpSpPr>
          <a:xfrm>
            <a:off x="785732" y="3525436"/>
            <a:ext cx="3358436" cy="2392680"/>
            <a:chOff x="1040816" y="3497679"/>
            <a:chExt cx="3358436" cy="239268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A0212F1-9073-7947-9FB1-72D32C440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2677" y="3497679"/>
              <a:ext cx="715074" cy="762746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040816" y="4191000"/>
              <a:ext cx="3358436" cy="1699359"/>
              <a:chOff x="1292027" y="1688225"/>
              <a:chExt cx="3358436" cy="169935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901806" y="1817924"/>
                <a:ext cx="2748657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EB129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What’s the ROI of this transformation? Where should we focus next?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EB1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92027" y="1688225"/>
                <a:ext cx="72202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EB129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4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DEB1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D8C432D-F963-B147-9CE7-85A665B29C89}"/>
              </a:ext>
            </a:extLst>
          </p:cNvPr>
          <p:cNvGrpSpPr/>
          <p:nvPr/>
        </p:nvGrpSpPr>
        <p:grpSpPr>
          <a:xfrm>
            <a:off x="4557384" y="3525436"/>
            <a:ext cx="3250062" cy="2418164"/>
            <a:chOff x="4644217" y="3439648"/>
            <a:chExt cx="3250062" cy="241816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820E344-852D-D148-9056-515646827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4426" y="3439648"/>
              <a:ext cx="758800" cy="7588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4644217" y="4169564"/>
              <a:ext cx="3250062" cy="1688248"/>
              <a:chOff x="1484909" y="1684364"/>
              <a:chExt cx="2844121" cy="168824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985985" y="1802952"/>
                <a:ext cx="2343045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1E3C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Are the teams aligned to business outcomes and achieving results?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B1E3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84909" y="1684364"/>
                <a:ext cx="72202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1E3C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5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DB1E3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E9EFFD-858C-884B-A545-2240460C27E4}"/>
              </a:ext>
            </a:extLst>
          </p:cNvPr>
          <p:cNvGrpSpPr/>
          <p:nvPr/>
        </p:nvGrpSpPr>
        <p:grpSpPr>
          <a:xfrm>
            <a:off x="8380041" y="3793038"/>
            <a:ext cx="3188050" cy="1854012"/>
            <a:chOff x="8306717" y="3664079"/>
            <a:chExt cx="3188050" cy="185401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686A49B-9787-E645-A851-EAE928E35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0249" y="3664079"/>
              <a:ext cx="889627" cy="593085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8306717" y="4155277"/>
              <a:ext cx="3188050" cy="1362814"/>
              <a:chOff x="1560355" y="1669536"/>
              <a:chExt cx="2762008" cy="136281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059595" y="1832021"/>
                <a:ext cx="226276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31D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Are we growing our Agile talent and key roles?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560355" y="1669536"/>
                <a:ext cx="72202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31D"/>
                    </a:solidFill>
                    <a:effectLst/>
                    <a:uLnTx/>
                    <a:uFillTx/>
                    <a:latin typeface="Myriad Pro" charset="0"/>
                    <a:ea typeface="Myriad Pro" charset="0"/>
                    <a:cs typeface="Myriad Pro" charset="0"/>
                  </a:rPr>
                  <a:t>6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946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5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/>
              <a:t>Roles and Jobs To Be Done</a:t>
            </a:r>
          </a:p>
        </p:txBody>
      </p:sp>
      <p:pic>
        <p:nvPicPr>
          <p:cNvPr id="53" name="Picture Placeholder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4"/>
          <a:stretch/>
        </p:blipFill>
        <p:spPr>
          <a:xfrm>
            <a:off x="9374878" y="1340768"/>
            <a:ext cx="1783997" cy="1783080"/>
          </a:xfrm>
          <a:prstGeom prst="rect">
            <a:avLst/>
          </a:prstGeom>
          <a:ln>
            <a:noFill/>
          </a:ln>
        </p:spPr>
      </p:pic>
      <p:pic>
        <p:nvPicPr>
          <p:cNvPr id="54" name="Picture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612" y="1343784"/>
            <a:ext cx="1783080" cy="1783080"/>
          </a:xfrm>
          <a:prstGeom prst="rect">
            <a:avLst/>
          </a:prstGeom>
        </p:spPr>
      </p:pic>
      <p:pic>
        <p:nvPicPr>
          <p:cNvPr id="55" name="Picture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53" y="1340768"/>
            <a:ext cx="1783080" cy="1783080"/>
          </a:xfrm>
          <a:prstGeom prst="rect">
            <a:avLst/>
          </a:prstGeom>
        </p:spPr>
      </p:pic>
      <p:pic>
        <p:nvPicPr>
          <p:cNvPr id="56" name="Picture Placeholder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668" y="1343784"/>
            <a:ext cx="1783080" cy="1783080"/>
          </a:xfrm>
          <a:prstGeom prst="rect">
            <a:avLst/>
          </a:prstGeom>
        </p:spPr>
      </p:pic>
      <p:pic>
        <p:nvPicPr>
          <p:cNvPr id="57" name="Picture Placeholder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909" y="1343784"/>
            <a:ext cx="1783080" cy="178308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838201" y="1340769"/>
            <a:ext cx="1793251" cy="4499677"/>
            <a:chOff x="838200" y="1924935"/>
            <a:chExt cx="1793251" cy="3970423"/>
          </a:xfrm>
        </p:grpSpPr>
        <p:sp>
          <p:nvSpPr>
            <p:cNvPr id="59" name="Rectangle 58"/>
            <p:cNvSpPr/>
            <p:nvPr/>
          </p:nvSpPr>
          <p:spPr>
            <a:xfrm>
              <a:off x="841665" y="3303528"/>
              <a:ext cx="1787831" cy="40448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Myriad Pro Light" charset="0"/>
                  <a:cs typeface="Myriad Pro Light" charset="0"/>
                </a:rPr>
                <a:t>Org Leaders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42737" y="1924935"/>
              <a:ext cx="1783997" cy="3939327"/>
            </a:xfrm>
            <a:prstGeom prst="rect">
              <a:avLst/>
            </a:prstGeom>
            <a:noFill/>
            <a:ln w="15875">
              <a:solidFill>
                <a:schemeClr val="accent1">
                  <a:shade val="50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0" y="3722752"/>
              <a:ext cx="1793251" cy="217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marR="0" lvl="0" indent="-117472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351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panose="020B0703030403020204" pitchFamily="34" charset="0"/>
                  <a:ea typeface="Open Sans"/>
                  <a:cs typeface="Open Sans"/>
                  <a:sym typeface="Open Sans"/>
                </a:rPr>
                <a:t>Remove Organizational and/or Enterprise obstacles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endParaRPr>
            </a:p>
            <a:p>
              <a:pPr marL="117472" marR="0" lvl="0" indent="-117472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351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panose="020B0703030403020204" pitchFamily="34" charset="0"/>
                  <a:ea typeface="Open Sans"/>
                  <a:cs typeface="Open Sans"/>
                  <a:sym typeface="Open Sans"/>
                </a:rPr>
                <a:t>Visibility into  organization health and performance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endParaRPr>
            </a:p>
            <a:p>
              <a:pPr marL="117472" marR="0" lvl="0" indent="-117472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351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panose="020B0703030403020204" pitchFamily="34" charset="0"/>
                  <a:ea typeface="Open Sans"/>
                  <a:cs typeface="Open Sans"/>
                  <a:sym typeface="Open Sans"/>
                </a:rPr>
                <a:t>Define business outcomes and measure results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970919" y="1340769"/>
            <a:ext cx="1792527" cy="4464436"/>
            <a:chOff x="2970919" y="1924935"/>
            <a:chExt cx="1792526" cy="3939327"/>
          </a:xfrm>
        </p:grpSpPr>
        <p:sp>
          <p:nvSpPr>
            <p:cNvPr id="63" name="Rectangle 62"/>
            <p:cNvSpPr/>
            <p:nvPr/>
          </p:nvSpPr>
          <p:spPr>
            <a:xfrm>
              <a:off x="2975533" y="3307133"/>
              <a:ext cx="1787833" cy="404957"/>
            </a:xfrm>
            <a:prstGeom prst="rect">
              <a:avLst/>
            </a:prstGeom>
            <a:solidFill>
              <a:srgbClr val="9281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Myriad Pro Light" charset="0"/>
                  <a:cs typeface="Myriad Pro Light" charset="0"/>
                </a:rPr>
                <a:t>Agile Coaches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980066" y="3824949"/>
              <a:ext cx="1783379" cy="1412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marR="0" lvl="0" indent="-11747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Multi-team roll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up analysis</a:t>
              </a:r>
            </a:p>
            <a:p>
              <a:pPr marL="117472" marR="0" lvl="0" indent="-11747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Coaching the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target teams</a:t>
              </a:r>
            </a:p>
            <a:p>
              <a:pPr marL="117472" marR="0" lvl="0" indent="-11747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Measure coaching impact</a:t>
              </a:r>
            </a:p>
            <a:p>
              <a:pPr marL="117472" marR="0" lvl="0" indent="-11747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Identify patterns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970919" y="1924935"/>
              <a:ext cx="1783997" cy="3939327"/>
            </a:xfrm>
            <a:prstGeom prst="rect">
              <a:avLst/>
            </a:prstGeom>
            <a:noFill/>
            <a:ln w="15875">
              <a:solidFill>
                <a:schemeClr val="accent5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102127" y="1340770"/>
            <a:ext cx="1795332" cy="4464435"/>
            <a:chOff x="5102126" y="1924935"/>
            <a:chExt cx="1795332" cy="3939326"/>
          </a:xfrm>
        </p:grpSpPr>
        <p:sp>
          <p:nvSpPr>
            <p:cNvPr id="67" name="Rectangle 66"/>
            <p:cNvSpPr/>
            <p:nvPr/>
          </p:nvSpPr>
          <p:spPr>
            <a:xfrm>
              <a:off x="5103820" y="3314517"/>
              <a:ext cx="1792446" cy="400054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Myriad Pro Light" charset="0"/>
                  <a:cs typeface="Myriad Pro Light" charset="0"/>
                </a:rPr>
                <a:t>Managers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07605" y="3789990"/>
              <a:ext cx="1789853" cy="1602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marR="0" lvl="0" indent="-11747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Complete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team survey as stakeholder</a:t>
              </a:r>
            </a:p>
            <a:p>
              <a:pPr marL="117472" marR="0" lvl="0" indent="-11747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Own removal of organizational growth items</a:t>
              </a:r>
            </a:p>
            <a:p>
              <a:pPr marL="117472" marR="0" lvl="0" indent="-11747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Measure growth over time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102126" y="1924935"/>
              <a:ext cx="1783997" cy="3939326"/>
            </a:xfrm>
            <a:prstGeom prst="rect">
              <a:avLst/>
            </a:prstGeom>
            <a:noFill/>
            <a:ln w="15875">
              <a:solidFill>
                <a:schemeClr val="accent4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242967" y="1340770"/>
            <a:ext cx="1787831" cy="4464434"/>
            <a:chOff x="7242967" y="1924935"/>
            <a:chExt cx="1787830" cy="3939324"/>
          </a:xfrm>
        </p:grpSpPr>
        <p:sp>
          <p:nvSpPr>
            <p:cNvPr id="71" name="Rectangle 70"/>
            <p:cNvSpPr/>
            <p:nvPr/>
          </p:nvSpPr>
          <p:spPr>
            <a:xfrm>
              <a:off x="7242967" y="3313719"/>
              <a:ext cx="1787830" cy="400852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Myriad Pro Light" charset="0"/>
                  <a:cs typeface="Myriad Pro Light" charset="0"/>
                </a:rPr>
                <a:t>Scrum Masters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246336" y="3824949"/>
              <a:ext cx="1784461" cy="179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marR="0" lvl="0" indent="-11747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Schedule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and attend retrospectives</a:t>
              </a:r>
            </a:p>
            <a:p>
              <a:pPr marL="117472" marR="0" lvl="0" indent="-11747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panose="020B0703030403020204" pitchFamily="34" charset="0"/>
                  <a:ea typeface="Open Sans"/>
                  <a:cs typeface="Open Sans"/>
                  <a:sym typeface="Open Sans"/>
                </a:rPr>
                <a:t>Work with team to build and prioritize SMART Growth Items</a:t>
              </a:r>
            </a:p>
            <a:p>
              <a:pPr marL="117472" marR="0" lvl="0" indent="-117472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Manage team growth plan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244210" y="1924935"/>
              <a:ext cx="1783997" cy="3939324"/>
            </a:xfrm>
            <a:prstGeom prst="rect">
              <a:avLst/>
            </a:prstGeom>
            <a:noFill/>
            <a:ln w="15875">
              <a:solidFill>
                <a:schemeClr val="accent3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374879" y="1340770"/>
            <a:ext cx="1798344" cy="4478376"/>
            <a:chOff x="9370565" y="1924935"/>
            <a:chExt cx="1798344" cy="3951627"/>
          </a:xfrm>
        </p:grpSpPr>
        <p:sp>
          <p:nvSpPr>
            <p:cNvPr id="75" name="Rectangle 74"/>
            <p:cNvSpPr/>
            <p:nvPr/>
          </p:nvSpPr>
          <p:spPr>
            <a:xfrm>
              <a:off x="9372960" y="3319576"/>
              <a:ext cx="1787832" cy="403176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Myriad Pro Light" charset="0"/>
                  <a:cs typeface="Myriad Pro Light" charset="0"/>
                </a:rPr>
                <a:t>The Team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384448" y="3703956"/>
              <a:ext cx="1784461" cy="217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7472" marR="0" lvl="0" indent="-117472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panose="020B0703030403020204" pitchFamily="34" charset="0"/>
                  <a:ea typeface="Open Sans"/>
                  <a:cs typeface="Open Sans"/>
                  <a:sym typeface="Open Sans"/>
                </a:rPr>
                <a:t>Be fully present &amp; complete assessments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endParaRPr>
            </a:p>
            <a:p>
              <a:pPr marL="117472" marR="0" lvl="0" indent="-117472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panose="020B0703030403020204" pitchFamily="34" charset="0"/>
                  <a:ea typeface="Open Sans"/>
                  <a:cs typeface="Open Sans"/>
                  <a:sym typeface="Open Sans"/>
                </a:rPr>
                <a:t>Analyze results as a team real-time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endParaRPr>
            </a:p>
            <a:p>
              <a:pPr marL="117472" marR="0" lvl="0" indent="-117472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panose="020B0703030403020204" pitchFamily="34" charset="0"/>
                  <a:ea typeface="Open Sans"/>
                  <a:cs typeface="Open Sans"/>
                  <a:sym typeface="Open Sans"/>
                </a:rPr>
                <a:t>Build growth plans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endParaRPr>
            </a:p>
            <a:p>
              <a:pPr marL="117472" marR="0" lvl="0" indent="-117472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Myriad Pro" panose="020B0703030403020204" pitchFamily="34" charset="0"/>
                  <a:ea typeface="Open Sans"/>
                  <a:cs typeface="Open Sans"/>
                  <a:sym typeface="Open Sans"/>
                </a:rPr>
                <a:t>Work as a team to prioritize and work on growth items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703030403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370565" y="1924935"/>
              <a:ext cx="1783997" cy="3939324"/>
            </a:xfrm>
            <a:prstGeom prst="rect">
              <a:avLst/>
            </a:prstGeom>
            <a:noFill/>
            <a:ln w="15875">
              <a:solidFill>
                <a:schemeClr val="accent6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83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AgilityHealth® Continuous Improvement Model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656" y="483961"/>
            <a:ext cx="7223760" cy="6529558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6173D21A-041E-4846-A2A8-17932131745B}"/>
              </a:ext>
            </a:extLst>
          </p:cNvPr>
          <p:cNvSpPr/>
          <p:nvPr/>
        </p:nvSpPr>
        <p:spPr>
          <a:xfrm>
            <a:off x="4295800" y="1144008"/>
            <a:ext cx="504056" cy="658425"/>
          </a:xfrm>
          <a:prstGeom prst="leftBrac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77224-DF45-3A4C-8DF1-641B13D35C4A}"/>
              </a:ext>
            </a:extLst>
          </p:cNvPr>
          <p:cNvSpPr txBox="1"/>
          <p:nvPr/>
        </p:nvSpPr>
        <p:spPr>
          <a:xfrm>
            <a:off x="2333784" y="1268760"/>
            <a:ext cx="1673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Org Leaders</a:t>
            </a:r>
          </a:p>
        </p:txBody>
      </p:sp>
      <p:sp>
        <p:nvSpPr>
          <p:cNvPr id="8" name="Google Shape;634;p20">
            <a:extLst>
              <a:ext uri="{FF2B5EF4-FFF2-40B4-BE49-F238E27FC236}">
                <a16:creationId xmlns:a16="http://schemas.microsoft.com/office/drawing/2014/main" id="{79A5DA6B-19B4-A846-A06E-3623C3E95CE9}"/>
              </a:ext>
            </a:extLst>
          </p:cNvPr>
          <p:cNvSpPr txBox="1"/>
          <p:nvPr/>
        </p:nvSpPr>
        <p:spPr>
          <a:xfrm>
            <a:off x="579783" y="4461500"/>
            <a:ext cx="2892287" cy="1415772"/>
          </a:xfrm>
          <a:prstGeom prst="rect">
            <a:avLst/>
          </a:prstGeom>
          <a:solidFill>
            <a:srgbClr val="9281BC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‘If you want to teams to align and achieve outcomes, you’ll need to hear their voice and remove obstacles.”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– Sally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Elatta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61366-BC33-B048-A7EF-F34AA289A373}"/>
              </a:ext>
            </a:extLst>
          </p:cNvPr>
          <p:cNvSpPr txBox="1"/>
          <p:nvPr/>
        </p:nvSpPr>
        <p:spPr>
          <a:xfrm>
            <a:off x="9878409" y="4739660"/>
            <a:ext cx="21942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373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Teams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373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Scrum Masters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373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Product Owners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53731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58ECE9-26CB-C646-B019-DDDE27771EF8}"/>
              </a:ext>
            </a:extLst>
          </p:cNvPr>
          <p:cNvCxnSpPr>
            <a:cxnSpLocks/>
          </p:cNvCxnSpPr>
          <p:nvPr/>
        </p:nvCxnSpPr>
        <p:spPr>
          <a:xfrm flipH="1" flipV="1">
            <a:off x="7335104" y="4365104"/>
            <a:ext cx="1929248" cy="804282"/>
          </a:xfrm>
          <a:prstGeom prst="straightConnector1">
            <a:avLst/>
          </a:prstGeom>
          <a:ln w="76200">
            <a:solidFill>
              <a:srgbClr val="D53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2178B3B-BD7A-6547-9177-739950BCC215}"/>
              </a:ext>
            </a:extLst>
          </p:cNvPr>
          <p:cNvSpPr/>
          <p:nvPr/>
        </p:nvSpPr>
        <p:spPr>
          <a:xfrm>
            <a:off x="2279576" y="1916832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Agile Coaches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Managers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0A85A7A1-779F-D341-84CE-CC14A5224AC3}"/>
              </a:ext>
            </a:extLst>
          </p:cNvPr>
          <p:cNvSpPr/>
          <p:nvPr/>
        </p:nvSpPr>
        <p:spPr>
          <a:xfrm>
            <a:off x="4295800" y="1978487"/>
            <a:ext cx="504056" cy="658425"/>
          </a:xfrm>
          <a:prstGeom prst="leftBrac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730EC146-801B-434F-A699-97CDBBD2155B}"/>
              </a:ext>
            </a:extLst>
          </p:cNvPr>
          <p:cNvSpPr/>
          <p:nvPr/>
        </p:nvSpPr>
        <p:spPr>
          <a:xfrm>
            <a:off x="9351328" y="4869160"/>
            <a:ext cx="504056" cy="864096"/>
          </a:xfrm>
          <a:prstGeom prst="leftBrace">
            <a:avLst/>
          </a:prstGeom>
          <a:noFill/>
          <a:ln w="38100">
            <a:solidFill>
              <a:srgbClr val="D537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760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411" y="3797584"/>
            <a:ext cx="7163178" cy="7976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TeamHealth® Retrospective	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1256" y="1148795"/>
            <a:ext cx="834676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8B549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STRATEGIC RETROSPECTIVE: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5F5F5">
                    <a:lumMod val="50000"/>
                  </a:srgbClr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 A retrospective that aims to help teams reflect on their last quarter or release and improve the next one. Facilitated by certified AgilityHealth® Facilitators.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75701" y="2211421"/>
            <a:ext cx="2907358" cy="1341955"/>
            <a:chOff x="4631363" y="2625965"/>
            <a:chExt cx="2907358" cy="1341955"/>
          </a:xfrm>
        </p:grpSpPr>
        <p:sp>
          <p:nvSpPr>
            <p:cNvPr id="15" name="TextBox 14"/>
            <p:cNvSpPr txBox="1"/>
            <p:nvPr/>
          </p:nvSpPr>
          <p:spPr>
            <a:xfrm>
              <a:off x="5136821" y="2742695"/>
              <a:ext cx="2401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8B549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Analyze real-time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8B549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radar and textual responses. Have “real” conversations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221996" y="3035332"/>
              <a:ext cx="134195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8B549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STEP 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55887" y="2625965"/>
            <a:ext cx="2521484" cy="1341955"/>
            <a:chOff x="8485011" y="2625965"/>
            <a:chExt cx="2521484" cy="1341955"/>
          </a:xfrm>
        </p:grpSpPr>
        <p:sp>
          <p:nvSpPr>
            <p:cNvPr id="16" name="TextBox 15"/>
            <p:cNvSpPr txBox="1"/>
            <p:nvPr/>
          </p:nvSpPr>
          <p:spPr>
            <a:xfrm>
              <a:off x="9008233" y="2742695"/>
              <a:ext cx="19982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Build actionable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growth plan for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the team and for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their leaders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8075644" y="3035332"/>
              <a:ext cx="134195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AEEF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STEP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81351" y="2545830"/>
            <a:ext cx="2555780" cy="1594058"/>
            <a:chOff x="777715" y="2625965"/>
            <a:chExt cx="2555780" cy="1594058"/>
          </a:xfrm>
        </p:grpSpPr>
        <p:sp>
          <p:nvSpPr>
            <p:cNvPr id="4" name="TextBox 3"/>
            <p:cNvSpPr txBox="1"/>
            <p:nvPr/>
          </p:nvSpPr>
          <p:spPr>
            <a:xfrm>
              <a:off x="1330959" y="2742695"/>
              <a:ext cx="200253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D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Team members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D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complete the assessment on their phone or laptop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368348" y="3035332"/>
              <a:ext cx="134195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D"/>
                  </a:solidFill>
                  <a:effectLst/>
                  <a:uLnTx/>
                  <a:uFillTx/>
                  <a:latin typeface="Myriad Pro" charset="0"/>
                  <a:ea typeface="Myriad Pro" charset="0"/>
                  <a:cs typeface="Myriad Pro" charset="0"/>
                </a:rPr>
                <a:t>STEP 1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H="1" flipV="1">
            <a:off x="2561696" y="4011305"/>
            <a:ext cx="873762" cy="1261735"/>
          </a:xfrm>
          <a:prstGeom prst="line">
            <a:avLst/>
          </a:prstGeom>
          <a:ln w="19050" cap="flat">
            <a:solidFill>
              <a:schemeClr val="bg1">
                <a:lumMod val="65000"/>
              </a:schemeClr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756542" y="3943024"/>
            <a:ext cx="921047" cy="1330016"/>
          </a:xfrm>
          <a:prstGeom prst="line">
            <a:avLst/>
          </a:prstGeom>
          <a:ln w="19050" cap="flat">
            <a:solidFill>
              <a:schemeClr val="bg1">
                <a:lumMod val="65000"/>
              </a:schemeClr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096000" y="3553376"/>
            <a:ext cx="0" cy="738159"/>
          </a:xfrm>
          <a:prstGeom prst="line">
            <a:avLst/>
          </a:prstGeom>
          <a:ln w="19050" cap="flat">
            <a:solidFill>
              <a:schemeClr val="bg1">
                <a:lumMod val="65000"/>
              </a:schemeClr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8D9BD85-EB0D-4749-981D-BA60B33CCE74}"/>
              </a:ext>
            </a:extLst>
          </p:cNvPr>
          <p:cNvSpPr txBox="1"/>
          <p:nvPr/>
        </p:nvSpPr>
        <p:spPr>
          <a:xfrm>
            <a:off x="626746" y="5101749"/>
            <a:ext cx="200951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~ 2.5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Every quarter/release</a:t>
            </a:r>
          </a:p>
        </p:txBody>
      </p:sp>
    </p:spTree>
    <p:extLst>
      <p:ext uri="{BB962C8B-B14F-4D97-AF65-F5344CB8AC3E}">
        <p14:creationId xmlns:p14="http://schemas.microsoft.com/office/powerpoint/2010/main" val="148200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Tactical vs Strategic Retrospectives</a:t>
            </a:r>
          </a:p>
        </p:txBody>
      </p:sp>
      <p:sp>
        <p:nvSpPr>
          <p:cNvPr id="8" name="Arrow: Right 7"/>
          <p:cNvSpPr/>
          <p:nvPr/>
        </p:nvSpPr>
        <p:spPr>
          <a:xfrm>
            <a:off x="1926716" y="1600926"/>
            <a:ext cx="2377440" cy="86409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Tactical</a:t>
            </a:r>
          </a:p>
        </p:txBody>
      </p:sp>
      <p:sp>
        <p:nvSpPr>
          <p:cNvPr id="31" name="Arrow: Right 30"/>
          <p:cNvSpPr/>
          <p:nvPr/>
        </p:nvSpPr>
        <p:spPr>
          <a:xfrm>
            <a:off x="6968900" y="1625404"/>
            <a:ext cx="1685174" cy="86409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Tactical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980" y="1038478"/>
            <a:ext cx="1416360" cy="153767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 rot="16200000">
            <a:off x="50909" y="2184095"/>
            <a:ext cx="2302011" cy="1184629"/>
          </a:xfrm>
          <a:prstGeom prst="rect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Quarterly or Release Planning</a:t>
            </a:r>
          </a:p>
        </p:txBody>
      </p:sp>
      <p:sp>
        <p:nvSpPr>
          <p:cNvPr id="77" name="Rectangle 76"/>
          <p:cNvSpPr/>
          <p:nvPr/>
        </p:nvSpPr>
        <p:spPr>
          <a:xfrm rot="16200000">
            <a:off x="1526428" y="2967294"/>
            <a:ext cx="13716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 Planning</a:t>
            </a:r>
          </a:p>
        </p:txBody>
      </p:sp>
      <p:sp>
        <p:nvSpPr>
          <p:cNvPr id="78" name="Rectangle 77"/>
          <p:cNvSpPr/>
          <p:nvPr/>
        </p:nvSpPr>
        <p:spPr>
          <a:xfrm rot="16200000">
            <a:off x="2706314" y="2967295"/>
            <a:ext cx="13716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 Demo</a:t>
            </a:r>
          </a:p>
        </p:txBody>
      </p:sp>
      <p:sp>
        <p:nvSpPr>
          <p:cNvPr id="79" name="Rectangle 78"/>
          <p:cNvSpPr/>
          <p:nvPr/>
        </p:nvSpPr>
        <p:spPr>
          <a:xfrm rot="16200000">
            <a:off x="3321674" y="2967295"/>
            <a:ext cx="13716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 Retrospective</a:t>
            </a:r>
          </a:p>
        </p:txBody>
      </p:sp>
      <p:sp>
        <p:nvSpPr>
          <p:cNvPr id="80" name="Rectangle 79"/>
          <p:cNvSpPr/>
          <p:nvPr/>
        </p:nvSpPr>
        <p:spPr>
          <a:xfrm rot="16200000">
            <a:off x="6536106" y="2967296"/>
            <a:ext cx="13716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 Planning</a:t>
            </a:r>
          </a:p>
        </p:txBody>
      </p:sp>
      <p:sp>
        <p:nvSpPr>
          <p:cNvPr id="81" name="Rectangle 80"/>
          <p:cNvSpPr/>
          <p:nvPr/>
        </p:nvSpPr>
        <p:spPr>
          <a:xfrm rot="16200000">
            <a:off x="7693954" y="2967296"/>
            <a:ext cx="13716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 Demo</a:t>
            </a:r>
          </a:p>
        </p:txBody>
      </p:sp>
      <p:sp>
        <p:nvSpPr>
          <p:cNvPr id="82" name="Rectangle 81"/>
          <p:cNvSpPr/>
          <p:nvPr/>
        </p:nvSpPr>
        <p:spPr>
          <a:xfrm rot="16200000">
            <a:off x="8834047" y="2450123"/>
            <a:ext cx="1371600" cy="1582986"/>
          </a:xfrm>
          <a:prstGeom prst="rect">
            <a:avLst/>
          </a:prstGeom>
          <a:solidFill>
            <a:srgbClr val="0070C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Extend Sprint Retrospective for Strategic Retrospective</a:t>
            </a:r>
          </a:p>
        </p:txBody>
      </p:sp>
      <p:sp>
        <p:nvSpPr>
          <p:cNvPr id="83" name="Rectangle 82"/>
          <p:cNvSpPr/>
          <p:nvPr/>
        </p:nvSpPr>
        <p:spPr>
          <a:xfrm rot="16200000">
            <a:off x="9958785" y="2178880"/>
            <a:ext cx="2302011" cy="1195057"/>
          </a:xfrm>
          <a:prstGeom prst="rect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Quarterly or Release Demo</a:t>
            </a:r>
          </a:p>
        </p:txBody>
      </p:sp>
      <p:cxnSp>
        <p:nvCxnSpPr>
          <p:cNvPr id="86" name="Straight Arrow Connector 85"/>
          <p:cNvCxnSpPr>
            <a:cxnSpLocks/>
          </p:cNvCxnSpPr>
          <p:nvPr/>
        </p:nvCxnSpPr>
        <p:spPr>
          <a:xfrm flipH="1" flipV="1">
            <a:off x="1622598" y="4058467"/>
            <a:ext cx="2777685" cy="202448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cxnSpLocks/>
          </p:cNvCxnSpPr>
          <p:nvPr/>
        </p:nvCxnSpPr>
        <p:spPr>
          <a:xfrm flipV="1">
            <a:off x="5744033" y="4087009"/>
            <a:ext cx="3095058" cy="182362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532842" y="6007664"/>
            <a:ext cx="11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+mn-ea"/>
                <a:cs typeface="+mn-cs"/>
              </a:rPr>
              <a:t>Strategic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295800" y="4653136"/>
            <a:ext cx="11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charset="0"/>
                <a:ea typeface="+mn-ea"/>
                <a:cs typeface="+mn-cs"/>
              </a:rPr>
              <a:t>Tactical 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1247F8CF-F65F-42B1-8C04-FDCFB6ABAF3D}"/>
              </a:ext>
            </a:extLst>
          </p:cNvPr>
          <p:cNvSpPr/>
          <p:nvPr/>
        </p:nvSpPr>
        <p:spPr>
          <a:xfrm>
            <a:off x="4391471" y="1612070"/>
            <a:ext cx="2377440" cy="86409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Tactical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2C8535-706C-4CB6-B4BF-88A0CA3FF1F3}"/>
              </a:ext>
            </a:extLst>
          </p:cNvPr>
          <p:cNvSpPr/>
          <p:nvPr/>
        </p:nvSpPr>
        <p:spPr>
          <a:xfrm rot="16200000">
            <a:off x="3991183" y="2978438"/>
            <a:ext cx="13716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 Planning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29136B-742C-42A9-98F1-A2E57724AF9D}"/>
              </a:ext>
            </a:extLst>
          </p:cNvPr>
          <p:cNvSpPr/>
          <p:nvPr/>
        </p:nvSpPr>
        <p:spPr>
          <a:xfrm rot="16200000">
            <a:off x="5171069" y="2978439"/>
            <a:ext cx="13716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 Demo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508C0E-D740-447A-A1AB-957A88511222}"/>
              </a:ext>
            </a:extLst>
          </p:cNvPr>
          <p:cNvSpPr/>
          <p:nvPr/>
        </p:nvSpPr>
        <p:spPr>
          <a:xfrm rot="16200000">
            <a:off x="5786429" y="2978439"/>
            <a:ext cx="13716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3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Sprint Retrospective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64CA57A-41F4-4267-AEE5-C72935A3CACB}"/>
              </a:ext>
            </a:extLst>
          </p:cNvPr>
          <p:cNvCxnSpPr>
            <a:cxnSpLocks/>
          </p:cNvCxnSpPr>
          <p:nvPr/>
        </p:nvCxnSpPr>
        <p:spPr>
          <a:xfrm flipV="1">
            <a:off x="5813602" y="4041432"/>
            <a:ext cx="5211415" cy="207305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Left Brace 2">
            <a:extLst>
              <a:ext uri="{FF2B5EF4-FFF2-40B4-BE49-F238E27FC236}">
                <a16:creationId xmlns:a16="http://schemas.microsoft.com/office/drawing/2014/main" id="{489989EA-1116-8541-8005-98AB5FEEF27F}"/>
              </a:ext>
            </a:extLst>
          </p:cNvPr>
          <p:cNvSpPr/>
          <p:nvPr/>
        </p:nvSpPr>
        <p:spPr>
          <a:xfrm rot="16200000">
            <a:off x="4600230" y="1779879"/>
            <a:ext cx="566728" cy="5017100"/>
          </a:xfrm>
          <a:prstGeom prst="leftBrac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00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Agile Team Maturity Roadmap</a:t>
            </a:r>
          </a:p>
        </p:txBody>
      </p:sp>
      <p:pic>
        <p:nvPicPr>
          <p:cNvPr id="7170" name="Picture 2" descr="https://lh4.googleusercontent.com/1BY1LfWtTMHC5yV-yW2xQfGK63xL7XqmxFGrOpLCNiqagQ7AEFlrfevI0NKzZJrrOfTHsy6rLxTOVCZUpPu_Jmo6ntRFbLgyAwmXwrCKP7T9PrBDSX-DBHMc5Lc6TMiKpg-1yqMDN-yRP4Lu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5130" y="2320231"/>
            <a:ext cx="542925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5.googleusercontent.com/8agrMgOGkI2nMRvgEH8BN70b4YEAeDp0pZd8mky7x-sbjWYlm3NaWYUYhPGa3SZ6YIbHbjtXs2yVPi7SJVFMc33fNU76B1dSKkgx1a5rmblyBSiTvVwh9ZCGptZpTlCCqkHrtRlflIesfzC0k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3111" y="1224280"/>
            <a:ext cx="744700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122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7E80CD-E2C6-42B3-879F-7AC55E6AF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30" y="980728"/>
            <a:ext cx="6142849" cy="54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 panose="020F0302020204030204" pitchFamily="34" charset="0"/>
              </a:rPr>
              <a:t>Example: TeamHealth</a:t>
            </a:r>
            <a:r>
              <a:rPr lang="en-US" dirty="0"/>
              <a:t>®</a:t>
            </a:r>
            <a:r>
              <a:rPr lang="en-US" dirty="0">
                <a:cs typeface="Calibri Light" panose="020F0302020204030204" pitchFamily="34" charset="0"/>
              </a:rPr>
              <a:t> Insights: Maturity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D1DB1A-5834-EB4C-B27E-166AC939A426}"/>
              </a:ext>
            </a:extLst>
          </p:cNvPr>
          <p:cNvSpPr/>
          <p:nvPr/>
        </p:nvSpPr>
        <p:spPr>
          <a:xfrm>
            <a:off x="5375920" y="1810952"/>
            <a:ext cx="2411398" cy="4138328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AC553-8A52-8E47-A808-9DE55F19D6B8}"/>
              </a:ext>
            </a:extLst>
          </p:cNvPr>
          <p:cNvSpPr txBox="1"/>
          <p:nvPr/>
        </p:nvSpPr>
        <p:spPr>
          <a:xfrm>
            <a:off x="6581619" y="5719582"/>
            <a:ext cx="2411398" cy="461665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342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Recommended goals for teams at Walk and Run maturity levels</a:t>
            </a:r>
          </a:p>
        </p:txBody>
      </p:sp>
    </p:spTree>
    <p:extLst>
      <p:ext uri="{BB962C8B-B14F-4D97-AF65-F5344CB8AC3E}">
        <p14:creationId xmlns:p14="http://schemas.microsoft.com/office/powerpoint/2010/main" val="3165246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Team Performance Metrics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275" y="1290002"/>
            <a:ext cx="5546725" cy="4724400"/>
          </a:xfr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219199"/>
            <a:ext cx="5046608" cy="47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2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Release Health Metrics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6229" y="1189038"/>
            <a:ext cx="6913563" cy="4295775"/>
          </a:xfr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584836" y="1321010"/>
            <a:ext cx="1910774" cy="116684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67038" y="1360265"/>
            <a:ext cx="174636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Features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Delivered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85%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84836" y="2664565"/>
            <a:ext cx="1910774" cy="11518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76512" y="2707554"/>
            <a:ext cx="1911096" cy="113877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Value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Delivered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237%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84836" y="3972669"/>
            <a:ext cx="1911096" cy="11704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67038" y="4023040"/>
            <a:ext cx="174636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Escaped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Defects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12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20867" y="5473603"/>
            <a:ext cx="1709603" cy="7689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94402" y="5536183"/>
            <a:ext cx="1562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Target 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6/09/2015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17573" y="5473603"/>
            <a:ext cx="1709603" cy="7689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91108" y="5536183"/>
            <a:ext cx="1562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Actual 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Myriad Pro Light" charset="0"/>
                <a:cs typeface="Myriad Pro Light" charset="0"/>
              </a:rPr>
              <a:t>6/19/2015</a:t>
            </a:r>
          </a:p>
        </p:txBody>
      </p:sp>
    </p:spTree>
    <p:extLst>
      <p:ext uri="{BB962C8B-B14F-4D97-AF65-F5344CB8AC3E}">
        <p14:creationId xmlns:p14="http://schemas.microsoft.com/office/powerpoint/2010/main" val="1860860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Program Improvements - Quarterly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1222271"/>
            <a:ext cx="5308600" cy="5135563"/>
          </a:xfr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925968" y="2587985"/>
            <a:ext cx="3593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B1E3C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Culture Improved by 62%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25966" y="5640192"/>
            <a:ext cx="3593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8B549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Performance Improved by 134%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5966" y="1570583"/>
            <a:ext cx="3593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44CA0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Leadership </a:t>
            </a:r>
            <a:r>
              <a:rPr lang="en-US" b="1" dirty="0">
                <a:solidFill>
                  <a:srgbClr val="644CA0"/>
                </a:solidFill>
                <a:latin typeface="Myriad Pro" charset="0"/>
                <a:ea typeface="Myriad Pro" charset="0"/>
                <a:cs typeface="Myriad Pro" charset="0"/>
              </a:rPr>
              <a:t>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44CA0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creased by 32%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5966" y="3605387"/>
            <a:ext cx="3593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Foundation Improved by 110%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25966" y="4622789"/>
            <a:ext cx="3593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7931D"/>
                </a:solidFill>
                <a:effectLst/>
                <a:uLnTx/>
                <a:uFillTx/>
                <a:latin typeface="Myriad Pro" charset="0"/>
                <a:ea typeface="Myriad Pro" charset="0"/>
                <a:cs typeface="Myriad Pro" charset="0"/>
              </a:rPr>
              <a:t>Clarity Improved by 86%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7931D"/>
              </a:solidFill>
              <a:effectLst/>
              <a:uLnTx/>
              <a:uFillTx/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32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38107" y="1898105"/>
            <a:ext cx="15468213" cy="286607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/>
          <p:nvPr/>
        </p:nvSpPr>
        <p:spPr>
          <a:xfrm>
            <a:off x="8857754" y="6061756"/>
            <a:ext cx="31833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5303520" y="7078532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0"/>
          <p:cNvSpPr/>
          <p:nvPr/>
        </p:nvSpPr>
        <p:spPr>
          <a:xfrm>
            <a:off x="547810" y="5943600"/>
            <a:ext cx="11154600" cy="44190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Measure What Matters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Team Agility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(Outcomes, Maturity &amp; Performance)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| Enterprise Agility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(Flow, Value, Quality)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0"/>
          <p:cNvSpPr txBox="1"/>
          <p:nvPr/>
        </p:nvSpPr>
        <p:spPr>
          <a:xfrm>
            <a:off x="472190" y="274320"/>
            <a:ext cx="112350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Enterprise Business Agility Journey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0" name="Google Shape;250;p30"/>
          <p:cNvGrpSpPr/>
          <p:nvPr/>
        </p:nvGrpSpPr>
        <p:grpSpPr>
          <a:xfrm>
            <a:off x="8987368" y="1092291"/>
            <a:ext cx="3472500" cy="3432923"/>
            <a:chOff x="8987368" y="1204912"/>
            <a:chExt cx="3472500" cy="3432923"/>
          </a:xfrm>
        </p:grpSpPr>
        <p:sp>
          <p:nvSpPr>
            <p:cNvPr id="251" name="Google Shape;251;p30"/>
            <p:cNvSpPr txBox="1"/>
            <p:nvPr/>
          </p:nvSpPr>
          <p:spPr>
            <a:xfrm>
              <a:off x="8987368" y="1204912"/>
              <a:ext cx="3472500" cy="119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C287C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EC287C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Enterprise Business Agility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Anticipate Customer Needs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Disrupt Before Being Disrupted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Relentless Improvement 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52" name="Google Shape;252;p3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7800" y="2176999"/>
              <a:ext cx="2460836" cy="2460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3" name="Google Shape;253;p30"/>
          <p:cNvGrpSpPr/>
          <p:nvPr/>
        </p:nvGrpSpPr>
        <p:grpSpPr>
          <a:xfrm>
            <a:off x="4854364" y="1092291"/>
            <a:ext cx="3421825" cy="3432923"/>
            <a:chOff x="4854364" y="1204912"/>
            <a:chExt cx="3421825" cy="3432923"/>
          </a:xfrm>
        </p:grpSpPr>
        <p:sp>
          <p:nvSpPr>
            <p:cNvPr id="254" name="Google Shape;254;p30"/>
            <p:cNvSpPr txBox="1"/>
            <p:nvPr/>
          </p:nvSpPr>
          <p:spPr>
            <a:xfrm>
              <a:off x="4994489" y="1204912"/>
              <a:ext cx="3281700" cy="119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BE28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0BE28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Org Agility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Lean Portfolio Mgmt.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Value Stream Structure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Lean Product Maturity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55" name="Google Shape;255;p30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4364" y="2176999"/>
              <a:ext cx="2460836" cy="2460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6" name="Google Shape;256;p30"/>
          <p:cNvGrpSpPr/>
          <p:nvPr/>
        </p:nvGrpSpPr>
        <p:grpSpPr>
          <a:xfrm>
            <a:off x="685800" y="1092291"/>
            <a:ext cx="3762000" cy="3432923"/>
            <a:chOff x="685800" y="1204912"/>
            <a:chExt cx="3762000" cy="3432923"/>
          </a:xfrm>
        </p:grpSpPr>
        <p:sp>
          <p:nvSpPr>
            <p:cNvPr id="257" name="Google Shape;257;p30"/>
            <p:cNvSpPr txBox="1"/>
            <p:nvPr/>
          </p:nvSpPr>
          <p:spPr>
            <a:xfrm>
              <a:off x="685800" y="1204912"/>
              <a:ext cx="3762000" cy="119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E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AEEE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Team Agility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Measure TeamHealth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Enable Self-learning</a:t>
              </a:r>
              <a:b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Develop Talent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8" name="Google Shape;258;p30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800" y="2176999"/>
              <a:ext cx="2460835" cy="2460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9" name="Google Shape;259;p30"/>
          <p:cNvGrpSpPr/>
          <p:nvPr/>
        </p:nvGrpSpPr>
        <p:grpSpPr>
          <a:xfrm>
            <a:off x="6705600" y="2103435"/>
            <a:ext cx="4277710" cy="3687840"/>
            <a:chOff x="6705600" y="2216056"/>
            <a:chExt cx="4277710" cy="3687840"/>
          </a:xfrm>
        </p:grpSpPr>
        <p:pic>
          <p:nvPicPr>
            <p:cNvPr id="260" name="Google Shape;260;p30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8490" y="2216056"/>
              <a:ext cx="2374110" cy="2374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30"/>
            <p:cNvSpPr txBox="1"/>
            <p:nvPr/>
          </p:nvSpPr>
          <p:spPr>
            <a:xfrm>
              <a:off x="6705600" y="4713196"/>
              <a:ext cx="4277710" cy="119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41C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7941C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Operational Agility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C207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Customer Seat at the Table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Talent Development, HR Transformation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Ops, Finance, Legal, Audit, Sales/Mktg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30"/>
          <p:cNvGrpSpPr/>
          <p:nvPr/>
        </p:nvGrpSpPr>
        <p:grpSpPr>
          <a:xfrm>
            <a:off x="2819400" y="2103435"/>
            <a:ext cx="2668920" cy="3687840"/>
            <a:chOff x="2819400" y="2216056"/>
            <a:chExt cx="2374110" cy="3687840"/>
          </a:xfrm>
        </p:grpSpPr>
        <p:pic>
          <p:nvPicPr>
            <p:cNvPr id="263" name="Google Shape;263;p30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9400" y="2216056"/>
              <a:ext cx="2374110" cy="2374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30"/>
            <p:cNvSpPr txBox="1"/>
            <p:nvPr/>
          </p:nvSpPr>
          <p:spPr>
            <a:xfrm>
              <a:off x="2905311" y="4713196"/>
              <a:ext cx="2288100" cy="119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B64B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AB64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Team of Teams Agility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Scaling Agile 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DevOps Maturity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- Leadership &amp; Culture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65" name="Google Shape;265;p30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2063" y="116421"/>
            <a:ext cx="1426573" cy="736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79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C8074-7A63-47A3-9F78-376BEC80F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0435" y="2827017"/>
            <a:ext cx="8686800" cy="1801544"/>
          </a:xfrm>
        </p:spPr>
        <p:txBody>
          <a:bodyPr/>
          <a:lstStyle/>
          <a:p>
            <a:pPr algn="l"/>
            <a:r>
              <a:rPr lang="en-US" dirty="0"/>
              <a:t>Multi-Team Rollup Radar</a:t>
            </a:r>
          </a:p>
          <a:p>
            <a:pPr algn="l"/>
            <a:r>
              <a:rPr lang="en-US" sz="1800" dirty="0"/>
              <a:t>Analyze common patterns</a:t>
            </a:r>
          </a:p>
        </p:txBody>
      </p:sp>
    </p:spTree>
    <p:extLst>
      <p:ext uri="{BB962C8B-B14F-4D97-AF65-F5344CB8AC3E}">
        <p14:creationId xmlns:p14="http://schemas.microsoft.com/office/powerpoint/2010/main" val="1243503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Multi-Team Rollout Process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82563350"/>
              </p:ext>
            </p:extLst>
          </p:nvPr>
        </p:nvGraphicFramePr>
        <p:xfrm>
          <a:off x="2157949" y="1228863"/>
          <a:ext cx="8842559" cy="4789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4189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63BF-FDEB-8742-830F-311FBB64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Plans at Each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68413-FB64-4447-961B-5FE4BD8541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91" y="1143000"/>
            <a:ext cx="9487224" cy="494236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979BFDE-ED2C-1B44-B94D-1E43C071E748}"/>
              </a:ext>
            </a:extLst>
          </p:cNvPr>
          <p:cNvSpPr/>
          <p:nvPr/>
        </p:nvSpPr>
        <p:spPr>
          <a:xfrm>
            <a:off x="9959415" y="1752600"/>
            <a:ext cx="2133600" cy="2514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EE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Make improvement plans actionable. Think Story and acceptance criteria NOT EPIC. </a:t>
            </a:r>
          </a:p>
        </p:txBody>
      </p:sp>
    </p:spTree>
    <p:extLst>
      <p:ext uri="{BB962C8B-B14F-4D97-AF65-F5344CB8AC3E}">
        <p14:creationId xmlns:p14="http://schemas.microsoft.com/office/powerpoint/2010/main" val="153155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9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dirty="0"/>
              <a:t>Managing Growth Items with AgilityHealth</a:t>
            </a:r>
            <a:endParaRPr dirty="0"/>
          </a:p>
        </p:txBody>
      </p:sp>
      <p:pic>
        <p:nvPicPr>
          <p:cNvPr id="449" name="Google Shape;449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2" y="1980848"/>
            <a:ext cx="11665294" cy="3308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493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77ad245a49_1_0"/>
          <p:cNvSpPr txBox="1">
            <a:spLocks noGrp="1"/>
          </p:cNvSpPr>
          <p:nvPr>
            <p:ph type="title"/>
          </p:nvPr>
        </p:nvSpPr>
        <p:spPr>
          <a:xfrm>
            <a:off x="472190" y="274320"/>
            <a:ext cx="112350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Leadership Owns Organizational Growth Items</a:t>
            </a:r>
            <a:endParaRPr/>
          </a:p>
        </p:txBody>
      </p:sp>
      <p:sp>
        <p:nvSpPr>
          <p:cNvPr id="406" name="Google Shape;406;g77ad245a49_1_0"/>
          <p:cNvSpPr/>
          <p:nvPr/>
        </p:nvSpPr>
        <p:spPr>
          <a:xfrm>
            <a:off x="9421525" y="2475675"/>
            <a:ext cx="2653800" cy="3315600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CI Leadership Team 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focuses on an improvement plan for removing obstacles, coaching, and helping the teams to become high performing.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77ad245a49_1_0"/>
          <p:cNvSpPr txBox="1"/>
          <p:nvPr/>
        </p:nvSpPr>
        <p:spPr>
          <a:xfrm>
            <a:off x="863158" y="1085706"/>
            <a:ext cx="96912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Challenges outside the control of the team are addressed through Organizational Growth Items owned by Leadership.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77ad245a49_1_0"/>
          <p:cNvSpPr/>
          <p:nvPr/>
        </p:nvSpPr>
        <p:spPr>
          <a:xfrm>
            <a:off x="159300" y="3656225"/>
            <a:ext cx="1884300" cy="1953300"/>
          </a:xfrm>
          <a:prstGeom prst="rect">
            <a:avLst/>
          </a:prstGeom>
          <a:solidFill>
            <a:srgbClr val="D9D9D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Role clarity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Estimating &amp; Planning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Story writing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Effective meetings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77ad245a49_1_0"/>
          <p:cNvSpPr/>
          <p:nvPr/>
        </p:nvSpPr>
        <p:spPr>
          <a:xfrm>
            <a:off x="2394600" y="3649950"/>
            <a:ext cx="1884300" cy="1953300"/>
          </a:xfrm>
          <a:prstGeom prst="rect">
            <a:avLst/>
          </a:prstGeom>
          <a:solidFill>
            <a:srgbClr val="D9D9D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Tooling issues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Test automation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Dev Ops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Access Issues Environment Issues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77ad245a49_1_0"/>
          <p:cNvSpPr/>
          <p:nvPr/>
        </p:nvSpPr>
        <p:spPr>
          <a:xfrm>
            <a:off x="4778725" y="3630225"/>
            <a:ext cx="1884300" cy="1953300"/>
          </a:xfrm>
          <a:prstGeom prst="rect">
            <a:avLst/>
          </a:prstGeom>
          <a:solidFill>
            <a:srgbClr val="D9D9D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Talent &amp; skill gaps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Capacity challenges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People, Culture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Change management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77ad245a49_1_0"/>
          <p:cNvSpPr/>
          <p:nvPr/>
        </p:nvSpPr>
        <p:spPr>
          <a:xfrm>
            <a:off x="7100125" y="3630225"/>
            <a:ext cx="1884300" cy="1953300"/>
          </a:xfrm>
          <a:prstGeom prst="rect">
            <a:avLst/>
          </a:prstGeom>
          <a:solidFill>
            <a:srgbClr val="D9D9D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Conflicting priorities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Clarity on requirements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Dependencies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Value alignment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77ad245a49_1_0"/>
          <p:cNvSpPr txBox="1"/>
          <p:nvPr/>
        </p:nvSpPr>
        <p:spPr>
          <a:xfrm>
            <a:off x="222350" y="5791200"/>
            <a:ext cx="1821300" cy="58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Agile Coaches / SM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77ad245a49_1_0"/>
          <p:cNvSpPr txBox="1"/>
          <p:nvPr/>
        </p:nvSpPr>
        <p:spPr>
          <a:xfrm>
            <a:off x="2394600" y="5804775"/>
            <a:ext cx="1848900" cy="58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Technical Leads, DevOps Leads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77ad245a49_1_0"/>
          <p:cNvSpPr txBox="1"/>
          <p:nvPr/>
        </p:nvSpPr>
        <p:spPr>
          <a:xfrm>
            <a:off x="4778725" y="5804775"/>
            <a:ext cx="1884300" cy="58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Managers, Directors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77ad245a49_1_0"/>
          <p:cNvSpPr txBox="1"/>
          <p:nvPr/>
        </p:nvSpPr>
        <p:spPr>
          <a:xfrm>
            <a:off x="7100150" y="5791200"/>
            <a:ext cx="1884300" cy="58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Product / Program Mgrs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6" name="Google Shape;416;g77ad245a49_1_0"/>
          <p:cNvGrpSpPr/>
          <p:nvPr/>
        </p:nvGrpSpPr>
        <p:grpSpPr>
          <a:xfrm>
            <a:off x="129032" y="2512984"/>
            <a:ext cx="8915136" cy="942000"/>
            <a:chOff x="31052" y="79171"/>
            <a:chExt cx="8915136" cy="942000"/>
          </a:xfrm>
        </p:grpSpPr>
        <p:sp>
          <p:nvSpPr>
            <p:cNvPr id="417" name="Google Shape;417;g77ad245a49_1_0"/>
            <p:cNvSpPr txBox="1"/>
            <p:nvPr/>
          </p:nvSpPr>
          <p:spPr>
            <a:xfrm>
              <a:off x="31052" y="79171"/>
              <a:ext cx="1942800" cy="942000"/>
            </a:xfrm>
            <a:prstGeom prst="rect">
              <a:avLst/>
            </a:prstGeom>
            <a:solidFill>
              <a:srgbClr val="47B8F7"/>
            </a:solidFill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Agile Enablement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g77ad245a49_1_0"/>
            <p:cNvSpPr txBox="1"/>
            <p:nvPr/>
          </p:nvSpPr>
          <p:spPr>
            <a:xfrm>
              <a:off x="2228164" y="79171"/>
              <a:ext cx="1942800" cy="94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Tech Agility &amp; Tools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g77ad245a49_1_0"/>
            <p:cNvSpPr txBox="1"/>
            <p:nvPr/>
          </p:nvSpPr>
          <p:spPr>
            <a:xfrm>
              <a:off x="4653876" y="79171"/>
              <a:ext cx="1942800" cy="942000"/>
            </a:xfrm>
            <a:prstGeom prst="rect">
              <a:avLst/>
            </a:prstGeom>
            <a:solidFill>
              <a:srgbClr val="9281BC"/>
            </a:solidFill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Culture  &amp; Leadership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g77ad245a49_1_0"/>
            <p:cNvSpPr txBox="1"/>
            <p:nvPr/>
          </p:nvSpPr>
          <p:spPr>
            <a:xfrm>
              <a:off x="7003388" y="79171"/>
              <a:ext cx="1942800" cy="94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Product &amp; Program</a:t>
              </a:r>
              <a:endParaRPr kumimoji="0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Enable Growth &amp; Scaling of Coaching Capacity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717" y="297975"/>
            <a:ext cx="667601" cy="5462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81912" y="1229339"/>
            <a:ext cx="8796999" cy="4926364"/>
            <a:chOff x="1581912" y="1229339"/>
            <a:chExt cx="9049791" cy="51162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32" r="-1032"/>
            <a:stretch/>
          </p:blipFill>
          <p:spPr>
            <a:xfrm>
              <a:off x="1581912" y="1229339"/>
              <a:ext cx="9049791" cy="511628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575740">
              <a:off x="4216991" y="4558856"/>
              <a:ext cx="355600" cy="2921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5056" y="4765284"/>
              <a:ext cx="402107" cy="446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562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956" y="1099218"/>
            <a:ext cx="9258588" cy="4773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508" y="1102820"/>
            <a:ext cx="9267484" cy="2483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3405" y="1561097"/>
            <a:ext cx="9249691" cy="3046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051" y="2034865"/>
            <a:ext cx="9216399" cy="251090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Enable Growth &amp; Scaling of Coaching Capacity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051" y="2492375"/>
            <a:ext cx="9266237" cy="3569060"/>
          </a:xfr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9717" y="297975"/>
            <a:ext cx="667601" cy="5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04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Insights: Team Agility Dashboard</a:t>
            </a:r>
            <a:br>
              <a:rPr lang="en-US" dirty="0"/>
            </a:br>
            <a:r>
              <a:rPr lang="en-US" sz="1600" dirty="0"/>
              <a:t>Visualize Growth &amp; Maturity Across All Teams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64282" y="5000883"/>
            <a:ext cx="7696388" cy="699701"/>
            <a:chOff x="2264282" y="3971153"/>
            <a:chExt cx="7696388" cy="699701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2264282" y="3971153"/>
              <a:ext cx="7696388" cy="699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72758" y="4058946"/>
              <a:ext cx="7679436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Myriad Pro Light" charset="0"/>
                  <a:cs typeface="Myriad Pro Light" charset="0"/>
                </a:rPr>
                <a:t>Improvements over the last quarter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748" y="270980"/>
            <a:ext cx="552570" cy="598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8CA490-073E-4EE1-B705-8E98F06C3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638" y="1157415"/>
            <a:ext cx="3649874" cy="3488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12CAB-1B3F-4C73-B286-EACA62938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37" y="1157415"/>
            <a:ext cx="3652924" cy="34882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008530-51DC-4C43-8D52-4996C9C98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889" y="1157415"/>
            <a:ext cx="3656934" cy="34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4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ym typeface="Open Sans Light"/>
              </a:rPr>
              <a:t>AgilityHealth® Capabilities by Level</a:t>
            </a:r>
            <a:endParaRPr dirty="0"/>
          </a:p>
        </p:txBody>
      </p:sp>
      <p:sp>
        <p:nvSpPr>
          <p:cNvPr id="256" name="Google Shape;256;p28"/>
          <p:cNvSpPr/>
          <p:nvPr/>
        </p:nvSpPr>
        <p:spPr>
          <a:xfrm>
            <a:off x="681554" y="2292433"/>
            <a:ext cx="190153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The goal of measurement should be to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enable growth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,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not for judgment, reward or punishment.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7" name="Google Shape;257;p28"/>
          <p:cNvSpPr/>
          <p:nvPr/>
        </p:nvSpPr>
        <p:spPr>
          <a:xfrm>
            <a:off x="9170944" y="1671586"/>
            <a:ext cx="2536374" cy="4361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8"/>
          <p:cNvSpPr/>
          <p:nvPr/>
        </p:nvSpPr>
        <p:spPr>
          <a:xfrm>
            <a:off x="9292104" y="2597396"/>
            <a:ext cx="2295144" cy="2960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Define clear role based competencies</a:t>
            </a: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Enable self-assessment and 360 feedback</a:t>
            </a: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PT Sans"/>
              </a:rPr>
              <a:t>Build individual growth plans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Rollup data and develop targeted growth plans across roles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Enable self learning through the growth portal</a:t>
            </a: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PT Sans"/>
              </a:rPr>
              <a:t>Strengthen communities of practice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Google Shape;259;p28"/>
          <p:cNvSpPr/>
          <p:nvPr/>
        </p:nvSpPr>
        <p:spPr>
          <a:xfrm>
            <a:off x="9923614" y="1143000"/>
            <a:ext cx="1031033" cy="1031033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8"/>
          <p:cNvSpPr/>
          <p:nvPr/>
        </p:nvSpPr>
        <p:spPr>
          <a:xfrm>
            <a:off x="472190" y="1671586"/>
            <a:ext cx="2536374" cy="436156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8"/>
          <p:cNvSpPr/>
          <p:nvPr/>
        </p:nvSpPr>
        <p:spPr>
          <a:xfrm>
            <a:off x="592258" y="2597396"/>
            <a:ext cx="2295144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7475" marR="0" lvl="0" indent="-117475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Assess team maturity and performance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7475" marR="0" lvl="0" indent="-117475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Build actionable growth &amp; improvement plans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7475" marR="0" lvl="0" indent="-117475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Visualize growth each quarter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7475" marR="0" lvl="0" indent="-117475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Enable self-learning through the Growth Portal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7475" marR="0" lvl="0" indent="-117475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Build organizational growth areas for leaders to own</a:t>
            </a:r>
          </a:p>
          <a:p>
            <a:pPr marL="117475" marR="0" lvl="0" indent="-117475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PT Sans"/>
              </a:rPr>
              <a:t>Align teams to business outcomes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Google Shape;262;p28"/>
          <p:cNvSpPr/>
          <p:nvPr/>
        </p:nvSpPr>
        <p:spPr>
          <a:xfrm>
            <a:off x="1224313" y="1143000"/>
            <a:ext cx="1031033" cy="1031033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8"/>
          <p:cNvSpPr/>
          <p:nvPr/>
        </p:nvSpPr>
        <p:spPr>
          <a:xfrm>
            <a:off x="3384816" y="1672799"/>
            <a:ext cx="2536374" cy="43615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8"/>
          <p:cNvSpPr/>
          <p:nvPr/>
        </p:nvSpPr>
        <p:spPr>
          <a:xfrm>
            <a:off x="3505430" y="2597396"/>
            <a:ext cx="2295144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Assess the maturity of programs (DevOps, SAFe, Lean Product Maturity)</a:t>
            </a: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Build actionable growth &amp; improvement plans</a:t>
            </a: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Rollup data and identify patterns and target areas for growth</a:t>
            </a: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Remove organizational obstacles</a:t>
            </a: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Align product/programs to business outcomes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Sans"/>
              <a:ea typeface="PT Sans"/>
              <a:cs typeface="PT Sans"/>
              <a:sym typeface="PT Sans"/>
            </a:endParaRP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Google Shape;265;p28"/>
          <p:cNvSpPr/>
          <p:nvPr/>
        </p:nvSpPr>
        <p:spPr>
          <a:xfrm>
            <a:off x="4137486" y="1144213"/>
            <a:ext cx="1031033" cy="1031033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8"/>
          <p:cNvSpPr/>
          <p:nvPr/>
        </p:nvSpPr>
        <p:spPr>
          <a:xfrm>
            <a:off x="6271360" y="1671586"/>
            <a:ext cx="2536374" cy="436156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8"/>
          <p:cNvSpPr/>
          <p:nvPr/>
        </p:nvSpPr>
        <p:spPr>
          <a:xfrm>
            <a:off x="6391701" y="2597396"/>
            <a:ext cx="2295690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Assess the Enterprise Business Agility maturity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Measure transformation progress and next areas for improvement</a:t>
            </a: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Rollup enterprise data and gain actionable insights</a:t>
            </a: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 panose="020B0503020203020204" pitchFamily="34" charset="77"/>
                <a:ea typeface="PT Sans"/>
                <a:cs typeface="PT Sans"/>
                <a:sym typeface="PT Sans"/>
              </a:rPr>
              <a:t>Remove enterprise obstacles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  <a:p>
            <a:pPr marL="115888" marR="0" lvl="0" indent="-115888" algn="l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Align the org to business outcomes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7024030" y="1143000"/>
            <a:ext cx="1031033" cy="1031033"/>
          </a:xfrm>
          <a:prstGeom prst="ellipse">
            <a:avLst/>
          </a:prstGeom>
          <a:solidFill>
            <a:srgbClr val="7030A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8"/>
          <p:cNvSpPr/>
          <p:nvPr/>
        </p:nvSpPr>
        <p:spPr>
          <a:xfrm>
            <a:off x="6391701" y="2273114"/>
            <a:ext cx="22956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Portfolios/Enterprise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Google Shape;270;p28"/>
          <p:cNvSpPr/>
          <p:nvPr/>
        </p:nvSpPr>
        <p:spPr>
          <a:xfrm>
            <a:off x="9291558" y="2273114"/>
            <a:ext cx="22956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Individual Roles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Google Shape;271;p28"/>
          <p:cNvSpPr/>
          <p:nvPr/>
        </p:nvSpPr>
        <p:spPr>
          <a:xfrm>
            <a:off x="3505430" y="2268842"/>
            <a:ext cx="22956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Team of Teams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Google Shape;272;p28"/>
          <p:cNvSpPr/>
          <p:nvPr/>
        </p:nvSpPr>
        <p:spPr>
          <a:xfrm>
            <a:off x="592258" y="2268842"/>
            <a:ext cx="22956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PT Sans"/>
                <a:cs typeface="PT Sans"/>
                <a:sym typeface="PT Sans"/>
              </a:rPr>
              <a:t>Teams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3" name="Google Shape;273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4081" y="1345035"/>
            <a:ext cx="503456" cy="54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039" y="1374675"/>
            <a:ext cx="621014" cy="496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7407" y="1329032"/>
            <a:ext cx="662990" cy="55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654" y="1412022"/>
            <a:ext cx="742350" cy="49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54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5AAAEE-40C4-3645-9E69-4EBD4D91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44AF7-DE18-994F-A9AF-D78107D33C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" y="1371599"/>
            <a:ext cx="6116782" cy="382298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B5C3354-9F48-3C49-9807-06E52FC68526}"/>
              </a:ext>
            </a:extLst>
          </p:cNvPr>
          <p:cNvSpPr/>
          <p:nvPr/>
        </p:nvSpPr>
        <p:spPr>
          <a:xfrm>
            <a:off x="6172200" y="1676400"/>
            <a:ext cx="5169288" cy="297180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Getting in touch:</a:t>
            </a:r>
          </a:p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success@agilityhealthradar.com</a:t>
            </a:r>
          </a:p>
        </p:txBody>
      </p:sp>
    </p:spTree>
    <p:extLst>
      <p:ext uri="{BB962C8B-B14F-4D97-AF65-F5344CB8AC3E}">
        <p14:creationId xmlns:p14="http://schemas.microsoft.com/office/powerpoint/2010/main" val="337773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/>
        </p:nvSpPr>
        <p:spPr>
          <a:xfrm>
            <a:off x="472191" y="274320"/>
            <a:ext cx="112350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Measurement Challenges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98A46D-C4C8-7E44-9320-B6B31F6E2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17" y="1268686"/>
            <a:ext cx="10660774" cy="48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21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402765" y="315158"/>
            <a:ext cx="12309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/>
              <a:t>What Should We Measure? The Three Metrics That Matter</a:t>
            </a:r>
            <a:endParaRPr sz="3600" dirty="0"/>
          </a:p>
        </p:txBody>
      </p:sp>
      <p:pic>
        <p:nvPicPr>
          <p:cNvPr id="229" name="Google Shape;229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5788" y="2945378"/>
            <a:ext cx="6158239" cy="3115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 txBox="1"/>
          <p:nvPr/>
        </p:nvSpPr>
        <p:spPr>
          <a:xfrm>
            <a:off x="3581400" y="2057400"/>
            <a:ext cx="51816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Performance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33"/>
              <a:buFont typeface="Calibri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Collected via Agile Work Mgmt. Platforms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 txBox="1"/>
          <p:nvPr/>
        </p:nvSpPr>
        <p:spPr>
          <a:xfrm>
            <a:off x="152400" y="3886200"/>
            <a:ext cx="2869200" cy="14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Maturity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33"/>
              <a:buFont typeface="Calibri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Collected via Team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33"/>
              <a:buFont typeface="Calibri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Assessments/Radars within AgilityHealth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5"/>
          <p:cNvSpPr txBox="1"/>
          <p:nvPr/>
        </p:nvSpPr>
        <p:spPr>
          <a:xfrm>
            <a:off x="9182583" y="3987273"/>
            <a:ext cx="2247300" cy="11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Outcomes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33"/>
              <a:buFont typeface="Calibri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AgilityHealth OKR Dashboard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5"/>
          <p:cNvSpPr txBox="1"/>
          <p:nvPr/>
        </p:nvSpPr>
        <p:spPr>
          <a:xfrm>
            <a:off x="1966006" y="1156205"/>
            <a:ext cx="8389200" cy="748800"/>
          </a:xfrm>
          <a:prstGeom prst="rect">
            <a:avLst/>
          </a:prstGeom>
          <a:solidFill>
            <a:srgbClr val="D4F2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33"/>
              <a:buFont typeface="Calibri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Outcomes are THE Metrics that Matter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33"/>
              <a:buFont typeface="Calibri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Maturity and Performance tell us </a:t>
            </a:r>
            <a:r>
              <a:rPr kumimoji="0" lang="en-US" sz="2133" b="1" i="0" u="sng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WHY</a:t>
            </a: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we’re not achieving outcomes.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855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What is the AgilityHealth® Measurement Platform?</a:t>
            </a:r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body" idx="1"/>
          </p:nvPr>
        </p:nvSpPr>
        <p:spPr>
          <a:xfrm>
            <a:off x="472192" y="1143000"/>
            <a:ext cx="11235000" cy="3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None/>
            </a:pPr>
            <a:r>
              <a:rPr lang="en-US" sz="36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AgilityHealth</a:t>
            </a:r>
            <a:r>
              <a:rPr lang="en-US" sz="3600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®</a:t>
            </a:r>
            <a:r>
              <a:rPr lang="en-US" sz="3600" b="1" dirty="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is the</a:t>
            </a:r>
            <a:r>
              <a:rPr lang="en-US" sz="3600" b="1" dirty="0">
                <a:solidFill>
                  <a:srgbClr val="7A7A7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3600" b="1" dirty="0">
                <a:latin typeface="Open Sans"/>
                <a:ea typeface="Open Sans"/>
                <a:cs typeface="Open Sans"/>
                <a:sym typeface="Open Sans"/>
              </a:rPr>
              <a:t>world’s leading</a:t>
            </a:r>
            <a:br>
              <a:rPr lang="en-US" sz="3600" b="1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 b="1" dirty="0">
                <a:latin typeface="Open Sans"/>
                <a:ea typeface="Open Sans"/>
                <a:cs typeface="Open Sans"/>
                <a:sym typeface="Open Sans"/>
              </a:rPr>
              <a:t>measurement &amp; continuous improvement </a:t>
            </a:r>
            <a:br>
              <a:rPr lang="en-US" sz="3600" b="1" dirty="0">
                <a:solidFill>
                  <a:srgbClr val="7A7A7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3600" dirty="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platform for accelerating the maturity and productivity of teams and enterprises.  </a:t>
            </a:r>
            <a:endParaRPr dirty="0"/>
          </a:p>
        </p:txBody>
      </p:sp>
      <p:grpSp>
        <p:nvGrpSpPr>
          <p:cNvPr id="210" name="Google Shape;210;p24"/>
          <p:cNvGrpSpPr/>
          <p:nvPr/>
        </p:nvGrpSpPr>
        <p:grpSpPr>
          <a:xfrm>
            <a:off x="5108028" y="4601885"/>
            <a:ext cx="1765200" cy="1446645"/>
            <a:chOff x="5132321" y="4643840"/>
            <a:chExt cx="1765200" cy="1446645"/>
          </a:xfrm>
        </p:grpSpPr>
        <p:sp>
          <p:nvSpPr>
            <p:cNvPr id="211" name="Google Shape;211;p24"/>
            <p:cNvSpPr/>
            <p:nvPr/>
          </p:nvSpPr>
          <p:spPr>
            <a:xfrm>
              <a:off x="5446717" y="4643840"/>
              <a:ext cx="1136400" cy="10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600"/>
                <a:buFont typeface="Calibri"/>
                <a:buNone/>
                <a:tabLst/>
                <a:defRPr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80808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4"/>
            <p:cNvSpPr txBox="1"/>
            <p:nvPr/>
          </p:nvSpPr>
          <p:spPr>
            <a:xfrm>
              <a:off x="5132321" y="5721185"/>
              <a:ext cx="1765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Grow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13" name="Google Shape;213;p2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1088" y="4858431"/>
              <a:ext cx="637363" cy="6373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" name="Google Shape;214;p24"/>
          <p:cNvGrpSpPr/>
          <p:nvPr/>
        </p:nvGrpSpPr>
        <p:grpSpPr>
          <a:xfrm>
            <a:off x="2212428" y="4593000"/>
            <a:ext cx="1798500" cy="1443331"/>
            <a:chOff x="2438400" y="4634955"/>
            <a:chExt cx="1798500" cy="1443331"/>
          </a:xfrm>
        </p:grpSpPr>
        <p:sp>
          <p:nvSpPr>
            <p:cNvPr id="215" name="Google Shape;215;p24"/>
            <p:cNvSpPr/>
            <p:nvPr/>
          </p:nvSpPr>
          <p:spPr>
            <a:xfrm>
              <a:off x="2774684" y="4634955"/>
              <a:ext cx="1125300" cy="1063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50" rIns="121900" bIns="6095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600"/>
                <a:buFont typeface="Calibri"/>
                <a:buNone/>
                <a:tabLst/>
                <a:defRPr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80808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4"/>
            <p:cNvSpPr txBox="1"/>
            <p:nvPr/>
          </p:nvSpPr>
          <p:spPr>
            <a:xfrm>
              <a:off x="2438400" y="5708986"/>
              <a:ext cx="1798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Measure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17" name="Google Shape;217;p24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7981" y="4838114"/>
              <a:ext cx="619537" cy="6195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24"/>
          <p:cNvGrpSpPr/>
          <p:nvPr/>
        </p:nvGrpSpPr>
        <p:grpSpPr>
          <a:xfrm>
            <a:off x="7967994" y="4599146"/>
            <a:ext cx="1894800" cy="1454867"/>
            <a:chOff x="8041566" y="4641101"/>
            <a:chExt cx="1894800" cy="1454867"/>
          </a:xfrm>
        </p:grpSpPr>
        <p:sp>
          <p:nvSpPr>
            <p:cNvPr id="219" name="Google Shape;219;p24"/>
            <p:cNvSpPr txBox="1"/>
            <p:nvPr/>
          </p:nvSpPr>
          <p:spPr>
            <a:xfrm>
              <a:off x="8041566" y="5726668"/>
              <a:ext cx="189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Accelerate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0" name="Google Shape;220;p24"/>
            <p:cNvGrpSpPr/>
            <p:nvPr/>
          </p:nvGrpSpPr>
          <p:grpSpPr>
            <a:xfrm>
              <a:off x="8422797" y="4641101"/>
              <a:ext cx="1136400" cy="1044000"/>
              <a:chOff x="9639657" y="4697076"/>
              <a:chExt cx="1136400" cy="1044000"/>
            </a:xfrm>
          </p:grpSpPr>
          <p:sp>
            <p:nvSpPr>
              <p:cNvPr id="221" name="Google Shape;221;p24"/>
              <p:cNvSpPr/>
              <p:nvPr/>
            </p:nvSpPr>
            <p:spPr>
              <a:xfrm>
                <a:off x="9639657" y="4697076"/>
                <a:ext cx="1136400" cy="1044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50" rIns="121900" bIns="60950" anchor="ctr" anchorCtr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8595B"/>
                  </a:buClr>
                  <a:buSzPts val="1600"/>
                  <a:buFont typeface="Calibri"/>
                  <a:buNone/>
                  <a:tabLst/>
                  <a:defRPr/>
                </a:pPr>
                <a:endPara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808084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2" name="Google Shape;222;p24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97555" y="4888491"/>
                <a:ext cx="616448" cy="6164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316682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7B1B95-DAF8-4E49-ADEF-A59E6FB7E2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120" y="3581401"/>
            <a:ext cx="1321318" cy="13213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67DAD6-5354-4B4A-B183-C547B677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Levels of Metrics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991F679-60FA-B943-B86E-751A8F19B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47318"/>
              </p:ext>
            </p:extLst>
          </p:nvPr>
        </p:nvGraphicFramePr>
        <p:xfrm>
          <a:off x="762000" y="1143000"/>
          <a:ext cx="6705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B368D3-9263-3E4C-840A-80CB95BB9B4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1" y="5075238"/>
            <a:ext cx="1208779" cy="121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E16A67-FB1E-954C-A079-EC842F5F10D3}"/>
              </a:ext>
            </a:extLst>
          </p:cNvPr>
          <p:cNvSpPr txBox="1"/>
          <p:nvPr/>
        </p:nvSpPr>
        <p:spPr>
          <a:xfrm>
            <a:off x="5171178" y="5610418"/>
            <a:ext cx="2906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Health &amp; Performance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813001-CC9C-2742-85CC-9B330904BBF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591158"/>
            <a:ext cx="1299022" cy="1301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5D9B2A-281C-3A47-A941-06162A02FCBB}"/>
              </a:ext>
            </a:extLst>
          </p:cNvPr>
          <p:cNvSpPr txBox="1"/>
          <p:nvPr/>
        </p:nvSpPr>
        <p:spPr>
          <a:xfrm>
            <a:off x="6200378" y="4091854"/>
            <a:ext cx="431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DevOps, Product Mgmt. &amp; ART Health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1A0799-0D71-2147-8F4A-D521B1A3ED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20" y="2242635"/>
            <a:ext cx="1325881" cy="1325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F73E09-C78D-2140-866C-ADE2137F61E6}"/>
              </a:ext>
            </a:extLst>
          </p:cNvPr>
          <p:cNvSpPr txBox="1"/>
          <p:nvPr/>
        </p:nvSpPr>
        <p:spPr>
          <a:xfrm>
            <a:off x="7162801" y="2583662"/>
            <a:ext cx="289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Enterprise Business Agility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EA106-78B7-634E-91A4-E2728B3CB920}"/>
              </a:ext>
            </a:extLst>
          </p:cNvPr>
          <p:cNvSpPr txBox="1"/>
          <p:nvPr/>
        </p:nvSpPr>
        <p:spPr>
          <a:xfrm>
            <a:off x="8444735" y="941964"/>
            <a:ext cx="335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Agility = Rollup of Team Maturity &amp; Performance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FC3926-82CB-2A4B-8539-3B9F1EC2E89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742" y="1009587"/>
            <a:ext cx="1411353" cy="11076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803449-CE5C-F646-9211-906B94D00BB6}"/>
              </a:ext>
            </a:extLst>
          </p:cNvPr>
          <p:cNvSpPr txBox="1"/>
          <p:nvPr/>
        </p:nvSpPr>
        <p:spPr>
          <a:xfrm>
            <a:off x="8458200" y="1746609"/>
            <a:ext cx="335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 Agility = EBA Rollup</a:t>
            </a:r>
          </a:p>
        </p:txBody>
      </p:sp>
    </p:spTree>
    <p:extLst>
      <p:ext uri="{BB962C8B-B14F-4D97-AF65-F5344CB8AC3E}">
        <p14:creationId xmlns:p14="http://schemas.microsoft.com/office/powerpoint/2010/main" val="4292479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DD9A8-4915-0048-871A-3C8527998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Measure &amp; Grow at Every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CECDD-762D-4245-A808-CCA6FDB8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19" y="1028701"/>
            <a:ext cx="12192000" cy="3322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C4BB08-D33B-314E-B5A1-AB19C20095A3}"/>
              </a:ext>
            </a:extLst>
          </p:cNvPr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 dirty="0">
                <a:solidFill>
                  <a:srgbClr val="58595B"/>
                </a:solidFill>
                <a:latin typeface="Calibri" panose="020F0502020204030204"/>
              </a:rPr>
              <a:t> </a:t>
            </a:r>
          </a:p>
        </p:txBody>
      </p:sp>
      <p:sp>
        <p:nvSpPr>
          <p:cNvPr id="5" name="Google Shape;264;p30">
            <a:extLst>
              <a:ext uri="{FF2B5EF4-FFF2-40B4-BE49-F238E27FC236}">
                <a16:creationId xmlns:a16="http://schemas.microsoft.com/office/drawing/2014/main" id="{E9945177-7CE8-9946-881F-4F4D0CC5E447}"/>
              </a:ext>
            </a:extLst>
          </p:cNvPr>
          <p:cNvSpPr txBox="1"/>
          <p:nvPr/>
        </p:nvSpPr>
        <p:spPr>
          <a:xfrm>
            <a:off x="737447" y="4489817"/>
            <a:ext cx="2582766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AB64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Portfolio / Enterprise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Enterprise Business Agility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Lean Portfolio Mgmt.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Digital Transformation*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6" name="Google Shape;264;p30">
            <a:extLst>
              <a:ext uri="{FF2B5EF4-FFF2-40B4-BE49-F238E27FC236}">
                <a16:creationId xmlns:a16="http://schemas.microsoft.com/office/drawing/2014/main" id="{095C006E-9980-AD47-ACA4-7DD46C378E0C}"/>
              </a:ext>
            </a:extLst>
          </p:cNvPr>
          <p:cNvSpPr txBox="1"/>
          <p:nvPr/>
        </p:nvSpPr>
        <p:spPr>
          <a:xfrm>
            <a:off x="3545013" y="4489816"/>
            <a:ext cx="2519408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  <a:tabLst/>
              <a:defRPr/>
            </a:pPr>
            <a:r>
              <a:rPr lang="en-US" sz="1600" b="1" dirty="0">
                <a:solidFill>
                  <a:srgbClr val="3AB64B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Team of Teams / Product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Lean Product Health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58595B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DevOps Health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Scaling Agile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9" name="Google Shape;264;p30">
            <a:extLst>
              <a:ext uri="{FF2B5EF4-FFF2-40B4-BE49-F238E27FC236}">
                <a16:creationId xmlns:a16="http://schemas.microsoft.com/office/drawing/2014/main" id="{1CE6502E-0C7A-5C48-857A-E1BC3E63630C}"/>
              </a:ext>
            </a:extLst>
          </p:cNvPr>
          <p:cNvSpPr txBox="1"/>
          <p:nvPr/>
        </p:nvSpPr>
        <p:spPr>
          <a:xfrm>
            <a:off x="6636556" y="4489815"/>
            <a:ext cx="2519408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  <a:tabLst/>
              <a:defRPr/>
            </a:pPr>
            <a:r>
              <a:rPr lang="en-US" sz="1600" b="1" dirty="0">
                <a:solidFill>
                  <a:srgbClr val="3AB64B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Team Level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Team Health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58595B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Technical Agility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Remote Work Health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0" name="Google Shape;264;p30">
            <a:extLst>
              <a:ext uri="{FF2B5EF4-FFF2-40B4-BE49-F238E27FC236}">
                <a16:creationId xmlns:a16="http://schemas.microsoft.com/office/drawing/2014/main" id="{8E087703-FA0F-804B-B2A1-0F495C51F8D5}"/>
              </a:ext>
            </a:extLst>
          </p:cNvPr>
          <p:cNvSpPr txBox="1"/>
          <p:nvPr/>
        </p:nvSpPr>
        <p:spPr>
          <a:xfrm>
            <a:off x="9380764" y="4489814"/>
            <a:ext cx="2811236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  <a:tabLst/>
              <a:defRPr/>
            </a:pPr>
            <a:r>
              <a:rPr lang="en-US" sz="1600" b="1" dirty="0">
                <a:solidFill>
                  <a:srgbClr val="3AB64B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Role/Talent Dev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Scrum Master, Product Owner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58595B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Agile Leader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- Agile Coach, RTE, others*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18CEC-8714-A84B-A996-8451997EEEB4}"/>
              </a:ext>
            </a:extLst>
          </p:cNvPr>
          <p:cNvSpPr txBox="1"/>
          <p:nvPr/>
        </p:nvSpPr>
        <p:spPr>
          <a:xfrm>
            <a:off x="704576" y="5934636"/>
            <a:ext cx="4867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8 new SAFe® Radars </a:t>
            </a:r>
            <a:r>
              <a:rPr lang="en-US" i="1" dirty="0"/>
              <a:t>have just been launched! </a:t>
            </a:r>
          </a:p>
        </p:txBody>
      </p:sp>
    </p:spTree>
    <p:extLst>
      <p:ext uri="{BB962C8B-B14F-4D97-AF65-F5344CB8AC3E}">
        <p14:creationId xmlns:p14="http://schemas.microsoft.com/office/powerpoint/2010/main" val="4179664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D4FD7-6921-4B62-9AF8-5EAA2F1C9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Financial Co. </a:t>
            </a:r>
            <a:r>
              <a:rPr lang="en-US" dirty="0" err="1"/>
              <a:t>AgilityHealth</a:t>
            </a:r>
            <a:r>
              <a:rPr lang="en-US" dirty="0"/>
              <a:t>® Case Study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04926B8-83D1-F145-A033-9FB81F34BF39}"/>
              </a:ext>
            </a:extLst>
          </p:cNvPr>
          <p:cNvSpPr/>
          <p:nvPr/>
        </p:nvSpPr>
        <p:spPr>
          <a:xfrm>
            <a:off x="2696512" y="1691577"/>
            <a:ext cx="1753643" cy="81836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1500 Technology Teams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82C0DD-7A39-5A4F-B321-7571FAAF6365}"/>
              </a:ext>
            </a:extLst>
          </p:cNvPr>
          <p:cNvSpPr/>
          <p:nvPr/>
        </p:nvSpPr>
        <p:spPr>
          <a:xfrm>
            <a:off x="5541402" y="1691577"/>
            <a:ext cx="1753643" cy="81836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21K Team Members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35E5B98-7E4A-894E-B4E0-B14BE383E7E9}"/>
              </a:ext>
            </a:extLst>
          </p:cNvPr>
          <p:cNvSpPr/>
          <p:nvPr/>
        </p:nvSpPr>
        <p:spPr>
          <a:xfrm>
            <a:off x="8386292" y="1691577"/>
            <a:ext cx="1753643" cy="81836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Agile and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Non-Agile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BE6A78-B40B-A448-9A3E-CE338F2DC0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48699"/>
              </p:ext>
            </p:extLst>
          </p:nvPr>
        </p:nvGraphicFramePr>
        <p:xfrm>
          <a:off x="2804769" y="2647968"/>
          <a:ext cx="7226908" cy="3400178"/>
        </p:xfrm>
        <a:graphic>
          <a:graphicData uri="http://schemas.openxmlformats.org/drawingml/2006/table">
            <a:tbl>
              <a:tblPr firstRow="1" bandRow="1"/>
              <a:tblGrid>
                <a:gridCol w="3613454">
                  <a:extLst>
                    <a:ext uri="{9D8B030D-6E8A-4147-A177-3AD203B41FA5}">
                      <a16:colId xmlns:a16="http://schemas.microsoft.com/office/drawing/2014/main" val="4235061934"/>
                    </a:ext>
                  </a:extLst>
                </a:gridCol>
                <a:gridCol w="3613454">
                  <a:extLst>
                    <a:ext uri="{9D8B030D-6E8A-4147-A177-3AD203B41FA5}">
                      <a16:colId xmlns:a16="http://schemas.microsoft.com/office/drawing/2014/main" val="3996385553"/>
                    </a:ext>
                  </a:extLst>
                </a:gridCol>
              </a:tblGrid>
              <a:tr h="40252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Customer Needs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Solutions Delivered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10324797"/>
                  </a:ext>
                </a:extLst>
              </a:tr>
              <a:tr h="2958218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Baseline assessment across all teams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Measure and quantify maturity and performance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Build actionable growth plans for next quarter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Engage leaders at all levels in removing obstacles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/>
                        <a:t>Re-assess and quantify growth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Agile/DevOps team assessment launched in Jan across 21k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Trained 400+ facilitators within 2 weeks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Facilitators completed 1500 retrospectives within 3 weeks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Growth plans created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200+ managers trained on removing obstacles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934276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A4BD0FE-8C58-904D-9BC8-59889E13B56C}"/>
              </a:ext>
            </a:extLst>
          </p:cNvPr>
          <p:cNvSpPr/>
          <p:nvPr/>
        </p:nvSpPr>
        <p:spPr>
          <a:xfrm>
            <a:off x="2108546" y="1002084"/>
            <a:ext cx="8483253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Objective: Accelerate transformation and team maturity/adoption of Agile and DevOps to enable business agility</a:t>
            </a:r>
          </a:p>
        </p:txBody>
      </p:sp>
    </p:spTree>
    <p:extLst>
      <p:ext uri="{BB962C8B-B14F-4D97-AF65-F5344CB8AC3E}">
        <p14:creationId xmlns:p14="http://schemas.microsoft.com/office/powerpoint/2010/main" val="57747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8B86-1C05-4647-A09A-3072F9C9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Six Key Capabilities of the AgilityHealth® Platform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4F050-A637-AB4D-A827-5B8BD0253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28" y="1087724"/>
            <a:ext cx="10769600" cy="49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01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30841</TotalTime>
  <Words>1651</Words>
  <Application>Microsoft Macintosh PowerPoint</Application>
  <PresentationFormat>Widescreen</PresentationFormat>
  <Paragraphs>290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MS Gothic</vt:lpstr>
      <vt:lpstr>Arial</vt:lpstr>
      <vt:lpstr>Arial Regular</vt:lpstr>
      <vt:lpstr>Calibri</vt:lpstr>
      <vt:lpstr>Calibri Light</vt:lpstr>
      <vt:lpstr>Calibri Regular</vt:lpstr>
      <vt:lpstr>Myriad Pro</vt:lpstr>
      <vt:lpstr>Myriad Pro Light</vt:lpstr>
      <vt:lpstr>Open Sans</vt:lpstr>
      <vt:lpstr>Open Sans Light</vt:lpstr>
      <vt:lpstr>Open Sans SemiBold</vt:lpstr>
      <vt:lpstr>PT Sans</vt:lpstr>
      <vt:lpstr>Times New Roman</vt:lpstr>
      <vt:lpstr>Office Theme</vt:lpstr>
      <vt:lpstr>2_Office Theme</vt:lpstr>
      <vt:lpstr>Slide_Templates_WideScreen_16-9</vt:lpstr>
      <vt:lpstr>1_Slide_Templates_WideScreen_16-9</vt:lpstr>
      <vt:lpstr>2_Slide_Templates_WideScreen_16-9</vt:lpstr>
      <vt:lpstr>AgilityHealth® Overview for Stakeholders</vt:lpstr>
      <vt:lpstr>PowerPoint Presentation</vt:lpstr>
      <vt:lpstr>PowerPoint Presentation</vt:lpstr>
      <vt:lpstr>What Should We Measure? The Three Metrics That Matter</vt:lpstr>
      <vt:lpstr>What is the AgilityHealth® Measurement Platform?</vt:lpstr>
      <vt:lpstr>4 Levels of Metrics</vt:lpstr>
      <vt:lpstr>Measure &amp; Grow at Every Level</vt:lpstr>
      <vt:lpstr>Large Financial Co. AgilityHealth® Case Study</vt:lpstr>
      <vt:lpstr>Six Key Capabilities of the AgilityHealth® Platform</vt:lpstr>
      <vt:lpstr>The 6 Questions AgilityHealth® Answers</vt:lpstr>
      <vt:lpstr>Roles and Jobs To Be Done</vt:lpstr>
      <vt:lpstr>AgilityHealth® Continuous Improvement Model</vt:lpstr>
      <vt:lpstr>TeamHealth® Retrospective </vt:lpstr>
      <vt:lpstr>Tactical vs Strategic Retrospectives</vt:lpstr>
      <vt:lpstr>Agile Team Maturity Roadmap</vt:lpstr>
      <vt:lpstr>Example: TeamHealth® Insights: Maturity </vt:lpstr>
      <vt:lpstr>Team Performance Metrics</vt:lpstr>
      <vt:lpstr>Release Health Metrics</vt:lpstr>
      <vt:lpstr>Program Improvements - Quarterly</vt:lpstr>
      <vt:lpstr>PowerPoint Presentation</vt:lpstr>
      <vt:lpstr>Multi-Team Rollout Process</vt:lpstr>
      <vt:lpstr>Improvement Plans at Each Level</vt:lpstr>
      <vt:lpstr>Managing Growth Items with AgilityHealth</vt:lpstr>
      <vt:lpstr>Leadership Owns Organizational Growth Items</vt:lpstr>
      <vt:lpstr>Enable Growth &amp; Scaling of Coaching Capacity</vt:lpstr>
      <vt:lpstr>Enable Growth &amp; Scaling of Coaching Capacity</vt:lpstr>
      <vt:lpstr>Insights: Team Agility Dashboard Visualize Growth &amp; Maturity Across All Teams</vt:lpstr>
      <vt:lpstr>AgilityHealth® Capabilities by Level</vt:lpstr>
      <vt:lpstr>Thank You!</vt:lpstr>
    </vt:vector>
  </TitlesOfParts>
  <Manager/>
  <Company>AgilityHealthRadar.com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Sally Elatta</dc:creator>
  <cp:keywords/>
  <dc:description/>
  <cp:lastModifiedBy>Hall, Bekah</cp:lastModifiedBy>
  <cp:revision>123</cp:revision>
  <dcterms:created xsi:type="dcterms:W3CDTF">2015-05-14T17:32:49Z</dcterms:created>
  <dcterms:modified xsi:type="dcterms:W3CDTF">2024-05-23T15:55:16Z</dcterms:modified>
  <cp:category/>
</cp:coreProperties>
</file>