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6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  <p:sldMasterId id="2147483696" r:id="rId3"/>
    <p:sldMasterId id="2147483715" r:id="rId4"/>
    <p:sldMasterId id="2147483749" r:id="rId5"/>
    <p:sldMasterId id="2147483776" r:id="rId6"/>
    <p:sldMasterId id="2147483815" r:id="rId7"/>
    <p:sldMasterId id="2147483834" r:id="rId8"/>
  </p:sldMasterIdLst>
  <p:notesMasterIdLst>
    <p:notesMasterId r:id="rId35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ira Sans Light" panose="020F0302020204030204" pitchFamily="34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pen Sans Light" panose="020B0306030504020204" pitchFamily="34" charset="0"/>
      <p:regular r:id="rId52"/>
      <p:bold r:id="rId53"/>
      <p:italic r:id="rId54"/>
      <p:boldItalic r:id="rId55"/>
    </p:embeddedFont>
    <p:embeddedFont>
      <p:font typeface="Open Sans SemiBold" panose="020B0606030504020204" pitchFamily="34" charset="0"/>
      <p:regular r:id="rId56"/>
      <p:bold r:id="rId57"/>
      <p:italic r:id="rId58"/>
      <p:boldItalic r:id="rId59"/>
    </p:embeddedFont>
    <p:embeddedFont>
      <p:font typeface="Proxima Nova" panose="02000506030000020004" pitchFamily="2" charset="0"/>
      <p:regular r:id="rId60"/>
      <p:bold r:id="rId61"/>
      <p:italic r:id="rId62"/>
      <p:boldItalic r:id="rId63"/>
    </p:embeddedFont>
    <p:embeddedFont>
      <p:font typeface="PT Sans" panose="020B0503020203020204" pitchFamily="34" charset="77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hmbiDY7KkhndLa21KufDIz5u+D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277F67-B06F-4FCB-87E7-27AE7529AA52}">
  <a:tblStyle styleId="{3F277F67-B06F-4FCB-87E7-27AE7529AA5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2E8"/>
          </a:solidFill>
        </a:fill>
      </a:tcStyle>
    </a:wholeTbl>
    <a:band1H>
      <a:tcTxStyle b="off" i="off"/>
      <a:tcStyle>
        <a:tcBdr/>
        <a:fill>
          <a:solidFill>
            <a:srgbClr val="CDE5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E5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6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2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font" Target="fonts/font4.fntdata"/><Relationship Id="rId34" Type="http://schemas.openxmlformats.org/officeDocument/2006/relationships/slide" Target="slides/slide26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28df85f0e9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7800" y="263525"/>
            <a:ext cx="7916863" cy="44529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2" name="Google Shape;1352;g28df85f0e91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25" rIns="97000" bIns="48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3" name="Google Shape;1353;g28df85f0e91_1_0:notes"/>
          <p:cNvSpPr txBox="1">
            <a:spLocks noGrp="1"/>
          </p:cNvSpPr>
          <p:nvPr>
            <p:ph type="sldNum" idx="12"/>
          </p:nvPr>
        </p:nvSpPr>
        <p:spPr>
          <a:xfrm>
            <a:off x="4329793" y="9425989"/>
            <a:ext cx="33123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25" rIns="97000" bIns="485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291841d5ea0_0_3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7" name="Google Shape;1507;g291841d5ea0_0_368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25" rIns="97000" bIns="48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08" name="Google Shape;1508;g291841d5ea0_0_368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25" rIns="97000" bIns="485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291841d5ea0_0_5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7" name="Google Shape;1527;g291841d5ea0_0_59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8" name="Google Shape;1528;g291841d5ea0_0_590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g291841d5ea0_0_59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7" name="Google Shape;15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Team Radars for all teams including leadership teams.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TeamHealth for all teams – our most popular and where most of our customers begin.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Team of Teams – The leadership teams (and key team members) for DevOps and Programs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Portfolio – The portfolio leadership teams, or multiple portfolio teams can be rollup/combined for a cross-enterprise view.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Individual Roles (talent).  Such as agile coach, scrum master, manager, leader, etc.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For your customers using the SAFe scaling framework we have SAFe specific radars too.</a:t>
            </a:r>
            <a:endParaRPr/>
          </a:p>
        </p:txBody>
      </p:sp>
      <p:sp>
        <p:nvSpPr>
          <p:cNvPr id="1538" name="Google Shape;153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0d0f800e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0" name="Google Shape;1550;g10d0f800e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1" name="Google Shape;1551;g10d0f800e5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291841d5ea0_0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228600"/>
            <a:ext cx="7924800" cy="445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9" name="Google Shape;1559;g291841d5ea0_0_988:notes"/>
          <p:cNvSpPr txBox="1">
            <a:spLocks noGrp="1"/>
          </p:cNvSpPr>
          <p:nvPr>
            <p:ph type="body" idx="1"/>
          </p:nvPr>
        </p:nvSpPr>
        <p:spPr>
          <a:xfrm>
            <a:off x="533400" y="5029201"/>
            <a:ext cx="58674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50" tIns="46600" rIns="89650" bIns="4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g291841d5ea0_0_988:notes"/>
          <p:cNvSpPr txBox="1">
            <a:spLocks noGrp="1"/>
          </p:cNvSpPr>
          <p:nvPr>
            <p:ph type="sldNum" idx="12"/>
          </p:nvPr>
        </p:nvSpPr>
        <p:spPr>
          <a:xfrm>
            <a:off x="6019801" y="8685214"/>
            <a:ext cx="8319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50" tIns="46600" rIns="89650" bIns="466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561" name="Google Shape;1561;g291841d5ea0_0_988:notes"/>
          <p:cNvSpPr txBox="1">
            <a:spLocks noGrp="1"/>
          </p:cNvSpPr>
          <p:nvPr>
            <p:ph type="ftr" idx="11"/>
          </p:nvPr>
        </p:nvSpPr>
        <p:spPr>
          <a:xfrm>
            <a:off x="548681" y="8532442"/>
            <a:ext cx="57075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75" tIns="45525" rIns="91075" bIns="45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Copyright(c) Agile Transformation Inc. | Building Lean High Performing Teams! | www.AgileTransformation.com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91841d5ea0_0_4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228600"/>
            <a:ext cx="7924800" cy="445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69" name="Google Shape;1569;g291841d5ea0_0_4996:notes"/>
          <p:cNvSpPr txBox="1">
            <a:spLocks noGrp="1"/>
          </p:cNvSpPr>
          <p:nvPr>
            <p:ph type="body" idx="1"/>
          </p:nvPr>
        </p:nvSpPr>
        <p:spPr>
          <a:xfrm>
            <a:off x="533400" y="5029201"/>
            <a:ext cx="58674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50" tIns="46600" rIns="89650" bIns="4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g291841d5ea0_0_4996:notes"/>
          <p:cNvSpPr txBox="1">
            <a:spLocks noGrp="1"/>
          </p:cNvSpPr>
          <p:nvPr>
            <p:ph type="ftr" idx="11"/>
          </p:nvPr>
        </p:nvSpPr>
        <p:spPr>
          <a:xfrm>
            <a:off x="548681" y="8532442"/>
            <a:ext cx="57075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75" tIns="45525" rIns="91075" bIns="455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Enabling Business Agility | www.AgilityHealthRadar.com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291841d5ea0_0_3899:notes"/>
          <p:cNvSpPr txBox="1">
            <a:spLocks noGrp="1"/>
          </p:cNvSpPr>
          <p:nvPr>
            <p:ph type="body" idx="1"/>
          </p:nvPr>
        </p:nvSpPr>
        <p:spPr>
          <a:xfrm>
            <a:off x="533400" y="5029201"/>
            <a:ext cx="5867400" cy="34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g291841d5ea0_0_3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228600"/>
            <a:ext cx="7924800" cy="445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291841d5ea0_0_5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291841d5ea0_0_5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g291841d5ea0_0_54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291841d5ea0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228600"/>
            <a:ext cx="7924800" cy="445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23" name="Google Shape;1623;g291841d5ea0_0_1042:notes"/>
          <p:cNvSpPr txBox="1">
            <a:spLocks noGrp="1"/>
          </p:cNvSpPr>
          <p:nvPr>
            <p:ph type="body" idx="1"/>
          </p:nvPr>
        </p:nvSpPr>
        <p:spPr>
          <a:xfrm>
            <a:off x="533400" y="5029201"/>
            <a:ext cx="58674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50" tIns="46600" rIns="89650" bIns="4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g291841d5ea0_0_1042:notes"/>
          <p:cNvSpPr txBox="1">
            <a:spLocks noGrp="1"/>
          </p:cNvSpPr>
          <p:nvPr>
            <p:ph type="sldNum" idx="12"/>
          </p:nvPr>
        </p:nvSpPr>
        <p:spPr>
          <a:xfrm>
            <a:off x="6019801" y="8685214"/>
            <a:ext cx="8319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50" tIns="46600" rIns="89650" bIns="46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23863" y="239713"/>
            <a:ext cx="8324851" cy="468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5" name="Google Shape;1635;p12:notes"/>
          <p:cNvSpPr txBox="1">
            <a:spLocks noGrp="1"/>
          </p:cNvSpPr>
          <p:nvPr>
            <p:ph type="body" idx="1"/>
          </p:nvPr>
        </p:nvSpPr>
        <p:spPr>
          <a:xfrm>
            <a:off x="568960" y="5280661"/>
            <a:ext cx="6258600" cy="3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6" name="Google Shape;1636;p12:notes"/>
          <p:cNvSpPr txBox="1">
            <a:spLocks noGrp="1"/>
          </p:cNvSpPr>
          <p:nvPr>
            <p:ph type="sldNum" idx="12"/>
          </p:nvPr>
        </p:nvSpPr>
        <p:spPr>
          <a:xfrm>
            <a:off x="6421121" y="9119474"/>
            <a:ext cx="8874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9" name="Google Shape;13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6:notes"/>
          <p:cNvSpPr txBox="1">
            <a:spLocks noGrp="1"/>
          </p:cNvSpPr>
          <p:nvPr>
            <p:ph type="body" idx="1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4" name="Google Shape;1644;p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16:notes"/>
          <p:cNvSpPr txBox="1">
            <a:spLocks noGrp="1"/>
          </p:cNvSpPr>
          <p:nvPr>
            <p:ph type="ftr" idx="11"/>
          </p:nvPr>
        </p:nvSpPr>
        <p:spPr>
          <a:xfrm>
            <a:off x="408856" y="8618361"/>
            <a:ext cx="58341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1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Enabling Business Agility | www.AgilityHealthRadar.com </a:t>
            </a:r>
            <a:endParaRPr sz="1100" b="0" i="1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2" name="Google Shape;16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3" name="Google Shape;167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291841d5ea0_0_5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g291841d5ea0_0_5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291841d5ea0_0_5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g291841d5ea0_0_5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291841d5ea0_0_5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291841d5ea0_0_5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g291841d5ea0_0_54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9" name="Google Shape;17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291841d5ea0_0_5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2" name="Google Shape;1752;g291841d5ea0_0_530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53" name="Google Shape;1753;g291841d5ea0_0_530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91841d5ea0_0_3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1" name="Google Shape;1381;g291841d5ea0_0_37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82" name="Google Shape;1382;g291841d5ea0_0_375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383" name="Google Shape;1383;g291841d5ea0_0_37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291841d5ea0_0_37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2" name="Google Shape;1392;g291841d5ea0_0_3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291841d5ea0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7713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0" name="Google Shape;1400;g291841d5ea0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sp>
        <p:nvSpPr>
          <p:cNvPr id="1401" name="Google Shape;1401;g291841d5ea0_0_197:notes"/>
          <p:cNvSpPr txBox="1">
            <a:spLocks noGrp="1"/>
          </p:cNvSpPr>
          <p:nvPr>
            <p:ph type="ftr" idx="11"/>
          </p:nvPr>
        </p:nvSpPr>
        <p:spPr>
          <a:xfrm>
            <a:off x="0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sz="1000" b="0" i="1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g291841d5ea0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91841d5ea0_0_4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9375"/>
            <a:ext cx="7132638" cy="401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1" name="Google Shape;1421;g291841d5ea0_0_4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sp>
        <p:nvSpPr>
          <p:cNvPr id="1422" name="Google Shape;1422;g291841d5ea0_0_4921:notes"/>
          <p:cNvSpPr txBox="1">
            <a:spLocks noGrp="1"/>
          </p:cNvSpPr>
          <p:nvPr>
            <p:ph type="ftr" idx="11"/>
          </p:nvPr>
        </p:nvSpPr>
        <p:spPr>
          <a:xfrm>
            <a:off x="0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sz="1000" b="0" i="1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g291841d5ea0_0_49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When teams are supported and invested in continuous improvement and have the ability to reflect on how they work by inspecting and adapting and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leadership team focuses on removing obstacles, coaching, and helping mature teams to optimize their performance.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we approach and enable continuous improvement in your org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Once you hsve a clear understanding of where your teams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Reduced time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that companies which invest in 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improvement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mature their teams faster, which results in 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 productivity and outcomes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that teams that have used 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 have grown and matured by 12-15% following their first assessment (baseline)</a:t>
            </a:r>
            <a:endParaRPr/>
          </a:p>
        </p:txBody>
      </p:sp>
      <p:sp>
        <p:nvSpPr>
          <p:cNvPr id="1430" name="Google Shape;143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91841d5ea0_0_3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g291841d5ea0_0_37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3" name="Google Shape;1453;g291841d5ea0_0_37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291841d5ea0_0_4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9" name="Google Shape;1499;g291841d5ea0_0_481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Just let them know this is available </a:t>
            </a:r>
            <a:endParaRPr/>
          </a:p>
        </p:txBody>
      </p:sp>
      <p:sp>
        <p:nvSpPr>
          <p:cNvPr id="1500" name="Google Shape;1500;g291841d5ea0_0_481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2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1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1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3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9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1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5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5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91841d5ea0_0_430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g291841d5ea0_0_4306"/>
          <p:cNvSpPr txBox="1">
            <a:spLocks noGrp="1"/>
          </p:cNvSpPr>
          <p:nvPr>
            <p:ph type="body" idx="1"/>
          </p:nvPr>
        </p:nvSpPr>
        <p:spPr>
          <a:xfrm>
            <a:off x="838200" y="1149293"/>
            <a:ext cx="10515600" cy="50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7" name="Google Shape;657;g291841d5ea0_0_430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8" name="Google Shape;658;g291841d5ea0_0_430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g291841d5ea0_0_430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91841d5ea0_0_4312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estion TItle">
  <p:cSld name="1_Question TItle"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91841d5ea0_0_4314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 b="0" i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4" name="Google Shape;664;g291841d5ea0_0_4314"/>
          <p:cNvCxnSpPr/>
          <p:nvPr/>
        </p:nvCxnSpPr>
        <p:spPr>
          <a:xfrm>
            <a:off x="472190" y="10668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65" name="Google Shape;665;g291841d5ea0_0_4314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666" name="Google Shape;666;g291841d5ea0_0_4314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g291841d5ea0_0_4314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8" name="Google Shape;668;g291841d5ea0_0_4314"/>
            <p:cNvPicPr preferRelativeResize="0"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8849" y="6353246"/>
              <a:ext cx="1337701" cy="378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g291841d5ea0_0_4314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0" name="Google Shape;670;g291841d5ea0_0_4314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w="12700" cap="flat" cmpd="sng">
              <a:solidFill>
                <a:srgbClr val="54555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3_Blank">
    <p:bg>
      <p:bgPr>
        <a:solidFill>
          <a:schemeClr val="accent6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3_Blank 2">
    <p:bg>
      <p:bgPr>
        <a:solidFill>
          <a:schemeClr val="lt1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91841d5ea0_0_432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g291841d5ea0_0_4325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2_Dark Grey Radar">
    <p:bg>
      <p:bgPr>
        <a:solidFill>
          <a:schemeClr val="lt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91841d5ea0_0_4328"/>
          <p:cNvSpPr/>
          <p:nvPr/>
        </p:nvSpPr>
        <p:spPr>
          <a:xfrm rot="-5400000">
            <a:off x="6823036" y="508965"/>
            <a:ext cx="5878200" cy="4860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g291841d5ea0_0_4328"/>
          <p:cNvSpPr/>
          <p:nvPr/>
        </p:nvSpPr>
        <p:spPr>
          <a:xfrm rot="-5400000">
            <a:off x="726900" y="-727036"/>
            <a:ext cx="5878200" cy="7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g291841d5ea0_0_43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291841d5ea0_0_43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291841d5ea0_0_4328"/>
          <p:cNvSpPr txBox="1">
            <a:spLocks noGrp="1"/>
          </p:cNvSpPr>
          <p:nvPr>
            <p:ph type="title"/>
          </p:nvPr>
        </p:nvSpPr>
        <p:spPr>
          <a:xfrm>
            <a:off x="7800151" y="1700800"/>
            <a:ext cx="39237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682" name="Google Shape;682;g291841d5ea0_0_432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291841d5ea0_0_4328"/>
          <p:cNvSpPr txBox="1"/>
          <p:nvPr/>
        </p:nvSpPr>
        <p:spPr>
          <a:xfrm>
            <a:off x="1365484" y="1418931"/>
            <a:ext cx="52215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91841d5ea0_0_4336"/>
          <p:cNvSpPr txBox="1"/>
          <p:nvPr/>
        </p:nvSpPr>
        <p:spPr>
          <a:xfrm>
            <a:off x="7101392" y="6198966"/>
            <a:ext cx="5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Foundations of Management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291841d5ea0_0_4336"/>
          <p:cNvSpPr txBox="1">
            <a:spLocks noGrp="1"/>
          </p:cNvSpPr>
          <p:nvPr>
            <p:ph type="title"/>
          </p:nvPr>
        </p:nvSpPr>
        <p:spPr>
          <a:xfrm>
            <a:off x="0" y="2688756"/>
            <a:ext cx="122937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g291841d5ea0_0_43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6200"/>
            <a:ext cx="12268200" cy="715998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g291841d5ea0_0_4339"/>
          <p:cNvSpPr/>
          <p:nvPr/>
        </p:nvSpPr>
        <p:spPr>
          <a:xfrm>
            <a:off x="0" y="4538135"/>
            <a:ext cx="122682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0" name="Google Shape;690;g291841d5ea0_0_4339"/>
          <p:cNvCxnSpPr/>
          <p:nvPr/>
        </p:nvCxnSpPr>
        <p:spPr>
          <a:xfrm>
            <a:off x="0" y="5257800"/>
            <a:ext cx="12268200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1" name="Google Shape;691;g291841d5ea0_0_4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91841d5ea0_0_434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 with Bar">
  <p:cSld name="1_Title Only with Ba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6"/>
          <p:cNvSpPr txBox="1">
            <a:spLocks noGrp="1"/>
          </p:cNvSpPr>
          <p:nvPr>
            <p:ph type="title"/>
          </p:nvPr>
        </p:nvSpPr>
        <p:spPr>
          <a:xfrm>
            <a:off x="578087" y="226695"/>
            <a:ext cx="110823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91841d5ea0_0_4346"/>
          <p:cNvSpPr txBox="1">
            <a:spLocks noGrp="1"/>
          </p:cNvSpPr>
          <p:nvPr>
            <p:ph type="title"/>
          </p:nvPr>
        </p:nvSpPr>
        <p:spPr>
          <a:xfrm>
            <a:off x="472190" y="22422"/>
            <a:ext cx="109578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6" name="Google Shape;696;g291841d5ea0_0_43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8000" y="6388055"/>
            <a:ext cx="1202435" cy="306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7" name="Google Shape;697;g291841d5ea0_0_4346"/>
          <p:cNvCxnSpPr/>
          <p:nvPr/>
        </p:nvCxnSpPr>
        <p:spPr>
          <a:xfrm>
            <a:off x="500470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8" name="Google Shape;698;g291841d5ea0_0_4346"/>
          <p:cNvSpPr txBox="1"/>
          <p:nvPr/>
        </p:nvSpPr>
        <p:spPr>
          <a:xfrm>
            <a:off x="228600" y="6512402"/>
            <a:ext cx="444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00"/>
              <a:buFont typeface="Open Sans"/>
              <a:buNone/>
            </a:pPr>
            <a:r>
              <a:rPr lang="en-US" sz="10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Copyright© AgilityHealth®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g291841d5ea0_0_43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812" y="6358293"/>
            <a:ext cx="682122" cy="3473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0" name="Google Shape;700;g291841d5ea0_0_4346"/>
          <p:cNvCxnSpPr/>
          <p:nvPr/>
        </p:nvCxnSpPr>
        <p:spPr>
          <a:xfrm>
            <a:off x="10591800" y="6388055"/>
            <a:ext cx="0" cy="30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estion TItle - Structure">
  <p:cSld name="1_Question TItle - Structure">
    <p:bg>
      <p:bgPr>
        <a:solidFill>
          <a:schemeClr val="lt1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91841d5ea0_0_4353"/>
          <p:cNvSpPr txBox="1">
            <a:spLocks noGrp="1"/>
          </p:cNvSpPr>
          <p:nvPr>
            <p:ph type="title"/>
          </p:nvPr>
        </p:nvSpPr>
        <p:spPr>
          <a:xfrm>
            <a:off x="304800" y="236853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g291841d5ea0_0_435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91841d5ea0_0_4356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Open Sans Light"/>
              <a:buNone/>
              <a:defRPr sz="495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g291841d5ea0_0_4356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98999A"/>
              </a:buClr>
              <a:buSzPts val="1980"/>
              <a:buNone/>
              <a:defRPr sz="1979">
                <a:solidFill>
                  <a:srgbClr val="98999A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650"/>
              <a:buNone/>
              <a:defRPr sz="1650">
                <a:solidFill>
                  <a:srgbClr val="98999A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485"/>
              <a:buNone/>
              <a:defRPr sz="1485">
                <a:solidFill>
                  <a:srgbClr val="98999A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estion TItle - Role Agility">
  <p:cSld name="1_Question TItle - Role Agility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91841d5ea0_0_4359"/>
          <p:cNvSpPr txBox="1">
            <a:spLocks noGrp="1"/>
          </p:cNvSpPr>
          <p:nvPr>
            <p:ph type="title"/>
          </p:nvPr>
        </p:nvSpPr>
        <p:spPr>
          <a:xfrm>
            <a:off x="478436" y="152400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g291841d5ea0_0_435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91841d5ea0_0_4362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g291841d5ea0_0_4362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91841d5ea0_0_436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g291841d5ea0_0_4365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2_Dark Grey Radar 2">
    <p:bg>
      <p:bgPr>
        <a:solidFill>
          <a:schemeClr val="lt1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91841d5ea0_0_4368"/>
          <p:cNvSpPr/>
          <p:nvPr/>
        </p:nvSpPr>
        <p:spPr>
          <a:xfrm rot="-5400000">
            <a:off x="6333136" y="998999"/>
            <a:ext cx="6858000" cy="48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g291841d5ea0_0_4368"/>
          <p:cNvSpPr txBox="1">
            <a:spLocks noGrp="1"/>
          </p:cNvSpPr>
          <p:nvPr>
            <p:ph type="title"/>
          </p:nvPr>
        </p:nvSpPr>
        <p:spPr>
          <a:xfrm>
            <a:off x="7800151" y="1700800"/>
            <a:ext cx="39237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719" name="Google Shape;719;g291841d5ea0_0_4368"/>
          <p:cNvSpPr txBox="1"/>
          <p:nvPr/>
        </p:nvSpPr>
        <p:spPr>
          <a:xfrm>
            <a:off x="1365484" y="1418931"/>
            <a:ext cx="52215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g291841d5ea0_0_437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291841d5ea0_0_4372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g291841d5ea0_0_437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g291841d5ea0_0_437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g291841d5ea0_0_4372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6" name="Google Shape;726;g291841d5ea0_0_437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291841d5ea0_0_437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291841d5ea0_0_437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g291841d5ea0_0_4372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g291841d5ea0_0_4372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g291841d5ea0_0_438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291841d5ea0_0_4383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g291841d5ea0_0_438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291841d5ea0_0_4383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g291841d5ea0_0_43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291841d5ea0_0_4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291841d5ea0_0_43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9" name="Google Shape;739;g291841d5ea0_0_4383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740" name="Google Shape;740;g291841d5ea0_0_4383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g291841d5ea0_0_4383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g291841d5ea0_0_4383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3" name="Google Shape;743;g291841d5ea0_0_4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g291841d5ea0_0_4383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5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g291841d5ea0_0_439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g291841d5ea0_0_4397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g291841d5ea0_0_4397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9" name="Google Shape;749;g291841d5ea0_0_439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291841d5ea0_0_43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1" name="Google Shape;751;g291841d5ea0_0_4397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52" name="Google Shape;752;g291841d5ea0_0_439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g291841d5ea0_0_4397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g291841d5ea0_0_4397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5" name="Google Shape;755;g291841d5ea0_0_439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291841d5ea0_0_43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7" name="Google Shape;757;g291841d5ea0_0_4397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58" name="Google Shape;758;g291841d5ea0_0_43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g291841d5ea0_0_4397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0" name="Google Shape;760;g291841d5ea0_0_439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6200"/>
            <a:ext cx="12268203" cy="71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7"/>
          <p:cNvSpPr/>
          <p:nvPr/>
        </p:nvSpPr>
        <p:spPr>
          <a:xfrm>
            <a:off x="0" y="3810000"/>
            <a:ext cx="122682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" name="Google Shape;59;p137"/>
          <p:cNvCxnSpPr/>
          <p:nvPr/>
        </p:nvCxnSpPr>
        <p:spPr>
          <a:xfrm>
            <a:off x="0" y="5257800"/>
            <a:ext cx="12268200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" name="Google Shape;60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91841d5ea0_0_4413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g291841d5ea0_0_4413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g291841d5ea0_0_441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91841d5ea0_0_4417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7" name="Google Shape;767;g291841d5ea0_0_44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91841d5ea0_0_44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291841d5ea0_0_4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g291841d5ea0_0_441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91841d5ea0_0_442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g291841d5ea0_0_4423"/>
          <p:cNvSpPr txBox="1">
            <a:spLocks noGrp="1"/>
          </p:cNvSpPr>
          <p:nvPr>
            <p:ph type="body" idx="1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774" name="Google Shape;774;g291841d5ea0_0_4423"/>
          <p:cNvSpPr txBox="1">
            <a:spLocks noGrp="1"/>
          </p:cNvSpPr>
          <p:nvPr>
            <p:ph type="subTitle" idx="2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g291841d5ea0_0_4423"/>
          <p:cNvSpPr txBox="1">
            <a:spLocks noGrp="1"/>
          </p:cNvSpPr>
          <p:nvPr>
            <p:ph type="subTitle" idx="3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g291841d5ea0_0_4423"/>
          <p:cNvSpPr txBox="1">
            <a:spLocks noGrp="1"/>
          </p:cNvSpPr>
          <p:nvPr>
            <p:ph type="subTitle" idx="4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7" name="Google Shape;777;g291841d5ea0_0_4423"/>
          <p:cNvSpPr txBox="1">
            <a:spLocks noGrp="1"/>
          </p:cNvSpPr>
          <p:nvPr>
            <p:ph type="subTitle" idx="5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g291841d5ea0_0_4423"/>
          <p:cNvSpPr txBox="1">
            <a:spLocks noGrp="1"/>
          </p:cNvSpPr>
          <p:nvPr>
            <p:ph type="subTitle" idx="6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9" name="Google Shape;779;g291841d5ea0_0_4423"/>
          <p:cNvSpPr txBox="1">
            <a:spLocks noGrp="1"/>
          </p:cNvSpPr>
          <p:nvPr>
            <p:ph type="subTitle" idx="7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g291841d5ea0_0_4423"/>
          <p:cNvSpPr txBox="1">
            <a:spLocks noGrp="1"/>
          </p:cNvSpPr>
          <p:nvPr>
            <p:ph type="subTitle" idx="8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1" name="Google Shape;781;g291841d5ea0_0_4423"/>
          <p:cNvSpPr txBox="1">
            <a:spLocks noGrp="1"/>
          </p:cNvSpPr>
          <p:nvPr>
            <p:ph type="subTitle" idx="9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g291841d5ea0_0_4423"/>
          <p:cNvSpPr txBox="1">
            <a:spLocks noGrp="1"/>
          </p:cNvSpPr>
          <p:nvPr>
            <p:ph type="subTitle" idx="13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3" name="Google Shape;783;g291841d5ea0_0_4423"/>
          <p:cNvSpPr txBox="1">
            <a:spLocks noGrp="1"/>
          </p:cNvSpPr>
          <p:nvPr>
            <p:ph type="body" idx="14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784" name="Google Shape;784;g291841d5ea0_0_4423"/>
          <p:cNvSpPr txBox="1">
            <a:spLocks noGrp="1"/>
          </p:cNvSpPr>
          <p:nvPr>
            <p:ph type="subTitle" idx="15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g291841d5ea0_0_4423"/>
          <p:cNvSpPr txBox="1">
            <a:spLocks noGrp="1"/>
          </p:cNvSpPr>
          <p:nvPr>
            <p:ph type="subTitle" idx="16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g291841d5ea0_0_443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g291841d5ea0_0_4438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g291841d5ea0_0_4438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0" name="Google Shape;790;g291841d5ea0_0_44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1" name="Google Shape;791;g291841d5ea0_0_4438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792" name="Google Shape;792;g291841d5ea0_0_4438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g291841d5ea0_0_4438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g291841d5ea0_0_4438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95" name="Google Shape;795;g291841d5ea0_0_44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dk2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2_Blank">
    <p:bg>
      <p:bgPr>
        <a:solidFill>
          <a:schemeClr val="accent6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estion TItle - Structure">
  <p:cSld name="1_Question TItle - Structure">
    <p:bg>
      <p:bgPr>
        <a:solidFill>
          <a:schemeClr val="lt1"/>
        </a:solid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91841d5ea0_0_4457"/>
          <p:cNvSpPr txBox="1">
            <a:spLocks noGrp="1"/>
          </p:cNvSpPr>
          <p:nvPr>
            <p:ph type="title"/>
          </p:nvPr>
        </p:nvSpPr>
        <p:spPr>
          <a:xfrm>
            <a:off x="304800" y="236853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g291841d5ea0_0_445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91841d5ea0_0_4460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g291841d5ea0_0_4460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3">
  <p:cSld name="3_Title Slide_3">
    <p:bg>
      <p:bgPr>
        <a:solidFill>
          <a:schemeClr val="lt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91841d5ea0_0_4463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91841d5ea0_0_446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g291841d5ea0_0_4465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91841d5ea0_0_4468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Open Sans Light"/>
              <a:buNone/>
              <a:defRPr sz="495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g291841d5ea0_0_4468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98999A"/>
              </a:buClr>
              <a:buSzPts val="1980"/>
              <a:buNone/>
              <a:defRPr sz="1979">
                <a:solidFill>
                  <a:srgbClr val="98999A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650"/>
              <a:buNone/>
              <a:defRPr sz="1650">
                <a:solidFill>
                  <a:srgbClr val="98999A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485"/>
              <a:buNone/>
              <a:defRPr sz="1485">
                <a:solidFill>
                  <a:srgbClr val="98999A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91841d5ea0_0_4471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000" cy="4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21" name="Google Shape;821;g291841d5ea0_0_4471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22" name="Google Shape;822;g291841d5ea0_0_44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g291841d5ea0_0_4471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24" name="Google Shape;824;g291841d5ea0_0_44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g291841d5ea0_0_4471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estion TItle - EBA">
  <p:cSld name="1_Question TItle - EBA">
    <p:bg>
      <p:bgPr>
        <a:solidFill>
          <a:schemeClr val="lt1"/>
        </a:solid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91841d5ea0_0_4478"/>
          <p:cNvSpPr txBox="1">
            <a:spLocks noGrp="1"/>
          </p:cNvSpPr>
          <p:nvPr>
            <p:ph type="title"/>
          </p:nvPr>
        </p:nvSpPr>
        <p:spPr>
          <a:xfrm>
            <a:off x="381444" y="242318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g291841d5ea0_0_4478"/>
          <p:cNvSpPr txBox="1">
            <a:spLocks noGrp="1"/>
          </p:cNvSpPr>
          <p:nvPr>
            <p:ph type="sldNum" idx="12"/>
          </p:nvPr>
        </p:nvSpPr>
        <p:spPr>
          <a:xfrm>
            <a:off x="5791200" y="6445427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 1">
  <p:cSld name="2_Light Grey Radar"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g291841d5ea0_0_448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291841d5ea0_0_448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291841d5ea0_0_4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g291841d5ea0_0_4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g291841d5ea0_0_4481"/>
          <p:cNvSpPr txBox="1">
            <a:spLocks noGrp="1"/>
          </p:cNvSpPr>
          <p:nvPr>
            <p:ph type="subTitle" idx="1"/>
          </p:nvPr>
        </p:nvSpPr>
        <p:spPr>
          <a:xfrm>
            <a:off x="4521202" y="2328067"/>
            <a:ext cx="76707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>
            <a:endParaRPr/>
          </a:p>
        </p:txBody>
      </p:sp>
      <p:sp>
        <p:nvSpPr>
          <p:cNvPr id="835" name="Google Shape;835;g291841d5ea0_0_448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6" name="Google Shape;836;g291841d5ea0_0_44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25" y="254625"/>
            <a:ext cx="47625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91841d5ea0_0_448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2">
  <p:cSld name="3_Title Slide_2">
    <p:bg>
      <p:bgPr>
        <a:solidFill>
          <a:schemeClr val="lt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91841d5ea0_0_4491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91841d5ea0_0_449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91841d5ea0_0_4495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91841d5ea0_0_449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pen Sans Light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g291841d5ea0_0_449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g291841d5ea0_0_4497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_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91841d5ea0_0_4501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9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9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9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39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g291841d5ea0_0_450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g291841d5ea0_0_4503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4" name="Google Shape;854;g291841d5ea0_0_450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291841d5ea0_0_450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291841d5ea0_0_4503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7" name="Google Shape;857;g291841d5ea0_0_450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g291841d5ea0_0_450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291841d5ea0_0_450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g291841d5ea0_0_4503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1" name="Google Shape;861;g291841d5ea0_0_4503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g291841d5ea0_0_451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g291841d5ea0_0_4514"/>
          <p:cNvSpPr/>
          <p:nvPr/>
        </p:nvSpPr>
        <p:spPr>
          <a:xfrm>
            <a:off x="1" y="4690986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g291841d5ea0_0_4514"/>
          <p:cNvSpPr/>
          <p:nvPr/>
        </p:nvSpPr>
        <p:spPr>
          <a:xfrm>
            <a:off x="1" y="4815276"/>
            <a:ext cx="12189000" cy="110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6" name="Google Shape;866;g291841d5ea0_0_45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652" y="61438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g291841d5ea0_0_4514"/>
          <p:cNvSpPr txBox="1">
            <a:spLocks noGrp="1"/>
          </p:cNvSpPr>
          <p:nvPr>
            <p:ph type="title"/>
          </p:nvPr>
        </p:nvSpPr>
        <p:spPr>
          <a:xfrm>
            <a:off x="2033589" y="5036897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68" name="Google Shape;868;g291841d5ea0_0_45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84" y="0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g291841d5ea0_0_45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1516" y="1168107"/>
            <a:ext cx="8821064" cy="352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g291841d5ea0_0_452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g291841d5ea0_0_452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g291841d5ea0_0_45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291841d5ea0_0_45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291841d5ea0_0_45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g291841d5ea0_0_45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291841d5ea0_0_4522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>
            <a:endParaRPr/>
          </a:p>
        </p:txBody>
      </p:sp>
      <p:sp>
        <p:nvSpPr>
          <p:cNvPr id="878" name="Google Shape;878;g291841d5ea0_0_452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g291841d5ea0_0_453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291841d5ea0_0_4531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2" name="Google Shape;882;g291841d5ea0_0_453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g291841d5ea0_0_4531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4" name="Google Shape;884;g291841d5ea0_0_45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g291841d5ea0_0_45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291841d5ea0_0_45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7" name="Google Shape;887;g291841d5ea0_0_4531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888" name="Google Shape;888;g291841d5ea0_0_4531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g291841d5ea0_0_4531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g291841d5ea0_0_453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91" name="Google Shape;891;g291841d5ea0_0_45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g291841d5ea0_0_4531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5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g291841d5ea0_0_454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g291841d5ea0_0_4545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g291841d5ea0_0_4545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7" name="Google Shape;897;g291841d5ea0_0_45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g291841d5ea0_0_45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9" name="Google Shape;899;g291841d5ea0_0_454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0" name="Google Shape;900;g291841d5ea0_0_454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291841d5ea0_0_4545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g291841d5ea0_0_4545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g291841d5ea0_0_45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291841d5ea0_0_45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g291841d5ea0_0_454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6" name="Google Shape;906;g291841d5ea0_0_45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291841d5ea0_0_4545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8" name="Google Shape;908;g291841d5ea0_0_454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91841d5ea0_0_4561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1" name="Google Shape;911;g291841d5ea0_0_4561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2" name="Google Shape;912;g291841d5ea0_0_4561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91841d5ea0_0_4565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15" name="Google Shape;915;g291841d5ea0_0_45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g291841d5ea0_0_45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g291841d5ea0_0_45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g291841d5ea0_0_456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91841d5ea0_0_457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g291841d5ea0_0_4571"/>
          <p:cNvSpPr txBox="1">
            <a:spLocks noGrp="1"/>
          </p:cNvSpPr>
          <p:nvPr>
            <p:ph type="body" idx="1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922" name="Google Shape;922;g291841d5ea0_0_4571"/>
          <p:cNvSpPr txBox="1">
            <a:spLocks noGrp="1"/>
          </p:cNvSpPr>
          <p:nvPr>
            <p:ph type="subTitle" idx="2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g291841d5ea0_0_4571"/>
          <p:cNvSpPr txBox="1">
            <a:spLocks noGrp="1"/>
          </p:cNvSpPr>
          <p:nvPr>
            <p:ph type="subTitle" idx="3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g291841d5ea0_0_4571"/>
          <p:cNvSpPr txBox="1">
            <a:spLocks noGrp="1"/>
          </p:cNvSpPr>
          <p:nvPr>
            <p:ph type="subTitle" idx="4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5" name="Google Shape;925;g291841d5ea0_0_4571"/>
          <p:cNvSpPr txBox="1">
            <a:spLocks noGrp="1"/>
          </p:cNvSpPr>
          <p:nvPr>
            <p:ph type="subTitle" idx="5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g291841d5ea0_0_4571"/>
          <p:cNvSpPr txBox="1">
            <a:spLocks noGrp="1"/>
          </p:cNvSpPr>
          <p:nvPr>
            <p:ph type="subTitle" idx="6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7" name="Google Shape;927;g291841d5ea0_0_4571"/>
          <p:cNvSpPr txBox="1">
            <a:spLocks noGrp="1"/>
          </p:cNvSpPr>
          <p:nvPr>
            <p:ph type="subTitle" idx="7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g291841d5ea0_0_4571"/>
          <p:cNvSpPr txBox="1">
            <a:spLocks noGrp="1"/>
          </p:cNvSpPr>
          <p:nvPr>
            <p:ph type="subTitle" idx="8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9" name="Google Shape;929;g291841d5ea0_0_4571"/>
          <p:cNvSpPr txBox="1">
            <a:spLocks noGrp="1"/>
          </p:cNvSpPr>
          <p:nvPr>
            <p:ph type="subTitle" idx="9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g291841d5ea0_0_4571"/>
          <p:cNvSpPr txBox="1">
            <a:spLocks noGrp="1"/>
          </p:cNvSpPr>
          <p:nvPr>
            <p:ph type="subTitle" idx="13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1" name="Google Shape;931;g291841d5ea0_0_4571"/>
          <p:cNvSpPr txBox="1">
            <a:spLocks noGrp="1"/>
          </p:cNvSpPr>
          <p:nvPr>
            <p:ph type="body" idx="14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932" name="Google Shape;932;g291841d5ea0_0_4571"/>
          <p:cNvSpPr txBox="1">
            <a:spLocks noGrp="1"/>
          </p:cNvSpPr>
          <p:nvPr>
            <p:ph type="subTitle" idx="15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3" name="Google Shape;933;g291841d5ea0_0_4571"/>
          <p:cNvSpPr txBox="1">
            <a:spLocks noGrp="1"/>
          </p:cNvSpPr>
          <p:nvPr>
            <p:ph type="subTitle" idx="16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91841d5ea0_0_4586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g291841d5ea0_0_4586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7" name="Google Shape;937;g291841d5ea0_0_45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g291841d5ea0_0_45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g291841d5ea0_0_4586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940" name="Google Shape;940;g291841d5ea0_0_458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2_Dark Grey Radar">
    <p:bg>
      <p:bgPr>
        <a:solidFill>
          <a:schemeClr val="lt1"/>
        </a:solidFill>
        <a:effectLst/>
      </p:bgPr>
    </p:bg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91841d5ea0_0_4593"/>
          <p:cNvSpPr/>
          <p:nvPr/>
        </p:nvSpPr>
        <p:spPr>
          <a:xfrm rot="-5400000">
            <a:off x="6823036" y="508965"/>
            <a:ext cx="5878200" cy="4860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g291841d5ea0_0_4593"/>
          <p:cNvSpPr/>
          <p:nvPr/>
        </p:nvSpPr>
        <p:spPr>
          <a:xfrm rot="-5400000">
            <a:off x="726900" y="-727036"/>
            <a:ext cx="5878200" cy="7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4" name="Google Shape;944;g291841d5ea0_0_45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g291841d5ea0_0_45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g291841d5ea0_0_4593"/>
          <p:cNvSpPr txBox="1">
            <a:spLocks noGrp="1"/>
          </p:cNvSpPr>
          <p:nvPr>
            <p:ph type="title"/>
          </p:nvPr>
        </p:nvSpPr>
        <p:spPr>
          <a:xfrm>
            <a:off x="7800151" y="1700800"/>
            <a:ext cx="39237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947" name="Google Shape;947;g291841d5ea0_0_459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g291841d5ea0_0_4593"/>
          <p:cNvSpPr txBox="1"/>
          <p:nvPr/>
        </p:nvSpPr>
        <p:spPr>
          <a:xfrm>
            <a:off x="1365484" y="1418931"/>
            <a:ext cx="52215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7"/>
          <p:cNvSpPr txBox="1">
            <a:spLocks noGrp="1"/>
          </p:cNvSpPr>
          <p:nvPr>
            <p:ph type="title"/>
          </p:nvPr>
        </p:nvSpPr>
        <p:spPr>
          <a:xfrm>
            <a:off x="548640" y="1709740"/>
            <a:ext cx="11277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7"/>
          <p:cNvSpPr txBox="1">
            <a:spLocks noGrp="1"/>
          </p:cNvSpPr>
          <p:nvPr>
            <p:ph type="subTitle" idx="1"/>
          </p:nvPr>
        </p:nvSpPr>
        <p:spPr>
          <a:xfrm>
            <a:off x="548640" y="4752000"/>
            <a:ext cx="11274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7A7A7A"/>
                </a:solidFill>
              </a:defRPr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g291841d5ea0_0_460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g291841d5ea0_0_4601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g291841d5ea0_0_4601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53" name="Google Shape;953;g291841d5ea0_0_460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4" name="Google Shape;954;g291841d5ea0_0_4601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955" name="Google Shape;955;g291841d5ea0_0_4601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g291841d5ea0_0_4601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g291841d5ea0_0_460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58" name="Google Shape;958;g291841d5ea0_0_460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blank">
  <p:cSld name="BLANK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estion TItle">
  <p:cSld name="1_Question TItle">
    <p:bg>
      <p:bgPr>
        <a:solidFill>
          <a:schemeClr val="lt1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91841d5ea0_0_4612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 b="0" i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62" name="Google Shape;962;g291841d5ea0_0_4612"/>
          <p:cNvCxnSpPr/>
          <p:nvPr/>
        </p:nvCxnSpPr>
        <p:spPr>
          <a:xfrm>
            <a:off x="472190" y="10668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63" name="Google Shape;963;g291841d5ea0_0_4612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964" name="Google Shape;964;g291841d5ea0_0_4612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g291841d5ea0_0_4612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6" name="Google Shape;966;g291841d5ea0_0_461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8849" y="6335981"/>
              <a:ext cx="1337701" cy="41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7" name="Google Shape;967;g291841d5ea0_0_4612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68" name="Google Shape;968;g291841d5ea0_0_4612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w="12700" cap="flat" cmpd="sng">
              <a:solidFill>
                <a:srgbClr val="54555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lt1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91841d5ea0_0_4621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g291841d5ea0_0_4621"/>
          <p:cNvSpPr txBox="1">
            <a:spLocks noGrp="1"/>
          </p:cNvSpPr>
          <p:nvPr>
            <p:ph type="body" idx="1"/>
          </p:nvPr>
        </p:nvSpPr>
        <p:spPr>
          <a:xfrm>
            <a:off x="2603674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2" name="Google Shape;972;g291841d5ea0_0_4621"/>
          <p:cNvSpPr txBox="1">
            <a:spLocks noGrp="1"/>
          </p:cNvSpPr>
          <p:nvPr>
            <p:ph type="body" idx="2"/>
          </p:nvPr>
        </p:nvSpPr>
        <p:spPr>
          <a:xfrm>
            <a:off x="6940193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3" name="Google Shape;973;g291841d5ea0_0_4621"/>
          <p:cNvSpPr/>
          <p:nvPr/>
        </p:nvSpPr>
        <p:spPr>
          <a:xfrm>
            <a:off x="10515600" y="6019800"/>
            <a:ext cx="167640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g291841d5ea0_0_4621"/>
          <p:cNvSpPr txBox="1"/>
          <p:nvPr/>
        </p:nvSpPr>
        <p:spPr>
          <a:xfrm>
            <a:off x="152400" y="6471557"/>
            <a:ext cx="4495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 © 2019 Agile Transformation, Inc.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5" name="Google Shape;975;g291841d5ea0_0_46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6221234"/>
            <a:ext cx="1623254" cy="50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g291841d5ea0_0_46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9299" y="6252336"/>
            <a:ext cx="983282" cy="500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7" name="Google Shape;977;g291841d5ea0_0_4621"/>
          <p:cNvCxnSpPr/>
          <p:nvPr/>
        </p:nvCxnSpPr>
        <p:spPr>
          <a:xfrm>
            <a:off x="10156099" y="6221724"/>
            <a:ext cx="0" cy="500100"/>
          </a:xfrm>
          <a:prstGeom prst="straightConnector1">
            <a:avLst/>
          </a:prstGeom>
          <a:noFill/>
          <a:ln w="12700" cap="flat" cmpd="sng">
            <a:solidFill>
              <a:srgbClr val="54555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91841d5ea0_0_4630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g291841d5ea0_0_4630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g291841d5ea0_0_46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6200"/>
            <a:ext cx="12268200" cy="715998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g291841d5ea0_0_4633"/>
          <p:cNvSpPr/>
          <p:nvPr/>
        </p:nvSpPr>
        <p:spPr>
          <a:xfrm>
            <a:off x="0" y="4538135"/>
            <a:ext cx="122682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4" name="Google Shape;984;g291841d5ea0_0_4633"/>
          <p:cNvCxnSpPr/>
          <p:nvPr/>
        </p:nvCxnSpPr>
        <p:spPr>
          <a:xfrm>
            <a:off x="0" y="5257800"/>
            <a:ext cx="12268200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5" name="Google Shape;985;g291841d5ea0_0_46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estion TItle - Role Agility">
  <p:cSld name="1_Question TItle - Role Agility">
    <p:bg>
      <p:bgPr>
        <a:solidFill>
          <a:schemeClr val="lt1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91841d5ea0_0_4638"/>
          <p:cNvSpPr txBox="1">
            <a:spLocks noGrp="1"/>
          </p:cNvSpPr>
          <p:nvPr>
            <p:ph type="title"/>
          </p:nvPr>
        </p:nvSpPr>
        <p:spPr>
          <a:xfrm>
            <a:off x="478436" y="152400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g291841d5ea0_0_463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al Slide" type="tx">
  <p:cSld name="TITLE_AND_BODY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91841d5ea0_0_4641"/>
          <p:cNvSpPr txBox="1">
            <a:spLocks noGrp="1"/>
          </p:cNvSpPr>
          <p:nvPr>
            <p:ph type="title"/>
          </p:nvPr>
        </p:nvSpPr>
        <p:spPr>
          <a:xfrm>
            <a:off x="263524" y="304378"/>
            <a:ext cx="1178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0176BB"/>
              </a:buClr>
              <a:buSzPts val="3000"/>
              <a:buFont typeface="Calibri"/>
              <a:buNone/>
              <a:defRPr sz="3000" b="1">
                <a:solidFill>
                  <a:srgbClr val="0176B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g291841d5ea0_0_4641"/>
          <p:cNvSpPr txBox="1">
            <a:spLocks noGrp="1"/>
          </p:cNvSpPr>
          <p:nvPr>
            <p:ph type="sldNum" idx="12"/>
          </p:nvPr>
        </p:nvSpPr>
        <p:spPr>
          <a:xfrm>
            <a:off x="8624268" y="6356350"/>
            <a:ext cx="2268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 1">
  <p:cSld name="1_Title Only 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91841d5ea0_0_464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4" name="Google Shape;994;g291841d5ea0_0_46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5" name="Google Shape;995;g291841d5ea0_0_46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6" name="Google Shape;996;g291841d5ea0_0_4644"/>
          <p:cNvSpPr txBox="1">
            <a:spLocks noGrp="1"/>
          </p:cNvSpPr>
          <p:nvPr>
            <p:ph type="title"/>
          </p:nvPr>
        </p:nvSpPr>
        <p:spPr>
          <a:xfrm>
            <a:off x="685800" y="365127"/>
            <a:ext cx="10210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g291841d5ea0_0_4644"/>
          <p:cNvSpPr/>
          <p:nvPr/>
        </p:nvSpPr>
        <p:spPr>
          <a:xfrm>
            <a:off x="0" y="5733288"/>
            <a:ext cx="12192000" cy="112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None/>
            </a:pPr>
            <a:endParaRPr sz="148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1">
  <p:cSld name="3_Title Slide_1">
    <p:bg>
      <p:bgPr>
        <a:solidFill>
          <a:schemeClr val="lt1"/>
        </a:solid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91841d5ea0_0_4650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291841d5ea0_0_488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91841d5ea0_0_4883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91841d5ea0_0_4883"/>
          <p:cNvSpPr txBox="1">
            <a:spLocks noGrp="1"/>
          </p:cNvSpPr>
          <p:nvPr>
            <p:ph type="title"/>
          </p:nvPr>
        </p:nvSpPr>
        <p:spPr>
          <a:xfrm>
            <a:off x="2033589" y="5268219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g291841d5ea0_0_4883"/>
          <p:cNvSpPr/>
          <p:nvPr/>
        </p:nvSpPr>
        <p:spPr>
          <a:xfrm>
            <a:off x="891800" y="-27100"/>
            <a:ext cx="11407500" cy="17916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91841d5ea0_0_4883"/>
          <p:cNvSpPr/>
          <p:nvPr/>
        </p:nvSpPr>
        <p:spPr>
          <a:xfrm>
            <a:off x="891800" y="1716000"/>
            <a:ext cx="11407500" cy="3426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" name="Google Shape;83;g291841d5ea0_0_4883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3292" y="61437"/>
            <a:ext cx="385572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91841d5ea0_0_488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133" y="1151100"/>
            <a:ext cx="9352867" cy="40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291841d5ea0_0_4652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g291841d5ea0_0_4652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91841d5ea0_0_4655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g291841d5ea0_0_4655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6" name="Google Shape;1006;g291841d5ea0_0_465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7" name="Google Shape;1007;g291841d5ea0_0_465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8" name="Google Shape;1008;g291841d5ea0_0_4655"/>
          <p:cNvSpPr txBox="1">
            <a:spLocks noGrp="1"/>
          </p:cNvSpPr>
          <p:nvPr>
            <p:ph type="sldNum" idx="12"/>
          </p:nvPr>
        </p:nvSpPr>
        <p:spPr>
          <a:xfrm>
            <a:off x="5791200" y="6445427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oogle Shape;1019;g291841d5ea0_0_4670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g291841d5ea0_0_4670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g291841d5ea0_0_4670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2" name="Google Shape;1022;g291841d5ea0_0_467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3" name="Google Shape;1023;g291841d5ea0_0_4670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1024" name="Google Shape;1024;g291841d5ea0_0_4670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1025" name="Google Shape;1025;g291841d5ea0_0_4670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1026" name="Google Shape;1026;g291841d5ea0_0_4670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1027" name="Google Shape;1027;g291841d5ea0_0_467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g291841d5ea0_0_4670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g291841d5ea0_0_4670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0" name="Google Shape;1030;g291841d5ea0_0_467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1" name="Google Shape;1031;g291841d5ea0_0_4670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1032" name="Google Shape;1032;g291841d5ea0_0_4670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1033" name="Google Shape;1033;g291841d5ea0_0_4670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1034" name="Google Shape;1034;g291841d5ea0_0_4670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1035" name="Google Shape;1035;g291841d5ea0_0_467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91841d5ea0_0_4688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g291841d5ea0_0_4688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91841d5ea0_0_469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g291841d5ea0_0_4693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g291841d5ea0_0_4693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044" name="Google Shape;1044;g291841d5ea0_0_46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g291841d5ea0_0_4693"/>
          <p:cNvSpPr txBox="1">
            <a:spLocks noGrp="1"/>
          </p:cNvSpPr>
          <p:nvPr>
            <p:ph type="body" idx="1"/>
          </p:nvPr>
        </p:nvSpPr>
        <p:spPr>
          <a:xfrm>
            <a:off x="3160435" y="2827017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46" name="Google Shape;1046;g291841d5ea0_0_469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255833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g291841d5ea0_0_4693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g291841d5ea0_0_4693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049" name="Google Shape;1049;g291841d5ea0_0_46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g291841d5ea0_0_469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255833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91841d5ea0_0_4703"/>
          <p:cNvSpPr txBox="1">
            <a:spLocks noGrp="1"/>
          </p:cNvSpPr>
          <p:nvPr>
            <p:ph type="title"/>
          </p:nvPr>
        </p:nvSpPr>
        <p:spPr>
          <a:xfrm>
            <a:off x="472191" y="250251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g291841d5ea0_0_470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291841d5ea0_0_4705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g291841d5ea0_0_4705"/>
          <p:cNvSpPr txBox="1">
            <a:spLocks noGrp="1"/>
          </p:cNvSpPr>
          <p:nvPr>
            <p:ph type="body" idx="1"/>
          </p:nvPr>
        </p:nvSpPr>
        <p:spPr>
          <a:xfrm>
            <a:off x="-43530" y="4198349"/>
            <a:ext cx="12189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57" name="Google Shape;1057;g291841d5ea0_0_4705"/>
          <p:cNvGrpSpPr/>
          <p:nvPr/>
        </p:nvGrpSpPr>
        <p:grpSpPr>
          <a:xfrm>
            <a:off x="3200402" y="1646775"/>
            <a:ext cx="9108879" cy="1461918"/>
            <a:chOff x="4896403" y="1205061"/>
            <a:chExt cx="9108879" cy="1461918"/>
          </a:xfrm>
        </p:grpSpPr>
        <p:sp>
          <p:nvSpPr>
            <p:cNvPr id="1058" name="Google Shape;1058;g291841d5ea0_0_4705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1059" name="Google Shape;1059;g291841d5ea0_0_4705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1060" name="Google Shape;1060;g291841d5ea0_0_4705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1061" name="Google Shape;1061;g291841d5ea0_0_470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g291841d5ea0_0_470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g291841d5ea0_0_470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g291841d5ea0_0_4705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5" name="Google Shape;1065;g291841d5ea0_0_4705"/>
          <p:cNvGrpSpPr/>
          <p:nvPr/>
        </p:nvGrpSpPr>
        <p:grpSpPr>
          <a:xfrm>
            <a:off x="3200402" y="1646775"/>
            <a:ext cx="9108879" cy="1461918"/>
            <a:chOff x="4896403" y="1205061"/>
            <a:chExt cx="9108879" cy="1461918"/>
          </a:xfrm>
        </p:grpSpPr>
        <p:sp>
          <p:nvSpPr>
            <p:cNvPr id="1066" name="Google Shape;1066;g291841d5ea0_0_4705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1067" name="Google Shape;1067;g291841d5ea0_0_4705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1068" name="Google Shape;1068;g291841d5ea0_0_4705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1069" name="Google Shape;1069;g291841d5ea0_0_470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g291841d5ea0_0_470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Google Shape;1072;g291841d5ea0_0_4723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3" name="Google Shape;1073;g291841d5ea0_0_4723"/>
          <p:cNvGrpSpPr/>
          <p:nvPr/>
        </p:nvGrpSpPr>
        <p:grpSpPr>
          <a:xfrm>
            <a:off x="2895602" y="1869871"/>
            <a:ext cx="9108879" cy="1461918"/>
            <a:chOff x="4896403" y="1205061"/>
            <a:chExt cx="9108879" cy="1461918"/>
          </a:xfrm>
        </p:grpSpPr>
        <p:sp>
          <p:nvSpPr>
            <p:cNvPr id="1074" name="Google Shape;1074;g291841d5ea0_0_4723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1075" name="Google Shape;1075;g291841d5ea0_0_4723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1076" name="Google Shape;1076;g291841d5ea0_0_4723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1077" name="Google Shape;1077;g291841d5ea0_0_47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g291841d5ea0_0_472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g291841d5ea0_0_4723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80" name="Google Shape;1080;g291841d5ea0_0_4723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1" name="Google Shape;1081;g291841d5ea0_0_4723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2" name="Google Shape;1082;g291841d5ea0_0_4723"/>
          <p:cNvGrpSpPr/>
          <p:nvPr/>
        </p:nvGrpSpPr>
        <p:grpSpPr>
          <a:xfrm>
            <a:off x="2895602" y="1869871"/>
            <a:ext cx="9108879" cy="1461918"/>
            <a:chOff x="4896403" y="1205061"/>
            <a:chExt cx="9108879" cy="1461918"/>
          </a:xfrm>
        </p:grpSpPr>
        <p:sp>
          <p:nvSpPr>
            <p:cNvPr id="1083" name="Google Shape;1083;g291841d5ea0_0_4723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1084" name="Google Shape;1084;g291841d5ea0_0_4723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1085" name="Google Shape;1085;g291841d5ea0_0_4723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1086" name="Google Shape;1086;g291841d5ea0_0_47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g291841d5ea0_0_472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8" name="Google Shape;1088;g291841d5ea0_0_4723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g291841d5ea0_0_4741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g291841d5ea0_0_4741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1092" name="Google Shape;1092;g291841d5ea0_0_4741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1093" name="Google Shape;1093;g291841d5ea0_0_47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g291841d5ea0_0_47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g291841d5ea0_0_4741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96" name="Google Shape;1096;g291841d5ea0_0_474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7" name="Google Shape;1097;g291841d5ea0_0_4741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g291841d5ea0_0_4741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1099" name="Google Shape;1099;g291841d5ea0_0_4741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1100" name="Google Shape;1100;g291841d5ea0_0_47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g291841d5ea0_0_47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2" name="Google Shape;1102;g291841d5ea0_0_474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1841d5ea0_0_4891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91841d5ea0_0_4755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5" name="Google Shape;1105;g291841d5ea0_0_4755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6" name="Google Shape;1106;g291841d5ea0_0_475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291841d5ea0_0_4759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1109" name="Google Shape;1109;g291841d5ea0_0_4759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10" name="Google Shape;1110;g291841d5ea0_0_4759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1" name="Google Shape;1111;g291841d5ea0_0_47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g291841d5ea0_0_4759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cxnSp>
        <p:nvCxnSpPr>
          <p:cNvPr id="1113" name="Google Shape;1113;g291841d5ea0_0_4759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4" name="Google Shape;1114;g291841d5ea0_0_47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91841d5ea0_0_4767"/>
          <p:cNvSpPr txBox="1">
            <a:spLocks noGrp="1"/>
          </p:cNvSpPr>
          <p:nvPr>
            <p:ph type="body" idx="1"/>
          </p:nvPr>
        </p:nvSpPr>
        <p:spPr>
          <a:xfrm>
            <a:off x="682337" y="1064830"/>
            <a:ext cx="108963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7" name="Google Shape;1117;g291841d5ea0_0_4767"/>
          <p:cNvSpPr>
            <a:spLocks noGrp="1"/>
          </p:cNvSpPr>
          <p:nvPr>
            <p:ph type="body" idx="2"/>
          </p:nvPr>
        </p:nvSpPr>
        <p:spPr>
          <a:xfrm>
            <a:off x="682337" y="3309726"/>
            <a:ext cx="5382600" cy="501600"/>
          </a:xfrm>
          <a:prstGeom prst="roundRect">
            <a:avLst>
              <a:gd name="adj" fmla="val 86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8" name="Google Shape;1118;g291841d5ea0_0_4767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g291841d5ea0_0_4767"/>
          <p:cNvSpPr>
            <a:spLocks noGrp="1"/>
          </p:cNvSpPr>
          <p:nvPr>
            <p:ph type="body" idx="3"/>
          </p:nvPr>
        </p:nvSpPr>
        <p:spPr>
          <a:xfrm>
            <a:off x="6197411" y="3314203"/>
            <a:ext cx="5382600" cy="501600"/>
          </a:xfrm>
          <a:prstGeom prst="roundRect">
            <a:avLst>
              <a:gd name="adj" fmla="val 86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0" name="Google Shape;1120;g291841d5ea0_0_4767"/>
          <p:cNvSpPr txBox="1">
            <a:spLocks noGrp="1"/>
          </p:cNvSpPr>
          <p:nvPr>
            <p:ph type="body" idx="4"/>
          </p:nvPr>
        </p:nvSpPr>
        <p:spPr>
          <a:xfrm>
            <a:off x="1426011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1" name="Google Shape;1121;g291841d5ea0_0_4767"/>
          <p:cNvSpPr txBox="1">
            <a:spLocks noGrp="1"/>
          </p:cNvSpPr>
          <p:nvPr>
            <p:ph type="body" idx="5"/>
          </p:nvPr>
        </p:nvSpPr>
        <p:spPr>
          <a:xfrm>
            <a:off x="4273383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2" name="Google Shape;1122;g291841d5ea0_0_4767"/>
          <p:cNvSpPr txBox="1">
            <a:spLocks noGrp="1"/>
          </p:cNvSpPr>
          <p:nvPr>
            <p:ph type="body" idx="6"/>
          </p:nvPr>
        </p:nvSpPr>
        <p:spPr>
          <a:xfrm>
            <a:off x="7132331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3" name="Google Shape;1123;g291841d5ea0_0_4767"/>
          <p:cNvSpPr txBox="1">
            <a:spLocks noGrp="1"/>
          </p:cNvSpPr>
          <p:nvPr>
            <p:ph type="body" idx="7"/>
          </p:nvPr>
        </p:nvSpPr>
        <p:spPr>
          <a:xfrm>
            <a:off x="9987417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4" name="Google Shape;1124;g291841d5ea0_0_4767"/>
          <p:cNvSpPr txBox="1">
            <a:spLocks noGrp="1"/>
          </p:cNvSpPr>
          <p:nvPr>
            <p:ph type="body" idx="8"/>
          </p:nvPr>
        </p:nvSpPr>
        <p:spPr>
          <a:xfrm>
            <a:off x="682336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5" name="Google Shape;1125;g291841d5ea0_0_4767"/>
          <p:cNvSpPr txBox="1">
            <a:spLocks noGrp="1"/>
          </p:cNvSpPr>
          <p:nvPr>
            <p:ph type="body" idx="9"/>
          </p:nvPr>
        </p:nvSpPr>
        <p:spPr>
          <a:xfrm>
            <a:off x="3523921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6" name="Google Shape;1126;g291841d5ea0_0_4767"/>
          <p:cNvSpPr txBox="1">
            <a:spLocks noGrp="1"/>
          </p:cNvSpPr>
          <p:nvPr>
            <p:ph type="body" idx="13"/>
          </p:nvPr>
        </p:nvSpPr>
        <p:spPr>
          <a:xfrm>
            <a:off x="6394443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7" name="Google Shape;1127;g291841d5ea0_0_4767"/>
          <p:cNvSpPr txBox="1">
            <a:spLocks noGrp="1"/>
          </p:cNvSpPr>
          <p:nvPr>
            <p:ph type="body" idx="14"/>
          </p:nvPr>
        </p:nvSpPr>
        <p:spPr>
          <a:xfrm>
            <a:off x="9230241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8" name="Google Shape;1128;g291841d5ea0_0_4767"/>
          <p:cNvSpPr txBox="1">
            <a:spLocks noGrp="1"/>
          </p:cNvSpPr>
          <p:nvPr>
            <p:ph type="body" idx="15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9" name="Google Shape;1129;g291841d5ea0_0_4767"/>
          <p:cNvSpPr txBox="1">
            <a:spLocks noGrp="1"/>
          </p:cNvSpPr>
          <p:nvPr>
            <p:ph type="body" idx="16"/>
          </p:nvPr>
        </p:nvSpPr>
        <p:spPr>
          <a:xfrm>
            <a:off x="6196014" y="3934623"/>
            <a:ext cx="53874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291841d5ea0_0_4782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000" cy="4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g291841d5ea0_0_4782"/>
          <p:cNvSpPr/>
          <p:nvPr/>
        </p:nvSpPr>
        <p:spPr>
          <a:xfrm>
            <a:off x="4038600" y="6440677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1133" name="Google Shape;1133;g291841d5ea0_0_4782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34" name="Google Shape;1134;g291841d5ea0_0_478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g291841d5ea0_0_4782"/>
          <p:cNvSpPr/>
          <p:nvPr/>
        </p:nvSpPr>
        <p:spPr>
          <a:xfrm>
            <a:off x="4038600" y="6440677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1136" name="Google Shape;1136;g291841d5ea0_0_4782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37" name="Google Shape;1137;g291841d5ea0_0_478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ECTION_HEADER"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291841d5ea0_0_4790"/>
          <p:cNvSpPr txBox="1">
            <a:spLocks noGrp="1"/>
          </p:cNvSpPr>
          <p:nvPr>
            <p:ph type="title"/>
          </p:nvPr>
        </p:nvSpPr>
        <p:spPr>
          <a:xfrm>
            <a:off x="457200" y="1709740"/>
            <a:ext cx="11277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0" name="Google Shape;1140;g291841d5ea0_0_4790"/>
          <p:cNvSpPr txBox="1">
            <a:spLocks noGrp="1"/>
          </p:cNvSpPr>
          <p:nvPr>
            <p:ph type="body" idx="1"/>
          </p:nvPr>
        </p:nvSpPr>
        <p:spPr>
          <a:xfrm>
            <a:off x="457200" y="4589464"/>
            <a:ext cx="11277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999A"/>
              </a:buClr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291841d5ea0_0_4793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g291841d5ea0_0_4793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144" name="Google Shape;1144;g291841d5ea0_0_47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g291841d5ea0_0_4793"/>
          <p:cNvSpPr txBox="1">
            <a:spLocks noGrp="1"/>
          </p:cNvSpPr>
          <p:nvPr>
            <p:ph type="body" idx="1"/>
          </p:nvPr>
        </p:nvSpPr>
        <p:spPr>
          <a:xfrm>
            <a:off x="1752599" y="3063318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6" name="Google Shape;1146;g291841d5ea0_0_47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-2979643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g291841d5ea0_0_4793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g291841d5ea0_0_4793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149" name="Google Shape;1149;g291841d5ea0_0_47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g291841d5ea0_0_47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-2979643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91841d5ea0_0_4803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153" name="Google Shape;1153;g291841d5ea0_0_480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g291841d5ea0_0_4803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155" name="Google Shape;1155;g291841d5ea0_0_480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91841d5ea0_0_4809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g291841d5ea0_0_481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g291841d5ea0_0_4811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g291841d5ea0_0_4811"/>
          <p:cNvSpPr txBox="1">
            <a:spLocks noGrp="1"/>
          </p:cNvSpPr>
          <p:nvPr>
            <p:ph type="title"/>
          </p:nvPr>
        </p:nvSpPr>
        <p:spPr>
          <a:xfrm>
            <a:off x="2033589" y="5268219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3" name="Google Shape;1163;g291841d5ea0_0_4811"/>
          <p:cNvSpPr/>
          <p:nvPr/>
        </p:nvSpPr>
        <p:spPr>
          <a:xfrm>
            <a:off x="891800" y="-27100"/>
            <a:ext cx="11407500" cy="17916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g291841d5ea0_0_4811"/>
          <p:cNvSpPr/>
          <p:nvPr/>
        </p:nvSpPr>
        <p:spPr>
          <a:xfrm>
            <a:off x="891800" y="1716000"/>
            <a:ext cx="11407500" cy="3426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5" name="Google Shape;1165;g291841d5ea0_0_48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652" y="61437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g291841d5ea0_0_48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133" y="1151100"/>
            <a:ext cx="9352867" cy="40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estion TItle">
  <p:cSld name="1_Question TItle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1841d5ea0_0_4893"/>
          <p:cNvSpPr txBox="1">
            <a:spLocks noGrp="1"/>
          </p:cNvSpPr>
          <p:nvPr>
            <p:ph type="title"/>
          </p:nvPr>
        </p:nvSpPr>
        <p:spPr>
          <a:xfrm>
            <a:off x="472191" y="22422"/>
            <a:ext cx="109578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9319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3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9" name="Google Shape;89;g291841d5ea0_0_48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746" y="6330446"/>
            <a:ext cx="1636676" cy="416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g291841d5ea0_0_4893"/>
          <p:cNvCxnSpPr/>
          <p:nvPr/>
        </p:nvCxnSpPr>
        <p:spPr>
          <a:xfrm>
            <a:off x="500471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4F8F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g291841d5ea0_0_4893"/>
          <p:cNvSpPr txBox="1"/>
          <p:nvPr/>
        </p:nvSpPr>
        <p:spPr>
          <a:xfrm>
            <a:off x="228601" y="6512404"/>
            <a:ext cx="44451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825"/>
              <a:buFont typeface="Arial"/>
              <a:buNone/>
            </a:pPr>
            <a:r>
              <a:rPr lang="en-US" sz="825" b="0" i="0" u="none" strike="noStrike" cap="none">
                <a:solidFill>
                  <a:srgbClr val="938953"/>
                </a:solidFill>
                <a:latin typeface="Open Sans"/>
                <a:ea typeface="Open Sans"/>
                <a:cs typeface="Open Sans"/>
                <a:sym typeface="Open Sans"/>
              </a:rPr>
              <a:t>Copyright© AgilityHealth</a:t>
            </a:r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">
    <p:bg>
      <p:bgPr>
        <a:solidFill>
          <a:schemeClr val="lt1"/>
        </a:solid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91841d5ea0_0_572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g291841d5ea0_0_57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22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g291841d5ea0_0_57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2">
    <p:bg>
      <p:bgPr>
        <a:solidFill>
          <a:schemeClr val="lt1"/>
        </a:solidFill>
        <a:effectLst/>
      </p:bgPr>
    </p:bg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91841d5ea0_0_573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0" name="Google Shape;1180;g291841d5ea0_0_57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326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g291841d5ea0_0_5732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400" y="6004921"/>
            <a:ext cx="2367199" cy="66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3"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g291841d5ea0_0_57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286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g291841d5ea0_0_5736"/>
          <p:cNvSpPr/>
          <p:nvPr/>
        </p:nvSpPr>
        <p:spPr>
          <a:xfrm>
            <a:off x="538860" y="6398764"/>
            <a:ext cx="21603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g291841d5ea0_0_573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g291841d5ea0_0_573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g291841d5ea0_0_57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g291841d5ea0_0_57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g291841d5ea0_0_5739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4pPr>
            <a:lvl5pPr lvl="4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5pPr>
            <a:lvl6pPr lvl="5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6pPr>
            <a:lvl7pPr lvl="6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7pPr>
            <a:lvl8pPr lvl="7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8pPr>
            <a:lvl9pPr lvl="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9pPr>
          </a:lstStyle>
          <a:p>
            <a:endParaRPr/>
          </a:p>
        </p:txBody>
      </p:sp>
      <p:sp>
        <p:nvSpPr>
          <p:cNvPr id="1191" name="Google Shape;1191;g291841d5ea0_0_573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g291841d5ea0_0_57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91841d5ea0_0_5747"/>
          <p:cNvSpPr txBox="1">
            <a:spLocks noGrp="1"/>
          </p:cNvSpPr>
          <p:nvPr>
            <p:ph type="title"/>
          </p:nvPr>
        </p:nvSpPr>
        <p:spPr>
          <a:xfrm>
            <a:off x="472191" y="250251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Google Shape;1196;g291841d5ea0_0_574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g291841d5ea0_0_5749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8" name="Google Shape;1198;g291841d5ea0_0_57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652" y="61437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g291841d5ea0_0_5749"/>
          <p:cNvSpPr txBox="1">
            <a:spLocks noGrp="1"/>
          </p:cNvSpPr>
          <p:nvPr>
            <p:ph type="title"/>
          </p:nvPr>
        </p:nvSpPr>
        <p:spPr>
          <a:xfrm>
            <a:off x="2033589" y="5268219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00" name="Google Shape;1200;g291841d5ea0_0_57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1" y="-30984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g291841d5ea0_0_57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9123" y="1667559"/>
            <a:ext cx="8722877" cy="35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g291841d5ea0_0_5756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g291841d5ea0_0_5756"/>
          <p:cNvSpPr/>
          <p:nvPr/>
        </p:nvSpPr>
        <p:spPr>
          <a:xfrm>
            <a:off x="1" y="4504555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5" name="Google Shape;1205;g291841d5ea0_0_57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g291841d5ea0_0_5756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g291841d5ea0_0_5756"/>
          <p:cNvSpPr/>
          <p:nvPr/>
        </p:nvSpPr>
        <p:spPr>
          <a:xfrm>
            <a:off x="1" y="4504555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8" name="Google Shape;1208;g291841d5ea0_0_575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g291841d5ea0_0_57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g291841d5ea0_0_575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g291841d5ea0_0_5756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2" name="Google Shape;1212;g291841d5ea0_0_5756"/>
          <p:cNvSpPr txBox="1">
            <a:spLocks noGrp="1"/>
          </p:cNvSpPr>
          <p:nvPr>
            <p:ph type="title" idx="2"/>
          </p:nvPr>
        </p:nvSpPr>
        <p:spPr>
          <a:xfrm>
            <a:off x="2069100" y="4908051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g291841d5ea0_0_576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g291841d5ea0_0_5767"/>
          <p:cNvSpPr/>
          <p:nvPr/>
        </p:nvSpPr>
        <p:spPr>
          <a:xfrm>
            <a:off x="-20291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6" name="Google Shape;1216;g291841d5ea0_0_576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g291841d5ea0_0_5767"/>
          <p:cNvSpPr/>
          <p:nvPr/>
        </p:nvSpPr>
        <p:spPr>
          <a:xfrm>
            <a:off x="-20291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8" name="Google Shape;1218;g291841d5ea0_0_57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7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g291841d5ea0_0_57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g291841d5ea0_0_57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7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1" name="Google Shape;1221;g291841d5ea0_0_5767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1222" name="Google Shape;1222;g291841d5ea0_0_5767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g291841d5ea0_0_5767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g291841d5ea0_0_5767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25" name="Google Shape;1225;g291841d5ea0_0_57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g291841d5ea0_0_5767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5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Google Shape;1228;g291841d5ea0_0_578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g291841d5ea0_0_5781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g291841d5ea0_0_5781"/>
          <p:cNvSpPr txBox="1"/>
          <p:nvPr/>
        </p:nvSpPr>
        <p:spPr>
          <a:xfrm>
            <a:off x="2895601" y="3300315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1" name="Google Shape;1231;g291841d5ea0_0_57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g291841d5ea0_0_57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3" name="Google Shape;1233;g291841d5ea0_0_578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34" name="Google Shape;1234;g291841d5ea0_0_578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g291841d5ea0_0_5781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g291841d5ea0_0_5781"/>
          <p:cNvSpPr txBox="1"/>
          <p:nvPr/>
        </p:nvSpPr>
        <p:spPr>
          <a:xfrm>
            <a:off x="3017600" y="3300325"/>
            <a:ext cx="747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7" name="Google Shape;1237;g291841d5ea0_0_57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g291841d5ea0_0_57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9" name="Google Shape;1239;g291841d5ea0_0_578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40" name="Google Shape;1240;g291841d5ea0_0_57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g291841d5ea0_0_5781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7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2" name="Google Shape;1242;g291841d5ea0_0_578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91841d5ea0_0_5797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45" name="Google Shape;1245;g291841d5ea0_0_5797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46" name="Google Shape;1246;g291841d5ea0_0_5797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291841d5ea0_0_4898"/>
          <p:cNvPicPr preferRelativeResize="0"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4403" y="6330446"/>
            <a:ext cx="1475361" cy="4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291841d5ea0_0_5801"/>
          <p:cNvSpPr txBox="1">
            <a:spLocks noGrp="1"/>
          </p:cNvSpPr>
          <p:nvPr>
            <p:ph type="title"/>
          </p:nvPr>
        </p:nvSpPr>
        <p:spPr>
          <a:xfrm>
            <a:off x="548648" y="250251"/>
            <a:ext cx="90129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249" name="Google Shape;1249;g291841d5ea0_0_58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g291841d5ea0_0_580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1" name="Google Shape;1251;g291841d5ea0_0_580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196" y="65399"/>
            <a:ext cx="3011934" cy="7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291841d5ea0_0_5806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300" cy="4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900"/>
              <a:buFont typeface="Calibri"/>
              <a:buNone/>
              <a:defRPr sz="79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cxnSp>
        <p:nvCxnSpPr>
          <p:cNvPr id="1254" name="Google Shape;1254;g291841d5ea0_0_5806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5" name="Google Shape;1255;g291841d5ea0_0_5806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6" name="Google Shape;1256;g291841d5ea0_0_5806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7" name="Google Shape;1257;g291841d5ea0_0_580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033" y="118833"/>
            <a:ext cx="2806535" cy="7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91841d5ea0_0_5812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75" rIns="121900" bIns="609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g291841d5ea0_0_5812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75" rIns="121900" bIns="609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1" name="Google Shape;1261;g291841d5ea0_0_58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g291841d5ea0_0_58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g291841d5ea0_0_58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291841d5ea0_0_58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g291841d5ea0_0_5812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9pPr>
          </a:lstStyle>
          <a:p>
            <a:endParaRPr/>
          </a:p>
        </p:txBody>
      </p:sp>
      <p:sp>
        <p:nvSpPr>
          <p:cNvPr id="1266" name="Google Shape;1266;g291841d5ea0_0_581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4">
    <p:bg>
      <p:bgPr>
        <a:solidFill>
          <a:schemeClr val="lt1"/>
        </a:solidFill>
        <a:effectLst/>
      </p:bgPr>
    </p:bg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291841d5ea0_0_582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9" name="Google Shape;1269;g291841d5ea0_0_58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5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291841d5ea0_0_582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2" name="Google Shape;1272;g291841d5ea0_0_58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0995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291841d5ea0_0_58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6">
    <p:bg>
      <p:bgPr>
        <a:solidFill>
          <a:schemeClr val="lt1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Google Shape;1275;g291841d5ea0_0_58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0995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g291841d5ea0_0_582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7" name="Google Shape;1277;g291841d5ea0_0_58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7">
    <p:bg>
      <p:bgPr>
        <a:solidFill>
          <a:schemeClr val="lt1"/>
        </a:solidFill>
        <a:effectLst/>
      </p:bgPr>
    </p:bg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291841d5ea0_0_583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0" name="Google Shape;1280;g291841d5ea0_0_583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8">
    <p:bg>
      <p:bgPr>
        <a:solidFill>
          <a:schemeClr val="lt1"/>
        </a:solidFill>
        <a:effectLst/>
      </p:bgPr>
    </p:bg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291841d5ea0_0_583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3" name="Google Shape;1283;g291841d5ea0_0_583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9">
    <p:bg>
      <p:bgPr>
        <a:solidFill>
          <a:schemeClr val="lt1"/>
        </a:solidFill>
        <a:effectLst/>
      </p:bgPr>
    </p:bg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291841d5ea0_0_583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6" name="Google Shape;1286;g291841d5ea0_0_58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Google Shape;1288;g291841d5ea0_0_584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g291841d5ea0_0_5841"/>
          <p:cNvSpPr/>
          <p:nvPr/>
        </p:nvSpPr>
        <p:spPr>
          <a:xfrm>
            <a:off x="1" y="4504555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g291841d5ea0_0_5841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3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291" name="Google Shape;1291;g291841d5ea0_0_58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2" name="Google Shape;1292;g291841d5ea0_0_5841"/>
          <p:cNvGrpSpPr/>
          <p:nvPr/>
        </p:nvGrpSpPr>
        <p:grpSpPr>
          <a:xfrm>
            <a:off x="3581403" y="639862"/>
            <a:ext cx="9108879" cy="1461918"/>
            <a:chOff x="4896403" y="1205061"/>
            <a:chExt cx="9108879" cy="1461918"/>
          </a:xfrm>
        </p:grpSpPr>
        <p:sp>
          <p:nvSpPr>
            <p:cNvPr id="1293" name="Google Shape;1293;g291841d5ea0_0_5841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g291841d5ea0_0_5841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g291841d5ea0_0_584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96" name="Google Shape;1296;g291841d5ea0_0_58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 1 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0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0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 1">
  <p:cSld name="1_Light Grey Radar_1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291841d5ea0_0_489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91841d5ea0_0_4899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291841d5ea0_0_4899"/>
          <p:cNvSpPr txBox="1">
            <a:spLocks noGrp="1"/>
          </p:cNvSpPr>
          <p:nvPr>
            <p:ph type="body" idx="1"/>
          </p:nvPr>
        </p:nvSpPr>
        <p:spPr>
          <a:xfrm>
            <a:off x="1350835" y="4555742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291841d5ea0_0_4899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291841d5ea0_0_4899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3392" y="6096001"/>
            <a:ext cx="2033016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_only">
  <p:cSld name="7_Title_only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and Content">
  <p:cSld name="31_Title and Content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91841d5ea0_0_5852"/>
          <p:cNvSpPr txBox="1">
            <a:spLocks noGrp="1"/>
          </p:cNvSpPr>
          <p:nvPr>
            <p:ph type="title"/>
          </p:nvPr>
        </p:nvSpPr>
        <p:spPr>
          <a:xfrm>
            <a:off x="1075765" y="779319"/>
            <a:ext cx="10040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100" b="1">
                <a:solidFill>
                  <a:srgbClr val="59C16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g291841d5ea0_0_5852"/>
          <p:cNvSpPr txBox="1">
            <a:spLocks noGrp="1"/>
          </p:cNvSpPr>
          <p:nvPr>
            <p:ph type="body" idx="1"/>
          </p:nvPr>
        </p:nvSpPr>
        <p:spPr>
          <a:xfrm>
            <a:off x="1075765" y="1250577"/>
            <a:ext cx="4743300" cy="4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01" name="Google Shape;1301;g291841d5ea0_0_5852"/>
          <p:cNvSpPr txBox="1">
            <a:spLocks noGrp="1"/>
          </p:cNvSpPr>
          <p:nvPr>
            <p:ph type="ftr" idx="11"/>
          </p:nvPr>
        </p:nvSpPr>
        <p:spPr>
          <a:xfrm>
            <a:off x="6373097" y="6390407"/>
            <a:ext cx="41565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2" name="Google Shape;1302;g291841d5ea0_0_5852"/>
          <p:cNvSpPr txBox="1">
            <a:spLocks noGrp="1"/>
          </p:cNvSpPr>
          <p:nvPr>
            <p:ph type="sldNum" idx="12"/>
          </p:nvPr>
        </p:nvSpPr>
        <p:spPr>
          <a:xfrm>
            <a:off x="10529455" y="6390407"/>
            <a:ext cx="5868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03" name="Google Shape;1303;g291841d5ea0_0_5852"/>
          <p:cNvCxnSpPr/>
          <p:nvPr/>
        </p:nvCxnSpPr>
        <p:spPr>
          <a:xfrm rot="10800000">
            <a:off x="10529455" y="6390795"/>
            <a:ext cx="0" cy="265500"/>
          </a:xfrm>
          <a:prstGeom prst="straightConnector1">
            <a:avLst/>
          </a:prstGeom>
          <a:noFill/>
          <a:ln w="28575" cap="flat" cmpd="sng">
            <a:solidFill>
              <a:srgbClr val="59C16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4" name="Google Shape;1304;g291841d5ea0_0_5852"/>
          <p:cNvCxnSpPr/>
          <p:nvPr/>
        </p:nvCxnSpPr>
        <p:spPr>
          <a:xfrm>
            <a:off x="1075761" y="1091045"/>
            <a:ext cx="10040400" cy="0"/>
          </a:xfrm>
          <a:prstGeom prst="straightConnector1">
            <a:avLst/>
          </a:prstGeom>
          <a:noFill/>
          <a:ln w="9525" cap="flat" cmpd="sng">
            <a:solidFill>
              <a:srgbClr val="59C16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05" name="Google Shape;1305;g291841d5ea0_0_5852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761" y="6390407"/>
            <a:ext cx="1939636" cy="36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g291841d5ea0_0_5852"/>
          <p:cNvSpPr txBox="1">
            <a:spLocks noGrp="1"/>
          </p:cNvSpPr>
          <p:nvPr>
            <p:ph type="body" idx="2"/>
          </p:nvPr>
        </p:nvSpPr>
        <p:spPr>
          <a:xfrm>
            <a:off x="6372981" y="1250577"/>
            <a:ext cx="47433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1100" b="1">
                <a:solidFill>
                  <a:srgbClr val="59C168"/>
                </a:solidFill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100" b="1">
                <a:solidFill>
                  <a:srgbClr val="59C168"/>
                </a:solidFill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100" b="1">
                <a:solidFill>
                  <a:srgbClr val="59C168"/>
                </a:solidFill>
              </a:defRPr>
            </a:lvl3pPr>
            <a:lvl4pPr marL="182880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100" b="1">
                <a:solidFill>
                  <a:srgbClr val="59C168"/>
                </a:solidFill>
              </a:defRPr>
            </a:lvl4pPr>
            <a:lvl5pPr marL="228600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100" b="1">
                <a:solidFill>
                  <a:srgbClr val="59C168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07" name="Google Shape;1307;g291841d5ea0_0_5852"/>
          <p:cNvSpPr txBox="1">
            <a:spLocks noGrp="1"/>
          </p:cNvSpPr>
          <p:nvPr>
            <p:ph type="body" idx="3"/>
          </p:nvPr>
        </p:nvSpPr>
        <p:spPr>
          <a:xfrm>
            <a:off x="6375055" y="1549103"/>
            <a:ext cx="4743300" cy="20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308" name="Google Shape;1308;g291841d5ea0_0_5852"/>
          <p:cNvCxnSpPr/>
          <p:nvPr/>
        </p:nvCxnSpPr>
        <p:spPr>
          <a:xfrm>
            <a:off x="6373091" y="1532965"/>
            <a:ext cx="4743300" cy="0"/>
          </a:xfrm>
          <a:prstGeom prst="straightConnector1">
            <a:avLst/>
          </a:prstGeom>
          <a:noFill/>
          <a:ln w="9525" cap="flat" cmpd="sng">
            <a:solidFill>
              <a:srgbClr val="59C16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291841d5ea0_0_586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91841d5ea0_0_586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g291841d5ea0_0_5865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291841d5ea0_0_5868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16" name="Google Shape;1316;g291841d5ea0_0_5868"/>
          <p:cNvSpPr txBox="1">
            <a:spLocks noGrp="1"/>
          </p:cNvSpPr>
          <p:nvPr>
            <p:ph type="body" idx="1"/>
          </p:nvPr>
        </p:nvSpPr>
        <p:spPr>
          <a:xfrm>
            <a:off x="2603675" y="1158263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7" name="Google Shape;1317;g291841d5ea0_0_5868"/>
          <p:cNvSpPr txBox="1">
            <a:spLocks noGrp="1"/>
          </p:cNvSpPr>
          <p:nvPr>
            <p:ph type="body" idx="2"/>
          </p:nvPr>
        </p:nvSpPr>
        <p:spPr>
          <a:xfrm>
            <a:off x="6940193" y="1158263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8" name="Google Shape;1318;g291841d5ea0_0_5868"/>
          <p:cNvSpPr/>
          <p:nvPr/>
        </p:nvSpPr>
        <p:spPr>
          <a:xfrm>
            <a:off x="10515600" y="6019800"/>
            <a:ext cx="167640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g291841d5ea0_0_5868"/>
          <p:cNvSpPr txBox="1"/>
          <p:nvPr/>
        </p:nvSpPr>
        <p:spPr>
          <a:xfrm>
            <a:off x="152400" y="6471557"/>
            <a:ext cx="4496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 © 2019 Agile Transformation, Inc.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0" name="Google Shape;1320;g291841d5ea0_0_58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10800" y="6221235"/>
            <a:ext cx="1623253" cy="50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g291841d5ea0_0_58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9299" y="6252336"/>
            <a:ext cx="983281" cy="500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2" name="Google Shape;1322;g291841d5ea0_0_5868"/>
          <p:cNvCxnSpPr/>
          <p:nvPr/>
        </p:nvCxnSpPr>
        <p:spPr>
          <a:xfrm>
            <a:off x="10156099" y="6221724"/>
            <a:ext cx="0" cy="500100"/>
          </a:xfrm>
          <a:prstGeom prst="straightConnector1">
            <a:avLst/>
          </a:prstGeom>
          <a:noFill/>
          <a:ln w="12700" cap="flat" cmpd="sng">
            <a:solidFill>
              <a:srgbClr val="54555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estion TItle">
  <p:cSld name="1_Question TItle">
    <p:bg>
      <p:bgPr>
        <a:solidFill>
          <a:schemeClr val="lt1"/>
        </a:solidFill>
        <a:effectLst/>
      </p:bgPr>
    </p:bg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91841d5ea0_0_5878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 b="0" i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cxnSp>
        <p:nvCxnSpPr>
          <p:cNvPr id="1326" name="Google Shape;1326;g291841d5ea0_0_5878"/>
          <p:cNvCxnSpPr/>
          <p:nvPr/>
        </p:nvCxnSpPr>
        <p:spPr>
          <a:xfrm>
            <a:off x="472191" y="1066800"/>
            <a:ext cx="117201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27" name="Google Shape;1327;g291841d5ea0_0_5878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1328" name="Google Shape;1328;g291841d5ea0_0_5878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g291841d5ea0_0_5878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0" name="Google Shape;1330;g291841d5ea0_0_58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758849" y="6335981"/>
              <a:ext cx="1337701" cy="41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1" name="Google Shape;1331;g291841d5ea0_0_587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32" name="Google Shape;1332;g291841d5ea0_0_5878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w="12700" cap="flat" cmpd="sng">
              <a:solidFill>
                <a:srgbClr val="54555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91841d5ea0_0_5887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g291841d5ea0_0_5887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g291841d5ea0_0_58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6200"/>
            <a:ext cx="12268200" cy="7159981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g291841d5ea0_0_5890"/>
          <p:cNvSpPr/>
          <p:nvPr/>
        </p:nvSpPr>
        <p:spPr>
          <a:xfrm>
            <a:off x="0" y="4538135"/>
            <a:ext cx="122685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9" name="Google Shape;1339;g291841d5ea0_0_5890"/>
          <p:cNvCxnSpPr/>
          <p:nvPr/>
        </p:nvCxnSpPr>
        <p:spPr>
          <a:xfrm>
            <a:off x="0" y="5257800"/>
            <a:ext cx="12268500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0" name="Google Shape;1340;g291841d5ea0_0_58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291841d5ea0_0_589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g291841d5ea0_0_5895"/>
          <p:cNvSpPr txBox="1">
            <a:spLocks noGrp="1"/>
          </p:cNvSpPr>
          <p:nvPr>
            <p:ph type="body" idx="1"/>
          </p:nvPr>
        </p:nvSpPr>
        <p:spPr>
          <a:xfrm>
            <a:off x="472191" y="1408175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_2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291841d5ea0_0_4906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91841d5ea0_0_4906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291841d5ea0_0_49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91841d5ea0_0_4906"/>
          <p:cNvSpPr txBox="1">
            <a:spLocks noGrp="1"/>
          </p:cNvSpPr>
          <p:nvPr>
            <p:ph type="body" idx="1"/>
          </p:nvPr>
        </p:nvSpPr>
        <p:spPr>
          <a:xfrm>
            <a:off x="3160435" y="2827017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6" name="Google Shape;106;g291841d5ea0_0_490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91841d5ea0_0_4906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91841d5ea0_0_4906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291841d5ea0_0_49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91841d5ea0_0_490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">
    <p:bg>
      <p:bgPr>
        <a:solidFill>
          <a:schemeClr val="lt1"/>
        </a:solidFill>
        <a:effectLst/>
      </p:bgPr>
    </p:bg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Google Shape;1345;g291841d5ea0_0_58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g291841d5ea0_0_58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g291841d5ea0_0_589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3">
  <p:cSld name="3_Title Slide_3">
    <p:bg>
      <p:bgPr>
        <a:solidFill>
          <a:schemeClr val="lt1"/>
        </a:solidFill>
        <a:effectLst/>
      </p:bgPr>
    </p:bg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91841d5ea0_0_5902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1841d5ea0_0_491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291841d5ea0_0_4916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1841d5ea0_0_106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291841d5ea0_0_1063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1841d5ea0_0_106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1841d5ea0_0_106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91841d5ea0_0_1068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1841d5ea0_0_1071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91841d5ea0_0_1071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91841d5ea0_0_1074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91841d5ea0_0_1074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g291841d5ea0_0_107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91841d5ea0_0_1074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91841d5ea0_0_1074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291841d5ea0_0_107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91841d5ea0_0_107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91841d5ea0_0_107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291841d5ea0_0_1074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g291841d5ea0_0_1074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91841d5ea0_0_108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91841d5ea0_0_1085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g291841d5ea0_0_10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91841d5ea0_0_108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91841d5ea0_0_1085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g291841d5ea0_0_108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91841d5ea0_0_10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91841d5ea0_0_108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91841d5ea0_0_1085"/>
          <p:cNvSpPr txBox="1">
            <a:spLocks noGrp="1"/>
          </p:cNvSpPr>
          <p:nvPr>
            <p:ph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g291841d5ea0_0_1085"/>
          <p:cNvGrpSpPr/>
          <p:nvPr/>
        </p:nvGrpSpPr>
        <p:grpSpPr>
          <a:xfrm>
            <a:off x="3505200" y="960975"/>
            <a:ext cx="8789300" cy="1461918"/>
            <a:chOff x="4896401" y="1205061"/>
            <a:chExt cx="8789300" cy="1461918"/>
          </a:xfrm>
        </p:grpSpPr>
        <p:sp>
          <p:nvSpPr>
            <p:cNvPr id="154" name="Google Shape;154;g291841d5ea0_0_1085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291841d5ea0_0_1085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291841d5ea0_0_1085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91841d5ea0_0_1099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2001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91841d5ea0_0_1099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2001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91841d5ea0_0_10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91841d5ea0_0_109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91841d5ea0_0_10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91841d5ea0_0_109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91841d5ea0_0_1099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>
            <a:endParaRPr/>
          </a:p>
        </p:txBody>
      </p:sp>
      <p:sp>
        <p:nvSpPr>
          <p:cNvPr id="165" name="Google Shape;165;g291841d5ea0_0_109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8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291841d5ea0_0_1108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91841d5ea0_0_1108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g291841d5ea0_0_1108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291841d5ea0_0_1108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g291841d5ea0_0_110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91841d5ea0_0_110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91841d5ea0_0_110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g291841d5ea0_0_1108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175" name="Google Shape;175;g291841d5ea0_0_1108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g291841d5ea0_0_1108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g291841d5ea0_0_1108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" name="Google Shape;178;g291841d5ea0_0_110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91841d5ea0_0_1108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5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291841d5ea0_0_1122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g291841d5ea0_0_1122"/>
          <p:cNvGrpSpPr/>
          <p:nvPr/>
        </p:nvGrpSpPr>
        <p:grpSpPr>
          <a:xfrm>
            <a:off x="2895602" y="1869871"/>
            <a:ext cx="9108879" cy="1461918"/>
            <a:chOff x="4896403" y="1205061"/>
            <a:chExt cx="9108879" cy="1461918"/>
          </a:xfrm>
        </p:grpSpPr>
        <p:sp>
          <p:nvSpPr>
            <p:cNvPr id="183" name="Google Shape;183;g291841d5ea0_0_1122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g291841d5ea0_0_1122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Arial"/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g291841d5ea0_0_1122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6" name="Google Shape;186;g291841d5ea0_0_11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91841d5ea0_0_11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g291841d5ea0_0_112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9" name="Google Shape;189;g291841d5ea0_0_1122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52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91841d5ea0_0_11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91841d5ea0_0_11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g291841d5ea0_0_112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3" name="Google Shape;193;g291841d5ea0_0_1122"/>
          <p:cNvGrpSpPr/>
          <p:nvPr/>
        </p:nvGrpSpPr>
        <p:grpSpPr>
          <a:xfrm>
            <a:off x="2895600" y="1875375"/>
            <a:ext cx="8789300" cy="1461918"/>
            <a:chOff x="4896401" y="1205061"/>
            <a:chExt cx="8789300" cy="1461918"/>
          </a:xfrm>
        </p:grpSpPr>
        <p:sp>
          <p:nvSpPr>
            <p:cNvPr id="194" name="Google Shape;194;g291841d5ea0_0_1122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g291841d5ea0_0_1122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g291841d5ea0_0_1122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7" name="Google Shape;197;g291841d5ea0_0_1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91841d5ea0_0_1122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g291841d5ea0_0_112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291841d5ea0_0_1142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91841d5ea0_0_1142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91841d5ea0_0_1142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g291841d5ea0_0_11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91841d5ea0_0_11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g291841d5ea0_0_114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7" name="Google Shape;207;g291841d5ea0_0_1142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91841d5ea0_0_1142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291841d5ea0_0_1142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291841d5ea0_0_11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91841d5ea0_0_11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g291841d5ea0_0_114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3" name="Google Shape;213;g291841d5ea0_0_1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91841d5ea0_0_1142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g291841d5ea0_0_114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1841d5ea0_0_1158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g291841d5ea0_0_1158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g291841d5ea0_0_115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91841d5ea0_0_1162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g291841d5ea0_0_11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91841d5ea0_0_11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91841d5ea0_0_1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91841d5ea0_0_116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91841d5ea0_0_1168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g291841d5ea0_0_1168"/>
          <p:cNvSpPr txBox="1">
            <a:spLocks noGrp="1"/>
          </p:cNvSpPr>
          <p:nvPr>
            <p:ph type="body" idx="1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229" name="Google Shape;229;g291841d5ea0_0_1168"/>
          <p:cNvSpPr txBox="1">
            <a:spLocks noGrp="1"/>
          </p:cNvSpPr>
          <p:nvPr>
            <p:ph type="subTitle" idx="2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291841d5ea0_0_1168"/>
          <p:cNvSpPr txBox="1">
            <a:spLocks noGrp="1"/>
          </p:cNvSpPr>
          <p:nvPr>
            <p:ph type="subTitle" idx="3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291841d5ea0_0_1168"/>
          <p:cNvSpPr txBox="1">
            <a:spLocks noGrp="1"/>
          </p:cNvSpPr>
          <p:nvPr>
            <p:ph type="subTitle" idx="4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g291841d5ea0_0_1168"/>
          <p:cNvSpPr txBox="1">
            <a:spLocks noGrp="1"/>
          </p:cNvSpPr>
          <p:nvPr>
            <p:ph type="subTitle" idx="5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g291841d5ea0_0_1168"/>
          <p:cNvSpPr txBox="1">
            <a:spLocks noGrp="1"/>
          </p:cNvSpPr>
          <p:nvPr>
            <p:ph type="subTitle" idx="6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g291841d5ea0_0_1168"/>
          <p:cNvSpPr txBox="1">
            <a:spLocks noGrp="1"/>
          </p:cNvSpPr>
          <p:nvPr>
            <p:ph type="subTitle" idx="7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291841d5ea0_0_1168"/>
          <p:cNvSpPr txBox="1">
            <a:spLocks noGrp="1"/>
          </p:cNvSpPr>
          <p:nvPr>
            <p:ph type="subTitle" idx="8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g291841d5ea0_0_1168"/>
          <p:cNvSpPr txBox="1">
            <a:spLocks noGrp="1"/>
          </p:cNvSpPr>
          <p:nvPr>
            <p:ph type="subTitle" idx="9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g291841d5ea0_0_1168"/>
          <p:cNvSpPr txBox="1">
            <a:spLocks noGrp="1"/>
          </p:cNvSpPr>
          <p:nvPr>
            <p:ph type="subTitle" idx="13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8" name="Google Shape;238;g291841d5ea0_0_1168"/>
          <p:cNvSpPr txBox="1">
            <a:spLocks noGrp="1"/>
          </p:cNvSpPr>
          <p:nvPr>
            <p:ph type="body" idx="14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239" name="Google Shape;239;g291841d5ea0_0_1168"/>
          <p:cNvSpPr txBox="1">
            <a:spLocks noGrp="1"/>
          </p:cNvSpPr>
          <p:nvPr>
            <p:ph type="subTitle" idx="15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g291841d5ea0_0_1168"/>
          <p:cNvSpPr txBox="1">
            <a:spLocks noGrp="1"/>
          </p:cNvSpPr>
          <p:nvPr>
            <p:ph type="subTitle" idx="16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1841d5ea0_0_1183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000" cy="4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3" name="Google Shape;243;g291841d5ea0_0_1183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4" name="Google Shape;244;g291841d5ea0_0_11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g291841d5ea0_0_1183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6" name="Google Shape;246;g291841d5ea0_0_11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91841d5ea0_0_1183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ECTION_HEADER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91841d5ea0_0_1190"/>
          <p:cNvSpPr txBox="1">
            <a:spLocks noGrp="1"/>
          </p:cNvSpPr>
          <p:nvPr>
            <p:ph type="title"/>
          </p:nvPr>
        </p:nvSpPr>
        <p:spPr>
          <a:xfrm>
            <a:off x="548640" y="1709740"/>
            <a:ext cx="11277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291841d5ea0_0_1190"/>
          <p:cNvSpPr txBox="1">
            <a:spLocks noGrp="1"/>
          </p:cNvSpPr>
          <p:nvPr>
            <p:ph type="subTitle" idx="1"/>
          </p:nvPr>
        </p:nvSpPr>
        <p:spPr>
          <a:xfrm>
            <a:off x="548640" y="4752000"/>
            <a:ext cx="11274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7A7A7A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1841d5ea0_0_1193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291841d5ea0_0_1193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291841d5ea0_0_11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91841d5ea0_0_11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91841d5ea0_0_11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91841d5ea0_0_11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91841d5ea0_0_1193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259" name="Google Shape;259;g291841d5ea0_0_119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291841d5ea0_0_120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91841d5ea0_0_120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291841d5ea0_0_120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291841d5ea0_0_1207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91841d5ea0_0_1207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291841d5ea0_0_1207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9" name="Google Shape;269;g291841d5ea0_0_12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g291841d5ea0_0_1207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271" name="Google Shape;271;g291841d5ea0_0_1207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g291841d5ea0_0_1207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g291841d5ea0_0_1207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4" name="Google Shape;274;g291841d5ea0_0_120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91841d5ea0_0_1217"/>
          <p:cNvSpPr txBox="1">
            <a:spLocks noGrp="1"/>
          </p:cNvSpPr>
          <p:nvPr>
            <p:ph type="title"/>
          </p:nvPr>
        </p:nvSpPr>
        <p:spPr>
          <a:xfrm>
            <a:off x="838200" y="323086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g291841d5ea0_0_1217"/>
          <p:cNvSpPr txBox="1">
            <a:spLocks noGrp="1"/>
          </p:cNvSpPr>
          <p:nvPr>
            <p:ph type="body" idx="1"/>
          </p:nvPr>
        </p:nvSpPr>
        <p:spPr>
          <a:xfrm>
            <a:off x="260367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g291841d5ea0_0_1217"/>
          <p:cNvSpPr txBox="1">
            <a:spLocks noGrp="1"/>
          </p:cNvSpPr>
          <p:nvPr>
            <p:ph type="body" idx="2"/>
          </p:nvPr>
        </p:nvSpPr>
        <p:spPr>
          <a:xfrm>
            <a:off x="694019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291841d5ea0_0_12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12268202" cy="71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91841d5ea0_0_1221"/>
          <p:cNvSpPr/>
          <p:nvPr/>
        </p:nvSpPr>
        <p:spPr>
          <a:xfrm>
            <a:off x="0" y="3810000"/>
            <a:ext cx="122682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2" name="Google Shape;282;g291841d5ea0_0_1221"/>
          <p:cNvCxnSpPr/>
          <p:nvPr/>
        </p:nvCxnSpPr>
        <p:spPr>
          <a:xfrm>
            <a:off x="0" y="5257800"/>
            <a:ext cx="12268200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3" name="Google Shape;283;g291841d5ea0_0_1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91841d5ea0_0_122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1841d5ea0_0_122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g291841d5ea0_0_1228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 1" type="titleOnly">
  <p:cSld name="TITLE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91841d5ea0_0_1231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291841d5ea0_0_1242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91841d5ea0_0_1242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91841d5ea0_0_1242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4" name="Google Shape;304;g291841d5ea0_0_12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g291841d5ea0_0_1242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306" name="Google Shape;306;g291841d5ea0_0_1242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07" name="Google Shape;307;g291841d5ea0_0_1242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08" name="Google Shape;308;g291841d5ea0_0_1242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09" name="Google Shape;309;g291841d5ea0_0_12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91841d5ea0_0_1242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91841d5ea0_0_1242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g291841d5ea0_0_12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g291841d5ea0_0_1242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314" name="Google Shape;314;g291841d5ea0_0_1242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15" name="Google Shape;315;g291841d5ea0_0_1242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16" name="Google Shape;316;g291841d5ea0_0_1242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17" name="Google Shape;317;g291841d5ea0_0_12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91841d5ea0_0_1260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g291841d5ea0_0_1260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91841d5ea0_0_126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30"/>
          <p:cNvPicPr preferRelativeResize="0"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3392" y="6096001"/>
            <a:ext cx="2033016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30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30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0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291841d5ea0_0_126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91841d5ea0_0_1265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326" name="Google Shape;326;g291841d5ea0_0_12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91841d5ea0_0_1265"/>
          <p:cNvSpPr txBox="1">
            <a:spLocks noGrp="1"/>
          </p:cNvSpPr>
          <p:nvPr>
            <p:ph type="body" idx="1"/>
          </p:nvPr>
        </p:nvSpPr>
        <p:spPr>
          <a:xfrm>
            <a:off x="3160435" y="2827017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8" name="Google Shape;328;g291841d5ea0_0_126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255833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91841d5ea0_0_126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91841d5ea0_0_1265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331" name="Google Shape;331;g291841d5ea0_0_12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91841d5ea0_0_126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255833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91841d5ea0_0_1275"/>
          <p:cNvSpPr txBox="1">
            <a:spLocks noGrp="1"/>
          </p:cNvSpPr>
          <p:nvPr>
            <p:ph type="title"/>
          </p:nvPr>
        </p:nvSpPr>
        <p:spPr>
          <a:xfrm>
            <a:off x="472191" y="250251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291841d5ea0_0_1277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91841d5ea0_0_1277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91841d5ea0_0_1277"/>
          <p:cNvSpPr txBox="1">
            <a:spLocks noGrp="1"/>
          </p:cNvSpPr>
          <p:nvPr>
            <p:ph type="body" idx="1"/>
          </p:nvPr>
        </p:nvSpPr>
        <p:spPr>
          <a:xfrm>
            <a:off x="-43530" y="4198349"/>
            <a:ext cx="12189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39" name="Google Shape;339;g291841d5ea0_0_1277"/>
          <p:cNvGrpSpPr/>
          <p:nvPr/>
        </p:nvGrpSpPr>
        <p:grpSpPr>
          <a:xfrm>
            <a:off x="3200402" y="1646775"/>
            <a:ext cx="9108879" cy="1461918"/>
            <a:chOff x="4896403" y="1205061"/>
            <a:chExt cx="9108879" cy="1461918"/>
          </a:xfrm>
        </p:grpSpPr>
        <p:sp>
          <p:nvSpPr>
            <p:cNvPr id="340" name="Google Shape;340;g291841d5ea0_0_1277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41" name="Google Shape;341;g291841d5ea0_0_1277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42" name="Google Shape;342;g291841d5ea0_0_1277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43" name="Google Shape;343;g291841d5ea0_0_127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91841d5ea0_0_127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91841d5ea0_0_1277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91841d5ea0_0_1277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7" name="Google Shape;347;g291841d5ea0_0_1277"/>
          <p:cNvGrpSpPr/>
          <p:nvPr/>
        </p:nvGrpSpPr>
        <p:grpSpPr>
          <a:xfrm>
            <a:off x="3200402" y="1646775"/>
            <a:ext cx="9108879" cy="1461918"/>
            <a:chOff x="4896403" y="1205061"/>
            <a:chExt cx="9108879" cy="1461918"/>
          </a:xfrm>
        </p:grpSpPr>
        <p:sp>
          <p:nvSpPr>
            <p:cNvPr id="348" name="Google Shape;348;g291841d5ea0_0_1277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49" name="Google Shape;349;g291841d5ea0_0_1277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50" name="Google Shape;350;g291841d5ea0_0_1277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51" name="Google Shape;351;g291841d5ea0_0_127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91841d5ea0_0_127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291841d5ea0_0_129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g291841d5ea0_0_1295"/>
          <p:cNvGrpSpPr/>
          <p:nvPr/>
        </p:nvGrpSpPr>
        <p:grpSpPr>
          <a:xfrm>
            <a:off x="2895602" y="1869871"/>
            <a:ext cx="9108879" cy="1461918"/>
            <a:chOff x="4896403" y="1205061"/>
            <a:chExt cx="9108879" cy="1461918"/>
          </a:xfrm>
        </p:grpSpPr>
        <p:sp>
          <p:nvSpPr>
            <p:cNvPr id="356" name="Google Shape;356;g291841d5ea0_0_1295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57" name="Google Shape;357;g291841d5ea0_0_1295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58" name="Google Shape;358;g291841d5ea0_0_1295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59" name="Google Shape;359;g291841d5ea0_0_129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91841d5ea0_0_129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291841d5ea0_0_1295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2" name="Google Shape;362;g291841d5ea0_0_129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3" name="Google Shape;363;g291841d5ea0_0_1295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g291841d5ea0_0_1295"/>
          <p:cNvGrpSpPr/>
          <p:nvPr/>
        </p:nvGrpSpPr>
        <p:grpSpPr>
          <a:xfrm>
            <a:off x="2895602" y="1869871"/>
            <a:ext cx="9108879" cy="1461918"/>
            <a:chOff x="4896403" y="1205061"/>
            <a:chExt cx="9108879" cy="1461918"/>
          </a:xfrm>
        </p:grpSpPr>
        <p:sp>
          <p:nvSpPr>
            <p:cNvPr id="365" name="Google Shape;365;g291841d5ea0_0_1295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66" name="Google Shape;366;g291841d5ea0_0_1295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67" name="Google Shape;367;g291841d5ea0_0_1295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68" name="Google Shape;368;g291841d5ea0_0_129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91841d5ea0_0_129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g291841d5ea0_0_129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g291841d5ea0_0_1313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291841d5ea0_0_1313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374" name="Google Shape;374;g291841d5ea0_0_1313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375" name="Google Shape;375;g291841d5ea0_0_13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91841d5ea0_0_13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91841d5ea0_0_1313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8" name="Google Shape;378;g291841d5ea0_0_1313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9" name="Google Shape;379;g291841d5ea0_0_1313"/>
          <p:cNvPicPr preferRelativeResize="0"/>
          <p:nvPr/>
        </p:nvPicPr>
        <p:blipFill rotWithShape="1"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291841d5ea0_0_1313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381" name="Google Shape;381;g291841d5ea0_0_1313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382" name="Google Shape;382;g291841d5ea0_0_13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91841d5ea0_0_13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g291841d5ea0_0_1313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1841d5ea0_0_1327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g291841d5ea0_0_1327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g291841d5ea0_0_1327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91841d5ea0_0_1331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391" name="Google Shape;391;g291841d5ea0_0_133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2" name="Google Shape;392;g291841d5ea0_0_1331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3" name="Google Shape;393;g291841d5ea0_0_13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291841d5ea0_0_1331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cxnSp>
        <p:nvCxnSpPr>
          <p:cNvPr id="395" name="Google Shape;395;g291841d5ea0_0_1331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6" name="Google Shape;396;g291841d5ea0_0_13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91841d5ea0_0_1339"/>
          <p:cNvSpPr txBox="1">
            <a:spLocks noGrp="1"/>
          </p:cNvSpPr>
          <p:nvPr>
            <p:ph type="body" idx="1"/>
          </p:nvPr>
        </p:nvSpPr>
        <p:spPr>
          <a:xfrm>
            <a:off x="682337" y="1064830"/>
            <a:ext cx="108963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g291841d5ea0_0_1339"/>
          <p:cNvSpPr>
            <a:spLocks noGrp="1"/>
          </p:cNvSpPr>
          <p:nvPr>
            <p:ph type="body" idx="2"/>
          </p:nvPr>
        </p:nvSpPr>
        <p:spPr>
          <a:xfrm>
            <a:off x="682337" y="3309726"/>
            <a:ext cx="5382600" cy="501600"/>
          </a:xfrm>
          <a:prstGeom prst="roundRect">
            <a:avLst>
              <a:gd name="adj" fmla="val 86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0" name="Google Shape;400;g291841d5ea0_0_1339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g291841d5ea0_0_1339"/>
          <p:cNvSpPr>
            <a:spLocks noGrp="1"/>
          </p:cNvSpPr>
          <p:nvPr>
            <p:ph type="body" idx="3"/>
          </p:nvPr>
        </p:nvSpPr>
        <p:spPr>
          <a:xfrm>
            <a:off x="6197411" y="3314203"/>
            <a:ext cx="5382600" cy="501600"/>
          </a:xfrm>
          <a:prstGeom prst="roundRect">
            <a:avLst>
              <a:gd name="adj" fmla="val 86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2" name="Google Shape;402;g291841d5ea0_0_1339"/>
          <p:cNvSpPr txBox="1">
            <a:spLocks noGrp="1"/>
          </p:cNvSpPr>
          <p:nvPr>
            <p:ph type="body" idx="4"/>
          </p:nvPr>
        </p:nvSpPr>
        <p:spPr>
          <a:xfrm>
            <a:off x="1426011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g291841d5ea0_0_1339"/>
          <p:cNvSpPr txBox="1">
            <a:spLocks noGrp="1"/>
          </p:cNvSpPr>
          <p:nvPr>
            <p:ph type="body" idx="5"/>
          </p:nvPr>
        </p:nvSpPr>
        <p:spPr>
          <a:xfrm>
            <a:off x="4273383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g291841d5ea0_0_1339"/>
          <p:cNvSpPr txBox="1">
            <a:spLocks noGrp="1"/>
          </p:cNvSpPr>
          <p:nvPr>
            <p:ph type="body" idx="6"/>
          </p:nvPr>
        </p:nvSpPr>
        <p:spPr>
          <a:xfrm>
            <a:off x="7132331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g291841d5ea0_0_1339"/>
          <p:cNvSpPr txBox="1">
            <a:spLocks noGrp="1"/>
          </p:cNvSpPr>
          <p:nvPr>
            <p:ph type="body" idx="7"/>
          </p:nvPr>
        </p:nvSpPr>
        <p:spPr>
          <a:xfrm>
            <a:off x="9987417" y="2260079"/>
            <a:ext cx="160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g291841d5ea0_0_1339"/>
          <p:cNvSpPr txBox="1">
            <a:spLocks noGrp="1"/>
          </p:cNvSpPr>
          <p:nvPr>
            <p:ph type="body" idx="8"/>
          </p:nvPr>
        </p:nvSpPr>
        <p:spPr>
          <a:xfrm>
            <a:off x="682336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" name="Google Shape;407;g291841d5ea0_0_1339"/>
          <p:cNvSpPr txBox="1">
            <a:spLocks noGrp="1"/>
          </p:cNvSpPr>
          <p:nvPr>
            <p:ph type="body" idx="9"/>
          </p:nvPr>
        </p:nvSpPr>
        <p:spPr>
          <a:xfrm>
            <a:off x="3523921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g291841d5ea0_0_1339"/>
          <p:cNvSpPr txBox="1">
            <a:spLocks noGrp="1"/>
          </p:cNvSpPr>
          <p:nvPr>
            <p:ph type="body" idx="13"/>
          </p:nvPr>
        </p:nvSpPr>
        <p:spPr>
          <a:xfrm>
            <a:off x="6394443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g291841d5ea0_0_1339"/>
          <p:cNvSpPr txBox="1">
            <a:spLocks noGrp="1"/>
          </p:cNvSpPr>
          <p:nvPr>
            <p:ph type="body" idx="14"/>
          </p:nvPr>
        </p:nvSpPr>
        <p:spPr>
          <a:xfrm>
            <a:off x="9230241" y="2258301"/>
            <a:ext cx="685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g291841d5ea0_0_1339"/>
          <p:cNvSpPr txBox="1">
            <a:spLocks noGrp="1"/>
          </p:cNvSpPr>
          <p:nvPr>
            <p:ph type="body" idx="15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g291841d5ea0_0_1339"/>
          <p:cNvSpPr txBox="1">
            <a:spLocks noGrp="1"/>
          </p:cNvSpPr>
          <p:nvPr>
            <p:ph type="body" idx="16"/>
          </p:nvPr>
        </p:nvSpPr>
        <p:spPr>
          <a:xfrm>
            <a:off x="6196014" y="3934623"/>
            <a:ext cx="53874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91841d5ea0_0_1354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000" cy="4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g291841d5ea0_0_1354"/>
          <p:cNvSpPr/>
          <p:nvPr/>
        </p:nvSpPr>
        <p:spPr>
          <a:xfrm>
            <a:off x="4038600" y="6440677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415" name="Google Shape;415;g291841d5ea0_0_1354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6" name="Google Shape;416;g291841d5ea0_0_135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291841d5ea0_0_1354"/>
          <p:cNvSpPr/>
          <p:nvPr/>
        </p:nvSpPr>
        <p:spPr>
          <a:xfrm>
            <a:off x="4038600" y="6440677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418" name="Google Shape;418;g291841d5ea0_0_1354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9" name="Google Shape;419;g291841d5ea0_0_135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ECTION_HEADER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91841d5ea0_0_1362"/>
          <p:cNvSpPr txBox="1">
            <a:spLocks noGrp="1"/>
          </p:cNvSpPr>
          <p:nvPr>
            <p:ph type="title"/>
          </p:nvPr>
        </p:nvSpPr>
        <p:spPr>
          <a:xfrm>
            <a:off x="457200" y="1709740"/>
            <a:ext cx="11277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g291841d5ea0_0_1362"/>
          <p:cNvSpPr txBox="1">
            <a:spLocks noGrp="1"/>
          </p:cNvSpPr>
          <p:nvPr>
            <p:ph type="body" idx="1"/>
          </p:nvPr>
        </p:nvSpPr>
        <p:spPr>
          <a:xfrm>
            <a:off x="457200" y="4589464"/>
            <a:ext cx="11277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999A"/>
              </a:buClr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1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91841d5ea0_0_1365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291841d5ea0_0_1365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426" name="Google Shape;426;g291841d5ea0_0_13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291841d5ea0_0_1365"/>
          <p:cNvSpPr txBox="1">
            <a:spLocks noGrp="1"/>
          </p:cNvSpPr>
          <p:nvPr>
            <p:ph type="body" idx="1"/>
          </p:nvPr>
        </p:nvSpPr>
        <p:spPr>
          <a:xfrm>
            <a:off x="1752599" y="3063318"/>
            <a:ext cx="86868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8" name="Google Shape;428;g291841d5ea0_0_13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-2979643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291841d5ea0_0_1365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291841d5ea0_0_1365"/>
          <p:cNvSpPr/>
          <p:nvPr/>
        </p:nvSpPr>
        <p:spPr>
          <a:xfrm>
            <a:off x="381000" y="6451684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431" name="Google Shape;431;g291841d5ea0_0_13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91841d5ea0_0_13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-2979643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91841d5ea0_0_1375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435" name="Google Shape;435;g291841d5ea0_0_137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291841d5ea0_0_1375"/>
          <p:cNvSpPr/>
          <p:nvPr/>
        </p:nvSpPr>
        <p:spPr>
          <a:xfrm>
            <a:off x="381000" y="6400800"/>
            <a:ext cx="7620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437" name="Google Shape;437;g291841d5ea0_0_137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91841d5ea0_0_1381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g291841d5ea0_0_138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291841d5ea0_0_1383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291841d5ea0_0_1383"/>
          <p:cNvSpPr txBox="1">
            <a:spLocks noGrp="1"/>
          </p:cNvSpPr>
          <p:nvPr>
            <p:ph type="title"/>
          </p:nvPr>
        </p:nvSpPr>
        <p:spPr>
          <a:xfrm>
            <a:off x="2033589" y="5268219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5" name="Google Shape;445;g291841d5ea0_0_1383"/>
          <p:cNvSpPr/>
          <p:nvPr/>
        </p:nvSpPr>
        <p:spPr>
          <a:xfrm>
            <a:off x="891800" y="-27100"/>
            <a:ext cx="11407500" cy="17916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291841d5ea0_0_1383"/>
          <p:cNvSpPr/>
          <p:nvPr/>
        </p:nvSpPr>
        <p:spPr>
          <a:xfrm>
            <a:off x="891800" y="1716000"/>
            <a:ext cx="11407500" cy="3426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7" name="Google Shape;447;g291841d5ea0_0_13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652" y="61437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291841d5ea0_0_138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133" y="1151100"/>
            <a:ext cx="9352867" cy="40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g291841d5ea0_0_392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291841d5ea0_0_3925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g291841d5ea0_0_39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652" y="61438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291841d5ea0_0_3925"/>
          <p:cNvSpPr txBox="1">
            <a:spLocks noGrp="1"/>
          </p:cNvSpPr>
          <p:nvPr>
            <p:ph type="title"/>
          </p:nvPr>
        </p:nvSpPr>
        <p:spPr>
          <a:xfrm>
            <a:off x="2033589" y="5268218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61" name="Google Shape;461;g291841d5ea0_0_39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1" y="-30984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91841d5ea0_0_39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123" y="1667559"/>
            <a:ext cx="8722877" cy="352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"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91841d5ea0_0_393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g291841d5ea0_0_393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22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91841d5ea0_0_39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291841d5ea0_0_393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2">
    <p:bg>
      <p:bgPr>
        <a:solidFill>
          <a:schemeClr val="lt1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291841d5ea0_0_39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291841d5ea0_0_393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g291841d5ea0_0_39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26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3">
    <p:bg>
      <p:bgPr>
        <a:solidFill>
          <a:schemeClr val="lt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g291841d5ea0_0_39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28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91841d5ea0_0_3941"/>
          <p:cNvSpPr/>
          <p:nvPr/>
        </p:nvSpPr>
        <p:spPr>
          <a:xfrm>
            <a:off x="538860" y="6398764"/>
            <a:ext cx="21603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g291841d5ea0_0_394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291841d5ea0_0_3944"/>
          <p:cNvSpPr/>
          <p:nvPr/>
        </p:nvSpPr>
        <p:spPr>
          <a:xfrm>
            <a:off x="1" y="4504554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g291841d5ea0_0_39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7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91841d5ea0_0_394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291841d5ea0_0_3944"/>
          <p:cNvSpPr/>
          <p:nvPr/>
        </p:nvSpPr>
        <p:spPr>
          <a:xfrm>
            <a:off x="1" y="4504554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g291841d5ea0_0_39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291841d5ea0_0_39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7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91841d5ea0_0_39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91841d5ea0_0_3944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5" name="Google Shape;485;g291841d5ea0_0_3944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2"/>
          <p:cNvSpPr txBox="1">
            <a:spLocks noGrp="1"/>
          </p:cNvSpPr>
          <p:nvPr>
            <p:ph type="title"/>
          </p:nvPr>
        </p:nvSpPr>
        <p:spPr>
          <a:xfrm>
            <a:off x="472191" y="250251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291841d5ea0_0_395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91841d5ea0_0_395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1999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91841d5ea0_0_39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91841d5ea0_0_395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91841d5ea0_0_39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291841d5ea0_0_395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91841d5ea0_0_3955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4pPr>
            <a:lvl5pPr lvl="4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5pPr>
            <a:lvl6pPr lvl="5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6pPr>
            <a:lvl7pPr lvl="6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7pPr>
            <a:lvl8pPr lvl="7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8pPr>
            <a:lvl9pPr lvl="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9pPr>
          </a:lstStyle>
          <a:p>
            <a:endParaRPr/>
          </a:p>
        </p:txBody>
      </p:sp>
      <p:sp>
        <p:nvSpPr>
          <p:cNvPr id="494" name="Google Shape;494;g291841d5ea0_0_395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g291841d5ea0_0_396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291841d5ea0_0_3964"/>
          <p:cNvSpPr/>
          <p:nvPr/>
        </p:nvSpPr>
        <p:spPr>
          <a:xfrm>
            <a:off x="-20290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g291841d5ea0_0_396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291841d5ea0_0_3964"/>
          <p:cNvSpPr/>
          <p:nvPr/>
        </p:nvSpPr>
        <p:spPr>
          <a:xfrm>
            <a:off x="-20290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g291841d5ea0_0_39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91841d5ea0_0_39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91841d5ea0_0_39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Google Shape;503;g291841d5ea0_0_3964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504" name="Google Shape;504;g291841d5ea0_0_3964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g291841d5ea0_0_3964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g291841d5ea0_0_3964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7" name="Google Shape;507;g291841d5ea0_0_39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291841d5ea0_0_3964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5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g291841d5ea0_0_397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291841d5ea0_0_3978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291841d5ea0_0_3978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g291841d5ea0_0_39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91841d5ea0_0_39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Google Shape;515;g291841d5ea0_0_3978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6" name="Google Shape;516;g291841d5ea0_0_397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291841d5ea0_0_3978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g291841d5ea0_0_3978"/>
          <p:cNvSpPr txBox="1"/>
          <p:nvPr/>
        </p:nvSpPr>
        <p:spPr>
          <a:xfrm>
            <a:off x="3017600" y="3300325"/>
            <a:ext cx="747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g291841d5ea0_0_39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91841d5ea0_0_39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" name="Google Shape;521;g291841d5ea0_0_3978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2" name="Google Shape;522;g291841d5ea0_0_39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291841d5ea0_0_3978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7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4" name="Google Shape;524;g291841d5ea0_0_397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91841d5ea0_0_3994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g291841d5ea0_0_3994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g291841d5ea0_0_399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91841d5ea0_0_3998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531" name="Google Shape;531;g291841d5ea0_0_39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291841d5ea0_0_39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291841d5ea0_0_39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291841d5ea0_0_399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91841d5ea0_0_4004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300" cy="4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900"/>
              <a:buFont typeface="Calibri"/>
              <a:buNone/>
              <a:defRPr sz="79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cxnSp>
        <p:nvCxnSpPr>
          <p:cNvPr id="537" name="Google Shape;537;g291841d5ea0_0_4004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8" name="Google Shape;538;g291841d5ea0_0_40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9" name="Google Shape;539;g291841d5ea0_0_4004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0" name="Google Shape;540;g291841d5ea0_0_40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291841d5ea0_0_4004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91841d5ea0_0_4011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75" rIns="121900" bIns="609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291841d5ea0_0_4011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75" rIns="121900" bIns="609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g291841d5ea0_0_40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291841d5ea0_0_40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91841d5ea0_0_40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291841d5ea0_0_40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13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291841d5ea0_0_4011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9pPr>
          </a:lstStyle>
          <a:p>
            <a:endParaRPr/>
          </a:p>
        </p:txBody>
      </p:sp>
      <p:sp>
        <p:nvSpPr>
          <p:cNvPr id="550" name="Google Shape;550;g291841d5ea0_0_401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4">
    <p:bg>
      <p:bgPr>
        <a:solidFill>
          <a:schemeClr val="lt1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291841d5ea0_0_40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291841d5ea0_0_4020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5"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91841d5ea0_0_402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g291841d5ea0_0_40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99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291841d5ea0_0_4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6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291841d5ea0_0_40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99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291841d5ea0_0_402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g291841d5ea0_0_4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 1">
  <p:cSld name="Simple Section Slide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525" y="4045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33"/>
          <p:cNvSpPr txBox="1">
            <a:spLocks noGrp="1"/>
          </p:cNvSpPr>
          <p:nvPr>
            <p:ph type="title"/>
          </p:nvPr>
        </p:nvSpPr>
        <p:spPr>
          <a:xfrm>
            <a:off x="457200" y="2662460"/>
            <a:ext cx="11277600" cy="9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3"/>
          <p:cNvSpPr txBox="1">
            <a:spLocks noGrp="1"/>
          </p:cNvSpPr>
          <p:nvPr>
            <p:ph type="body" idx="1"/>
          </p:nvPr>
        </p:nvSpPr>
        <p:spPr>
          <a:xfrm>
            <a:off x="457200" y="3632463"/>
            <a:ext cx="11277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7"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91841d5ea0_0_403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g291841d5ea0_0_40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8">
    <p:bg>
      <p:bgPr>
        <a:solidFill>
          <a:schemeClr val="lt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91841d5ea0_0_403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291841d5ea0_0_40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 9">
    <p:bg>
      <p:bgPr>
        <a:solidFill>
          <a:schemeClr val="lt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91841d5ea0_0_403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291841d5ea0_0_40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g291841d5ea0_0_404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g291841d5ea0_0_4040"/>
          <p:cNvSpPr/>
          <p:nvPr/>
        </p:nvSpPr>
        <p:spPr>
          <a:xfrm>
            <a:off x="1" y="4504554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g291841d5ea0_0_4040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3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575" name="Google Shape;575;g291841d5ea0_0_40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6" name="Google Shape;576;g291841d5ea0_0_4040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577" name="Google Shape;577;g291841d5ea0_0_4040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291841d5ea0_0_4040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291841d5ea0_0_4040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0" name="Google Shape;580;g291841d5ea0_0_404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7" cy="6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_only">
  <p:cSld name="7_Title_only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and Content">
  <p:cSld name="31_Title and Content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91841d5ea0_0_4051"/>
          <p:cNvSpPr txBox="1">
            <a:spLocks noGrp="1"/>
          </p:cNvSpPr>
          <p:nvPr>
            <p:ph type="title"/>
          </p:nvPr>
        </p:nvSpPr>
        <p:spPr>
          <a:xfrm>
            <a:off x="1075765" y="779319"/>
            <a:ext cx="10040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100" b="1">
                <a:solidFill>
                  <a:srgbClr val="59C16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g291841d5ea0_0_4051"/>
          <p:cNvSpPr txBox="1">
            <a:spLocks noGrp="1"/>
          </p:cNvSpPr>
          <p:nvPr>
            <p:ph type="body" idx="1"/>
          </p:nvPr>
        </p:nvSpPr>
        <p:spPr>
          <a:xfrm>
            <a:off x="1075766" y="1250577"/>
            <a:ext cx="4743300" cy="4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g291841d5ea0_0_4051"/>
          <p:cNvSpPr txBox="1">
            <a:spLocks noGrp="1"/>
          </p:cNvSpPr>
          <p:nvPr>
            <p:ph type="ftr" idx="11"/>
          </p:nvPr>
        </p:nvSpPr>
        <p:spPr>
          <a:xfrm>
            <a:off x="6373097" y="6390406"/>
            <a:ext cx="41565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6" name="Google Shape;586;g291841d5ea0_0_4051"/>
          <p:cNvSpPr txBox="1">
            <a:spLocks noGrp="1"/>
          </p:cNvSpPr>
          <p:nvPr>
            <p:ph type="sldNum" idx="12"/>
          </p:nvPr>
        </p:nvSpPr>
        <p:spPr>
          <a:xfrm>
            <a:off x="10529455" y="6390406"/>
            <a:ext cx="5868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87" name="Google Shape;587;g291841d5ea0_0_4051"/>
          <p:cNvCxnSpPr/>
          <p:nvPr/>
        </p:nvCxnSpPr>
        <p:spPr>
          <a:xfrm rot="10800000">
            <a:off x="10529455" y="6390794"/>
            <a:ext cx="0" cy="265500"/>
          </a:xfrm>
          <a:prstGeom prst="straightConnector1">
            <a:avLst/>
          </a:prstGeom>
          <a:noFill/>
          <a:ln w="28575" cap="flat" cmpd="sng">
            <a:solidFill>
              <a:srgbClr val="59C16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8" name="Google Shape;588;g291841d5ea0_0_4051"/>
          <p:cNvCxnSpPr/>
          <p:nvPr/>
        </p:nvCxnSpPr>
        <p:spPr>
          <a:xfrm>
            <a:off x="1075761" y="1091045"/>
            <a:ext cx="10040400" cy="0"/>
          </a:xfrm>
          <a:prstGeom prst="straightConnector1">
            <a:avLst/>
          </a:prstGeom>
          <a:noFill/>
          <a:ln w="9525" cap="flat" cmpd="sng">
            <a:solidFill>
              <a:srgbClr val="59C16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89" name="Google Shape;589;g291841d5ea0_0_4051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761" y="6390406"/>
            <a:ext cx="1939636" cy="360856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g291841d5ea0_0_4051"/>
          <p:cNvSpPr txBox="1">
            <a:spLocks noGrp="1"/>
          </p:cNvSpPr>
          <p:nvPr>
            <p:ph type="body" idx="2"/>
          </p:nvPr>
        </p:nvSpPr>
        <p:spPr>
          <a:xfrm>
            <a:off x="6372981" y="1250577"/>
            <a:ext cx="47433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1100" b="1">
                <a:solidFill>
                  <a:srgbClr val="59C168"/>
                </a:solidFill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100" b="1">
                <a:solidFill>
                  <a:srgbClr val="59C168"/>
                </a:solidFill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100" b="1">
                <a:solidFill>
                  <a:srgbClr val="59C168"/>
                </a:solidFill>
              </a:defRPr>
            </a:lvl3pPr>
            <a:lvl4pPr marL="182880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100" b="1">
                <a:solidFill>
                  <a:srgbClr val="59C168"/>
                </a:solidFill>
              </a:defRPr>
            </a:lvl4pPr>
            <a:lvl5pPr marL="228600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100" b="1">
                <a:solidFill>
                  <a:srgbClr val="59C168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g291841d5ea0_0_4051"/>
          <p:cNvSpPr txBox="1">
            <a:spLocks noGrp="1"/>
          </p:cNvSpPr>
          <p:nvPr>
            <p:ph type="body" idx="3"/>
          </p:nvPr>
        </p:nvSpPr>
        <p:spPr>
          <a:xfrm>
            <a:off x="6375055" y="1549102"/>
            <a:ext cx="4743300" cy="20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592" name="Google Shape;592;g291841d5ea0_0_4051"/>
          <p:cNvCxnSpPr/>
          <p:nvPr/>
        </p:nvCxnSpPr>
        <p:spPr>
          <a:xfrm>
            <a:off x="6373091" y="1532965"/>
            <a:ext cx="4743300" cy="0"/>
          </a:xfrm>
          <a:prstGeom prst="straightConnector1">
            <a:avLst/>
          </a:prstGeom>
          <a:noFill/>
          <a:ln w="9525" cap="flat" cmpd="sng">
            <a:solidFill>
              <a:srgbClr val="59C16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91841d5ea0_0_4062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91841d5ea0_0_406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g291841d5ea0_0_4064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lt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91841d5ea0_0_4067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g291841d5ea0_0_4067"/>
          <p:cNvSpPr txBox="1">
            <a:spLocks noGrp="1"/>
          </p:cNvSpPr>
          <p:nvPr>
            <p:ph type="body" idx="1"/>
          </p:nvPr>
        </p:nvSpPr>
        <p:spPr>
          <a:xfrm>
            <a:off x="2603674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01" name="Google Shape;601;g291841d5ea0_0_4067"/>
          <p:cNvSpPr txBox="1">
            <a:spLocks noGrp="1"/>
          </p:cNvSpPr>
          <p:nvPr>
            <p:ph type="body" idx="2"/>
          </p:nvPr>
        </p:nvSpPr>
        <p:spPr>
          <a:xfrm>
            <a:off x="6940193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02" name="Google Shape;602;g291841d5ea0_0_4067"/>
          <p:cNvSpPr/>
          <p:nvPr/>
        </p:nvSpPr>
        <p:spPr>
          <a:xfrm>
            <a:off x="10515600" y="6019800"/>
            <a:ext cx="167640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291841d5ea0_0_4067"/>
          <p:cNvSpPr txBox="1"/>
          <p:nvPr/>
        </p:nvSpPr>
        <p:spPr>
          <a:xfrm>
            <a:off x="152400" y="6471557"/>
            <a:ext cx="4496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 © 2019 Agile Transformation, Inc.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g291841d5ea0_0_406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6221234"/>
            <a:ext cx="1623254" cy="50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291841d5ea0_0_406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9299" y="6252336"/>
            <a:ext cx="983282" cy="500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6" name="Google Shape;606;g291841d5ea0_0_4067"/>
          <p:cNvCxnSpPr/>
          <p:nvPr/>
        </p:nvCxnSpPr>
        <p:spPr>
          <a:xfrm>
            <a:off x="10156099" y="6221724"/>
            <a:ext cx="0" cy="500100"/>
          </a:xfrm>
          <a:prstGeom prst="straightConnector1">
            <a:avLst/>
          </a:prstGeom>
          <a:noFill/>
          <a:ln w="12700" cap="flat" cmpd="sng">
            <a:solidFill>
              <a:srgbClr val="54555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4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estion TItle">
  <p:cSld name="1_Question TItle">
    <p:bg>
      <p:bgPr>
        <a:solidFill>
          <a:schemeClr val="lt1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91841d5ea0_0_4077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 b="0" i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cxnSp>
        <p:nvCxnSpPr>
          <p:cNvPr id="610" name="Google Shape;610;g291841d5ea0_0_4077"/>
          <p:cNvCxnSpPr/>
          <p:nvPr/>
        </p:nvCxnSpPr>
        <p:spPr>
          <a:xfrm>
            <a:off x="472190" y="1066800"/>
            <a:ext cx="117201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1" name="Google Shape;611;g291841d5ea0_0_4077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612" name="Google Shape;612;g291841d5ea0_0_4077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g291841d5ea0_0_4077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4" name="Google Shape;614;g291841d5ea0_0_40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758849" y="6335981"/>
              <a:ext cx="1337701" cy="41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5" name="Google Shape;615;g291841d5ea0_0_4077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6" name="Google Shape;616;g291841d5ea0_0_4077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w="12700" cap="flat" cmpd="sng">
              <a:solidFill>
                <a:srgbClr val="54555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91841d5ea0_0_408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g291841d5ea0_0_4086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g291841d5ea0_0_40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6200"/>
            <a:ext cx="12268200" cy="7159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291841d5ea0_0_4089"/>
          <p:cNvSpPr/>
          <p:nvPr/>
        </p:nvSpPr>
        <p:spPr>
          <a:xfrm>
            <a:off x="0" y="4538135"/>
            <a:ext cx="122685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3" name="Google Shape;623;g291841d5ea0_0_4089"/>
          <p:cNvCxnSpPr/>
          <p:nvPr/>
        </p:nvCxnSpPr>
        <p:spPr>
          <a:xfrm>
            <a:off x="0" y="5257800"/>
            <a:ext cx="12268500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4" name="Google Shape;624;g291841d5ea0_0_40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91841d5ea0_0_409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291841d5ea0_0_4094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91841d5ea0_0_4097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">
    <p:bg>
      <p:bgPr>
        <a:solidFill>
          <a:schemeClr val="lt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g291841d5ea0_0_40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291841d5ea0_0_40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291841d5ea0_0_409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3">
  <p:cSld name="3_Title Slide_3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91841d5ea0_0_4103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 type="blank">
  <p:cSld name="BLANK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g291841d5ea0_0_4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5349" y="380070"/>
            <a:ext cx="1699695" cy="441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91841d5ea0_0_429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g291841d5ea0_0_4297"/>
          <p:cNvSpPr/>
          <p:nvPr/>
        </p:nvSpPr>
        <p:spPr>
          <a:xfrm>
            <a:off x="1" y="4690986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g291841d5ea0_0_4297"/>
          <p:cNvSpPr/>
          <p:nvPr/>
        </p:nvSpPr>
        <p:spPr>
          <a:xfrm>
            <a:off x="1" y="4815276"/>
            <a:ext cx="12189000" cy="110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9" name="Google Shape;649;g291841d5ea0_0_429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652" y="61438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291841d5ea0_0_4297"/>
          <p:cNvSpPr txBox="1">
            <a:spLocks noGrp="1"/>
          </p:cNvSpPr>
          <p:nvPr>
            <p:ph type="title"/>
          </p:nvPr>
        </p:nvSpPr>
        <p:spPr>
          <a:xfrm>
            <a:off x="2033589" y="5036897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51" name="Google Shape;651;g291841d5ea0_0_42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84" y="0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91841d5ea0_0_4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1516" y="1168107"/>
            <a:ext cx="8821064" cy="352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blank">
  <p:cSld name="BLANK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image" Target="../media/image9.png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image" Target="../media/image45.pn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9" Type="http://schemas.openxmlformats.org/officeDocument/2006/relationships/theme" Target="../theme/theme6.xml"/><Relationship Id="rId21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slideLayout" Target="../slideLayouts/slideLayout155.xml"/><Relationship Id="rId37" Type="http://schemas.openxmlformats.org/officeDocument/2006/relationships/slideLayout" Target="../slideLayouts/slideLayout160.xml"/><Relationship Id="rId40" Type="http://schemas.openxmlformats.org/officeDocument/2006/relationships/image" Target="../media/image45.png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36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35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slideLayout" Target="../slideLayouts/slideLayout156.xml"/><Relationship Id="rId38" Type="http://schemas.openxmlformats.org/officeDocument/2006/relationships/slideLayout" Target="../slideLayouts/slideLayout1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26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82.xml"/><Relationship Id="rId21" Type="http://schemas.openxmlformats.org/officeDocument/2006/relationships/slideLayout" Target="../slideLayouts/slideLayout200.xml"/><Relationship Id="rId34" Type="http://schemas.openxmlformats.org/officeDocument/2006/relationships/image" Target="../media/image54.png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5" Type="http://schemas.openxmlformats.org/officeDocument/2006/relationships/slideLayout" Target="../slideLayouts/slideLayout204.xml"/><Relationship Id="rId33" Type="http://schemas.openxmlformats.org/officeDocument/2006/relationships/theme" Target="../theme/theme8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9.xml"/><Relationship Id="rId29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slideLayout" Target="../slideLayouts/slideLayout203.xml"/><Relationship Id="rId32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23" Type="http://schemas.openxmlformats.org/officeDocument/2006/relationships/slideLayout" Target="../slideLayouts/slideLayout202.xml"/><Relationship Id="rId28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31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201.xml"/><Relationship Id="rId27" Type="http://schemas.openxmlformats.org/officeDocument/2006/relationships/slideLayout" Target="../slideLayouts/slideLayout206.xml"/><Relationship Id="rId30" Type="http://schemas.openxmlformats.org/officeDocument/2006/relationships/slideLayout" Target="../slideLayouts/slideLayout209.xml"/><Relationship Id="rId35" Type="http://schemas.openxmlformats.org/officeDocument/2006/relationships/image" Target="../media/image55.png"/><Relationship Id="rId8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8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18"/>
          <p:cNvPicPr preferRelativeResize="0"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3392" y="6096001"/>
            <a:ext cx="2033016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1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841d5ea0_0_1056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g291841d5ea0_0_105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g291841d5ea0_0_105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g291841d5ea0_0_1056"/>
          <p:cNvPicPr preferRelativeResize="0"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0344" y="6044607"/>
            <a:ext cx="2033016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91841d5ea0_0_105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91841d5ea0_0_1233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g291841d5ea0_0_123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g291841d5ea0_0_1233"/>
          <p:cNvSpPr/>
          <p:nvPr/>
        </p:nvSpPr>
        <p:spPr>
          <a:xfrm>
            <a:off x="381000" y="64008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295" name="Google Shape;295;g291841d5ea0_0_1233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7" name="Google Shape;297;g291841d5ea0_0_1233"/>
          <p:cNvSpPr/>
          <p:nvPr/>
        </p:nvSpPr>
        <p:spPr>
          <a:xfrm>
            <a:off x="381000" y="64008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298" name="Google Shape;298;g291841d5ea0_0_1233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9" name="Google Shape;299;g291841d5ea0_0_1233"/>
          <p:cNvPicPr preferRelativeResize="0"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3392" y="6096001"/>
            <a:ext cx="2033016" cy="5745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91841d5ea0_0_3918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g291841d5ea0_0_391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g291841d5ea0_0_391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91841d5ea0_0_3918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291841d5ea0_0_3918"/>
          <p:cNvSpPr txBox="1">
            <a:spLocks noGrp="1"/>
          </p:cNvSpPr>
          <p:nvPr>
            <p:ph type="sldNum" idx="12"/>
          </p:nvPr>
        </p:nvSpPr>
        <p:spPr>
          <a:xfrm>
            <a:off x="5787527" y="6365976"/>
            <a:ext cx="7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5" name="Google Shape;455;g291841d5ea0_0_3918"/>
          <p:cNvPicPr preferRelativeResize="0"/>
          <p:nvPr/>
        </p:nvPicPr>
        <p:blipFill rotWithShape="1">
          <a:blip r:embed="rId3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91841d5ea0_0_4290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g291841d5ea0_0_4290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1" name="Google Shape;641;g291841d5ea0_0_4290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g291841d5ea0_0_4290"/>
          <p:cNvPicPr preferRelativeResize="0"/>
          <p:nvPr/>
        </p:nvPicPr>
        <p:blipFill rotWithShape="1">
          <a:blip r:embed="rId2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240" y="6285185"/>
            <a:ext cx="1329559" cy="38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91841d5ea0_0_4290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291841d5ea0_0_4290"/>
          <p:cNvSpPr txBox="1">
            <a:spLocks noGrp="1"/>
          </p:cNvSpPr>
          <p:nvPr>
            <p:ph type="ftr" idx="11"/>
          </p:nvPr>
        </p:nvSpPr>
        <p:spPr>
          <a:xfrm>
            <a:off x="4555066" y="63659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91841d5ea0_0_4448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8" name="Google Shape;798;g291841d5ea0_0_444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9" name="Google Shape;799;g291841d5ea0_0_444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0" name="Google Shape;800;g291841d5ea0_0_4448"/>
          <p:cNvPicPr preferRelativeResize="0"/>
          <p:nvPr/>
        </p:nvPicPr>
        <p:blipFill rotWithShape="1">
          <a:blip r:embed="rId4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240" y="6285185"/>
            <a:ext cx="1329559" cy="38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g291841d5ea0_0_4448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g291841d5ea0_0_4448"/>
          <p:cNvSpPr txBox="1">
            <a:spLocks noGrp="1"/>
          </p:cNvSpPr>
          <p:nvPr>
            <p:ph type="ftr" idx="11"/>
          </p:nvPr>
        </p:nvSpPr>
        <p:spPr>
          <a:xfrm>
            <a:off x="4555066" y="63659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291841d5ea0_0_4661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g291841d5ea0_0_466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2" name="Google Shape;1012;g291841d5ea0_0_4661"/>
          <p:cNvSpPr/>
          <p:nvPr/>
        </p:nvSpPr>
        <p:spPr>
          <a:xfrm>
            <a:off x="381000" y="64008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1013" name="Google Shape;1013;g291841d5ea0_0_4661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5" name="Google Shape;1015;g291841d5ea0_0_4661"/>
          <p:cNvSpPr/>
          <p:nvPr/>
        </p:nvSpPr>
        <p:spPr>
          <a:xfrm>
            <a:off x="381000" y="64008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1016" name="Google Shape;1016;g291841d5ea0_0_4661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17" name="Google Shape;1017;g291841d5ea0_0_4661"/>
          <p:cNvPicPr preferRelativeResize="0"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3392" y="6096001"/>
            <a:ext cx="2033016" cy="5745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291841d5ea0_0_5721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9" name="Google Shape;1169;g291841d5ea0_0_5721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0" name="Google Shape;1170;g291841d5ea0_0_572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1" name="Google Shape;1171;g291841d5ea0_0_5721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g291841d5ea0_0_5721"/>
          <p:cNvSpPr txBox="1">
            <a:spLocks noGrp="1"/>
          </p:cNvSpPr>
          <p:nvPr>
            <p:ph type="sldNum" idx="12"/>
          </p:nvPr>
        </p:nvSpPr>
        <p:spPr>
          <a:xfrm>
            <a:off x="5787527" y="6365976"/>
            <a:ext cx="7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3" name="Google Shape;1173;g291841d5ea0_0_5721"/>
          <p:cNvPicPr preferRelativeResize="0"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5682" y="5921466"/>
            <a:ext cx="2266030" cy="640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ityhealthradar.com/videos/agilityhealth-explainer-vide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57.png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ityhealthradar.com/radar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gilityhealthradar.com/safe-radar-assessments/" TargetMode="External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gilityhealthradar.com/surveys/192/pre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agilityhealthradar.com/team-health-radar-assessment/" TargetMode="External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ityhealthradar.com/teamhealth-overview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lityhealthradar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lityhealthradar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hyperlink" Target="https://agilityhealthradar.com/videos/business-agility/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ityhealthradar.com/roi-calculator/#customer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gilityhealthradar.com/case-stud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28df85f0e91_1_0"/>
          <p:cNvSpPr txBox="1">
            <a:spLocks noGrp="1"/>
          </p:cNvSpPr>
          <p:nvPr>
            <p:ph type="title"/>
          </p:nvPr>
        </p:nvSpPr>
        <p:spPr>
          <a:xfrm>
            <a:off x="3256149" y="5277500"/>
            <a:ext cx="79983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AgilityHealth Overview for Leaders</a:t>
            </a:r>
            <a:endParaRPr/>
          </a:p>
        </p:txBody>
      </p:sp>
      <p:pic>
        <p:nvPicPr>
          <p:cNvPr id="1356" name="Google Shape;1356;g28df85f0e91_1_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328" y="-89200"/>
            <a:ext cx="3435566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91841d5ea0_0_3689"/>
          <p:cNvSpPr/>
          <p:nvPr/>
        </p:nvSpPr>
        <p:spPr>
          <a:xfrm>
            <a:off x="4738400" y="4215567"/>
            <a:ext cx="2633100" cy="2738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g291841d5ea0_0_3689"/>
          <p:cNvSpPr txBox="1">
            <a:spLocks noGrp="1"/>
          </p:cNvSpPr>
          <p:nvPr>
            <p:ph type="title" idx="4294967295"/>
          </p:nvPr>
        </p:nvSpPr>
        <p:spPr>
          <a:xfrm>
            <a:off x="384933" y="197833"/>
            <a:ext cx="11740800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The Platform:</a:t>
            </a:r>
            <a:br>
              <a:rPr lang="en-US" sz="3600"/>
            </a:br>
            <a:r>
              <a:rPr lang="en-US" sz="3600"/>
              <a:t>Measuring What Matters</a:t>
            </a:r>
            <a:endParaRPr sz="3600"/>
          </a:p>
        </p:txBody>
      </p:sp>
      <p:pic>
        <p:nvPicPr>
          <p:cNvPr id="1512" name="Google Shape;1512;g291841d5ea0_0_368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5621" y="2388811"/>
            <a:ext cx="6158241" cy="311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g291841d5ea0_0_3689"/>
          <p:cNvSpPr txBox="1"/>
          <p:nvPr/>
        </p:nvSpPr>
        <p:spPr>
          <a:xfrm>
            <a:off x="3541233" y="1500833"/>
            <a:ext cx="51816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Performance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Outputs (flow, quality, predictability)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g291841d5ea0_0_3689"/>
          <p:cNvSpPr txBox="1"/>
          <p:nvPr/>
        </p:nvSpPr>
        <p:spPr>
          <a:xfrm>
            <a:off x="112233" y="3329633"/>
            <a:ext cx="28692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Practices &amp; </a:t>
            </a:r>
            <a:br>
              <a:rPr lang="en-US" sz="2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Behaviors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g291841d5ea0_0_3689"/>
          <p:cNvSpPr txBox="1"/>
          <p:nvPr/>
        </p:nvSpPr>
        <p:spPr>
          <a:xfrm>
            <a:off x="9142415" y="3430706"/>
            <a:ext cx="2536500" cy="11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Outcomes/OKRs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lang="en-US" sz="21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lang="en-US" sz="2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&amp; Results </a:t>
            </a:r>
            <a:r>
              <a:rPr lang="en-US" sz="21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Measurement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g291841d5ea0_0_3689"/>
          <p:cNvSpPr txBox="1"/>
          <p:nvPr/>
        </p:nvSpPr>
        <p:spPr>
          <a:xfrm>
            <a:off x="5741733" y="257233"/>
            <a:ext cx="6384000" cy="748800"/>
          </a:xfrm>
          <a:prstGeom prst="rect">
            <a:avLst/>
          </a:prstGeom>
          <a:solidFill>
            <a:srgbClr val="D4F2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lang="en-US" sz="17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AgilityHealth </a:t>
            </a:r>
            <a:r>
              <a:rPr lang="en-US" sz="17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is the </a:t>
            </a:r>
            <a:r>
              <a:rPr lang="en-US" sz="17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en-US" sz="17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global platform that </a:t>
            </a:r>
            <a:r>
              <a:rPr lang="en-US" sz="17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combines Maturity, Performance and Outcomes so you make informed decisions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g291841d5ea0_0_3689"/>
          <p:cNvSpPr txBox="1"/>
          <p:nvPr/>
        </p:nvSpPr>
        <p:spPr>
          <a:xfrm>
            <a:off x="4897800" y="4984600"/>
            <a:ext cx="2100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E37735"/>
                </a:solidFill>
                <a:latin typeface="Lato"/>
                <a:ea typeface="Lato"/>
                <a:cs typeface="Lato"/>
                <a:sym typeface="Lato"/>
              </a:rPr>
              <a:t>Team Structure</a:t>
            </a:r>
            <a:endParaRPr sz="1700" b="1">
              <a:solidFill>
                <a:srgbClr val="E3773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8" name="Google Shape;1518;g291841d5ea0_0_368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717" y="4432733"/>
            <a:ext cx="640399" cy="64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g291841d5ea0_0_3689"/>
          <p:cNvSpPr/>
          <p:nvPr/>
        </p:nvSpPr>
        <p:spPr>
          <a:xfrm>
            <a:off x="4701433" y="5496800"/>
            <a:ext cx="2730000" cy="150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20" name="Google Shape;1520;g291841d5ea0_0_3689"/>
          <p:cNvCxnSpPr/>
          <p:nvPr/>
        </p:nvCxnSpPr>
        <p:spPr>
          <a:xfrm>
            <a:off x="4749600" y="5483533"/>
            <a:ext cx="2642100" cy="8100"/>
          </a:xfrm>
          <a:prstGeom prst="straightConnector1">
            <a:avLst/>
          </a:prstGeom>
          <a:noFill/>
          <a:ln w="19050" cap="flat" cmpd="sng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1" name="Google Shape;1521;g291841d5ea0_0_3689"/>
          <p:cNvSpPr/>
          <p:nvPr/>
        </p:nvSpPr>
        <p:spPr>
          <a:xfrm>
            <a:off x="4621900" y="5726433"/>
            <a:ext cx="2730000" cy="873600"/>
          </a:xfrm>
          <a:prstGeom prst="wedgeEllipseCallout">
            <a:avLst>
              <a:gd name="adj1" fmla="val 96"/>
              <a:gd name="adj2" fmla="val -68665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Who are my teams? How are they structured?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2" name="Google Shape;1522;g291841d5ea0_0_3689"/>
          <p:cNvSpPr/>
          <p:nvPr/>
        </p:nvSpPr>
        <p:spPr>
          <a:xfrm>
            <a:off x="8331467" y="1608567"/>
            <a:ext cx="2100300" cy="1118100"/>
          </a:xfrm>
          <a:prstGeom prst="wedgeEllipseCallout">
            <a:avLst>
              <a:gd name="adj1" fmla="val -65903"/>
              <a:gd name="adj2" fmla="val -33312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How are they performing?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g291841d5ea0_0_3689"/>
          <p:cNvSpPr/>
          <p:nvPr/>
        </p:nvSpPr>
        <p:spPr>
          <a:xfrm>
            <a:off x="752233" y="4885400"/>
            <a:ext cx="2100300" cy="1118100"/>
          </a:xfrm>
          <a:prstGeom prst="wedgeEllipseCallout">
            <a:avLst>
              <a:gd name="adj1" fmla="val 7524"/>
              <a:gd name="adj2" fmla="val -78747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What is their maturity and where do they need help?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g291841d5ea0_0_3689"/>
          <p:cNvSpPr/>
          <p:nvPr/>
        </p:nvSpPr>
        <p:spPr>
          <a:xfrm>
            <a:off x="9641833" y="4682200"/>
            <a:ext cx="2100300" cy="1118100"/>
          </a:xfrm>
          <a:prstGeom prst="wedgeEllipseCallout">
            <a:avLst>
              <a:gd name="adj1" fmla="val -35660"/>
              <a:gd name="adj2" fmla="val -64022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Are they delivering measurable VALUE?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291841d5ea0_0_5904"/>
          <p:cNvSpPr txBox="1">
            <a:spLocks noGrp="1"/>
          </p:cNvSpPr>
          <p:nvPr>
            <p:ph type="title" idx="4294967295"/>
          </p:nvPr>
        </p:nvSpPr>
        <p:spPr>
          <a:xfrm>
            <a:off x="478403" y="153833"/>
            <a:ext cx="11235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AgilityHealth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Explainer Video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g291841d5ea0_0_5904"/>
          <p:cNvSpPr/>
          <p:nvPr/>
        </p:nvSpPr>
        <p:spPr>
          <a:xfrm>
            <a:off x="2519032" y="6325667"/>
            <a:ext cx="618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9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3" name="Google Shape;1533;g291841d5ea0_0_590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33" y="988050"/>
            <a:ext cx="8949376" cy="500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g291841d5ea0_0_5904"/>
          <p:cNvPicPr preferRelativeResize="0"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167" y="6054371"/>
            <a:ext cx="2367199" cy="66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8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Measure &amp; Grow at Every Level | </a:t>
            </a:r>
            <a:r>
              <a:rPr lang="en-US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Explore Radars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541" name="Google Shape;154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19" y="1028701"/>
            <a:ext cx="12192000" cy="3322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8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8"/>
          <p:cNvSpPr txBox="1"/>
          <p:nvPr/>
        </p:nvSpPr>
        <p:spPr>
          <a:xfrm>
            <a:off x="737447" y="4489817"/>
            <a:ext cx="2582766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Portfolio / Enterprise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Enterprise Business Agility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Lean Portfolio Mgmt. 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Digital Transformation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4" name="Google Shape;1544;p8"/>
          <p:cNvSpPr txBox="1"/>
          <p:nvPr/>
        </p:nvSpPr>
        <p:spPr>
          <a:xfrm>
            <a:off x="3545013" y="4489816"/>
            <a:ext cx="2519408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Team of Teams / Product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Lean Product Health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DevOps Health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Scaling Agile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p8"/>
          <p:cNvSpPr txBox="1"/>
          <p:nvPr/>
        </p:nvSpPr>
        <p:spPr>
          <a:xfrm>
            <a:off x="6636556" y="4489815"/>
            <a:ext cx="2519408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Team Level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TeamHealth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Technical Agility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Team Agility 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8"/>
          <p:cNvSpPr txBox="1"/>
          <p:nvPr/>
        </p:nvSpPr>
        <p:spPr>
          <a:xfrm>
            <a:off x="9380764" y="4489814"/>
            <a:ext cx="2811236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Role/Talent Dev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Scrum Master 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Product Mgr, Product Owner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Agile Leader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Agile Coach, RTE, others*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7" name="Google Shape;1547;p8"/>
          <p:cNvSpPr txBox="1"/>
          <p:nvPr/>
        </p:nvSpPr>
        <p:spPr>
          <a:xfrm>
            <a:off x="704576" y="5934636"/>
            <a:ext cx="486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+"/>
            </a:pPr>
            <a:r>
              <a:rPr lang="en-US" sz="1800" b="0" i="1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SAFe® Radars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10d0f800e58_0_0"/>
          <p:cNvSpPr txBox="1">
            <a:spLocks noGrp="1"/>
          </p:cNvSpPr>
          <p:nvPr>
            <p:ph type="body" idx="1"/>
          </p:nvPr>
        </p:nvSpPr>
        <p:spPr>
          <a:xfrm>
            <a:off x="8262850" y="2649625"/>
            <a:ext cx="3515700" cy="1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TeamHealth® Demo</a:t>
            </a:r>
            <a:endParaRPr/>
          </a:p>
        </p:txBody>
      </p:sp>
      <p:sp>
        <p:nvSpPr>
          <p:cNvPr id="1554" name="Google Shape;1554;g10d0f800e58_0_0"/>
          <p:cNvSpPr txBox="1"/>
          <p:nvPr/>
        </p:nvSpPr>
        <p:spPr>
          <a:xfrm>
            <a:off x="8696656" y="4791827"/>
            <a:ext cx="273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Preview TeamHealth Questions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5" name="Google Shape;1555;g10d0f800e58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250" y="-71925"/>
            <a:ext cx="7777802" cy="591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g10d0f800e58_0_0"/>
          <p:cNvSpPr txBox="1"/>
          <p:nvPr/>
        </p:nvSpPr>
        <p:spPr>
          <a:xfrm>
            <a:off x="8546806" y="4378827"/>
            <a:ext cx="273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View Radar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3" name="Google Shape;1563;g291841d5ea0_0_98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3632" y="1196752"/>
            <a:ext cx="6198600" cy="42864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1564" name="Google Shape;1564;g291841d5ea0_0_988"/>
          <p:cNvSpPr txBox="1"/>
          <p:nvPr/>
        </p:nvSpPr>
        <p:spPr>
          <a:xfrm>
            <a:off x="2855640" y="5661247"/>
            <a:ext cx="604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Watch the </a:t>
            </a:r>
            <a:r>
              <a:rPr lang="en-US" sz="2400" u="sng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TeamHealth®</a:t>
            </a: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Overview Video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5" name="Google Shape;1565;g291841d5ea0_0_988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3 Minute TeamHealth® Overview Video</a:t>
            </a:r>
            <a:endParaRPr/>
          </a:p>
        </p:txBody>
      </p:sp>
      <p:sp>
        <p:nvSpPr>
          <p:cNvPr id="1566" name="Google Shape;1566;g291841d5ea0_0_988"/>
          <p:cNvSpPr txBox="1">
            <a:spLocks noGrp="1"/>
          </p:cNvSpPr>
          <p:nvPr>
            <p:ph type="sldNum" idx="12"/>
          </p:nvPr>
        </p:nvSpPr>
        <p:spPr>
          <a:xfrm>
            <a:off x="93472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291841d5ea0_0_4996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Tactical vs Strategic Retrospectives</a:t>
            </a:r>
            <a:endParaRPr/>
          </a:p>
        </p:txBody>
      </p:sp>
      <p:sp>
        <p:nvSpPr>
          <p:cNvPr id="1573" name="Google Shape;1573;g291841d5ea0_0_4996"/>
          <p:cNvSpPr/>
          <p:nvPr/>
        </p:nvSpPr>
        <p:spPr>
          <a:xfrm>
            <a:off x="1926716" y="1600926"/>
            <a:ext cx="2377500" cy="86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Tactical</a:t>
            </a:r>
            <a:endParaRPr/>
          </a:p>
        </p:txBody>
      </p:sp>
      <p:sp>
        <p:nvSpPr>
          <p:cNvPr id="1574" name="Google Shape;1574;g291841d5ea0_0_4996"/>
          <p:cNvSpPr/>
          <p:nvPr/>
        </p:nvSpPr>
        <p:spPr>
          <a:xfrm>
            <a:off x="6968900" y="1625404"/>
            <a:ext cx="1685100" cy="86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Tactical</a:t>
            </a:r>
            <a:endParaRPr/>
          </a:p>
        </p:txBody>
      </p:sp>
      <p:pic>
        <p:nvPicPr>
          <p:cNvPr id="1575" name="Google Shape;1575;g291841d5ea0_0_49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4980" y="533253"/>
            <a:ext cx="1416360" cy="15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g291841d5ea0_0_4996"/>
          <p:cNvSpPr/>
          <p:nvPr/>
        </p:nvSpPr>
        <p:spPr>
          <a:xfrm rot="-5400000">
            <a:off x="51000" y="2184115"/>
            <a:ext cx="2301900" cy="11847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PI</a:t>
            </a: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Planning</a:t>
            </a:r>
            <a:endParaRPr/>
          </a:p>
        </p:txBody>
      </p:sp>
      <p:sp>
        <p:nvSpPr>
          <p:cNvPr id="1577" name="Google Shape;1577;g291841d5ea0_0_4996"/>
          <p:cNvSpPr/>
          <p:nvPr/>
        </p:nvSpPr>
        <p:spPr>
          <a:xfrm rot="-5400000">
            <a:off x="1526458" y="2967264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Planning</a:t>
            </a:r>
            <a:endParaRPr/>
          </a:p>
        </p:txBody>
      </p:sp>
      <p:sp>
        <p:nvSpPr>
          <p:cNvPr id="1578" name="Google Shape;1578;g291841d5ea0_0_4996"/>
          <p:cNvSpPr/>
          <p:nvPr/>
        </p:nvSpPr>
        <p:spPr>
          <a:xfrm rot="-5400000">
            <a:off x="2706344" y="2967265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Demo</a:t>
            </a:r>
            <a:endParaRPr/>
          </a:p>
        </p:txBody>
      </p:sp>
      <p:sp>
        <p:nvSpPr>
          <p:cNvPr id="1579" name="Google Shape;1579;g291841d5ea0_0_4996"/>
          <p:cNvSpPr/>
          <p:nvPr/>
        </p:nvSpPr>
        <p:spPr>
          <a:xfrm rot="-5400000">
            <a:off x="3321704" y="2967265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Retrospective</a:t>
            </a:r>
            <a:endParaRPr/>
          </a:p>
        </p:txBody>
      </p:sp>
      <p:sp>
        <p:nvSpPr>
          <p:cNvPr id="1580" name="Google Shape;1580;g291841d5ea0_0_4996"/>
          <p:cNvSpPr/>
          <p:nvPr/>
        </p:nvSpPr>
        <p:spPr>
          <a:xfrm rot="-5400000">
            <a:off x="6536136" y="2967266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Planning</a:t>
            </a:r>
            <a:endParaRPr/>
          </a:p>
        </p:txBody>
      </p:sp>
      <p:sp>
        <p:nvSpPr>
          <p:cNvPr id="1581" name="Google Shape;1581;g291841d5ea0_0_4996"/>
          <p:cNvSpPr/>
          <p:nvPr/>
        </p:nvSpPr>
        <p:spPr>
          <a:xfrm rot="-5400000">
            <a:off x="7693984" y="2967266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Demo</a:t>
            </a:r>
            <a:endParaRPr/>
          </a:p>
        </p:txBody>
      </p:sp>
      <p:sp>
        <p:nvSpPr>
          <p:cNvPr id="1582" name="Google Shape;1582;g291841d5ea0_0_4996"/>
          <p:cNvSpPr/>
          <p:nvPr/>
        </p:nvSpPr>
        <p:spPr>
          <a:xfrm rot="-5400000">
            <a:off x="9958912" y="2178864"/>
            <a:ext cx="2301900" cy="11952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PI </a:t>
            </a: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  <a:r>
              <a:rPr lang="en-US" sz="2000">
                <a:solidFill>
                  <a:srgbClr val="FFFFFF"/>
                </a:solidFill>
              </a:rPr>
              <a:t> &amp;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r>
              <a:rPr lang="en-US" sz="2000">
                <a:solidFill>
                  <a:srgbClr val="FFFFFF"/>
                </a:solidFill>
              </a:rPr>
              <a:t>&amp;A</a:t>
            </a:r>
            <a:endParaRPr/>
          </a:p>
        </p:txBody>
      </p:sp>
      <p:cxnSp>
        <p:nvCxnSpPr>
          <p:cNvPr id="1583" name="Google Shape;1583;g291841d5ea0_0_4996"/>
          <p:cNvCxnSpPr/>
          <p:nvPr/>
        </p:nvCxnSpPr>
        <p:spPr>
          <a:xfrm rot="10800000">
            <a:off x="1622583" y="4058549"/>
            <a:ext cx="2777700" cy="2024400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84" name="Google Shape;1584;g291841d5ea0_0_4996"/>
          <p:cNvCxnSpPr/>
          <p:nvPr/>
        </p:nvCxnSpPr>
        <p:spPr>
          <a:xfrm rot="10800000" flipH="1">
            <a:off x="5744033" y="4086937"/>
            <a:ext cx="3095100" cy="1823700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85" name="Google Shape;1585;g291841d5ea0_0_4996"/>
          <p:cNvSpPr txBox="1"/>
          <p:nvPr/>
        </p:nvSpPr>
        <p:spPr>
          <a:xfrm>
            <a:off x="4532842" y="6007664"/>
            <a:ext cx="119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Strategic</a:t>
            </a:r>
            <a:endParaRPr/>
          </a:p>
        </p:txBody>
      </p:sp>
      <p:sp>
        <p:nvSpPr>
          <p:cNvPr id="1586" name="Google Shape;1586;g291841d5ea0_0_4996"/>
          <p:cNvSpPr txBox="1"/>
          <p:nvPr/>
        </p:nvSpPr>
        <p:spPr>
          <a:xfrm>
            <a:off x="4295800" y="4653136"/>
            <a:ext cx="119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Tactical </a:t>
            </a:r>
            <a:endParaRPr/>
          </a:p>
        </p:txBody>
      </p:sp>
      <p:sp>
        <p:nvSpPr>
          <p:cNvPr id="1587" name="Google Shape;1587;g291841d5ea0_0_4996"/>
          <p:cNvSpPr/>
          <p:nvPr/>
        </p:nvSpPr>
        <p:spPr>
          <a:xfrm>
            <a:off x="4391471" y="1612070"/>
            <a:ext cx="2377500" cy="86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Tactical</a:t>
            </a:r>
            <a:endParaRPr/>
          </a:p>
        </p:txBody>
      </p:sp>
      <p:sp>
        <p:nvSpPr>
          <p:cNvPr id="1588" name="Google Shape;1588;g291841d5ea0_0_4996"/>
          <p:cNvSpPr/>
          <p:nvPr/>
        </p:nvSpPr>
        <p:spPr>
          <a:xfrm rot="-5400000">
            <a:off x="3991213" y="2978408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Planning</a:t>
            </a:r>
            <a:endParaRPr/>
          </a:p>
        </p:txBody>
      </p:sp>
      <p:sp>
        <p:nvSpPr>
          <p:cNvPr id="1589" name="Google Shape;1589;g291841d5ea0_0_4996"/>
          <p:cNvSpPr/>
          <p:nvPr/>
        </p:nvSpPr>
        <p:spPr>
          <a:xfrm rot="-5400000">
            <a:off x="5171099" y="2978409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Demo</a:t>
            </a:r>
            <a:endParaRPr/>
          </a:p>
        </p:txBody>
      </p:sp>
      <p:sp>
        <p:nvSpPr>
          <p:cNvPr id="1590" name="Google Shape;1590;g291841d5ea0_0_4996"/>
          <p:cNvSpPr/>
          <p:nvPr/>
        </p:nvSpPr>
        <p:spPr>
          <a:xfrm rot="-5400000">
            <a:off x="5786459" y="2978409"/>
            <a:ext cx="1371600" cy="548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77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Retrospective</a:t>
            </a:r>
            <a:endParaRPr/>
          </a:p>
        </p:txBody>
      </p:sp>
      <p:cxnSp>
        <p:nvCxnSpPr>
          <p:cNvPr id="1591" name="Google Shape;1591;g291841d5ea0_0_4996"/>
          <p:cNvCxnSpPr/>
          <p:nvPr/>
        </p:nvCxnSpPr>
        <p:spPr>
          <a:xfrm rot="10800000" flipH="1">
            <a:off x="5813602" y="4041491"/>
            <a:ext cx="5211300" cy="2073000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92" name="Google Shape;1592;g291841d5ea0_0_4996"/>
          <p:cNvSpPr/>
          <p:nvPr/>
        </p:nvSpPr>
        <p:spPr>
          <a:xfrm rot="-5400000">
            <a:off x="4985801" y="1394350"/>
            <a:ext cx="566700" cy="57882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g291841d5ea0_0_4996"/>
          <p:cNvSpPr/>
          <p:nvPr/>
        </p:nvSpPr>
        <p:spPr>
          <a:xfrm>
            <a:off x="8843813" y="2555825"/>
            <a:ext cx="1478700" cy="12807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TeamHealth Retrospective &amp; Growth Plan</a:t>
            </a: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Google Shape;1598;g291841d5ea0_0_38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411" y="3797584"/>
            <a:ext cx="7163178" cy="7976132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g291841d5ea0_0_3899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TeamHealth® Retrospective	</a:t>
            </a:r>
            <a:endParaRPr/>
          </a:p>
        </p:txBody>
      </p:sp>
      <p:sp>
        <p:nvSpPr>
          <p:cNvPr id="1600" name="Google Shape;1600;g291841d5ea0_0_3899"/>
          <p:cNvSpPr/>
          <p:nvPr/>
        </p:nvSpPr>
        <p:spPr>
          <a:xfrm>
            <a:off x="1941256" y="1148795"/>
            <a:ext cx="83469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B549"/>
              </a:buClr>
              <a:buSzPts val="2100"/>
              <a:buFont typeface="Open Sans"/>
              <a:buNone/>
            </a:pPr>
            <a:r>
              <a:rPr lang="en-US" sz="2100" b="1" i="0" u="none" strike="noStrike" cap="none">
                <a:solidFill>
                  <a:srgbClr val="38B549"/>
                </a:solidFill>
                <a:latin typeface="Open Sans"/>
                <a:ea typeface="Open Sans"/>
                <a:cs typeface="Open Sans"/>
                <a:sym typeface="Open Sans"/>
              </a:rPr>
              <a:t>STRATEGIC RETROSPECTIVE:</a:t>
            </a:r>
            <a:r>
              <a:rPr lang="en-US" sz="21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A retrospective that aims to help teams reflect on their last quarter or release and improve the next one. Facilitated by </a:t>
            </a:r>
            <a:r>
              <a:rPr lang="en-US" sz="210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trained</a:t>
            </a:r>
            <a:r>
              <a:rPr lang="en-US" sz="21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-US" sz="21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acilitators (AHFs).</a:t>
            </a:r>
            <a:endParaRPr/>
          </a:p>
        </p:txBody>
      </p:sp>
      <p:grpSp>
        <p:nvGrpSpPr>
          <p:cNvPr id="1601" name="Google Shape;1601;g291841d5ea0_0_3899"/>
          <p:cNvGrpSpPr/>
          <p:nvPr/>
        </p:nvGrpSpPr>
        <p:grpSpPr>
          <a:xfrm>
            <a:off x="4775701" y="2211476"/>
            <a:ext cx="3281948" cy="1341900"/>
            <a:chOff x="4631363" y="2626020"/>
            <a:chExt cx="3281948" cy="1341900"/>
          </a:xfrm>
        </p:grpSpPr>
        <p:sp>
          <p:nvSpPr>
            <p:cNvPr id="1602" name="Google Shape;1602;g291841d5ea0_0_3899"/>
            <p:cNvSpPr txBox="1"/>
            <p:nvPr/>
          </p:nvSpPr>
          <p:spPr>
            <a:xfrm>
              <a:off x="5136811" y="2742694"/>
              <a:ext cx="277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Analyze real-time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radar and textual responses. Have “real”</a:t>
              </a:r>
              <a:r>
                <a:rPr lang="en-US" sz="1800" b="1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800" b="1" i="0" u="none" strike="noStrike" cap="non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conversations - 1 hr</a:t>
              </a:r>
              <a:endParaRPr/>
            </a:p>
          </p:txBody>
        </p:sp>
        <p:sp>
          <p:nvSpPr>
            <p:cNvPr id="1603" name="Google Shape;1603;g291841d5ea0_0_3899"/>
            <p:cNvSpPr txBox="1"/>
            <p:nvPr/>
          </p:nvSpPr>
          <p:spPr>
            <a:xfrm rot="-5400000">
              <a:off x="4222013" y="3035370"/>
              <a:ext cx="1341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2800"/>
                <a:buFont typeface="Open Sans"/>
                <a:buNone/>
              </a:pPr>
              <a:r>
                <a:rPr lang="en-US" sz="2800" b="1" i="0" u="none" strike="noStrike" cap="non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STEP 2</a:t>
              </a:r>
              <a:endParaRPr/>
            </a:p>
          </p:txBody>
        </p:sp>
      </p:grpSp>
      <p:grpSp>
        <p:nvGrpSpPr>
          <p:cNvPr id="1604" name="Google Shape;1604;g291841d5ea0_0_3899"/>
          <p:cNvGrpSpPr/>
          <p:nvPr/>
        </p:nvGrpSpPr>
        <p:grpSpPr>
          <a:xfrm>
            <a:off x="8355887" y="2626020"/>
            <a:ext cx="3351313" cy="1341900"/>
            <a:chOff x="8485011" y="2626020"/>
            <a:chExt cx="3351313" cy="1341900"/>
          </a:xfrm>
        </p:grpSpPr>
        <p:sp>
          <p:nvSpPr>
            <p:cNvPr id="1605" name="Google Shape;1605;g291841d5ea0_0_3899"/>
            <p:cNvSpPr txBox="1"/>
            <p:nvPr/>
          </p:nvSpPr>
          <p:spPr>
            <a:xfrm>
              <a:off x="9008224" y="2742700"/>
              <a:ext cx="2828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Build actionable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growth plan for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the team and for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their leaders - </a:t>
              </a:r>
              <a:r>
                <a:rPr lang="en-US" sz="1800" b="1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30 min</a:t>
              </a:r>
              <a:endParaRPr/>
            </a:p>
          </p:txBody>
        </p:sp>
        <p:sp>
          <p:nvSpPr>
            <p:cNvPr id="1606" name="Google Shape;1606;g291841d5ea0_0_3899"/>
            <p:cNvSpPr txBox="1"/>
            <p:nvPr/>
          </p:nvSpPr>
          <p:spPr>
            <a:xfrm rot="-5400000">
              <a:off x="8075661" y="3035370"/>
              <a:ext cx="1341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2800"/>
                <a:buFont typeface="Open Sans"/>
                <a:buNone/>
              </a:pPr>
              <a:r>
                <a:rPr lang="en-US" sz="2800" b="1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STEP 3</a:t>
              </a:r>
              <a:endParaRPr/>
            </a:p>
          </p:txBody>
        </p:sp>
      </p:grpSp>
      <p:grpSp>
        <p:nvGrpSpPr>
          <p:cNvPr id="1607" name="Google Shape;1607;g291841d5ea0_0_3899"/>
          <p:cNvGrpSpPr/>
          <p:nvPr/>
        </p:nvGrpSpPr>
        <p:grpSpPr>
          <a:xfrm>
            <a:off x="1181351" y="2545885"/>
            <a:ext cx="3152149" cy="1594165"/>
            <a:chOff x="777715" y="2626020"/>
            <a:chExt cx="3152149" cy="1594165"/>
          </a:xfrm>
        </p:grpSpPr>
        <p:sp>
          <p:nvSpPr>
            <p:cNvPr id="1608" name="Google Shape;1608;g291841d5ea0_0_3899"/>
            <p:cNvSpPr txBox="1"/>
            <p:nvPr/>
          </p:nvSpPr>
          <p:spPr>
            <a:xfrm>
              <a:off x="1330964" y="2742685"/>
              <a:ext cx="2598900" cy="147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31D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members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31D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complete the </a:t>
              </a:r>
              <a:r>
                <a:rPr lang="en-US" sz="1800" b="1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assessment</a:t>
              </a:r>
              <a:r>
                <a:rPr lang="en-US" sz="1800" b="1" i="0" u="none" strike="noStrike" cap="non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 on their phone or laptop</a:t>
              </a:r>
              <a:br>
                <a:rPr lang="en-US" sz="1800" b="1" i="0" u="none" strike="noStrike" cap="non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800" b="1" i="0" u="none" strike="noStrike" cap="non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30 - 45 min</a:t>
              </a:r>
              <a:endParaRPr/>
            </a:p>
          </p:txBody>
        </p:sp>
        <p:sp>
          <p:nvSpPr>
            <p:cNvPr id="1609" name="Google Shape;1609;g291841d5ea0_0_3899"/>
            <p:cNvSpPr txBox="1"/>
            <p:nvPr/>
          </p:nvSpPr>
          <p:spPr>
            <a:xfrm rot="-5400000">
              <a:off x="368365" y="3035370"/>
              <a:ext cx="1341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31D"/>
                </a:buClr>
                <a:buSzPts val="2800"/>
                <a:buFont typeface="Open Sans"/>
                <a:buNone/>
              </a:pPr>
              <a:r>
                <a:rPr lang="en-US" sz="2800" b="1" i="0" u="none" strike="noStrike" cap="non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STEP 1</a:t>
              </a:r>
              <a:endParaRPr/>
            </a:p>
          </p:txBody>
        </p:sp>
      </p:grpSp>
      <p:cxnSp>
        <p:nvCxnSpPr>
          <p:cNvPr id="1610" name="Google Shape;1610;g291841d5ea0_0_3899"/>
          <p:cNvCxnSpPr/>
          <p:nvPr/>
        </p:nvCxnSpPr>
        <p:spPr>
          <a:xfrm rot="10800000">
            <a:off x="2561558" y="4011240"/>
            <a:ext cx="873900" cy="12618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611" name="Google Shape;1611;g291841d5ea0_0_3899"/>
          <p:cNvCxnSpPr/>
          <p:nvPr/>
        </p:nvCxnSpPr>
        <p:spPr>
          <a:xfrm rot="10800000" flipH="1">
            <a:off x="8756542" y="3943140"/>
            <a:ext cx="921000" cy="13299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612" name="Google Shape;1612;g291841d5ea0_0_3899"/>
          <p:cNvCxnSpPr/>
          <p:nvPr/>
        </p:nvCxnSpPr>
        <p:spPr>
          <a:xfrm rot="10800000">
            <a:off x="6096000" y="3553235"/>
            <a:ext cx="0" cy="7383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613" name="Google Shape;1613;g291841d5ea0_0_3899"/>
          <p:cNvSpPr txBox="1"/>
          <p:nvPr/>
        </p:nvSpPr>
        <p:spPr>
          <a:xfrm>
            <a:off x="626746" y="5101749"/>
            <a:ext cx="2009400" cy="831000"/>
          </a:xfrm>
          <a:prstGeom prst="rect">
            <a:avLst/>
          </a:prstGeom>
          <a:solidFill>
            <a:srgbClr val="FCF2D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Duration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~ 2.5 hrs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Repeat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Every quarter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291841d5ea0_0_549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0" name="Google Shape;1620;g291841d5ea0_0_549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5" y="250250"/>
            <a:ext cx="10983798" cy="604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291841d5ea0_0_1042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AgilityHealth® Continuous Improvement Model</a:t>
            </a:r>
            <a:endParaRPr/>
          </a:p>
        </p:txBody>
      </p:sp>
      <p:pic>
        <p:nvPicPr>
          <p:cNvPr id="1627" name="Google Shape;1627;g291841d5ea0_0_1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6656" y="483961"/>
            <a:ext cx="7223759" cy="6529559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g291841d5ea0_0_1042"/>
          <p:cNvSpPr/>
          <p:nvPr/>
        </p:nvSpPr>
        <p:spPr>
          <a:xfrm>
            <a:off x="4295800" y="1144008"/>
            <a:ext cx="504000" cy="6585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g291841d5ea0_0_1042"/>
          <p:cNvSpPr txBox="1"/>
          <p:nvPr/>
        </p:nvSpPr>
        <p:spPr>
          <a:xfrm>
            <a:off x="2333784" y="1268760"/>
            <a:ext cx="167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Sr Leaders</a:t>
            </a:r>
            <a:endParaRPr/>
          </a:p>
        </p:txBody>
      </p:sp>
      <p:sp>
        <p:nvSpPr>
          <p:cNvPr id="1630" name="Google Shape;1630;g291841d5ea0_0_1042"/>
          <p:cNvSpPr txBox="1"/>
          <p:nvPr/>
        </p:nvSpPr>
        <p:spPr>
          <a:xfrm>
            <a:off x="579783" y="4461500"/>
            <a:ext cx="2892300" cy="1415700"/>
          </a:xfrm>
          <a:prstGeom prst="rect">
            <a:avLst/>
          </a:prstGeom>
          <a:solidFill>
            <a:srgbClr val="9281B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‘If you want to teams to align and achieve outcomes, you’ll need to hear their voice and remove obstacles.” </a:t>
            </a:r>
            <a:b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Sally Elatta</a:t>
            </a:r>
            <a:endParaRPr sz="18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g291841d5ea0_0_1042"/>
          <p:cNvSpPr/>
          <p:nvPr/>
        </p:nvSpPr>
        <p:spPr>
          <a:xfrm>
            <a:off x="2279576" y="1916832"/>
            <a:ext cx="2952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Agile Coaches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Managers</a:t>
            </a:r>
            <a:endParaRPr/>
          </a:p>
        </p:txBody>
      </p:sp>
      <p:sp>
        <p:nvSpPr>
          <p:cNvPr id="1632" name="Google Shape;1632;g291841d5ea0_0_1042"/>
          <p:cNvSpPr/>
          <p:nvPr/>
        </p:nvSpPr>
        <p:spPr>
          <a:xfrm>
            <a:off x="4295800" y="1978487"/>
            <a:ext cx="504000" cy="6585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12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639" name="Google Shape;1639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12"/>
          <p:cNvSpPr txBox="1"/>
          <p:nvPr/>
        </p:nvSpPr>
        <p:spPr>
          <a:xfrm>
            <a:off x="374850" y="421425"/>
            <a:ext cx="4614000" cy="2216400"/>
          </a:xfrm>
          <a:prstGeom prst="rect">
            <a:avLst/>
          </a:prstGeom>
          <a:solidFill>
            <a:srgbClr val="F7931D"/>
          </a:solidFill>
          <a:ln>
            <a:noFill/>
          </a:ln>
          <a:effectLst>
            <a:outerShdw blurRad="57150" dist="76200" dir="6180000" algn="bl" rotWithShape="0">
              <a:srgbClr val="E69138">
                <a:alpha val="6196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What’s the role of Managers/Leaders in the Continuous Improvement Process?</a:t>
            </a:r>
            <a:endParaRPr sz="33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oogle Shape;1361;p4"/>
          <p:cNvGrpSpPr/>
          <p:nvPr/>
        </p:nvGrpSpPr>
        <p:grpSpPr>
          <a:xfrm>
            <a:off x="472460" y="1721577"/>
            <a:ext cx="9595600" cy="4002595"/>
            <a:chOff x="0" y="-66675"/>
            <a:chExt cx="3790854" cy="1581272"/>
          </a:xfrm>
        </p:grpSpPr>
        <p:sp>
          <p:nvSpPr>
            <p:cNvPr id="1362" name="Google Shape;1362;p4"/>
            <p:cNvSpPr/>
            <p:nvPr/>
          </p:nvSpPr>
          <p:spPr>
            <a:xfrm>
              <a:off x="0" y="0"/>
              <a:ext cx="3790854" cy="1514597"/>
            </a:xfrm>
            <a:custGeom>
              <a:avLst/>
              <a:gdLst/>
              <a:ahLst/>
              <a:cxnLst/>
              <a:rect l="l" t="t" r="r" b="b"/>
              <a:pathLst>
                <a:path w="3790854" h="1514597" extrusionOk="0">
                  <a:moveTo>
                    <a:pt x="11295" y="0"/>
                  </a:moveTo>
                  <a:lnTo>
                    <a:pt x="3779559" y="0"/>
                  </a:lnTo>
                  <a:cubicBezTo>
                    <a:pt x="3785797" y="0"/>
                    <a:pt x="3790854" y="5057"/>
                    <a:pt x="3790854" y="11295"/>
                  </a:cubicBezTo>
                  <a:lnTo>
                    <a:pt x="3790854" y="1503302"/>
                  </a:lnTo>
                  <a:cubicBezTo>
                    <a:pt x="3790854" y="1509540"/>
                    <a:pt x="3785797" y="1514597"/>
                    <a:pt x="3779559" y="1514597"/>
                  </a:cubicBezTo>
                  <a:lnTo>
                    <a:pt x="11295" y="1514597"/>
                  </a:lnTo>
                  <a:cubicBezTo>
                    <a:pt x="5057" y="1514597"/>
                    <a:pt x="0" y="1509540"/>
                    <a:pt x="0" y="1503302"/>
                  </a:cubicBezTo>
                  <a:lnTo>
                    <a:pt x="0" y="11295"/>
                  </a:lnTo>
                  <a:cubicBezTo>
                    <a:pt x="0" y="5057"/>
                    <a:pt x="5057" y="0"/>
                    <a:pt x="11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64" name="Google Shape;136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913" y="2828960"/>
            <a:ext cx="349549" cy="3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935" y="4414703"/>
            <a:ext cx="349549" cy="27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935" y="3322561"/>
            <a:ext cx="349549" cy="35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935" y="3821563"/>
            <a:ext cx="349549" cy="31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413" y="4962983"/>
            <a:ext cx="349549" cy="2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4"/>
          <p:cNvSpPr txBox="1"/>
          <p:nvPr/>
        </p:nvSpPr>
        <p:spPr>
          <a:xfrm>
            <a:off x="976821" y="2208984"/>
            <a:ext cx="1526820" cy="52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19" b="1" i="0" u="none" strike="noStrike" cap="non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rPr>
              <a:t>Agenda: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"/>
          <p:cNvSpPr txBox="1"/>
          <p:nvPr/>
        </p:nvSpPr>
        <p:spPr>
          <a:xfrm>
            <a:off x="74863" y="292176"/>
            <a:ext cx="120423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1" indent="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None/>
            </a:pPr>
            <a:r>
              <a:rPr lang="en-US" sz="29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r>
              <a:rPr lang="en-US"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AgilityHealth with a deeper look into the TeamHealth retrospective, which your teams will soon participate in, and provide clarity on YOUR role as an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Agile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</a:t>
            </a:r>
            <a:endParaRPr sz="9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4"/>
          <p:cNvSpPr txBox="1"/>
          <p:nvPr/>
        </p:nvSpPr>
        <p:spPr>
          <a:xfrm>
            <a:off x="1447350" y="2834662"/>
            <a:ext cx="7101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2" b="0" i="0" u="none" strike="noStrike" cap="none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What is AgilityHealth? </a:t>
            </a:r>
            <a:r>
              <a:rPr lang="en-US" sz="1732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Business</a:t>
            </a:r>
            <a:r>
              <a:rPr lang="en-US" sz="1732" b="0" i="0" u="none" strike="noStrike" cap="none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 Agility Exp</a:t>
            </a:r>
            <a:r>
              <a:rPr lang="en-US" sz="1732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lainer Video</a:t>
            </a:r>
            <a:r>
              <a:rPr lang="en-US" sz="1732" b="0" i="0" u="none" strike="noStrike" cap="none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732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4"/>
          <p:cNvSpPr txBox="1"/>
          <p:nvPr/>
        </p:nvSpPr>
        <p:spPr>
          <a:xfrm>
            <a:off x="1515219" y="3327880"/>
            <a:ext cx="63132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2" b="0" i="0" u="none" strike="noStrike" cap="none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Three Metrics that Matter </a:t>
            </a:r>
            <a:r>
              <a:rPr lang="en-US" sz="1732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+ Platform Demo</a:t>
            </a:r>
            <a:r>
              <a:rPr lang="en-US" sz="1732" b="0" i="0" u="none" strike="noStrike" cap="none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4"/>
          <p:cNvSpPr txBox="1"/>
          <p:nvPr/>
        </p:nvSpPr>
        <p:spPr>
          <a:xfrm>
            <a:off x="1501160" y="3821098"/>
            <a:ext cx="6048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2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Overview </a:t>
            </a:r>
            <a:r>
              <a:rPr lang="en-US" sz="1732" b="0" i="0" u="none" strike="noStrike" cap="none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of the TeamHealth Radar Process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4"/>
          <p:cNvSpPr txBox="1"/>
          <p:nvPr/>
        </p:nvSpPr>
        <p:spPr>
          <a:xfrm>
            <a:off x="1515219" y="4340199"/>
            <a:ext cx="62718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Your Role as Leaders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4"/>
          <p:cNvSpPr txBox="1"/>
          <p:nvPr/>
        </p:nvSpPr>
        <p:spPr>
          <a:xfrm>
            <a:off x="1568222" y="4900620"/>
            <a:ext cx="6271600" cy="37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2" b="0" i="0" u="none" strike="noStrike" cap="none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Next Steps &amp; Questions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6" name="Google Shape;137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25683" y="2766629"/>
            <a:ext cx="3941072" cy="38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98185" y="3429000"/>
            <a:ext cx="4785749" cy="267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48848" y="3002860"/>
            <a:ext cx="2766896" cy="2770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16"/>
          <p:cNvSpPr txBox="1">
            <a:spLocks noGrp="1"/>
          </p:cNvSpPr>
          <p:nvPr>
            <p:ph type="title"/>
          </p:nvPr>
        </p:nvSpPr>
        <p:spPr>
          <a:xfrm>
            <a:off x="220731" y="113733"/>
            <a:ext cx="11782072" cy="7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What Is A Continuous Improvement Leadership Team (CILT)?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648" name="Google Shape;1648;p16"/>
          <p:cNvCxnSpPr>
            <a:endCxn id="1649" idx="2"/>
          </p:cNvCxnSpPr>
          <p:nvPr/>
        </p:nvCxnSpPr>
        <p:spPr>
          <a:xfrm>
            <a:off x="4787564" y="2240870"/>
            <a:ext cx="1967400" cy="57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0" name="Google Shape;1650;p16"/>
          <p:cNvCxnSpPr>
            <a:stCxn id="1651" idx="6"/>
            <a:endCxn id="1652" idx="2"/>
          </p:cNvCxnSpPr>
          <p:nvPr/>
        </p:nvCxnSpPr>
        <p:spPr>
          <a:xfrm rot="10800000" flipH="1">
            <a:off x="6951387" y="2240948"/>
            <a:ext cx="1962300" cy="57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653" name="Google Shape;1653;p16"/>
          <p:cNvGrpSpPr/>
          <p:nvPr/>
        </p:nvGrpSpPr>
        <p:grpSpPr>
          <a:xfrm>
            <a:off x="4518845" y="2106481"/>
            <a:ext cx="279539" cy="268793"/>
            <a:chOff x="3502353" y="2800350"/>
            <a:chExt cx="201600" cy="201600"/>
          </a:xfrm>
        </p:grpSpPr>
        <p:sp>
          <p:nvSpPr>
            <p:cNvPr id="1654" name="Google Shape;1654;p16"/>
            <p:cNvSpPr/>
            <p:nvPr/>
          </p:nvSpPr>
          <p:spPr>
            <a:xfrm>
              <a:off x="3502353" y="2800350"/>
              <a:ext cx="201600" cy="201600"/>
            </a:xfrm>
            <a:prstGeom prst="ellipse">
              <a:avLst/>
            </a:prstGeom>
            <a:noFill/>
            <a:ln w="19050" cap="flat" cmpd="sng">
              <a:solidFill>
                <a:srgbClr val="38B5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3562295" y="2860292"/>
              <a:ext cx="81600" cy="81600"/>
            </a:xfrm>
            <a:prstGeom prst="ellipse">
              <a:avLst/>
            </a:prstGeom>
            <a:solidFill>
              <a:srgbClr val="38B5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6" name="Google Shape;1656;p16"/>
          <p:cNvGrpSpPr/>
          <p:nvPr/>
        </p:nvGrpSpPr>
        <p:grpSpPr>
          <a:xfrm>
            <a:off x="6671848" y="2112251"/>
            <a:ext cx="279539" cy="268793"/>
            <a:chOff x="5457013" y="2800350"/>
            <a:chExt cx="201600" cy="201600"/>
          </a:xfrm>
        </p:grpSpPr>
        <p:sp>
          <p:nvSpPr>
            <p:cNvPr id="1649" name="Google Shape;1649;p16"/>
            <p:cNvSpPr/>
            <p:nvPr/>
          </p:nvSpPr>
          <p:spPr>
            <a:xfrm>
              <a:off x="5516955" y="2860292"/>
              <a:ext cx="81600" cy="8160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5457013" y="2800350"/>
              <a:ext cx="201600" cy="201600"/>
            </a:xfrm>
            <a:prstGeom prst="ellipse">
              <a:avLst/>
            </a:prstGeom>
            <a:noFill/>
            <a:ln w="19050" cap="flat" cmpd="sng">
              <a:solidFill>
                <a:srgbClr val="00AEE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7" name="Google Shape;1657;p16"/>
          <p:cNvGrpSpPr/>
          <p:nvPr/>
        </p:nvGrpSpPr>
        <p:grpSpPr>
          <a:xfrm>
            <a:off x="8913806" y="2106481"/>
            <a:ext cx="279539" cy="268793"/>
            <a:chOff x="7409029" y="2800350"/>
            <a:chExt cx="201600" cy="201600"/>
          </a:xfrm>
        </p:grpSpPr>
        <p:sp>
          <p:nvSpPr>
            <p:cNvPr id="1652" name="Google Shape;1652;p16"/>
            <p:cNvSpPr/>
            <p:nvPr/>
          </p:nvSpPr>
          <p:spPr>
            <a:xfrm>
              <a:off x="7409029" y="2800350"/>
              <a:ext cx="201600" cy="201600"/>
            </a:xfrm>
            <a:prstGeom prst="ellipse">
              <a:avLst/>
            </a:prstGeom>
            <a:noFill/>
            <a:ln w="19050" cap="flat" cmpd="sng">
              <a:solidFill>
                <a:srgbClr val="F7931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7468971" y="2860292"/>
              <a:ext cx="81600" cy="81600"/>
            </a:xfrm>
            <a:prstGeom prst="ellipse">
              <a:avLst/>
            </a:pr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59" name="Google Shape;1659;p16"/>
          <p:cNvCxnSpPr/>
          <p:nvPr/>
        </p:nvCxnSpPr>
        <p:spPr>
          <a:xfrm>
            <a:off x="5671051" y="1183798"/>
            <a:ext cx="0" cy="29562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660" name="Google Shape;1660;p16"/>
          <p:cNvSpPr/>
          <p:nvPr/>
        </p:nvSpPr>
        <p:spPr>
          <a:xfrm>
            <a:off x="3787530" y="1360296"/>
            <a:ext cx="1778700" cy="533400"/>
          </a:xfrm>
          <a:prstGeom prst="rect">
            <a:avLst/>
          </a:prstGeom>
          <a:solidFill>
            <a:srgbClr val="38B549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Who is involved?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6"/>
          <p:cNvSpPr/>
          <p:nvPr/>
        </p:nvSpPr>
        <p:spPr>
          <a:xfrm>
            <a:off x="5815068" y="1358325"/>
            <a:ext cx="2169900" cy="53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do they do?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6"/>
          <p:cNvSpPr/>
          <p:nvPr/>
        </p:nvSpPr>
        <p:spPr>
          <a:xfrm>
            <a:off x="8235900" y="1358325"/>
            <a:ext cx="1778700" cy="533400"/>
          </a:xfrm>
          <a:prstGeom prst="rect">
            <a:avLst/>
          </a:prstGeom>
          <a:solidFill>
            <a:srgbClr val="F7931D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do they</a:t>
            </a:r>
            <a:b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operate?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6"/>
          <p:cNvSpPr txBox="1"/>
          <p:nvPr/>
        </p:nvSpPr>
        <p:spPr>
          <a:xfrm>
            <a:off x="3850913" y="2532317"/>
            <a:ext cx="17985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Managers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Agile Coaches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DevOps Coaches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Program Mgrs/RTE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Product Managers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p16"/>
          <p:cNvSpPr/>
          <p:nvPr/>
        </p:nvSpPr>
        <p:spPr>
          <a:xfrm>
            <a:off x="4104767" y="4895128"/>
            <a:ext cx="5618400" cy="295200"/>
          </a:xfrm>
          <a:prstGeom prst="rightArrow">
            <a:avLst>
              <a:gd name="adj1" fmla="val 22454"/>
              <a:gd name="adj2" fmla="val 87876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8080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16"/>
          <p:cNvSpPr txBox="1"/>
          <p:nvPr/>
        </p:nvSpPr>
        <p:spPr>
          <a:xfrm>
            <a:off x="5916818" y="2528625"/>
            <a:ext cx="2169900" cy="1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Review OGIs from TeamHealth® results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Prioritize top 2 or 3 obstacles to remove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Work as a team to manage the org level growth backlog</a:t>
            </a:r>
            <a:endParaRPr sz="1800" b="0" i="0" u="none" strike="noStrike" cap="none">
              <a:solidFill>
                <a:srgbClr val="8080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Google Shape;1666;p16"/>
          <p:cNvSpPr txBox="1"/>
          <p:nvPr/>
        </p:nvSpPr>
        <p:spPr>
          <a:xfrm>
            <a:off x="8364843" y="2527800"/>
            <a:ext cx="2619000" cy="22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600"/>
              <a:buFont typeface="Calibri"/>
              <a:buChar char="•"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hey manage the OGIs backlog in AgilityHealth®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They meet on a regular cadence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7475" marR="0" lvl="0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They demo their progress to the teams monthly or quarterly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7" name="Google Shape;1667;p16"/>
          <p:cNvSpPr/>
          <p:nvPr/>
        </p:nvSpPr>
        <p:spPr>
          <a:xfrm>
            <a:off x="680956" y="1183798"/>
            <a:ext cx="2494500" cy="3459300"/>
          </a:xfrm>
          <a:prstGeom prst="rect">
            <a:avLst/>
          </a:prstGeom>
          <a:solidFill>
            <a:srgbClr val="644C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Leadership team </a:t>
            </a:r>
            <a:br>
              <a:rPr lang="en-US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focuses on removing obstacles and helping mature teams to optimize their performance*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8" name="Google Shape;1668;p16"/>
          <p:cNvCxnSpPr/>
          <p:nvPr/>
        </p:nvCxnSpPr>
        <p:spPr>
          <a:xfrm>
            <a:off x="8136766" y="1183798"/>
            <a:ext cx="0" cy="29562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669" name="Google Shape;1669;p16"/>
          <p:cNvSpPr txBox="1"/>
          <p:nvPr/>
        </p:nvSpPr>
        <p:spPr>
          <a:xfrm>
            <a:off x="1337969" y="5670820"/>
            <a:ext cx="682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*This could be an existing transformation team, train, product leadership group. Specific Members may engage at different times based on the Growth Items in play.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28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500">
                <a:solidFill>
                  <a:schemeClr val="dk1"/>
                </a:solidFill>
              </a:rPr>
              <a:t>Demonstrate Progress on Organizational Growth Items</a:t>
            </a:r>
            <a:endParaRPr sz="3500">
              <a:solidFill>
                <a:schemeClr val="dk1"/>
              </a:solidFill>
            </a:endParaRPr>
          </a:p>
        </p:txBody>
      </p:sp>
      <p:sp>
        <p:nvSpPr>
          <p:cNvPr id="1676" name="Google Shape;1676;p28"/>
          <p:cNvSpPr txBox="1">
            <a:spLocks noGrp="1"/>
          </p:cNvSpPr>
          <p:nvPr>
            <p:ph type="body" idx="4294967295"/>
          </p:nvPr>
        </p:nvSpPr>
        <p:spPr>
          <a:xfrm>
            <a:off x="603351" y="1274892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Once a month or quarter demonstrate your progress to the teams and celebrate growth!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3" marR="0" lvl="0" indent="-22859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 at the end of the quarter or release 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4" marR="0" lvl="0" indent="-228594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feedback from the teams on what you have completed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4" marR="0" lvl="0" indent="-228594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Ask teams for where they need help for the next PI/Quarter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4" marR="0" lvl="0" indent="-5079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28"/>
          <p:cNvSpPr/>
          <p:nvPr/>
        </p:nvSpPr>
        <p:spPr>
          <a:xfrm>
            <a:off x="3223463" y="4668554"/>
            <a:ext cx="5732584" cy="81089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 your support, teams can accelerate their</a:t>
            </a:r>
            <a:b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maturity growth and performance!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291841d5ea0_0_5065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</a:pPr>
            <a:r>
              <a:rPr lang="en-US" sz="3600">
                <a:solidFill>
                  <a:schemeClr val="dk1"/>
                </a:solidFill>
              </a:rPr>
              <a:t>The Organization Growth Cycle</a:t>
            </a:r>
            <a:endParaRPr sz="3600">
              <a:solidFill>
                <a:schemeClr val="dk1"/>
              </a:solidFill>
            </a:endParaRPr>
          </a:p>
        </p:txBody>
      </p:sp>
      <p:grpSp>
        <p:nvGrpSpPr>
          <p:cNvPr id="1683" name="Google Shape;1683;g291841d5ea0_0_5065"/>
          <p:cNvGrpSpPr/>
          <p:nvPr/>
        </p:nvGrpSpPr>
        <p:grpSpPr>
          <a:xfrm>
            <a:off x="5819894" y="1201260"/>
            <a:ext cx="5501633" cy="5406057"/>
            <a:chOff x="594752" y="-71485"/>
            <a:chExt cx="5501633" cy="5406057"/>
          </a:xfrm>
        </p:grpSpPr>
        <p:sp>
          <p:nvSpPr>
            <p:cNvPr id="1684" name="Google Shape;1684;g291841d5ea0_0_5065"/>
            <p:cNvSpPr/>
            <p:nvPr/>
          </p:nvSpPr>
          <p:spPr>
            <a:xfrm>
              <a:off x="3977764" y="37602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g291841d5ea0_0_5065"/>
            <p:cNvSpPr txBox="1"/>
            <p:nvPr/>
          </p:nvSpPr>
          <p:spPr>
            <a:xfrm>
              <a:off x="3977764" y="37602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Teams provide OGIs</a:t>
              </a:r>
              <a:endParaRPr/>
            </a:p>
          </p:txBody>
        </p:sp>
        <p:sp>
          <p:nvSpPr>
            <p:cNvPr id="1686" name="Google Shape;1686;g291841d5ea0_0_5065"/>
            <p:cNvSpPr/>
            <p:nvPr/>
          </p:nvSpPr>
          <p:spPr>
            <a:xfrm>
              <a:off x="868279" y="-1131"/>
              <a:ext cx="4954500" cy="495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74" y="31586"/>
                  </a:moveTo>
                  <a:lnTo>
                    <a:pt x="108074" y="31586"/>
                  </a:lnTo>
                  <a:cubicBezTo>
                    <a:pt x="112359" y="38835"/>
                    <a:pt x="114949" y="46960"/>
                    <a:pt x="115650" y="55353"/>
                  </a:cubicBezTo>
                  <a:lnTo>
                    <a:pt x="119792" y="55389"/>
                  </a:lnTo>
                  <a:lnTo>
                    <a:pt x="112725" y="60465"/>
                  </a:lnTo>
                  <a:lnTo>
                    <a:pt x="105246" y="55261"/>
                  </a:lnTo>
                  <a:lnTo>
                    <a:pt x="109386" y="55297"/>
                  </a:lnTo>
                  <a:cubicBezTo>
                    <a:pt x="108696" y="48043"/>
                    <a:pt x="106415" y="41031"/>
                    <a:pt x="102708" y="34758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g291841d5ea0_0_5065"/>
            <p:cNvSpPr/>
            <p:nvPr/>
          </p:nvSpPr>
          <p:spPr>
            <a:xfrm>
              <a:off x="4776385" y="2495504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g291841d5ea0_0_5065"/>
            <p:cNvSpPr txBox="1"/>
            <p:nvPr/>
          </p:nvSpPr>
          <p:spPr>
            <a:xfrm>
              <a:off x="4776385" y="2495504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Leaders Respond well</a:t>
              </a:r>
              <a:endParaRPr/>
            </a:p>
          </p:txBody>
        </p:sp>
        <p:sp>
          <p:nvSpPr>
            <p:cNvPr id="1689" name="Google Shape;1689;g291841d5ea0_0_5065"/>
            <p:cNvSpPr/>
            <p:nvPr/>
          </p:nvSpPr>
          <p:spPr>
            <a:xfrm>
              <a:off x="868279" y="-1131"/>
              <a:ext cx="4954500" cy="495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284" y="94021"/>
                  </a:moveTo>
                  <a:cubicBezTo>
                    <a:pt x="98369" y="101721"/>
                    <a:pt x="90549" y="107745"/>
                    <a:pt x="81594" y="111500"/>
                  </a:cubicBezTo>
                  <a:lnTo>
                    <a:pt x="82838" y="115451"/>
                  </a:lnTo>
                  <a:lnTo>
                    <a:pt x="75828" y="110295"/>
                  </a:lnTo>
                  <a:lnTo>
                    <a:pt x="78471" y="101575"/>
                  </a:lnTo>
                  <a:lnTo>
                    <a:pt x="79714" y="105525"/>
                  </a:lnTo>
                  <a:lnTo>
                    <a:pt x="79714" y="105525"/>
                  </a:lnTo>
                  <a:cubicBezTo>
                    <a:pt x="87450" y="102175"/>
                    <a:pt x="94205" y="96908"/>
                    <a:pt x="99341" y="90223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g291841d5ea0_0_5065"/>
            <p:cNvSpPr/>
            <p:nvPr/>
          </p:nvSpPr>
          <p:spPr>
            <a:xfrm>
              <a:off x="2685569" y="4014572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g291841d5ea0_0_5065"/>
            <p:cNvSpPr txBox="1"/>
            <p:nvPr/>
          </p:nvSpPr>
          <p:spPr>
            <a:xfrm>
              <a:off x="2685569" y="4014572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Engagement Builds</a:t>
              </a:r>
              <a:endParaRPr/>
            </a:p>
          </p:txBody>
        </p:sp>
        <p:sp>
          <p:nvSpPr>
            <p:cNvPr id="1692" name="Google Shape;1692;g291841d5ea0_0_5065"/>
            <p:cNvSpPr/>
            <p:nvPr/>
          </p:nvSpPr>
          <p:spPr>
            <a:xfrm>
              <a:off x="720586" y="-71485"/>
              <a:ext cx="4954500" cy="495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36" y="113268"/>
                  </a:moveTo>
                  <a:lnTo>
                    <a:pt x="43236" y="113268"/>
                  </a:lnTo>
                  <a:cubicBezTo>
                    <a:pt x="33974" y="110353"/>
                    <a:pt x="25632" y="105074"/>
                    <a:pt x="19034" y="97951"/>
                  </a:cubicBezTo>
                  <a:lnTo>
                    <a:pt x="15749" y="100475"/>
                  </a:lnTo>
                  <a:lnTo>
                    <a:pt x="18187" y="92122"/>
                  </a:lnTo>
                  <a:lnTo>
                    <a:pt x="27284" y="91613"/>
                  </a:lnTo>
                  <a:lnTo>
                    <a:pt x="24001" y="94135"/>
                  </a:lnTo>
                  <a:lnTo>
                    <a:pt x="24001" y="94135"/>
                  </a:lnTo>
                  <a:cubicBezTo>
                    <a:pt x="29802" y="100253"/>
                    <a:pt x="37066" y="104791"/>
                    <a:pt x="45107" y="107322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g291841d5ea0_0_5065"/>
            <p:cNvSpPr/>
            <p:nvPr/>
          </p:nvSpPr>
          <p:spPr>
            <a:xfrm>
              <a:off x="594752" y="2495504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g291841d5ea0_0_5065"/>
            <p:cNvSpPr txBox="1"/>
            <p:nvPr/>
          </p:nvSpPr>
          <p:spPr>
            <a:xfrm>
              <a:off x="594752" y="2495504"/>
              <a:ext cx="13200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Feel like their opinion matters</a:t>
              </a:r>
              <a:endParaRPr/>
            </a:p>
          </p:txBody>
        </p:sp>
        <p:sp>
          <p:nvSpPr>
            <p:cNvPr id="1695" name="Google Shape;1695;g291841d5ea0_0_5065"/>
            <p:cNvSpPr/>
            <p:nvPr/>
          </p:nvSpPr>
          <p:spPr>
            <a:xfrm>
              <a:off x="868279" y="-1131"/>
              <a:ext cx="4954500" cy="495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58" y="60493"/>
                  </a:moveTo>
                  <a:lnTo>
                    <a:pt x="4158" y="60493"/>
                  </a:lnTo>
                  <a:cubicBezTo>
                    <a:pt x="4082" y="51779"/>
                    <a:pt x="6045" y="43169"/>
                    <a:pt x="9891" y="35350"/>
                  </a:cubicBezTo>
                  <a:lnTo>
                    <a:pt x="6358" y="33187"/>
                  </a:lnTo>
                  <a:lnTo>
                    <a:pt x="15030" y="32471"/>
                  </a:lnTo>
                  <a:lnTo>
                    <a:pt x="18765" y="40782"/>
                  </a:lnTo>
                  <a:lnTo>
                    <a:pt x="15233" y="38620"/>
                  </a:lnTo>
                  <a:lnTo>
                    <a:pt x="15233" y="38620"/>
                  </a:lnTo>
                  <a:cubicBezTo>
                    <a:pt x="11981" y="45430"/>
                    <a:pt x="10326" y="52892"/>
                    <a:pt x="10392" y="60438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g291841d5ea0_0_5065"/>
            <p:cNvSpPr/>
            <p:nvPr/>
          </p:nvSpPr>
          <p:spPr>
            <a:xfrm>
              <a:off x="1470529" y="37602"/>
              <a:ext cx="11655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g291841d5ea0_0_5065"/>
            <p:cNvSpPr txBox="1"/>
            <p:nvPr/>
          </p:nvSpPr>
          <p:spPr>
            <a:xfrm>
              <a:off x="1470529" y="37602"/>
              <a:ext cx="1165500" cy="13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More willing to provide better feedback</a:t>
              </a:r>
              <a:endParaRPr/>
            </a:p>
          </p:txBody>
        </p:sp>
        <p:sp>
          <p:nvSpPr>
            <p:cNvPr id="1698" name="Google Shape;1698;g291841d5ea0_0_5065"/>
            <p:cNvSpPr/>
            <p:nvPr/>
          </p:nvSpPr>
          <p:spPr>
            <a:xfrm>
              <a:off x="868279" y="-1131"/>
              <a:ext cx="4954500" cy="495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980" y="7143"/>
                  </a:moveTo>
                  <a:lnTo>
                    <a:pt x="41980" y="7143"/>
                  </a:lnTo>
                  <a:cubicBezTo>
                    <a:pt x="51340" y="3953"/>
                    <a:pt x="61379" y="3304"/>
                    <a:pt x="71071" y="5265"/>
                  </a:cubicBezTo>
                  <a:lnTo>
                    <a:pt x="72262" y="1297"/>
                  </a:lnTo>
                  <a:lnTo>
                    <a:pt x="75164" y="9501"/>
                  </a:lnTo>
                  <a:lnTo>
                    <a:pt x="68079" y="15229"/>
                  </a:lnTo>
                  <a:lnTo>
                    <a:pt x="69269" y="11264"/>
                  </a:lnTo>
                  <a:lnTo>
                    <a:pt x="69269" y="11264"/>
                  </a:lnTo>
                  <a:cubicBezTo>
                    <a:pt x="60831" y="9659"/>
                    <a:pt x="52121" y="10272"/>
                    <a:pt x="43992" y="13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9" name="Google Shape;1699;g291841d5ea0_0_5065"/>
          <p:cNvSpPr/>
          <p:nvPr/>
        </p:nvSpPr>
        <p:spPr>
          <a:xfrm>
            <a:off x="472191" y="1384663"/>
            <a:ext cx="4441500" cy="4441500"/>
          </a:xfrm>
          <a:prstGeom prst="rect">
            <a:avLst/>
          </a:prstGeom>
          <a:gradFill>
            <a:gsLst>
              <a:gs pos="0">
                <a:schemeClr val="lt1"/>
              </a:gs>
              <a:gs pos="10000">
                <a:schemeClr val="lt1"/>
              </a:gs>
              <a:gs pos="100000">
                <a:schemeClr val="accent1"/>
              </a:gs>
            </a:gsLst>
            <a:lin ang="2700006" scaled="0"/>
          </a:gradFill>
          <a:ln w="9525" cap="flat" cmpd="sng">
            <a:solidFill>
              <a:srgbClr val="C4BD97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74300" tIns="45700" rIns="2743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Responding well means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Echoing back what you heard from the teams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 an opportunity for teams to elaborate and/or clarify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Communicating what you will work on </a:t>
            </a: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what you will not or cannot work on and why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0" name="Google Shape;1700;g291841d5ea0_0_506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25" y="2838900"/>
            <a:ext cx="2041399" cy="19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291841d5ea0_0_5087"/>
          <p:cNvSpPr/>
          <p:nvPr/>
        </p:nvSpPr>
        <p:spPr>
          <a:xfrm>
            <a:off x="7027817" y="1272745"/>
            <a:ext cx="4794000" cy="5154300"/>
          </a:xfrm>
          <a:prstGeom prst="rect">
            <a:avLst/>
          </a:prstGeom>
          <a:gradFill>
            <a:gsLst>
              <a:gs pos="0">
                <a:schemeClr val="lt1"/>
              </a:gs>
              <a:gs pos="5000">
                <a:schemeClr val="lt1"/>
              </a:gs>
              <a:gs pos="60000">
                <a:srgbClr val="FF8E8A"/>
              </a:gs>
              <a:gs pos="100000">
                <a:srgbClr val="FF8E8A"/>
              </a:gs>
            </a:gsLst>
            <a:lin ang="2700006" scaled="0"/>
          </a:gradFill>
          <a:ln w="9525" cap="flat" cmpd="sng">
            <a:solidFill>
              <a:srgbClr val="C4BD97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74300" tIns="45700" rIns="2743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do with the data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Judge, reward, or punish teams for results or for their OGI feedback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Push/pressure teams to increase their scores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one team to another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Incentivize scores (incentivizing participation is ok)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g291841d5ea0_0_5087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</a:pPr>
            <a:r>
              <a:rPr lang="en-US" sz="3600">
                <a:solidFill>
                  <a:schemeClr val="dk1"/>
                </a:solidFill>
              </a:rPr>
              <a:t>The Organization Growth Cycle</a:t>
            </a:r>
            <a:endParaRPr sz="3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</a:pPr>
            <a:endParaRPr b="1">
              <a:solidFill>
                <a:schemeClr val="dk1"/>
              </a:solidFill>
            </a:endParaRPr>
          </a:p>
        </p:txBody>
      </p:sp>
      <p:grpSp>
        <p:nvGrpSpPr>
          <p:cNvPr id="1707" name="Google Shape;1707;g291841d5ea0_0_5087"/>
          <p:cNvGrpSpPr/>
          <p:nvPr/>
        </p:nvGrpSpPr>
        <p:grpSpPr>
          <a:xfrm>
            <a:off x="973865" y="1273477"/>
            <a:ext cx="5394211" cy="5332012"/>
            <a:chOff x="1116071" y="732"/>
            <a:chExt cx="5394211" cy="5332012"/>
          </a:xfrm>
        </p:grpSpPr>
        <p:sp>
          <p:nvSpPr>
            <p:cNvPr id="1708" name="Google Shape;1708;g291841d5ea0_0_5087"/>
            <p:cNvSpPr/>
            <p:nvPr/>
          </p:nvSpPr>
          <p:spPr>
            <a:xfrm>
              <a:off x="4419967" y="569678"/>
              <a:ext cx="15267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g291841d5ea0_0_5087"/>
            <p:cNvSpPr txBox="1"/>
            <p:nvPr/>
          </p:nvSpPr>
          <p:spPr>
            <a:xfrm>
              <a:off x="4419967" y="569678"/>
              <a:ext cx="15267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Teams provide OGIs</a:t>
              </a:r>
              <a:endParaRPr/>
            </a:p>
          </p:txBody>
        </p:sp>
        <p:sp>
          <p:nvSpPr>
            <p:cNvPr id="1710" name="Google Shape;1710;g291841d5ea0_0_5087"/>
            <p:cNvSpPr/>
            <p:nvPr/>
          </p:nvSpPr>
          <p:spPr>
            <a:xfrm>
              <a:off x="1285910" y="49854"/>
              <a:ext cx="4951200" cy="495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29" y="24161"/>
                  </a:moveTo>
                  <a:lnTo>
                    <a:pt x="102829" y="24161"/>
                  </a:lnTo>
                  <a:cubicBezTo>
                    <a:pt x="109943" y="32663"/>
                    <a:pt x="114367" y="43091"/>
                    <a:pt x="115535" y="54116"/>
                  </a:cubicBezTo>
                  <a:lnTo>
                    <a:pt x="119675" y="54060"/>
                  </a:lnTo>
                  <a:lnTo>
                    <a:pt x="112724" y="59291"/>
                  </a:lnTo>
                  <a:lnTo>
                    <a:pt x="105134" y="54255"/>
                  </a:lnTo>
                  <a:lnTo>
                    <a:pt x="109273" y="54200"/>
                  </a:lnTo>
                  <a:cubicBezTo>
                    <a:pt x="108144" y="44613"/>
                    <a:pt x="104243" y="35564"/>
                    <a:pt x="98049" y="28161"/>
                  </a:cubicBez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g291841d5ea0_0_5087"/>
            <p:cNvSpPr/>
            <p:nvPr/>
          </p:nvSpPr>
          <p:spPr>
            <a:xfrm>
              <a:off x="5191482" y="2495861"/>
              <a:ext cx="1318800" cy="13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g291841d5ea0_0_5087"/>
            <p:cNvSpPr txBox="1"/>
            <p:nvPr/>
          </p:nvSpPr>
          <p:spPr>
            <a:xfrm>
              <a:off x="5191482" y="2495861"/>
              <a:ext cx="1318800" cy="13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Leaders don’t respond or respond poorly</a:t>
              </a:r>
              <a:endParaRPr/>
            </a:p>
          </p:txBody>
        </p:sp>
        <p:sp>
          <p:nvSpPr>
            <p:cNvPr id="1713" name="Google Shape;1713;g291841d5ea0_0_5087"/>
            <p:cNvSpPr/>
            <p:nvPr/>
          </p:nvSpPr>
          <p:spPr>
            <a:xfrm>
              <a:off x="1285798" y="732"/>
              <a:ext cx="4951200" cy="495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290" y="94017"/>
                  </a:moveTo>
                  <a:lnTo>
                    <a:pt x="104290" y="94017"/>
                  </a:lnTo>
                  <a:cubicBezTo>
                    <a:pt x="98372" y="101721"/>
                    <a:pt x="90548" y="107749"/>
                    <a:pt x="81589" y="111504"/>
                  </a:cubicBezTo>
                  <a:lnTo>
                    <a:pt x="82831" y="115453"/>
                  </a:lnTo>
                  <a:lnTo>
                    <a:pt x="75825" y="110299"/>
                  </a:lnTo>
                  <a:lnTo>
                    <a:pt x="78467" y="101582"/>
                  </a:lnTo>
                  <a:lnTo>
                    <a:pt x="79709" y="105530"/>
                  </a:lnTo>
                  <a:lnTo>
                    <a:pt x="79709" y="105530"/>
                  </a:lnTo>
                  <a:cubicBezTo>
                    <a:pt x="87450" y="102179"/>
                    <a:pt x="94209" y="96910"/>
                    <a:pt x="99347" y="90221"/>
                  </a:cubicBez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g291841d5ea0_0_5087"/>
            <p:cNvSpPr/>
            <p:nvPr/>
          </p:nvSpPr>
          <p:spPr>
            <a:xfrm>
              <a:off x="3102020" y="4013944"/>
              <a:ext cx="1318800" cy="13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g291841d5ea0_0_5087"/>
            <p:cNvSpPr txBox="1"/>
            <p:nvPr/>
          </p:nvSpPr>
          <p:spPr>
            <a:xfrm>
              <a:off x="3102020" y="4013944"/>
              <a:ext cx="1318800" cy="13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Disengagement builds</a:t>
              </a:r>
              <a:endParaRPr/>
            </a:p>
          </p:txBody>
        </p:sp>
        <p:sp>
          <p:nvSpPr>
            <p:cNvPr id="1716" name="Google Shape;1716;g291841d5ea0_0_5087"/>
            <p:cNvSpPr/>
            <p:nvPr/>
          </p:nvSpPr>
          <p:spPr>
            <a:xfrm>
              <a:off x="1431207" y="52155"/>
              <a:ext cx="4951200" cy="495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9544" y="111964"/>
                  </a:moveTo>
                  <a:lnTo>
                    <a:pt x="39544" y="111964"/>
                  </a:lnTo>
                  <a:cubicBezTo>
                    <a:pt x="28422" y="107586"/>
                    <a:pt x="18999" y="99755"/>
                    <a:pt x="12659" y="89623"/>
                  </a:cubicBezTo>
                  <a:lnTo>
                    <a:pt x="8962" y="91487"/>
                  </a:lnTo>
                  <a:lnTo>
                    <a:pt x="12917" y="83740"/>
                  </a:lnTo>
                  <a:lnTo>
                    <a:pt x="21946" y="84940"/>
                  </a:lnTo>
                  <a:lnTo>
                    <a:pt x="18251" y="86804"/>
                  </a:lnTo>
                  <a:cubicBezTo>
                    <a:pt x="23881" y="95573"/>
                    <a:pt x="32130" y="102347"/>
                    <a:pt x="41827" y="106165"/>
                  </a:cubicBez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g291841d5ea0_0_5087"/>
            <p:cNvSpPr/>
            <p:nvPr/>
          </p:nvSpPr>
          <p:spPr>
            <a:xfrm>
              <a:off x="1116071" y="2759041"/>
              <a:ext cx="1318800" cy="75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g291841d5ea0_0_5087"/>
            <p:cNvSpPr txBox="1"/>
            <p:nvPr/>
          </p:nvSpPr>
          <p:spPr>
            <a:xfrm>
              <a:off x="1116071" y="2759041"/>
              <a:ext cx="1318800" cy="75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Feel like their opinion doesn’t matter</a:t>
              </a:r>
              <a:endParaRPr/>
            </a:p>
          </p:txBody>
        </p:sp>
        <p:sp>
          <p:nvSpPr>
            <p:cNvPr id="1719" name="Google Shape;1719;g291841d5ea0_0_5087"/>
            <p:cNvSpPr/>
            <p:nvPr/>
          </p:nvSpPr>
          <p:spPr>
            <a:xfrm>
              <a:off x="1400947" y="99044"/>
              <a:ext cx="4951200" cy="495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52" y="64688"/>
                  </a:moveTo>
                  <a:cubicBezTo>
                    <a:pt x="3528" y="54914"/>
                    <a:pt x="5294" y="45096"/>
                    <a:pt x="9470" y="36220"/>
                  </a:cubicBezTo>
                  <a:lnTo>
                    <a:pt x="5902" y="34120"/>
                  </a:lnTo>
                  <a:lnTo>
                    <a:pt x="14557" y="33254"/>
                  </a:lnTo>
                  <a:lnTo>
                    <a:pt x="18434" y="41496"/>
                  </a:lnTo>
                  <a:lnTo>
                    <a:pt x="14867" y="39397"/>
                  </a:lnTo>
                  <a:lnTo>
                    <a:pt x="14867" y="39397"/>
                  </a:lnTo>
                  <a:cubicBezTo>
                    <a:pt x="11330" y="47147"/>
                    <a:pt x="9847" y="55676"/>
                    <a:pt x="10562" y="64165"/>
                  </a:cubicBez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g291841d5ea0_0_5087"/>
            <p:cNvSpPr/>
            <p:nvPr/>
          </p:nvSpPr>
          <p:spPr>
            <a:xfrm>
              <a:off x="1478203" y="627689"/>
              <a:ext cx="1638600" cy="83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g291841d5ea0_0_5087"/>
            <p:cNvSpPr txBox="1"/>
            <p:nvPr/>
          </p:nvSpPr>
          <p:spPr>
            <a:xfrm>
              <a:off x="1478203" y="627689"/>
              <a:ext cx="1638600" cy="83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Less willing to provide feedback</a:t>
              </a:r>
              <a:endParaRPr/>
            </a:p>
          </p:txBody>
        </p:sp>
        <p:sp>
          <p:nvSpPr>
            <p:cNvPr id="1722" name="Google Shape;1722;g291841d5ea0_0_5087"/>
            <p:cNvSpPr/>
            <p:nvPr/>
          </p:nvSpPr>
          <p:spPr>
            <a:xfrm>
              <a:off x="1249098" y="113846"/>
              <a:ext cx="4951200" cy="495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4208" y="10467"/>
                  </a:moveTo>
                  <a:lnTo>
                    <a:pt x="34208" y="10467"/>
                  </a:lnTo>
                  <a:cubicBezTo>
                    <a:pt x="47721" y="3431"/>
                    <a:pt x="63522" y="2221"/>
                    <a:pt x="77949" y="7117"/>
                  </a:cubicBezTo>
                  <a:lnTo>
                    <a:pt x="79634" y="3336"/>
                  </a:lnTo>
                  <a:lnTo>
                    <a:pt x="81468" y="11839"/>
                  </a:lnTo>
                  <a:lnTo>
                    <a:pt x="73714" y="16617"/>
                  </a:lnTo>
                  <a:lnTo>
                    <a:pt x="75399" y="12837"/>
                  </a:lnTo>
                  <a:lnTo>
                    <a:pt x="75399" y="12837"/>
                  </a:lnTo>
                  <a:cubicBezTo>
                    <a:pt x="62723" y="8699"/>
                    <a:pt x="48914" y="9837"/>
                    <a:pt x="37087" y="1599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3" name="Google Shape;1723;g291841d5ea0_0_508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125" y="2934525"/>
            <a:ext cx="2418900" cy="14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291841d5ea0_0_5499"/>
          <p:cNvSpPr txBox="1">
            <a:spLocks noGrp="1"/>
          </p:cNvSpPr>
          <p:nvPr>
            <p:ph type="title"/>
          </p:nvPr>
        </p:nvSpPr>
        <p:spPr>
          <a:xfrm>
            <a:off x="466300" y="-114878"/>
            <a:ext cx="103722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181818"/>
                </a:solidFill>
              </a:rPr>
              <a:t>State of Agility Annual Report</a:t>
            </a:r>
            <a:br>
              <a:rPr lang="en-US" sz="3900">
                <a:solidFill>
                  <a:srgbClr val="181818"/>
                </a:solidFill>
              </a:rPr>
            </a:br>
            <a:r>
              <a:rPr lang="en-US" sz="2700">
                <a:solidFill>
                  <a:srgbClr val="181818"/>
                </a:solidFill>
              </a:rPr>
              <a:t>end of year report on overall progress</a:t>
            </a:r>
            <a:endParaRPr sz="2700">
              <a:solidFill>
                <a:srgbClr val="181818"/>
              </a:solidFill>
            </a:endParaRPr>
          </a:p>
        </p:txBody>
      </p:sp>
      <p:pic>
        <p:nvPicPr>
          <p:cNvPr id="1730" name="Google Shape;1730;g291841d5ea0_0_549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00" y="1160200"/>
            <a:ext cx="4233249" cy="54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1" name="Google Shape;1731;g291841d5ea0_0_5499"/>
          <p:cNvSpPr/>
          <p:nvPr/>
        </p:nvSpPr>
        <p:spPr>
          <a:xfrm>
            <a:off x="5771563" y="1448050"/>
            <a:ext cx="1836900" cy="1772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Executive Summary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g291841d5ea0_0_5499"/>
          <p:cNvSpPr/>
          <p:nvPr/>
        </p:nvSpPr>
        <p:spPr>
          <a:xfrm>
            <a:off x="7837375" y="1448038"/>
            <a:ext cx="2016900" cy="1772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Top Growth Areas + Benchmark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g291841d5ea0_0_5499"/>
          <p:cNvSpPr/>
          <p:nvPr/>
        </p:nvSpPr>
        <p:spPr>
          <a:xfrm>
            <a:off x="5777400" y="3849175"/>
            <a:ext cx="1802400" cy="1772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Top Predictors for Growth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g291841d5ea0_0_5499"/>
          <p:cNvSpPr/>
          <p:nvPr/>
        </p:nvSpPr>
        <p:spPr>
          <a:xfrm>
            <a:off x="9388125" y="3849175"/>
            <a:ext cx="2554200" cy="1772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Voice of the Teams Videos &amp; Enterprise Recommendations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g291841d5ea0_0_5499"/>
          <p:cNvSpPr/>
          <p:nvPr/>
        </p:nvSpPr>
        <p:spPr>
          <a:xfrm>
            <a:off x="9987331" y="1448039"/>
            <a:ext cx="2016900" cy="1772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Current Maturity &amp; Performance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g291841d5ea0_0_5499"/>
          <p:cNvSpPr/>
          <p:nvPr/>
        </p:nvSpPr>
        <p:spPr>
          <a:xfrm>
            <a:off x="7708613" y="3849175"/>
            <a:ext cx="1550700" cy="1772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Analysis by Value Stream 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29"/>
          <p:cNvSpPr txBox="1">
            <a:spLocks noGrp="1"/>
          </p:cNvSpPr>
          <p:nvPr>
            <p:ph type="title"/>
          </p:nvPr>
        </p:nvSpPr>
        <p:spPr>
          <a:xfrm>
            <a:off x="466300" y="113733"/>
            <a:ext cx="10372200" cy="7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800">
                <a:solidFill>
                  <a:schemeClr val="dk1"/>
                </a:solidFill>
              </a:rPr>
              <a:t>Keys To Success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1742" name="Google Shape;1742;p29"/>
          <p:cNvSpPr txBox="1"/>
          <p:nvPr/>
        </p:nvSpPr>
        <p:spPr>
          <a:xfrm>
            <a:off x="1863571" y="4873779"/>
            <a:ext cx="918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ABAC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Intentional About Growth – Make Time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3" name="Google Shape;174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871" y="4767069"/>
            <a:ext cx="774700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29"/>
          <p:cNvSpPr txBox="1"/>
          <p:nvPr/>
        </p:nvSpPr>
        <p:spPr>
          <a:xfrm>
            <a:off x="1877421" y="3680678"/>
            <a:ext cx="9336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ABAC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 Owning OGIs for the Quarter – demo as you make progress, email is fine. Use existing meetings if you have them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5" name="Google Shape;174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765" y="3778705"/>
            <a:ext cx="774700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Google Shape;1746;p29"/>
          <p:cNvSpPr txBox="1"/>
          <p:nvPr/>
        </p:nvSpPr>
        <p:spPr>
          <a:xfrm>
            <a:off x="1944866" y="1505574"/>
            <a:ext cx="8851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ABAC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NEVER Punish or Reward Teams or Leaders Based on their Assessment Results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7" name="Google Shape;174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771" y="1433565"/>
            <a:ext cx="774700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9"/>
          <p:cNvSpPr txBox="1"/>
          <p:nvPr/>
        </p:nvSpPr>
        <p:spPr>
          <a:xfrm>
            <a:off x="1952966" y="2593133"/>
            <a:ext cx="9180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ABAC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is KEY – If you’re not able to address certain O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rganization items (OGIs)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explain why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9" name="Google Shape;17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721" y="2571566"/>
            <a:ext cx="774700" cy="7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291841d5ea0_0_5303"/>
          <p:cNvSpPr txBox="1">
            <a:spLocks noGrp="1"/>
          </p:cNvSpPr>
          <p:nvPr>
            <p:ph type="title" idx="4294967295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Why AgilityHealth®  </a:t>
            </a:r>
            <a:r>
              <a:rPr lang="en-US" sz="1900" u="sng">
                <a:solidFill>
                  <a:schemeClr val="hlink"/>
                </a:solidFill>
                <a:hlinkClick r:id="rId3"/>
              </a:rPr>
              <a:t>www.AgilityHealthRadar.com</a:t>
            </a:r>
            <a:r>
              <a:rPr lang="en-US" sz="1900">
                <a:solidFill>
                  <a:srgbClr val="000000"/>
                </a:solidFill>
              </a:rPr>
              <a:t> </a:t>
            </a:r>
            <a:endParaRPr/>
          </a:p>
        </p:txBody>
      </p:sp>
      <p:sp>
        <p:nvSpPr>
          <p:cNvPr id="1756" name="Google Shape;1756;g291841d5ea0_0_5303"/>
          <p:cNvSpPr txBox="1">
            <a:spLocks noGrp="1"/>
          </p:cNvSpPr>
          <p:nvPr>
            <p:ph type="body" idx="4294967295"/>
          </p:nvPr>
        </p:nvSpPr>
        <p:spPr>
          <a:xfrm>
            <a:off x="309300" y="1408100"/>
            <a:ext cx="8258100" cy="4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0" lvl="0" indent="-374650" algn="l" rtl="0">
              <a:spcBef>
                <a:spcPts val="1100"/>
              </a:spcBef>
              <a:spcAft>
                <a:spcPts val="0"/>
              </a:spcAft>
              <a:buSzPts val="2300"/>
              <a:buChar char="•"/>
            </a:pPr>
            <a:r>
              <a:rPr lang="en-US" sz="2400" b="1"/>
              <a:t>Achieve 10-20% productivity increase </a:t>
            </a:r>
            <a:r>
              <a:rPr lang="en-US" sz="2400"/>
              <a:t>within 12 months (</a:t>
            </a:r>
            <a:r>
              <a:rPr lang="en-US" sz="2400" b="1">
                <a:solidFill>
                  <a:schemeClr val="accent1"/>
                </a:solidFill>
              </a:rPr>
              <a:t>~$100k per team</a:t>
            </a:r>
            <a:r>
              <a:rPr lang="en-US" sz="2400"/>
              <a:t> efficiency gain per year)</a:t>
            </a:r>
            <a:endParaRPr sz="2400"/>
          </a:p>
          <a:p>
            <a:pPr marL="38100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Enable teams to help themselves grow</a:t>
            </a:r>
            <a:r>
              <a:rPr lang="en-US" sz="2400"/>
              <a:t> with the Growth Portal, </a:t>
            </a:r>
            <a:r>
              <a:rPr lang="en-US" sz="2400" b="1"/>
              <a:t>build internal change champions</a:t>
            </a:r>
            <a:r>
              <a:rPr lang="en-US" sz="2400"/>
              <a:t> (</a:t>
            </a:r>
            <a:r>
              <a:rPr lang="en-US" sz="2400" b="1">
                <a:solidFill>
                  <a:schemeClr val="accent1"/>
                </a:solidFill>
              </a:rPr>
              <a:t>30% cost savings</a:t>
            </a:r>
            <a:r>
              <a:rPr lang="en-US" sz="2400"/>
              <a:t>) </a:t>
            </a:r>
            <a:endParaRPr sz="2400"/>
          </a:p>
          <a:p>
            <a:pPr marL="3429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Provides a </a:t>
            </a:r>
            <a:r>
              <a:rPr lang="en-US" sz="2400" b="1"/>
              <a:t>consistent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and sustainable way to measure the health of your teams </a:t>
            </a:r>
            <a:r>
              <a:rPr lang="en-US" sz="2400"/>
              <a:t>and org</a:t>
            </a:r>
            <a:endParaRPr sz="2400"/>
          </a:p>
          <a:p>
            <a:pPr marL="3429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400"/>
              <a:t>Use </a:t>
            </a:r>
            <a:r>
              <a:rPr lang="en-US" sz="2400" b="1"/>
              <a:t>Data to make actionable decisions</a:t>
            </a:r>
            <a:r>
              <a:rPr lang="en-US" sz="2400"/>
              <a:t> for where to invest</a:t>
            </a:r>
            <a:endParaRPr/>
          </a:p>
          <a:p>
            <a:pPr marL="3429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Creates </a:t>
            </a:r>
            <a:r>
              <a:rPr lang="en-US" sz="2400" b="1"/>
              <a:t>real-time visibility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into where teams and leaders need to focus</a:t>
            </a:r>
            <a:endParaRPr/>
          </a:p>
          <a:p>
            <a:pPr marL="3429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400"/>
              <a:t>Create a </a:t>
            </a:r>
            <a:r>
              <a:rPr lang="en-US" sz="2400" b="1"/>
              <a:t>culture of continuous improvement</a:t>
            </a:r>
            <a:r>
              <a:rPr lang="en-US" sz="2400"/>
              <a:t> at every level</a:t>
            </a:r>
            <a:endParaRPr sz="2400"/>
          </a:p>
        </p:txBody>
      </p:sp>
      <p:pic>
        <p:nvPicPr>
          <p:cNvPr id="1757" name="Google Shape;1757;g291841d5ea0_0_530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2800" y="0"/>
            <a:ext cx="3139200" cy="6317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91841d5ea0_0_3754"/>
          <p:cNvSpPr txBox="1">
            <a:spLocks noGrp="1"/>
          </p:cNvSpPr>
          <p:nvPr>
            <p:ph type="title"/>
          </p:nvPr>
        </p:nvSpPr>
        <p:spPr>
          <a:xfrm>
            <a:off x="478436" y="203434"/>
            <a:ext cx="11235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Enterprise Business Agility Explainer Video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6" name="Google Shape;1386;g291841d5ea0_0_3754"/>
          <p:cNvGrpSpPr/>
          <p:nvPr/>
        </p:nvGrpSpPr>
        <p:grpSpPr>
          <a:xfrm>
            <a:off x="2078351" y="1137628"/>
            <a:ext cx="7886344" cy="5015512"/>
            <a:chOff x="1550505" y="1085849"/>
            <a:chExt cx="8325954" cy="5295093"/>
          </a:xfrm>
        </p:grpSpPr>
        <p:pic>
          <p:nvPicPr>
            <p:cNvPr id="1387" name="Google Shape;1387;g291841d5ea0_0_3754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0505" y="1085849"/>
              <a:ext cx="8325954" cy="5295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8" name="Google Shape;1388;g291841d5ea0_0_375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51580" y="1258679"/>
              <a:ext cx="1382588" cy="9875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9" name="Google Shape;1389;g291841d5ea0_0_3754"/>
          <p:cNvSpPr/>
          <p:nvPr/>
        </p:nvSpPr>
        <p:spPr>
          <a:xfrm>
            <a:off x="3342444" y="6325652"/>
            <a:ext cx="535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0" i="0" u="sng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https://agilityhealthradar.com/videos/business-agility/</a:t>
            </a: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291841d5ea0_0_3764"/>
          <p:cNvSpPr txBox="1">
            <a:spLocks noGrp="1"/>
          </p:cNvSpPr>
          <p:nvPr>
            <p:ph type="title" idx="4294967295"/>
          </p:nvPr>
        </p:nvSpPr>
        <p:spPr>
          <a:xfrm>
            <a:off x="2923644" y="2950634"/>
            <a:ext cx="85587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An organization is only as ‘Agile’ as its least agile part.</a:t>
            </a:r>
            <a:endParaRPr/>
          </a:p>
        </p:txBody>
      </p:sp>
      <p:sp>
        <p:nvSpPr>
          <p:cNvPr id="1395" name="Google Shape;1395;g291841d5ea0_0_3764"/>
          <p:cNvSpPr txBox="1"/>
          <p:nvPr/>
        </p:nvSpPr>
        <p:spPr>
          <a:xfrm>
            <a:off x="2817627" y="1491577"/>
            <a:ext cx="85485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Calibri"/>
              <a:buNone/>
            </a:pPr>
            <a:r>
              <a:rPr lang="en-US" sz="4800" b="0" i="1" u="none" strike="noStrike" cap="none">
                <a:solidFill>
                  <a:srgbClr val="FCF2D2"/>
                </a:solidFill>
                <a:latin typeface="Calibri"/>
                <a:ea typeface="Calibri"/>
                <a:cs typeface="Calibri"/>
                <a:sym typeface="Calibri"/>
              </a:rPr>
              <a:t>Evan’s Theory of Agile Constraints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g291841d5ea0_0_3764"/>
          <p:cNvSpPr txBox="1"/>
          <p:nvPr/>
        </p:nvSpPr>
        <p:spPr>
          <a:xfrm>
            <a:off x="2923644" y="4470734"/>
            <a:ext cx="94401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Calibri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Evan Leybourn, Business Agility Institute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Google Shape;1397;g291841d5ea0_0_37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300" y="1491577"/>
            <a:ext cx="1792689" cy="1792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291841d5ea0_0_197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What is the AgilityHealth®?</a:t>
            </a:r>
            <a:endParaRPr/>
          </a:p>
        </p:txBody>
      </p:sp>
      <p:sp>
        <p:nvSpPr>
          <p:cNvPr id="1405" name="Google Shape;1405;g291841d5ea0_0_197"/>
          <p:cNvSpPr txBox="1">
            <a:spLocks noGrp="1"/>
          </p:cNvSpPr>
          <p:nvPr>
            <p:ph type="body" idx="1"/>
          </p:nvPr>
        </p:nvSpPr>
        <p:spPr>
          <a:xfrm>
            <a:off x="319800" y="1143000"/>
            <a:ext cx="11652900" cy="3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lang="en-US" sz="3600" b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AgilityHealth</a:t>
            </a:r>
            <a:r>
              <a:rPr lang="en-US" sz="36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r>
              <a:rPr lang="en-US" sz="3600" b="1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 the</a:t>
            </a:r>
            <a:r>
              <a:rPr lang="en-US" sz="3600" b="1">
                <a:solidFill>
                  <a:srgbClr val="7A7A7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3600">
                <a:latin typeface="Open Sans"/>
                <a:ea typeface="Open Sans"/>
                <a:cs typeface="Open Sans"/>
                <a:sym typeface="Open Sans"/>
              </a:rPr>
              <a:t>leading</a:t>
            </a:r>
            <a:r>
              <a:rPr lang="en-US" sz="3600" b="1"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36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 b="1">
                <a:latin typeface="Open Sans"/>
                <a:ea typeface="Open Sans"/>
                <a:cs typeface="Open Sans"/>
                <a:sym typeface="Open Sans"/>
              </a:rPr>
              <a:t>enterprise team management platform</a:t>
            </a:r>
            <a:br>
              <a:rPr lang="en-US" sz="36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 </a:t>
            </a:r>
            <a:r>
              <a:rPr lang="en-US" sz="3600" b="1">
                <a:latin typeface="Open Sans"/>
                <a:ea typeface="Open Sans"/>
                <a:cs typeface="Open Sans"/>
                <a:sym typeface="Open Sans"/>
              </a:rPr>
              <a:t>building </a:t>
            </a:r>
            <a:r>
              <a:rPr lang="en-US" sz="3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high performing teams</a:t>
            </a:r>
            <a:endParaRPr sz="36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by </a:t>
            </a:r>
            <a:r>
              <a:rPr lang="en-US" sz="3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measuring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and </a:t>
            </a:r>
            <a:r>
              <a:rPr lang="en-US" sz="3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improving</a:t>
            </a:r>
            <a:b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US" sz="3600" b="1" i="1" u="sng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maturity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3600" b="1" i="1" u="sng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performance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and </a:t>
            </a:r>
            <a:r>
              <a:rPr lang="en-US" sz="3600" b="1" i="1" u="sng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outcomes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at ALL levels.  </a:t>
            </a:r>
            <a:endParaRPr/>
          </a:p>
        </p:txBody>
      </p:sp>
      <p:grpSp>
        <p:nvGrpSpPr>
          <p:cNvPr id="1406" name="Google Shape;1406;g291841d5ea0_0_197"/>
          <p:cNvGrpSpPr/>
          <p:nvPr/>
        </p:nvGrpSpPr>
        <p:grpSpPr>
          <a:xfrm>
            <a:off x="4968278" y="4601885"/>
            <a:ext cx="1765200" cy="1446645"/>
            <a:chOff x="5132321" y="4643840"/>
            <a:chExt cx="1765200" cy="1446645"/>
          </a:xfrm>
        </p:grpSpPr>
        <p:sp>
          <p:nvSpPr>
            <p:cNvPr id="1407" name="Google Shape;1407;g291841d5ea0_0_197"/>
            <p:cNvSpPr/>
            <p:nvPr/>
          </p:nvSpPr>
          <p:spPr>
            <a:xfrm>
              <a:off x="5446717" y="4643840"/>
              <a:ext cx="1136400" cy="10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g291841d5ea0_0_197"/>
            <p:cNvSpPr txBox="1"/>
            <p:nvPr/>
          </p:nvSpPr>
          <p:spPr>
            <a:xfrm>
              <a:off x="5132321" y="5721185"/>
              <a:ext cx="176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Grow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09" name="Google Shape;1409;g291841d5ea0_0_197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1088" y="4858431"/>
              <a:ext cx="637363" cy="6373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0" name="Google Shape;1410;g291841d5ea0_0_197"/>
          <p:cNvGrpSpPr/>
          <p:nvPr/>
        </p:nvGrpSpPr>
        <p:grpSpPr>
          <a:xfrm>
            <a:off x="2072678" y="4593000"/>
            <a:ext cx="1798500" cy="1443331"/>
            <a:chOff x="2438400" y="4634955"/>
            <a:chExt cx="1798500" cy="1443331"/>
          </a:xfrm>
        </p:grpSpPr>
        <p:sp>
          <p:nvSpPr>
            <p:cNvPr id="1411" name="Google Shape;1411;g291841d5ea0_0_197"/>
            <p:cNvSpPr/>
            <p:nvPr/>
          </p:nvSpPr>
          <p:spPr>
            <a:xfrm>
              <a:off x="2774684" y="4634955"/>
              <a:ext cx="1125300" cy="1063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g291841d5ea0_0_197"/>
            <p:cNvSpPr txBox="1"/>
            <p:nvPr/>
          </p:nvSpPr>
          <p:spPr>
            <a:xfrm>
              <a:off x="2438400" y="5708986"/>
              <a:ext cx="179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3" name="Google Shape;1413;g291841d5ea0_0_197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7981" y="4838114"/>
              <a:ext cx="619537" cy="619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4" name="Google Shape;1414;g291841d5ea0_0_197"/>
          <p:cNvGrpSpPr/>
          <p:nvPr/>
        </p:nvGrpSpPr>
        <p:grpSpPr>
          <a:xfrm>
            <a:off x="7828244" y="4599146"/>
            <a:ext cx="1894800" cy="1454867"/>
            <a:chOff x="8041566" y="4641101"/>
            <a:chExt cx="1894800" cy="1454867"/>
          </a:xfrm>
        </p:grpSpPr>
        <p:sp>
          <p:nvSpPr>
            <p:cNvPr id="1415" name="Google Shape;1415;g291841d5ea0_0_197"/>
            <p:cNvSpPr txBox="1"/>
            <p:nvPr/>
          </p:nvSpPr>
          <p:spPr>
            <a:xfrm>
              <a:off x="8041566" y="5726668"/>
              <a:ext cx="189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Accelerate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16" name="Google Shape;1416;g291841d5ea0_0_197"/>
            <p:cNvGrpSpPr/>
            <p:nvPr/>
          </p:nvGrpSpPr>
          <p:grpSpPr>
            <a:xfrm>
              <a:off x="8422797" y="4641101"/>
              <a:ext cx="1136400" cy="1044000"/>
              <a:chOff x="9639657" y="4697076"/>
              <a:chExt cx="1136400" cy="1044000"/>
            </a:xfrm>
          </p:grpSpPr>
          <p:sp>
            <p:nvSpPr>
              <p:cNvPr id="1417" name="Google Shape;1417;g291841d5ea0_0_197"/>
              <p:cNvSpPr/>
              <p:nvPr/>
            </p:nvSpPr>
            <p:spPr>
              <a:xfrm>
                <a:off x="9639657" y="4697076"/>
                <a:ext cx="1136400" cy="104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50" rIns="121900" bIns="6095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8595B"/>
                  </a:buClr>
                  <a:buSzPts val="1600"/>
                  <a:buFont typeface="Calibri"/>
                  <a:buNone/>
                </a:pPr>
                <a:endParaRPr sz="1600" b="1" i="0" u="none" strike="noStrike" cap="none">
                  <a:solidFill>
                    <a:srgbClr val="80808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18" name="Google Shape;1418;g291841d5ea0_0_197"/>
              <p:cNvPicPr preferRelativeResize="0"/>
              <p:nvPr/>
            </p:nvPicPr>
            <p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97555" y="4888491"/>
                <a:ext cx="616448" cy="6164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291841d5ea0_0_4921"/>
          <p:cNvSpPr txBox="1"/>
          <p:nvPr/>
        </p:nvSpPr>
        <p:spPr>
          <a:xfrm>
            <a:off x="472191" y="274320"/>
            <a:ext cx="112350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Measurement Challenges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6" name="Google Shape;1426;g291841d5ea0_0_49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17" y="1268686"/>
            <a:ext cx="10660773" cy="484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AgilityHealth’s Secret Sauce</a:t>
            </a:r>
            <a:endParaRPr/>
          </a:p>
        </p:txBody>
      </p:sp>
      <p:grpSp>
        <p:nvGrpSpPr>
          <p:cNvPr id="1433" name="Google Shape;1433;p9"/>
          <p:cNvGrpSpPr/>
          <p:nvPr/>
        </p:nvGrpSpPr>
        <p:grpSpPr>
          <a:xfrm>
            <a:off x="481939" y="1049261"/>
            <a:ext cx="1798544" cy="1476350"/>
            <a:chOff x="2421695" y="4602095"/>
            <a:chExt cx="1894800" cy="1646242"/>
          </a:xfrm>
        </p:grpSpPr>
        <p:sp>
          <p:nvSpPr>
            <p:cNvPr id="1434" name="Google Shape;1434;p9"/>
            <p:cNvSpPr/>
            <p:nvPr/>
          </p:nvSpPr>
          <p:spPr>
            <a:xfrm>
              <a:off x="2764845" y="4602095"/>
              <a:ext cx="1219814" cy="1219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9"/>
            <p:cNvSpPr txBox="1"/>
            <p:nvPr/>
          </p:nvSpPr>
          <p:spPr>
            <a:xfrm>
              <a:off x="2421695" y="5836437"/>
              <a:ext cx="1894800" cy="4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6" name="Google Shape;1436;p9"/>
          <p:cNvGrpSpPr/>
          <p:nvPr/>
        </p:nvGrpSpPr>
        <p:grpSpPr>
          <a:xfrm>
            <a:off x="481852" y="2966055"/>
            <a:ext cx="1765286" cy="1389025"/>
            <a:chOff x="4987283" y="4602095"/>
            <a:chExt cx="1894703" cy="1622773"/>
          </a:xfrm>
        </p:grpSpPr>
        <p:sp>
          <p:nvSpPr>
            <p:cNvPr id="1437" name="Google Shape;1437;p9"/>
            <p:cNvSpPr/>
            <p:nvPr/>
          </p:nvSpPr>
          <p:spPr>
            <a:xfrm>
              <a:off x="5330433" y="4602095"/>
              <a:ext cx="1219814" cy="121981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9"/>
            <p:cNvSpPr txBox="1"/>
            <p:nvPr/>
          </p:nvSpPr>
          <p:spPr>
            <a:xfrm>
              <a:off x="4987283" y="5855537"/>
              <a:ext cx="1894703" cy="369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Grow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39" name="Google Shape;14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935" y="3180641"/>
            <a:ext cx="637362" cy="63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855" y="1252269"/>
            <a:ext cx="637362" cy="63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9"/>
          <p:cNvSpPr txBox="1"/>
          <p:nvPr/>
        </p:nvSpPr>
        <p:spPr>
          <a:xfrm>
            <a:off x="427693" y="5874837"/>
            <a:ext cx="189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58595B"/>
                </a:solidFill>
                <a:latin typeface="Open Sans"/>
                <a:ea typeface="Open Sans"/>
                <a:cs typeface="Open Sans"/>
                <a:sym typeface="Open Sans"/>
              </a:rPr>
              <a:t>Accelerate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9"/>
          <p:cNvSpPr txBox="1"/>
          <p:nvPr/>
        </p:nvSpPr>
        <p:spPr>
          <a:xfrm>
            <a:off x="2891600" y="1021023"/>
            <a:ext cx="9083700" cy="15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3" marR="0" lvl="0" indent="-22859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</a:pPr>
            <a:r>
              <a:rPr lang="en-US" sz="2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Common Language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common language for areas to develop and grow</a:t>
            </a:r>
            <a:endParaRPr sz="2200" b="1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3" marR="0" lvl="0" indent="-22859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</a:pPr>
            <a:r>
              <a:rPr lang="en-US" sz="2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Facilitated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measure and grow workshops (not just surveys)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3" marR="0" lvl="0" indent="-22859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</a:pPr>
            <a:r>
              <a:rPr lang="en-US" sz="2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Consistent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way to measure team maturity against best practices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3" marR="0" lvl="0" indent="-22859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</a:pPr>
            <a:r>
              <a:rPr lang="en-US" sz="2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pri</a:t>
            </a:r>
            <a:r>
              <a:rPr lang="en-US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oritize their opportunities for improvement</a:t>
            </a:r>
            <a:endParaRPr sz="22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3" name="Google Shape;1443;p9"/>
          <p:cNvCxnSpPr/>
          <p:nvPr/>
        </p:nvCxnSpPr>
        <p:spPr>
          <a:xfrm rot="10800000">
            <a:off x="981922" y="2674692"/>
            <a:ext cx="10698600" cy="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444" name="Google Shape;1444;p9"/>
          <p:cNvSpPr txBox="1"/>
          <p:nvPr/>
        </p:nvSpPr>
        <p:spPr>
          <a:xfrm>
            <a:off x="2891600" y="2769426"/>
            <a:ext cx="90837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marR="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Teams and leaders </a:t>
            </a:r>
            <a:r>
              <a:rPr lang="en-US" sz="2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commit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“growth” items (TGIs, OGIs)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4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Integrate</a:t>
            </a:r>
            <a:r>
              <a:rPr lang="en-US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growth items into existing team board, demos and planning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3" marR="0" lvl="0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Build internal </a:t>
            </a:r>
            <a:r>
              <a:rPr lang="en-US" sz="2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Continuous Improvement Champions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031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Help teams </a:t>
            </a:r>
            <a:r>
              <a:rPr lang="en-US" sz="2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help themselves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through the growth portal 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9"/>
          <p:cNvSpPr txBox="1"/>
          <p:nvPr/>
        </p:nvSpPr>
        <p:spPr>
          <a:xfrm>
            <a:off x="2891589" y="4689863"/>
            <a:ext cx="90837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marR="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Improve the key metrics that matter, including: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46" name="Google Shape;1446;p9"/>
          <p:cNvGraphicFramePr/>
          <p:nvPr/>
        </p:nvGraphicFramePr>
        <p:xfrm>
          <a:off x="3045449" y="5097915"/>
          <a:ext cx="7011150" cy="1115640"/>
        </p:xfrm>
        <a:graphic>
          <a:graphicData uri="http://schemas.openxmlformats.org/drawingml/2006/table">
            <a:tbl>
              <a:tblPr>
                <a:noFill/>
                <a:tableStyleId>{3F277F67-B06F-4FCB-87E7-27AE7529AA52}</a:tableStyleId>
              </a:tblPr>
              <a:tblGrid>
                <a:gridCol w="350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Char char="-"/>
                      </a:pPr>
                      <a:r>
                        <a:rPr lang="en-US" sz="2200"/>
                        <a:t>Flow: </a:t>
                      </a:r>
                      <a:r>
                        <a:rPr lang="en-US" sz="2200" u="none" strike="noStrike" cap="none"/>
                        <a:t>Time-to-Market</a:t>
                      </a:r>
                      <a:endParaRPr sz="1400" u="none" strike="noStrike" cap="none"/>
                    </a:p>
                  </a:txBody>
                  <a:tcPr marL="91450" marR="91450" marT="18300" marB="1830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Char char="-"/>
                      </a:pPr>
                      <a:r>
                        <a:rPr lang="en-US" sz="2200"/>
                        <a:t>Flow: </a:t>
                      </a:r>
                      <a:r>
                        <a:rPr lang="en-US" sz="2200" u="none" strike="noStrike" cap="none"/>
                        <a:t>Predictable Delivery</a:t>
                      </a:r>
                      <a:endParaRPr sz="1400" u="none" strike="noStrike" cap="none"/>
                    </a:p>
                  </a:txBody>
                  <a:tcPr marL="91450" marR="91450" marT="18300" marB="18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Char char="-"/>
                      </a:pPr>
                      <a:r>
                        <a:rPr lang="en-US" sz="2200" u="none" strike="noStrike" cap="none"/>
                        <a:t>Quality</a:t>
                      </a:r>
                      <a:endParaRPr sz="1400" u="none" strike="noStrike" cap="none"/>
                    </a:p>
                  </a:txBody>
                  <a:tcPr marL="91450" marR="91450" marT="18300" marB="1830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Char char="-"/>
                      </a:pPr>
                      <a:r>
                        <a:rPr lang="en-US" sz="2200" u="none" strike="noStrike" cap="none"/>
                        <a:t>Value </a:t>
                      </a:r>
                      <a:r>
                        <a:rPr lang="en-US" sz="2200"/>
                        <a:t>(Outcomes)</a:t>
                      </a:r>
                      <a:endParaRPr sz="1400" u="none" strike="noStrike" cap="none"/>
                    </a:p>
                  </a:txBody>
                  <a:tcPr marL="91450" marR="91450" marT="18300" marB="18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Char char="-"/>
                      </a:pPr>
                      <a:r>
                        <a:rPr lang="en-US" sz="2200"/>
                        <a:t>Customer </a:t>
                      </a:r>
                      <a:r>
                        <a:rPr lang="en-US" sz="2200" u="none" strike="noStrike" cap="none"/>
                        <a:t>Satisfaction</a:t>
                      </a:r>
                      <a:endParaRPr sz="1400" u="none" strike="noStrike" cap="none"/>
                    </a:p>
                  </a:txBody>
                  <a:tcPr marL="91450" marR="91450" marT="18300" marB="1830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Char char="-"/>
                      </a:pPr>
                      <a:r>
                        <a:rPr lang="en-US" sz="2200" u="none" strike="noStrike" cap="none"/>
                        <a:t>Happiness: Team</a:t>
                      </a:r>
                      <a:endParaRPr sz="1400" u="none" strike="noStrike" cap="none"/>
                    </a:p>
                  </a:txBody>
                  <a:tcPr marL="91450" marR="91450" marT="18300" marB="18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47" name="Google Shape;1447;p9"/>
          <p:cNvCxnSpPr/>
          <p:nvPr/>
        </p:nvCxnSpPr>
        <p:spPr>
          <a:xfrm rot="10800000">
            <a:off x="981922" y="4571323"/>
            <a:ext cx="10698600" cy="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448" name="Google Shape;1448;p9"/>
          <p:cNvSpPr/>
          <p:nvPr/>
        </p:nvSpPr>
        <p:spPr>
          <a:xfrm>
            <a:off x="812796" y="4751862"/>
            <a:ext cx="1136400" cy="104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8080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9" name="Google Shape;144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694" y="4943277"/>
            <a:ext cx="616447" cy="616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291841d5ea0_0_3708"/>
          <p:cNvSpPr/>
          <p:nvPr/>
        </p:nvSpPr>
        <p:spPr>
          <a:xfrm>
            <a:off x="11209097" y="6097464"/>
            <a:ext cx="9792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g291841d5ea0_0_3708"/>
          <p:cNvSpPr txBox="1"/>
          <p:nvPr/>
        </p:nvSpPr>
        <p:spPr>
          <a:xfrm>
            <a:off x="568228" y="-273917"/>
            <a:ext cx="1133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2D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g291841d5ea0_0_3708"/>
          <p:cNvSpPr txBox="1"/>
          <p:nvPr/>
        </p:nvSpPr>
        <p:spPr>
          <a:xfrm>
            <a:off x="655667" y="134933"/>
            <a:ext cx="112383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Goal: Measurable Growth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g291841d5ea0_0_3708"/>
          <p:cNvSpPr/>
          <p:nvPr/>
        </p:nvSpPr>
        <p:spPr>
          <a:xfrm>
            <a:off x="416833" y="4871155"/>
            <a:ext cx="52539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900"/>
              <a:buFont typeface="Arial"/>
              <a:buNone/>
            </a:pPr>
            <a:r>
              <a:rPr lang="en-US" sz="1200" b="0" i="1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* Results over 1 Year. Refer to Sample AH Use Cases from Actual Clients: </a:t>
            </a:r>
            <a:r>
              <a:rPr lang="en-US" sz="1200" b="0" i="1" u="sng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https://agilityhealthradar.com/roi-calculator/#customer4</a:t>
            </a:r>
            <a:r>
              <a:rPr lang="en-US" sz="1200" b="0" i="1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53565A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g291841d5ea0_0_3708"/>
          <p:cNvSpPr/>
          <p:nvPr/>
        </p:nvSpPr>
        <p:spPr>
          <a:xfrm>
            <a:off x="3540236" y="1378993"/>
            <a:ext cx="2317200" cy="2584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53565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g291841d5ea0_0_3708"/>
          <p:cNvSpPr/>
          <p:nvPr/>
        </p:nvSpPr>
        <p:spPr>
          <a:xfrm>
            <a:off x="3826964" y="1967972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lang="en-US" sz="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Portfolio 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g291841d5ea0_0_3708"/>
          <p:cNvSpPr/>
          <p:nvPr/>
        </p:nvSpPr>
        <p:spPr>
          <a:xfrm>
            <a:off x="3826964" y="1583712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32 Teams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g291841d5ea0_0_3708"/>
          <p:cNvSpPr/>
          <p:nvPr/>
        </p:nvSpPr>
        <p:spPr>
          <a:xfrm>
            <a:off x="3643871" y="2685379"/>
            <a:ext cx="21099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20.4% - Agility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33.6% - Maturity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9% - Performance</a:t>
            </a:r>
            <a:b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+54 Org Growth Items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lang="en-US" sz="2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700" b="0" i="1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g291841d5ea0_0_3708"/>
          <p:cNvSpPr/>
          <p:nvPr/>
        </p:nvSpPr>
        <p:spPr>
          <a:xfrm>
            <a:off x="3692993" y="2635936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g291841d5ea0_0_3708"/>
          <p:cNvSpPr/>
          <p:nvPr/>
        </p:nvSpPr>
        <p:spPr>
          <a:xfrm>
            <a:off x="499167" y="1378993"/>
            <a:ext cx="2317200" cy="2584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53565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g291841d5ea0_0_3708"/>
          <p:cNvSpPr/>
          <p:nvPr/>
        </p:nvSpPr>
        <p:spPr>
          <a:xfrm>
            <a:off x="785891" y="1967972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lang="en-US" sz="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Enterprise 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g291841d5ea0_0_3708"/>
          <p:cNvSpPr/>
          <p:nvPr/>
        </p:nvSpPr>
        <p:spPr>
          <a:xfrm>
            <a:off x="785891" y="1583712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643 Teams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g291841d5ea0_0_3708"/>
          <p:cNvSpPr/>
          <p:nvPr/>
        </p:nvSpPr>
        <p:spPr>
          <a:xfrm>
            <a:off x="602800" y="2685384"/>
            <a:ext cx="21267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11% - Agility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17.6% - Maturity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4.8% - Performance</a:t>
            </a:r>
            <a:b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+274 Org Growth Items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lang="en-US" sz="2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700" b="0" i="1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g291841d5ea0_0_3708"/>
          <p:cNvSpPr/>
          <p:nvPr/>
        </p:nvSpPr>
        <p:spPr>
          <a:xfrm>
            <a:off x="651920" y="2635936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g291841d5ea0_0_3708"/>
          <p:cNvSpPr/>
          <p:nvPr/>
        </p:nvSpPr>
        <p:spPr>
          <a:xfrm>
            <a:off x="6394577" y="1378993"/>
            <a:ext cx="2317200" cy="2584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53565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g291841d5ea0_0_3708"/>
          <p:cNvSpPr/>
          <p:nvPr/>
        </p:nvSpPr>
        <p:spPr>
          <a:xfrm>
            <a:off x="6681309" y="1967972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lang="en-US" sz="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Portfolio 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g291841d5ea0_0_3708"/>
          <p:cNvSpPr/>
          <p:nvPr/>
        </p:nvSpPr>
        <p:spPr>
          <a:xfrm>
            <a:off x="6681309" y="1583712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29 Teams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g291841d5ea0_0_3708"/>
          <p:cNvSpPr/>
          <p:nvPr/>
        </p:nvSpPr>
        <p:spPr>
          <a:xfrm>
            <a:off x="6544923" y="2685384"/>
            <a:ext cx="21267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11.3% - Agility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11.7% - Maturity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10.8% - Performance</a:t>
            </a:r>
            <a:b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+145 Org Growth Items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lang="en-US" sz="2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700" b="0" i="1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g291841d5ea0_0_3708"/>
          <p:cNvSpPr/>
          <p:nvPr/>
        </p:nvSpPr>
        <p:spPr>
          <a:xfrm>
            <a:off x="6547337" y="2635936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g291841d5ea0_0_3708"/>
          <p:cNvSpPr/>
          <p:nvPr/>
        </p:nvSpPr>
        <p:spPr>
          <a:xfrm>
            <a:off x="6394592" y="4268655"/>
            <a:ext cx="2317200" cy="2379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7AEE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g291841d5ea0_0_3708"/>
          <p:cNvSpPr/>
          <p:nvPr/>
        </p:nvSpPr>
        <p:spPr>
          <a:xfrm>
            <a:off x="6681309" y="4727900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AEE9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7AEE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lang="en-US" sz="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Enterprise 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g291841d5ea0_0_3708"/>
          <p:cNvSpPr/>
          <p:nvPr/>
        </p:nvSpPr>
        <p:spPr>
          <a:xfrm>
            <a:off x="6681309" y="4343639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95 Teams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g291841d5ea0_0_3708"/>
          <p:cNvSpPr/>
          <p:nvPr/>
        </p:nvSpPr>
        <p:spPr>
          <a:xfrm>
            <a:off x="6498200" y="5445300"/>
            <a:ext cx="21519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15.4% - Agility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10% - Maturity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21.9% - Performance</a:t>
            </a:r>
            <a:b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+391 Org Growth Items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lang="en-US" sz="2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700" b="0" i="1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g291841d5ea0_0_3708"/>
          <p:cNvSpPr/>
          <p:nvPr/>
        </p:nvSpPr>
        <p:spPr>
          <a:xfrm>
            <a:off x="6547337" y="5395864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9" name="Google Shape;1479;g291841d5ea0_0_3708"/>
          <p:cNvGrpSpPr/>
          <p:nvPr/>
        </p:nvGrpSpPr>
        <p:grpSpPr>
          <a:xfrm>
            <a:off x="9505429" y="1480520"/>
            <a:ext cx="2335506" cy="2584484"/>
            <a:chOff x="9439398" y="1391694"/>
            <a:chExt cx="2317200" cy="2379600"/>
          </a:xfrm>
        </p:grpSpPr>
        <p:sp>
          <p:nvSpPr>
            <p:cNvPr id="1480" name="Google Shape;1480;g291841d5ea0_0_3708"/>
            <p:cNvSpPr/>
            <p:nvPr/>
          </p:nvSpPr>
          <p:spPr>
            <a:xfrm>
              <a:off x="9439398" y="1391694"/>
              <a:ext cx="2317200" cy="23796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5356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g291841d5ea0_0_3708"/>
            <p:cNvSpPr/>
            <p:nvPr/>
          </p:nvSpPr>
          <p:spPr>
            <a:xfrm>
              <a:off x="9726115" y="1850939"/>
              <a:ext cx="1743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9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500"/>
                <a:buFont typeface="Arial"/>
                <a:buNone/>
              </a:pPr>
              <a:r>
                <a:rPr lang="en-US" sz="400" b="1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en-US" sz="1800" b="1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000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( Program )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g291841d5ea0_0_3708"/>
            <p:cNvSpPr/>
            <p:nvPr/>
          </p:nvSpPr>
          <p:spPr>
            <a:xfrm>
              <a:off x="9726115" y="1466678"/>
              <a:ext cx="1743600" cy="30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Arial"/>
                <a:buNone/>
              </a:pPr>
              <a:r>
                <a:rPr lang="en-US" b="1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6 Teams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g291841d5ea0_0_3708"/>
            <p:cNvSpPr/>
            <p:nvPr/>
          </p:nvSpPr>
          <p:spPr>
            <a:xfrm>
              <a:off x="9543022" y="2568345"/>
              <a:ext cx="2109900" cy="10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Courier New"/>
                <a:buNone/>
              </a:pPr>
              <a:r>
                <a:rPr lang="en-US" b="0" i="0" u="none" strike="noStrike" cap="non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▲</a:t>
              </a:r>
              <a:r>
                <a:rPr lang="en-US" sz="600" b="0" i="0" u="none" strike="noStrike" cap="non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en-US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17.1% - Agility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Courier New"/>
                <a:buNone/>
              </a:pPr>
              <a:r>
                <a:rPr lang="en-US" b="0" i="0" u="none" strike="noStrike" cap="non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▲</a:t>
              </a:r>
              <a:r>
                <a:rPr lang="en-US" sz="600" b="0" i="0" u="none" strike="noStrike" cap="non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en-US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15.9% - Maturity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Courier New"/>
                <a:buNone/>
              </a:pPr>
              <a:r>
                <a:rPr lang="en-US" b="0" i="0" u="none" strike="noStrike" cap="non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▲</a:t>
              </a:r>
              <a:r>
                <a:rPr lang="en-US" sz="600" b="0" i="0" u="none" strike="noStrike" cap="non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en-US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18.2% - Performance</a:t>
              </a:r>
              <a:br>
                <a:rPr lang="en-US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600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Arial"/>
                <a:buNone/>
              </a:pPr>
              <a:r>
                <a:rPr lang="en-US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+25 Org Growth Items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00"/>
                <a:buFont typeface="Arial"/>
                <a:buNone/>
              </a:pPr>
              <a:r>
                <a:rPr lang="en-US" sz="200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700" b="0" i="1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Realized Over 1 Yr </a:t>
              </a:r>
              <a:r>
                <a:rPr lang="en-US" sz="700" b="0" i="0" u="none" strike="noStrike" cap="non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endParaRPr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g291841d5ea0_0_3708"/>
            <p:cNvSpPr/>
            <p:nvPr/>
          </p:nvSpPr>
          <p:spPr>
            <a:xfrm>
              <a:off x="9592144" y="2518903"/>
              <a:ext cx="2011800" cy="11700"/>
            </a:xfrm>
            <a:prstGeom prst="rect">
              <a:avLst/>
            </a:prstGeom>
            <a:solidFill>
              <a:srgbClr val="005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5" name="Google Shape;1485;g291841d5ea0_0_3708"/>
          <p:cNvSpPr/>
          <p:nvPr/>
        </p:nvSpPr>
        <p:spPr>
          <a:xfrm>
            <a:off x="9435665" y="4268655"/>
            <a:ext cx="2317200" cy="2379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53565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g291841d5ea0_0_3708"/>
          <p:cNvSpPr/>
          <p:nvPr/>
        </p:nvSpPr>
        <p:spPr>
          <a:xfrm>
            <a:off x="9722381" y="4727900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lang="en-US" sz="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9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Enterprise 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g291841d5ea0_0_3708"/>
          <p:cNvSpPr/>
          <p:nvPr/>
        </p:nvSpPr>
        <p:spPr>
          <a:xfrm>
            <a:off x="9722381" y="4343639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2,300 Teams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g291841d5ea0_0_3708"/>
          <p:cNvSpPr/>
          <p:nvPr/>
        </p:nvSpPr>
        <p:spPr>
          <a:xfrm>
            <a:off x="9600039" y="5445300"/>
            <a:ext cx="21519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26% - Agility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33% - Maturity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lang="en-US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lang="en-US" sz="600" b="0" i="0" u="none" strike="noStrike" cap="non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37% - Performance</a:t>
            </a:r>
            <a:br>
              <a:rPr lang="en-US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300"/>
              <a:buFont typeface="Arial"/>
              <a:buNone/>
            </a:pPr>
            <a:r>
              <a:rPr lang="en-US" sz="12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Scaled from 1500 Teams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lang="en-US" sz="2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700" b="0" i="1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2.5 Yrs </a:t>
            </a:r>
            <a:r>
              <a:rPr lang="en-US" sz="700" b="0" i="0" u="none" strike="noStrike" cap="non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b="0" i="0" u="none" strike="noStrike" cap="non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g291841d5ea0_0_3708"/>
          <p:cNvSpPr/>
          <p:nvPr/>
        </p:nvSpPr>
        <p:spPr>
          <a:xfrm>
            <a:off x="9588411" y="5395864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291841d5ea0_0_3708"/>
          <p:cNvSpPr/>
          <p:nvPr/>
        </p:nvSpPr>
        <p:spPr>
          <a:xfrm>
            <a:off x="785891" y="1958877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Insurance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g291841d5ea0_0_3708"/>
          <p:cNvSpPr/>
          <p:nvPr/>
        </p:nvSpPr>
        <p:spPr>
          <a:xfrm>
            <a:off x="3826964" y="1955529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Insurance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g291841d5ea0_0_3708"/>
          <p:cNvSpPr/>
          <p:nvPr/>
        </p:nvSpPr>
        <p:spPr>
          <a:xfrm>
            <a:off x="6720081" y="1947961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g291841d5ea0_0_3708"/>
          <p:cNvSpPr/>
          <p:nvPr/>
        </p:nvSpPr>
        <p:spPr>
          <a:xfrm>
            <a:off x="9693489" y="1942039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g291841d5ea0_0_3708"/>
          <p:cNvSpPr/>
          <p:nvPr/>
        </p:nvSpPr>
        <p:spPr>
          <a:xfrm>
            <a:off x="6720081" y="4728819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g291841d5ea0_0_3708"/>
          <p:cNvSpPr/>
          <p:nvPr/>
        </p:nvSpPr>
        <p:spPr>
          <a:xfrm>
            <a:off x="9693489" y="4722896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6" name="Google Shape;1496;g291841d5ea0_0_370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2433" y="113383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291841d5ea0_0_481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Case Studies</a:t>
            </a:r>
            <a:endParaRPr/>
          </a:p>
        </p:txBody>
      </p:sp>
      <p:pic>
        <p:nvPicPr>
          <p:cNvPr id="1503" name="Google Shape;1503;g291841d5ea0_0_48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883" y="0"/>
            <a:ext cx="11330927" cy="630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g291841d5ea0_0_4819"/>
          <p:cNvSpPr/>
          <p:nvPr/>
        </p:nvSpPr>
        <p:spPr>
          <a:xfrm>
            <a:off x="4276555" y="6368474"/>
            <a:ext cx="362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https://agilityhealthradar.com/case-studies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1785</Words>
  <Application>Microsoft Macintosh PowerPoint</Application>
  <PresentationFormat>Widescreen</PresentationFormat>
  <Paragraphs>286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Courier New</vt:lpstr>
      <vt:lpstr>Fira Sans Light</vt:lpstr>
      <vt:lpstr>Lato</vt:lpstr>
      <vt:lpstr>Arial</vt:lpstr>
      <vt:lpstr>Open Sans Light</vt:lpstr>
      <vt:lpstr>Open Sans SemiBold</vt:lpstr>
      <vt:lpstr>Times New Roman</vt:lpstr>
      <vt:lpstr>Calibri</vt:lpstr>
      <vt:lpstr>Proxima Nova</vt:lpstr>
      <vt:lpstr>PT Sans</vt:lpstr>
      <vt:lpstr>Open Sans</vt:lpstr>
      <vt:lpstr>1_Slide_Templates_WideScreen_16-9</vt:lpstr>
      <vt:lpstr>1_Slide_Templates_WideScreen_16-9</vt:lpstr>
      <vt:lpstr>Slide_Templates_WideScreen_16-9</vt:lpstr>
      <vt:lpstr>3_Slide_Templates_WideScreen_16-9</vt:lpstr>
      <vt:lpstr>3_Slide_Templates_WideScreen_16-9</vt:lpstr>
      <vt:lpstr>4_Slide_Templates_WideScreen_16-9</vt:lpstr>
      <vt:lpstr>Slide_Templates_WideScreen_16-9</vt:lpstr>
      <vt:lpstr>3_Slide_Templates_WideScreen_16-9</vt:lpstr>
      <vt:lpstr>AgilityHealth Overview for Leaders</vt:lpstr>
      <vt:lpstr>PowerPoint Presentation</vt:lpstr>
      <vt:lpstr>Enterprise Business Agility Explainer Video</vt:lpstr>
      <vt:lpstr>An organization is only as ‘Agile’ as its least agile part.</vt:lpstr>
      <vt:lpstr>What is the AgilityHealth®?</vt:lpstr>
      <vt:lpstr>PowerPoint Presentation</vt:lpstr>
      <vt:lpstr>AgilityHealth’s Secret Sauce</vt:lpstr>
      <vt:lpstr>PowerPoint Presentation</vt:lpstr>
      <vt:lpstr>Case Studies</vt:lpstr>
      <vt:lpstr>The Platform: Measuring What Matters</vt:lpstr>
      <vt:lpstr>AgilityHealth Explainer Video</vt:lpstr>
      <vt:lpstr>Measure &amp; Grow at Every Level | Explore Radars</vt:lpstr>
      <vt:lpstr>PowerPoint Presentation</vt:lpstr>
      <vt:lpstr>3 Minute TeamHealth® Overview Video</vt:lpstr>
      <vt:lpstr>Tactical vs Strategic Retrospectives</vt:lpstr>
      <vt:lpstr>TeamHealth® Retrospective </vt:lpstr>
      <vt:lpstr>PowerPoint Presentation</vt:lpstr>
      <vt:lpstr>AgilityHealth® Continuous Improvement Model</vt:lpstr>
      <vt:lpstr>PowerPoint Presentation</vt:lpstr>
      <vt:lpstr>What Is A Continuous Improvement Leadership Team (CILT)?</vt:lpstr>
      <vt:lpstr>Demonstrate Progress on Organizational Growth Items</vt:lpstr>
      <vt:lpstr>The Organization Growth Cycle</vt:lpstr>
      <vt:lpstr>The Organization Growth Cycle </vt:lpstr>
      <vt:lpstr>State of Agility Annual Report end of year report on overall progress</vt:lpstr>
      <vt:lpstr>Keys To Success</vt:lpstr>
      <vt:lpstr>Why AgilityHealth®  www.AgilityHealthRadar.com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AgilityHealth Overview for Leaders</dc:title>
  <dc:creator>Sally Elatta</dc:creator>
  <cp:lastModifiedBy>Microsoft Office User</cp:lastModifiedBy>
  <cp:revision>5</cp:revision>
  <dcterms:created xsi:type="dcterms:W3CDTF">2015-05-14T17:32:49Z</dcterms:created>
  <dcterms:modified xsi:type="dcterms:W3CDTF">2024-06-25T20:12:20Z</dcterms:modified>
</cp:coreProperties>
</file>