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Lato"/>
      <p:regular r:id="rId12"/>
      <p:bold r:id="rId13"/>
      <p:italic r:id="rId14"/>
      <p:boldItalic r:id="rId15"/>
    </p:embeddedFont>
    <p:embeddedFont>
      <p:font typeface="Poppi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ikanFN5V3FMNRi0XAl5cn2mIh/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Italic.fntdata"/><Relationship Id="rId14" Type="http://schemas.openxmlformats.org/officeDocument/2006/relationships/font" Target="fonts/Lato-italic.fntdata"/><Relationship Id="rId17" Type="http://schemas.openxmlformats.org/officeDocument/2006/relationships/font" Target="fonts/Poppins-bold.fntdata"/><Relationship Id="rId16" Type="http://schemas.openxmlformats.org/officeDocument/2006/relationships/font" Target="fonts/Poppins-regular.fntdata"/><Relationship Id="rId5" Type="http://schemas.openxmlformats.org/officeDocument/2006/relationships/notesMaster" Target="notesMasters/notesMaster1.xml"/><Relationship Id="rId19" Type="http://schemas.openxmlformats.org/officeDocument/2006/relationships/font" Target="fonts/Poppins-boldItalic.fntdata"/><Relationship Id="rId6" Type="http://schemas.openxmlformats.org/officeDocument/2006/relationships/slide" Target="slides/slide1.xml"/><Relationship Id="rId18"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6ca8bb5a9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g26ca8bb5a9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ca8bb5a9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g26ca8bb5a9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6ca8bb5a9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26ca8bb5a9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ca8bb5a93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26ca8bb5a9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6ca8bb5a93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6ca8bb5a9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4"/>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1pPr>
            <a:lvl2pPr lvl="1"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2pPr>
            <a:lvl3pPr lvl="2"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3pPr>
            <a:lvl4pPr lvl="3"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4pPr>
            <a:lvl5pPr lvl="4"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5pPr>
            <a:lvl6pPr lvl="5"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6pPr>
            <a:lvl7pPr lvl="6"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7pPr>
            <a:lvl8pPr lvl="7"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8pPr>
            <a:lvl9pPr lvl="8"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2_Blank 2">
    <p:bg>
      <p:bgPr>
        <a:solidFill>
          <a:schemeClr val="lt1"/>
        </a:solidFill>
      </p:bgPr>
    </p:bg>
    <p:spTree>
      <p:nvGrpSpPr>
        <p:cNvPr id="11" name="Shape 11"/>
        <p:cNvGrpSpPr/>
        <p:nvPr/>
      </p:nvGrpSpPr>
      <p:grpSpPr>
        <a:xfrm>
          <a:off x="0" y="0"/>
          <a:ext cx="0" cy="0"/>
          <a:chOff x="0" y="0"/>
          <a:chExt cx="0" cy="0"/>
        </a:xfrm>
      </p:grpSpPr>
      <p:pic>
        <p:nvPicPr>
          <p:cNvPr id="12" name="Google Shape;12;g207c0d8ab9f_0_1082"/>
          <p:cNvPicPr preferRelativeResize="0"/>
          <p:nvPr/>
        </p:nvPicPr>
        <p:blipFill rotWithShape="1">
          <a:blip r:embed="rId2">
            <a:alphaModFix/>
          </a:blip>
          <a:srcRect b="0" l="0" r="0" t="0"/>
          <a:stretch/>
        </p:blipFill>
        <p:spPr>
          <a:xfrm>
            <a:off x="14287500" y="9144002"/>
            <a:ext cx="3314700" cy="861822"/>
          </a:xfrm>
          <a:prstGeom prst="rect">
            <a:avLst/>
          </a:prstGeom>
          <a:noFill/>
          <a:ln>
            <a:noFill/>
          </a:ln>
        </p:spPr>
      </p:pic>
      <p:pic>
        <p:nvPicPr>
          <p:cNvPr id="13" name="Google Shape;13;g207c0d8ab9f_0_1082"/>
          <p:cNvPicPr preferRelativeResize="0"/>
          <p:nvPr/>
        </p:nvPicPr>
        <p:blipFill rotWithShape="1">
          <a:blip r:embed="rId3">
            <a:alphaModFix/>
          </a:blip>
          <a:srcRect b="0" l="0" r="0" t="0"/>
          <a:stretch/>
        </p:blipFill>
        <p:spPr>
          <a:xfrm rot="5400000">
            <a:off x="-4958374" y="4892499"/>
            <a:ext cx="10266348" cy="502000"/>
          </a:xfrm>
          <a:prstGeom prst="rect">
            <a:avLst/>
          </a:prstGeom>
          <a:noFill/>
          <a:ln>
            <a:noFill/>
          </a:ln>
        </p:spPr>
      </p:pic>
      <p:sp>
        <p:nvSpPr>
          <p:cNvPr id="14" name="Google Shape;14;g207c0d8ab9f_0_1082"/>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chemeClr val="dk1"/>
              </a:buClr>
              <a:buSzPts val="5100"/>
              <a:buFont typeface="Lato"/>
              <a:buNone/>
              <a:defRPr b="0" i="0" sz="5100" u="none" cap="none" strike="noStrike">
                <a:solidFill>
                  <a:schemeClr val="dk1"/>
                </a:solidFill>
                <a:latin typeface="Lato"/>
                <a:ea typeface="Lato"/>
                <a:cs typeface="Lato"/>
                <a:sym typeface="Lato"/>
              </a:defRPr>
            </a:lvl9pPr>
          </a:lstStyle>
          <a:p/>
        </p:txBody>
      </p:sp>
      <p:cxnSp>
        <p:nvCxnSpPr>
          <p:cNvPr id="15" name="Google Shape;15;g207c0d8ab9f_0_1082"/>
          <p:cNvCxnSpPr/>
          <p:nvPr/>
        </p:nvCxnSpPr>
        <p:spPr>
          <a:xfrm>
            <a:off x="925898" y="1371426"/>
            <a:ext cx="16178400" cy="0"/>
          </a:xfrm>
          <a:prstGeom prst="straightConnector1">
            <a:avLst/>
          </a:prstGeom>
          <a:noFill/>
          <a:ln cap="flat" cmpd="sng" w="19050">
            <a:solidFill>
              <a:srgbClr val="000000">
                <a:alpha val="43137"/>
              </a:srgbClr>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showMasterSp="0">
  <p:cSld name="Blank with Footer">
    <p:bg>
      <p:bgPr>
        <a:solidFill>
          <a:schemeClr val="lt1"/>
        </a:solidFill>
      </p:bgPr>
    </p:bg>
    <p:spTree>
      <p:nvGrpSpPr>
        <p:cNvPr id="16" name="Shape 16"/>
        <p:cNvGrpSpPr/>
        <p:nvPr/>
      </p:nvGrpSpPr>
      <p:grpSpPr>
        <a:xfrm>
          <a:off x="0" y="0"/>
          <a:ext cx="0" cy="0"/>
          <a:chOff x="0" y="0"/>
          <a:chExt cx="0" cy="0"/>
        </a:xfrm>
      </p:grpSpPr>
      <p:pic>
        <p:nvPicPr>
          <p:cNvPr id="17" name="Google Shape;17;g2548284ecff_0_500"/>
          <p:cNvPicPr preferRelativeResize="0"/>
          <p:nvPr/>
        </p:nvPicPr>
        <p:blipFill rotWithShape="1">
          <a:blip r:embed="rId2">
            <a:alphaModFix/>
          </a:blip>
          <a:srcRect b="0" l="0" r="0" t="0"/>
          <a:stretch/>
        </p:blipFill>
        <p:spPr>
          <a:xfrm>
            <a:off x="0" y="-114300"/>
            <a:ext cx="18402302" cy="10739971"/>
          </a:xfrm>
          <a:prstGeom prst="rect">
            <a:avLst/>
          </a:prstGeom>
          <a:noFill/>
          <a:ln>
            <a:noFill/>
          </a:ln>
        </p:spPr>
      </p:pic>
      <p:sp>
        <p:nvSpPr>
          <p:cNvPr id="18" name="Google Shape;18;g2548284ecff_0_500"/>
          <p:cNvSpPr/>
          <p:nvPr/>
        </p:nvSpPr>
        <p:spPr>
          <a:xfrm>
            <a:off x="0" y="6807202"/>
            <a:ext cx="18402600" cy="2139600"/>
          </a:xfrm>
          <a:prstGeom prst="rect">
            <a:avLst/>
          </a:prstGeom>
          <a:solidFill>
            <a:schemeClr val="lt1"/>
          </a:solidFill>
          <a:ln>
            <a:noFill/>
          </a:ln>
        </p:spPr>
        <p:txBody>
          <a:bodyPr anchorCtr="0" anchor="ctr" bIns="68550" lIns="137150" spcFirstLastPara="1" rIns="137150" wrap="square" tIns="68550">
            <a:noAutofit/>
          </a:bodyPr>
          <a:lstStyle/>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lt1"/>
              </a:solidFill>
              <a:latin typeface="Calibri"/>
              <a:ea typeface="Calibri"/>
              <a:cs typeface="Calibri"/>
              <a:sym typeface="Calibri"/>
            </a:endParaRPr>
          </a:p>
        </p:txBody>
      </p:sp>
      <p:cxnSp>
        <p:nvCxnSpPr>
          <p:cNvPr id="19" name="Google Shape;19;g2548284ecff_0_500"/>
          <p:cNvCxnSpPr/>
          <p:nvPr/>
        </p:nvCxnSpPr>
        <p:spPr>
          <a:xfrm>
            <a:off x="0" y="7886700"/>
            <a:ext cx="18402600" cy="0"/>
          </a:xfrm>
          <a:prstGeom prst="straightConnector1">
            <a:avLst/>
          </a:prstGeom>
          <a:noFill/>
          <a:ln cap="flat" cmpd="sng" w="57150">
            <a:solidFill>
              <a:schemeClr val="lt1"/>
            </a:solidFill>
            <a:prstDash val="solid"/>
            <a:miter lim="800000"/>
            <a:headEnd len="sm" w="sm" type="none"/>
            <a:tailEnd len="sm" w="sm" type="none"/>
          </a:ln>
        </p:spPr>
      </p:cxnSp>
      <p:pic>
        <p:nvPicPr>
          <p:cNvPr id="20" name="Google Shape;20;g2548284ecff_0_500"/>
          <p:cNvPicPr preferRelativeResize="0"/>
          <p:nvPr/>
        </p:nvPicPr>
        <p:blipFill rotWithShape="1">
          <a:blip r:embed="rId3">
            <a:alphaModFix/>
          </a:blip>
          <a:srcRect b="0" l="0" r="0" t="0"/>
          <a:stretch/>
        </p:blipFill>
        <p:spPr>
          <a:xfrm>
            <a:off x="14287500" y="9144002"/>
            <a:ext cx="3314700" cy="8618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g2548284ecff_0_728"/>
          <p:cNvSpPr txBox="1"/>
          <p:nvPr>
            <p:ph type="title"/>
          </p:nvPr>
        </p:nvSpPr>
        <p:spPr>
          <a:xfrm>
            <a:off x="623400" y="890051"/>
            <a:ext cx="17041200" cy="1145400"/>
          </a:xfrm>
          <a:prstGeom prst="rect">
            <a:avLst/>
          </a:prstGeom>
          <a:noFill/>
          <a:ln>
            <a:noFill/>
          </a:ln>
        </p:spPr>
        <p:txBody>
          <a:bodyPr anchorCtr="0" anchor="t" bIns="182850" lIns="182850" spcFirstLastPara="1" rIns="182850" wrap="square" tIns="182850">
            <a:normAutofit/>
          </a:bodyPr>
          <a:lstStyle>
            <a:lvl1pPr lvl="0" marR="0" rtl="0" algn="l">
              <a:lnSpc>
                <a:spcPct val="90000"/>
              </a:lnSpc>
              <a:spcBef>
                <a:spcPts val="0"/>
              </a:spcBef>
              <a:spcAft>
                <a:spcPts val="0"/>
              </a:spcAft>
              <a:buClr>
                <a:schemeClr val="dk1"/>
              </a:buClr>
              <a:buSzPts val="5600"/>
              <a:buFont typeface="Open Sans Light"/>
              <a:buNone/>
              <a:defRPr b="0" i="0" sz="2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600"/>
              <a:buFont typeface="Arial"/>
              <a:buNone/>
              <a:defRPr b="0" i="0" sz="2100" u="none" cap="none" strike="noStrike">
                <a:solidFill>
                  <a:srgbClr val="000000"/>
                </a:solidFill>
                <a:latin typeface="Arial"/>
                <a:ea typeface="Arial"/>
                <a:cs typeface="Arial"/>
                <a:sym typeface="Arial"/>
              </a:defRPr>
            </a:lvl9pPr>
          </a:lstStyle>
          <a:p/>
        </p:txBody>
      </p:sp>
      <p:sp>
        <p:nvSpPr>
          <p:cNvPr id="23" name="Google Shape;23;g2548284ecff_0_728"/>
          <p:cNvSpPr txBox="1"/>
          <p:nvPr>
            <p:ph idx="1" type="body"/>
          </p:nvPr>
        </p:nvSpPr>
        <p:spPr>
          <a:xfrm>
            <a:off x="623400" y="2304949"/>
            <a:ext cx="17041200" cy="6832800"/>
          </a:xfrm>
          <a:prstGeom prst="rect">
            <a:avLst/>
          </a:prstGeom>
          <a:noFill/>
          <a:ln>
            <a:noFill/>
          </a:ln>
        </p:spPr>
        <p:txBody>
          <a:bodyPr anchorCtr="0" anchor="t" bIns="182850" lIns="182850" spcFirstLastPara="1" rIns="182850" wrap="square" tIns="182850">
            <a:normAutofit/>
          </a:bodyPr>
          <a:lstStyle>
            <a:lvl1pPr indent="-457200" lvl="0" marL="457200" marR="0" rtl="0" algn="l">
              <a:lnSpc>
                <a:spcPct val="90000"/>
              </a:lnSpc>
              <a:spcBef>
                <a:spcPts val="0"/>
              </a:spcBef>
              <a:spcAft>
                <a:spcPts val="0"/>
              </a:spcAft>
              <a:buClr>
                <a:schemeClr val="dk1"/>
              </a:buClr>
              <a:buSzPts val="3600"/>
              <a:buFont typeface="Arial"/>
              <a:buChar char="●"/>
              <a:defRPr b="0" i="0" sz="2100" u="none" cap="none" strike="noStrike">
                <a:solidFill>
                  <a:srgbClr val="000000"/>
                </a:solidFill>
                <a:latin typeface="Arial"/>
                <a:ea typeface="Arial"/>
                <a:cs typeface="Arial"/>
                <a:sym typeface="Arial"/>
              </a:defRPr>
            </a:lvl1pPr>
            <a:lvl2pPr indent="-412750" lvl="1" marL="9144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2pPr>
            <a:lvl3pPr indent="-412750" lvl="2" marL="13716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3pPr>
            <a:lvl4pPr indent="-412750" lvl="3" marL="18288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4pPr>
            <a:lvl5pPr indent="-412750" lvl="4" marL="22860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5pPr>
            <a:lvl6pPr indent="-412750" lvl="5" marL="27432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6pPr>
            <a:lvl7pPr indent="-412750" lvl="6" marL="32004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7pPr>
            <a:lvl8pPr indent="-412750" lvl="7" marL="36576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8pPr>
            <a:lvl9pPr indent="-412750" lvl="8" marL="4114800" marR="0" rtl="0" algn="l">
              <a:lnSpc>
                <a:spcPct val="90000"/>
              </a:lnSpc>
              <a:spcBef>
                <a:spcPts val="0"/>
              </a:spcBef>
              <a:spcAft>
                <a:spcPts val="0"/>
              </a:spcAft>
              <a:buClr>
                <a:schemeClr val="dk1"/>
              </a:buClr>
              <a:buSzPts val="2900"/>
              <a:buFont typeface="Arial"/>
              <a:buChar char="■"/>
              <a:defRPr b="0" i="0" sz="2100" u="none" cap="none" strike="noStrike">
                <a:solidFill>
                  <a:srgbClr val="000000"/>
                </a:solidFill>
                <a:latin typeface="Arial"/>
                <a:ea typeface="Arial"/>
                <a:cs typeface="Arial"/>
                <a:sym typeface="Arial"/>
              </a:defRPr>
            </a:lvl9pPr>
          </a:lstStyle>
          <a:p/>
        </p:txBody>
      </p:sp>
      <p:sp>
        <p:nvSpPr>
          <p:cNvPr id="24" name="Google Shape;24;g2548284ecff_0_728"/>
          <p:cNvSpPr txBox="1"/>
          <p:nvPr>
            <p:ph idx="12" type="sldNum"/>
          </p:nvPr>
        </p:nvSpPr>
        <p:spPr>
          <a:xfrm>
            <a:off x="16944915" y="9326435"/>
            <a:ext cx="1097700" cy="786900"/>
          </a:xfrm>
          <a:prstGeom prst="rect">
            <a:avLst/>
          </a:prstGeom>
          <a:noFill/>
          <a:ln>
            <a:noFill/>
          </a:ln>
        </p:spPr>
        <p:txBody>
          <a:bodyPr anchorCtr="0" anchor="ctr" bIns="182850" lIns="182850" spcFirstLastPara="1" rIns="182850" wrap="square" tIns="182850">
            <a:norm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2548284ecff_0_188"/>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1pPr>
            <a:lvl2pPr lvl="1"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2pPr>
            <a:lvl3pPr lvl="2"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3pPr>
            <a:lvl4pPr lvl="3"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4pPr>
            <a:lvl5pPr lvl="4"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5pPr>
            <a:lvl6pPr lvl="5"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6pPr>
            <a:lvl7pPr lvl="6"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7pPr>
            <a:lvl8pPr lvl="7"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8pPr>
            <a:lvl9pPr lvl="8" marR="0" rtl="0" algn="l">
              <a:lnSpc>
                <a:spcPct val="100000"/>
              </a:lnSpc>
              <a:spcBef>
                <a:spcPts val="0"/>
              </a:spcBef>
              <a:spcAft>
                <a:spcPts val="0"/>
              </a:spcAft>
              <a:buClr>
                <a:srgbClr val="FDFDFD"/>
              </a:buClr>
              <a:buSzPts val="4800"/>
              <a:buFont typeface="Arial"/>
              <a:buNone/>
              <a:defRPr b="0" i="0" sz="4800" u="none" cap="none" strike="noStrike">
                <a:solidFill>
                  <a:srgbClr val="FDFDFD"/>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showMasterSp="0">
  <p:cSld name="2_Blank_1">
    <p:bg>
      <p:bgPr>
        <a:solidFill>
          <a:schemeClr val="lt1"/>
        </a:solidFill>
      </p:bgPr>
    </p:bg>
    <p:spTree>
      <p:nvGrpSpPr>
        <p:cNvPr id="27" name="Shape 27"/>
        <p:cNvGrpSpPr/>
        <p:nvPr/>
      </p:nvGrpSpPr>
      <p:grpSpPr>
        <a:xfrm>
          <a:off x="0" y="0"/>
          <a:ext cx="0" cy="0"/>
          <a:chOff x="0" y="0"/>
          <a:chExt cx="0" cy="0"/>
        </a:xfrm>
      </p:grpSpPr>
      <p:pic>
        <p:nvPicPr>
          <p:cNvPr id="28" name="Google Shape;28;g207c0d8ab9f_0_1098"/>
          <p:cNvPicPr preferRelativeResize="0"/>
          <p:nvPr/>
        </p:nvPicPr>
        <p:blipFill rotWithShape="1">
          <a:blip r:embed="rId2">
            <a:alphaModFix/>
          </a:blip>
          <a:srcRect b="0" l="0" r="0" t="0"/>
          <a:stretch/>
        </p:blipFill>
        <p:spPr>
          <a:xfrm>
            <a:off x="14287500" y="9144002"/>
            <a:ext cx="3314700" cy="8618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3"/>
          <p:cNvPicPr preferRelativeResize="0"/>
          <p:nvPr/>
        </p:nvPicPr>
        <p:blipFill rotWithShape="1">
          <a:blip r:embed="rId1">
            <a:alphaModFix/>
          </a:blip>
          <a:srcRect b="0" l="0" r="0" t="0"/>
          <a:stretch/>
        </p:blipFill>
        <p:spPr>
          <a:xfrm>
            <a:off x="0" y="0"/>
            <a:ext cx="18288000" cy="1492750"/>
          </a:xfrm>
          <a:prstGeom prst="rect">
            <a:avLst/>
          </a:prstGeom>
          <a:noFill/>
          <a:ln>
            <a:noFill/>
          </a:ln>
        </p:spPr>
      </p:pic>
      <p:pic>
        <p:nvPicPr>
          <p:cNvPr id="7" name="Google Shape;7;p23"/>
          <p:cNvPicPr preferRelativeResize="0"/>
          <p:nvPr/>
        </p:nvPicPr>
        <p:blipFill rotWithShape="1">
          <a:blip r:embed="rId2">
            <a:alphaModFix/>
          </a:blip>
          <a:srcRect b="0" l="0" r="0" t="0"/>
          <a:stretch/>
        </p:blipFill>
        <p:spPr>
          <a:xfrm>
            <a:off x="14741600" y="9329777"/>
            <a:ext cx="3314700" cy="861822"/>
          </a:xfrm>
          <a:prstGeom prst="rect">
            <a:avLst/>
          </a:prstGeom>
          <a:noFill/>
          <a:ln>
            <a:noFill/>
          </a:ln>
        </p:spPr>
      </p:pic>
      <p:sp>
        <p:nvSpPr>
          <p:cNvPr id="8" name="Google Shape;8;p23"/>
          <p:cNvSpPr/>
          <p:nvPr/>
        </p:nvSpPr>
        <p:spPr>
          <a:xfrm>
            <a:off x="594360" y="9867902"/>
            <a:ext cx="6172200" cy="381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7A7A7A"/>
              </a:buClr>
              <a:buSzPts val="1700"/>
              <a:buFont typeface="Calibri"/>
              <a:buNone/>
            </a:pPr>
            <a:r>
              <a:rPr b="0" i="0" lang="en-US" sz="1700" u="none" cap="none" strike="noStrike">
                <a:solidFill>
                  <a:srgbClr val="7A7A7A"/>
                </a:solidFill>
                <a:latin typeface="Calibri"/>
                <a:ea typeface="Calibri"/>
                <a:cs typeface="Calibri"/>
                <a:sym typeface="Calibri"/>
              </a:rPr>
              <a:t>Copyright© AgilityHealth®  | Confidential &amp; Proprietary</a:t>
            </a:r>
            <a:endParaRPr b="0" i="0" sz="29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b="0" l="199" r="198" t="0"/>
          <a:stretch/>
        </p:blipFill>
        <p:spPr>
          <a:xfrm>
            <a:off x="0" y="0"/>
            <a:ext cx="18288000" cy="10287000"/>
          </a:xfrm>
          <a:prstGeom prst="rect">
            <a:avLst/>
          </a:prstGeom>
          <a:noFill/>
          <a:ln>
            <a:noFill/>
          </a:ln>
        </p:spPr>
      </p:pic>
      <p:pic>
        <p:nvPicPr>
          <p:cNvPr id="34" name="Google Shape;34;p1"/>
          <p:cNvPicPr preferRelativeResize="0"/>
          <p:nvPr/>
        </p:nvPicPr>
        <p:blipFill rotWithShape="1">
          <a:blip r:embed="rId4">
            <a:alphaModFix/>
          </a:blip>
          <a:srcRect b="0" l="0" r="0" t="0"/>
          <a:stretch/>
        </p:blipFill>
        <p:spPr>
          <a:xfrm>
            <a:off x="5439541" y="1843230"/>
            <a:ext cx="12848459" cy="5130523"/>
          </a:xfrm>
          <a:prstGeom prst="rect">
            <a:avLst/>
          </a:prstGeom>
          <a:noFill/>
          <a:ln>
            <a:noFill/>
          </a:ln>
        </p:spPr>
      </p:pic>
      <p:pic>
        <p:nvPicPr>
          <p:cNvPr id="35" name="Google Shape;35;p1"/>
          <p:cNvPicPr preferRelativeResize="0"/>
          <p:nvPr/>
        </p:nvPicPr>
        <p:blipFill rotWithShape="1">
          <a:blip r:embed="rId5">
            <a:alphaModFix/>
          </a:blip>
          <a:srcRect b="0" l="0" r="0" t="0"/>
          <a:stretch/>
        </p:blipFill>
        <p:spPr>
          <a:xfrm>
            <a:off x="7812724" y="405122"/>
            <a:ext cx="4863911" cy="1247157"/>
          </a:xfrm>
          <a:prstGeom prst="rect">
            <a:avLst/>
          </a:prstGeom>
          <a:noFill/>
          <a:ln>
            <a:noFill/>
          </a:ln>
        </p:spPr>
      </p:pic>
      <p:sp>
        <p:nvSpPr>
          <p:cNvPr id="36" name="Google Shape;36;p1"/>
          <p:cNvSpPr/>
          <p:nvPr/>
        </p:nvSpPr>
        <p:spPr>
          <a:xfrm>
            <a:off x="0" y="7347050"/>
            <a:ext cx="18288000" cy="2352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1"/>
          <p:cNvPicPr preferRelativeResize="0"/>
          <p:nvPr/>
        </p:nvPicPr>
        <p:blipFill rotWithShape="1">
          <a:blip r:embed="rId6">
            <a:alphaModFix/>
          </a:blip>
          <a:srcRect b="0" l="0" r="0" t="0"/>
          <a:stretch/>
        </p:blipFill>
        <p:spPr>
          <a:xfrm>
            <a:off x="0" y="0"/>
            <a:ext cx="5138928" cy="10287000"/>
          </a:xfrm>
          <a:prstGeom prst="rect">
            <a:avLst/>
          </a:prstGeom>
          <a:noFill/>
          <a:ln>
            <a:noFill/>
          </a:ln>
        </p:spPr>
      </p:pic>
      <p:sp>
        <p:nvSpPr>
          <p:cNvPr id="38" name="Google Shape;38;p1"/>
          <p:cNvSpPr txBox="1"/>
          <p:nvPr/>
        </p:nvSpPr>
        <p:spPr>
          <a:xfrm>
            <a:off x="5314725" y="8014100"/>
            <a:ext cx="11508600" cy="101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615"/>
              <a:buFont typeface="Arial"/>
              <a:buNone/>
            </a:pPr>
            <a:r>
              <a:rPr b="1" lang="en-US" sz="6615">
                <a:solidFill>
                  <a:srgbClr val="333333"/>
                </a:solidFill>
                <a:latin typeface="Lato"/>
                <a:ea typeface="Lato"/>
                <a:cs typeface="Lato"/>
                <a:sym typeface="Lato"/>
              </a:rPr>
              <a:t>Unified Calculations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26ca8bb5a93_0_0"/>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Unified Calculation</a:t>
            </a:r>
            <a:endParaRPr/>
          </a:p>
        </p:txBody>
      </p:sp>
      <p:sp>
        <p:nvSpPr>
          <p:cNvPr id="44" name="Google Shape;44;g26ca8bb5a93_0_0"/>
          <p:cNvSpPr txBox="1"/>
          <p:nvPr/>
        </p:nvSpPr>
        <p:spPr>
          <a:xfrm>
            <a:off x="699450" y="1842300"/>
            <a:ext cx="16373100" cy="751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000000"/>
                </a:solidFill>
                <a:latin typeface="Poppins"/>
                <a:ea typeface="Poppins"/>
                <a:cs typeface="Poppins"/>
                <a:sym typeface="Poppins"/>
              </a:rPr>
              <a:t>Objective</a:t>
            </a:r>
            <a:r>
              <a:rPr b="0" i="0" lang="en-US" sz="2300" u="none" cap="none" strike="noStrike">
                <a:solidFill>
                  <a:srgbClr val="000000"/>
                </a:solidFill>
                <a:latin typeface="Poppins"/>
                <a:ea typeface="Poppins"/>
                <a:cs typeface="Poppins"/>
                <a:sym typeface="Poppins"/>
              </a:rPr>
              <a:t> is to unify how we calculate maturity and performance metrics across the full platform to address variations we had before between pages. This new engine will also improve the accuracy of the calculations.</a:t>
            </a:r>
            <a:endParaRPr b="0" i="0" sz="23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300"/>
              <a:buFont typeface="Arial"/>
              <a:buNone/>
            </a:pPr>
            <a:br>
              <a:rPr b="0" i="0" lang="en-US" sz="2300" u="none" cap="none" strike="noStrike">
                <a:solidFill>
                  <a:srgbClr val="000000"/>
                </a:solidFill>
                <a:latin typeface="Poppins"/>
                <a:ea typeface="Poppins"/>
                <a:cs typeface="Poppins"/>
                <a:sym typeface="Poppins"/>
              </a:rPr>
            </a:br>
            <a:r>
              <a:rPr b="1" i="0" lang="en-US" sz="2500" u="none" cap="none" strike="noStrike">
                <a:solidFill>
                  <a:srgbClr val="000000"/>
                </a:solidFill>
                <a:latin typeface="Poppins"/>
                <a:ea typeface="Poppins"/>
                <a:cs typeface="Poppins"/>
                <a:sym typeface="Poppins"/>
              </a:rPr>
              <a:t>What's New?</a:t>
            </a:r>
            <a:endParaRPr b="1" i="0" sz="25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Competency Calculation:</a:t>
            </a:r>
            <a:r>
              <a:rPr b="0" i="0" lang="en-US" sz="2300" u="none" cap="none" strike="noStrike">
                <a:solidFill>
                  <a:srgbClr val="000000"/>
                </a:solidFill>
                <a:latin typeface="Poppins"/>
                <a:ea typeface="Poppins"/>
                <a:cs typeface="Poppins"/>
                <a:sym typeface="Poppins"/>
              </a:rPr>
              <a:t> We now calculate the competency by averaging all the answers to the questions within that competency. Before we averaged the sum of what each participant answered. </a:t>
            </a:r>
            <a:br>
              <a:rPr b="0" i="0" lang="en-US" sz="2300" u="none" cap="none" strike="noStrike">
                <a:solidFill>
                  <a:srgbClr val="000000"/>
                </a:solidFill>
                <a:latin typeface="Poppins"/>
                <a:ea typeface="Poppins"/>
                <a:cs typeface="Poppins"/>
                <a:sym typeface="Poppins"/>
              </a:rPr>
            </a:br>
            <a:endParaRPr b="0" i="0" sz="6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Dimension Calculation:</a:t>
            </a:r>
            <a:r>
              <a:rPr b="0" i="0" lang="en-US" sz="2300" u="none" cap="none" strike="noStrike">
                <a:solidFill>
                  <a:schemeClr val="dk1"/>
                </a:solidFill>
                <a:latin typeface="Poppins"/>
                <a:ea typeface="Poppins"/>
                <a:cs typeface="Poppins"/>
                <a:sym typeface="Poppins"/>
              </a:rPr>
              <a:t> We now calculate the dimension by averaging all the competencies within that dimension. Before we averaged the sub-dimensions. </a:t>
            </a:r>
            <a:endParaRPr b="0" i="0" sz="2300" u="none" cap="none" strike="noStrike">
              <a:solidFill>
                <a:schemeClr val="dk1"/>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Enterprise Rollup Calculation:</a:t>
            </a:r>
            <a:r>
              <a:rPr b="0" i="0" lang="en-US" sz="2300" u="none" cap="none" strike="noStrike">
                <a:solidFill>
                  <a:schemeClr val="dk1"/>
                </a:solidFill>
                <a:latin typeface="Poppins"/>
                <a:ea typeface="Poppins"/>
                <a:cs typeface="Poppins"/>
                <a:sym typeface="Poppins"/>
              </a:rPr>
              <a:t> We now calculate the enterprise rollup by averaging all the team scores within that portfolio or enterprise. Before we averaged the team of teams. </a:t>
            </a:r>
            <a:br>
              <a:rPr b="0" i="0" lang="en-US" sz="2300" u="none" cap="none" strike="noStrike">
                <a:solidFill>
                  <a:srgbClr val="000000"/>
                </a:solidFill>
                <a:latin typeface="Poppins"/>
                <a:ea typeface="Poppins"/>
                <a:cs typeface="Poppins"/>
                <a:sym typeface="Poppins"/>
              </a:rPr>
            </a:br>
            <a:endParaRPr b="0" i="0" sz="6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Pages updated: </a:t>
            </a:r>
            <a:r>
              <a:rPr b="0" i="0" lang="en-US" sz="2300" u="none" cap="none" strike="noStrike">
                <a:solidFill>
                  <a:schemeClr val="dk1"/>
                </a:solidFill>
                <a:latin typeface="Poppins"/>
                <a:ea typeface="Poppins"/>
                <a:cs typeface="Poppins"/>
                <a:sym typeface="Poppins"/>
              </a:rPr>
              <a:t>The growth journey, multi-team radar pages and radar page have been updated to reflect the new calculations. Enterprise agility and team agility are already using this method.</a:t>
            </a:r>
            <a:br>
              <a:rPr b="0" i="0" lang="en-US" sz="2300" u="none" cap="none" strike="noStrike">
                <a:solidFill>
                  <a:schemeClr val="dk1"/>
                </a:solidFill>
                <a:latin typeface="Poppins"/>
                <a:ea typeface="Poppins"/>
                <a:cs typeface="Poppins"/>
                <a:sym typeface="Poppins"/>
              </a:rPr>
            </a:br>
            <a:endParaRPr b="0" i="0" sz="6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Performance Growth Journey: </a:t>
            </a:r>
            <a:r>
              <a:rPr b="0" i="0" lang="en-US" sz="2300" u="none" cap="none" strike="noStrike">
                <a:solidFill>
                  <a:srgbClr val="000000"/>
                </a:solidFill>
                <a:latin typeface="Poppins"/>
                <a:ea typeface="Poppins"/>
                <a:cs typeface="Poppins"/>
                <a:sym typeface="Poppins"/>
              </a:rPr>
              <a:t>TeamHealth Performance on growth journey is now calculated only using the quantitative questions and will be separated from Confidence and any ‘qualitative’ questions. </a:t>
            </a:r>
            <a:br>
              <a:rPr b="0" i="0" lang="en-US" sz="2300" u="none" cap="none" strike="noStrike">
                <a:solidFill>
                  <a:srgbClr val="000000"/>
                </a:solidFill>
                <a:latin typeface="Poppins"/>
                <a:ea typeface="Poppins"/>
                <a:cs typeface="Poppins"/>
                <a:sym typeface="Poppins"/>
              </a:rPr>
            </a:br>
            <a:endParaRPr b="0" i="0" sz="6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Benchmark: </a:t>
            </a:r>
            <a:r>
              <a:rPr b="0" i="0" lang="en-US" sz="2300" u="none" cap="none" strike="noStrike">
                <a:solidFill>
                  <a:srgbClr val="000000"/>
                </a:solidFill>
                <a:latin typeface="Poppins"/>
                <a:ea typeface="Poppins"/>
                <a:cs typeface="Poppins"/>
                <a:sym typeface="Poppins"/>
              </a:rPr>
              <a:t>You will see a larger set of benchmark data to analyze your teams against</a:t>
            </a:r>
            <a:br>
              <a:rPr b="0" i="0" lang="en-US" sz="2300" u="none" cap="none" strike="noStrike">
                <a:solidFill>
                  <a:srgbClr val="000000"/>
                </a:solidFill>
                <a:latin typeface="Poppins"/>
                <a:ea typeface="Poppins"/>
                <a:cs typeface="Poppins"/>
                <a:sym typeface="Poppins"/>
              </a:rPr>
            </a:br>
            <a:endParaRPr b="0" i="0" sz="7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APIs:</a:t>
            </a:r>
            <a:r>
              <a:rPr b="0" i="0" lang="en-US" sz="2300" u="none" cap="none" strike="noStrike">
                <a:solidFill>
                  <a:srgbClr val="000000"/>
                </a:solidFill>
                <a:latin typeface="Poppins"/>
                <a:ea typeface="Poppins"/>
                <a:cs typeface="Poppins"/>
                <a:sym typeface="Poppins"/>
              </a:rPr>
              <a:t> APIs have been updated to use this new unified calculation engine. See new v2 end points here.</a:t>
            </a:r>
            <a:br>
              <a:rPr b="0" i="0" lang="en-US" sz="2300" u="none" cap="none" strike="noStrike">
                <a:solidFill>
                  <a:srgbClr val="000000"/>
                </a:solidFill>
                <a:latin typeface="Poppins"/>
                <a:ea typeface="Poppins"/>
                <a:cs typeface="Poppins"/>
                <a:sym typeface="Poppins"/>
              </a:rPr>
            </a:br>
            <a:endParaRPr b="0" i="0" sz="600" u="none" cap="none" strike="noStrike">
              <a:solidFill>
                <a:srgbClr val="000000"/>
              </a:solidFill>
              <a:latin typeface="Poppins"/>
              <a:ea typeface="Poppins"/>
              <a:cs typeface="Poppins"/>
              <a:sym typeface="Poppins"/>
            </a:endParaRPr>
          </a:p>
          <a:p>
            <a:pPr indent="-374650" lvl="0" marL="457200" marR="0" rtl="0" algn="l">
              <a:lnSpc>
                <a:spcPct val="100000"/>
              </a:lnSpc>
              <a:spcBef>
                <a:spcPts val="0"/>
              </a:spcBef>
              <a:spcAft>
                <a:spcPts val="0"/>
              </a:spcAft>
              <a:buClr>
                <a:srgbClr val="000000"/>
              </a:buClr>
              <a:buSzPts val="2300"/>
              <a:buFont typeface="Poppins"/>
              <a:buChar char="●"/>
            </a:pPr>
            <a:r>
              <a:rPr b="1" i="0" lang="en-US" sz="2300" u="none" cap="none" strike="noStrike">
                <a:solidFill>
                  <a:schemeClr val="accent1"/>
                </a:solidFill>
                <a:latin typeface="Poppins"/>
                <a:ea typeface="Poppins"/>
                <a:cs typeface="Poppins"/>
                <a:sym typeface="Poppins"/>
              </a:rPr>
              <a:t>High Variance Treatment:</a:t>
            </a:r>
            <a:r>
              <a:rPr b="0" i="0" lang="en-US" sz="2300" u="none" cap="none" strike="noStrike">
                <a:solidFill>
                  <a:srgbClr val="000000"/>
                </a:solidFill>
                <a:latin typeface="Poppins"/>
                <a:ea typeface="Poppins"/>
                <a:cs typeface="Poppins"/>
                <a:sym typeface="Poppins"/>
              </a:rPr>
              <a:t> You now have the option to turn on this feature (ask your CSM) which will reduce the overall scores of team where the assessment has high variance - 50% or more of the competencies have 50% or more variance (gray shading between highest and lowest score).</a:t>
            </a:r>
            <a:endParaRPr b="0" i="0" sz="2300" u="none" cap="none" strike="noStrike">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g26ca8bb5a93_0_14"/>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What’s Changed? Competency Calculation</a:t>
            </a:r>
            <a:endParaRPr/>
          </a:p>
        </p:txBody>
      </p:sp>
      <p:pic>
        <p:nvPicPr>
          <p:cNvPr id="50" name="Google Shape;50;g26ca8bb5a93_0_14"/>
          <p:cNvPicPr preferRelativeResize="0"/>
          <p:nvPr/>
        </p:nvPicPr>
        <p:blipFill rotWithShape="1">
          <a:blip r:embed="rId3">
            <a:alphaModFix/>
          </a:blip>
          <a:srcRect b="0" l="0" r="0" t="0"/>
          <a:stretch/>
        </p:blipFill>
        <p:spPr>
          <a:xfrm>
            <a:off x="303850" y="1493425"/>
            <a:ext cx="12406527" cy="8510950"/>
          </a:xfrm>
          <a:prstGeom prst="rect">
            <a:avLst/>
          </a:prstGeom>
          <a:noFill/>
          <a:ln>
            <a:noFill/>
          </a:ln>
        </p:spPr>
      </p:pic>
      <p:sp>
        <p:nvSpPr>
          <p:cNvPr id="51" name="Google Shape;51;g26ca8bb5a93_0_14"/>
          <p:cNvSpPr/>
          <p:nvPr/>
        </p:nvSpPr>
        <p:spPr>
          <a:xfrm>
            <a:off x="13339825" y="3949850"/>
            <a:ext cx="4528500" cy="45285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Before</a:t>
            </a:r>
            <a:r>
              <a:rPr b="0" i="0" lang="en-US" sz="2500" u="none" cap="none" strike="noStrike">
                <a:solidFill>
                  <a:srgbClr val="000000"/>
                </a:solidFill>
                <a:latin typeface="Arial"/>
                <a:ea typeface="Arial"/>
                <a:cs typeface="Arial"/>
                <a:sym typeface="Arial"/>
              </a:rPr>
              <a:t> the red dot was the </a:t>
            </a:r>
            <a:r>
              <a:rPr b="0" i="0" lang="en-US" sz="2500" u="sng" cap="none" strike="noStrike">
                <a:solidFill>
                  <a:srgbClr val="000000"/>
                </a:solidFill>
                <a:latin typeface="Arial"/>
                <a:ea typeface="Arial"/>
                <a:cs typeface="Arial"/>
                <a:sym typeface="Arial"/>
              </a:rPr>
              <a:t>average of the other black dots</a:t>
            </a:r>
            <a:r>
              <a:rPr b="0" i="0" lang="en-US" sz="2500" u="none" cap="none" strike="noStrike">
                <a:solidFill>
                  <a:srgbClr val="000000"/>
                </a:solidFill>
                <a:latin typeface="Arial"/>
                <a:ea typeface="Arial"/>
                <a:cs typeface="Arial"/>
                <a:sym typeface="Arial"/>
              </a:rPr>
              <a:t> (which are an average of how one team member responded to all the questions).</a:t>
            </a:r>
            <a:endParaRPr b="0"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Now</a:t>
            </a:r>
            <a:r>
              <a:rPr b="0" i="0" lang="en-US" sz="2500" u="none" cap="none" strike="noStrike">
                <a:solidFill>
                  <a:srgbClr val="000000"/>
                </a:solidFill>
                <a:latin typeface="Arial"/>
                <a:ea typeface="Arial"/>
                <a:cs typeface="Arial"/>
                <a:sym typeface="Arial"/>
              </a:rPr>
              <a:t>, the red dot is </a:t>
            </a:r>
            <a:r>
              <a:rPr b="0" i="0" lang="en-US" sz="2500" u="sng" cap="none" strike="noStrike">
                <a:solidFill>
                  <a:srgbClr val="000000"/>
                </a:solidFill>
                <a:latin typeface="Arial"/>
                <a:ea typeface="Arial"/>
                <a:cs typeface="Arial"/>
                <a:sym typeface="Arial"/>
              </a:rPr>
              <a:t>the average of all the questions</a:t>
            </a:r>
            <a:r>
              <a:rPr b="0" i="0" lang="en-US" sz="2500" u="none" cap="none" strike="noStrike">
                <a:solidFill>
                  <a:srgbClr val="000000"/>
                </a:solidFill>
                <a:latin typeface="Arial"/>
                <a:ea typeface="Arial"/>
                <a:cs typeface="Arial"/>
                <a:sym typeface="Arial"/>
              </a:rPr>
              <a:t> within that competency. </a:t>
            </a:r>
            <a:endParaRPr b="0" i="0" sz="2500" u="none" cap="none" strike="noStrike">
              <a:solidFill>
                <a:srgbClr val="000000"/>
              </a:solidFill>
              <a:latin typeface="Arial"/>
              <a:ea typeface="Arial"/>
              <a:cs typeface="Arial"/>
              <a:sym typeface="Arial"/>
            </a:endParaRPr>
          </a:p>
        </p:txBody>
      </p:sp>
      <p:sp>
        <p:nvSpPr>
          <p:cNvPr id="52" name="Google Shape;52;g26ca8bb5a93_0_14"/>
          <p:cNvSpPr/>
          <p:nvPr/>
        </p:nvSpPr>
        <p:spPr>
          <a:xfrm rot="396215">
            <a:off x="10782653" y="4005371"/>
            <a:ext cx="1001746" cy="630559"/>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6ca8bb5a93_0_20"/>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New Competency Calculation Example</a:t>
            </a:r>
            <a:endParaRPr/>
          </a:p>
        </p:txBody>
      </p:sp>
      <p:pic>
        <p:nvPicPr>
          <p:cNvPr id="58" name="Google Shape;58;g26ca8bb5a93_0_20"/>
          <p:cNvPicPr preferRelativeResize="0"/>
          <p:nvPr/>
        </p:nvPicPr>
        <p:blipFill rotWithShape="1">
          <a:blip r:embed="rId3">
            <a:alphaModFix/>
          </a:blip>
          <a:srcRect b="0" l="0" r="0" t="0"/>
          <a:stretch/>
        </p:blipFill>
        <p:spPr>
          <a:xfrm>
            <a:off x="774525" y="2621075"/>
            <a:ext cx="12218051" cy="7499073"/>
          </a:xfrm>
          <a:prstGeom prst="rect">
            <a:avLst/>
          </a:prstGeom>
          <a:noFill/>
          <a:ln>
            <a:noFill/>
          </a:ln>
        </p:spPr>
      </p:pic>
      <p:sp>
        <p:nvSpPr>
          <p:cNvPr id="59" name="Google Shape;59;g26ca8bb5a93_0_20"/>
          <p:cNvSpPr/>
          <p:nvPr/>
        </p:nvSpPr>
        <p:spPr>
          <a:xfrm>
            <a:off x="1229800" y="1577050"/>
            <a:ext cx="6829200" cy="1057800"/>
          </a:xfrm>
          <a:prstGeom prst="rect">
            <a:avLst/>
          </a:prstGeom>
          <a:solidFill>
            <a:srgbClr val="FCE5CD"/>
          </a:solidFill>
          <a:ln cap="flat" cmpd="sng" w="9525">
            <a:solidFill>
              <a:srgbClr val="FDFDF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OLD Way: average team member 1 +</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average team member 2 then average these together</a:t>
            </a:r>
            <a:endParaRPr b="0" i="0" sz="2200" u="none" cap="none" strike="noStrike">
              <a:solidFill>
                <a:srgbClr val="000000"/>
              </a:solidFill>
              <a:latin typeface="Arial"/>
              <a:ea typeface="Arial"/>
              <a:cs typeface="Arial"/>
              <a:sym typeface="Arial"/>
            </a:endParaRPr>
          </a:p>
        </p:txBody>
      </p:sp>
      <p:sp>
        <p:nvSpPr>
          <p:cNvPr id="60" name="Google Shape;60;g26ca8bb5a93_0_20"/>
          <p:cNvSpPr/>
          <p:nvPr/>
        </p:nvSpPr>
        <p:spPr>
          <a:xfrm>
            <a:off x="8804450" y="1577050"/>
            <a:ext cx="6829200" cy="1057800"/>
          </a:xfrm>
          <a:prstGeom prst="rect">
            <a:avLst/>
          </a:prstGeom>
          <a:solidFill>
            <a:srgbClr val="FCE5CD"/>
          </a:solidFill>
          <a:ln cap="flat" cmpd="sng" w="9525">
            <a:solidFill>
              <a:srgbClr val="FDFDF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New Way: average the results of all the answers of the team members</a:t>
            </a:r>
            <a:endParaRPr b="0" i="0" sz="2200" u="none" cap="none" strike="noStrike">
              <a:solidFill>
                <a:srgbClr val="000000"/>
              </a:solidFill>
              <a:latin typeface="Arial"/>
              <a:ea typeface="Arial"/>
              <a:cs typeface="Arial"/>
              <a:sym typeface="Arial"/>
            </a:endParaRPr>
          </a:p>
        </p:txBody>
      </p:sp>
      <p:sp>
        <p:nvSpPr>
          <p:cNvPr id="61" name="Google Shape;61;g26ca8bb5a93_0_20"/>
          <p:cNvSpPr/>
          <p:nvPr/>
        </p:nvSpPr>
        <p:spPr>
          <a:xfrm>
            <a:off x="13339825" y="3949850"/>
            <a:ext cx="4528500" cy="45285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The impact is a small increase or decrease. It will mostly impact competencies that have multiple questions. Almost 90% of the TeamHealth competencies have 1 question. </a:t>
            </a:r>
            <a:endParaRPr b="0" i="0" sz="2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6ca8bb5a93_0_29"/>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What’s Changed? Dimension Calculation</a:t>
            </a:r>
            <a:endParaRPr/>
          </a:p>
        </p:txBody>
      </p:sp>
      <p:pic>
        <p:nvPicPr>
          <p:cNvPr id="67" name="Google Shape;67;g26ca8bb5a93_0_29"/>
          <p:cNvPicPr preferRelativeResize="0"/>
          <p:nvPr/>
        </p:nvPicPr>
        <p:blipFill rotWithShape="1">
          <a:blip r:embed="rId3">
            <a:alphaModFix/>
          </a:blip>
          <a:srcRect b="0" l="0" r="0" t="0"/>
          <a:stretch/>
        </p:blipFill>
        <p:spPr>
          <a:xfrm>
            <a:off x="152400" y="1380800"/>
            <a:ext cx="12970568" cy="8753799"/>
          </a:xfrm>
          <a:prstGeom prst="rect">
            <a:avLst/>
          </a:prstGeom>
          <a:noFill/>
          <a:ln>
            <a:noFill/>
          </a:ln>
        </p:spPr>
      </p:pic>
      <p:sp>
        <p:nvSpPr>
          <p:cNvPr id="68" name="Google Shape;68;g26ca8bb5a93_0_29"/>
          <p:cNvSpPr/>
          <p:nvPr/>
        </p:nvSpPr>
        <p:spPr>
          <a:xfrm>
            <a:off x="13267500" y="2705575"/>
            <a:ext cx="4528500" cy="45285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Before</a:t>
            </a:r>
            <a:r>
              <a:rPr b="0" i="0" lang="en-US" sz="2500" u="none" cap="none" strike="noStrike">
                <a:solidFill>
                  <a:srgbClr val="000000"/>
                </a:solidFill>
                <a:latin typeface="Arial"/>
                <a:ea typeface="Arial"/>
                <a:cs typeface="Arial"/>
                <a:sym typeface="Arial"/>
              </a:rPr>
              <a:t> the dimension CLARITY would be calculated as an average of Vision, Planning, Roles.</a:t>
            </a:r>
            <a:endParaRPr b="0"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rial"/>
                <a:ea typeface="Arial"/>
                <a:cs typeface="Arial"/>
                <a:sym typeface="Arial"/>
              </a:rPr>
              <a:t>Now</a:t>
            </a:r>
            <a:r>
              <a:rPr b="0" i="0" lang="en-US" sz="2500" u="none" cap="none" strike="noStrike">
                <a:solidFill>
                  <a:srgbClr val="000000"/>
                </a:solidFill>
                <a:latin typeface="Arial"/>
                <a:ea typeface="Arial"/>
                <a:cs typeface="Arial"/>
                <a:sym typeface="Arial"/>
              </a:rPr>
              <a:t>, the dimension CLARITY is calculated as an average of the 7 competencies inside it. </a:t>
            </a:r>
            <a:endParaRPr b="0" i="0" sz="2500" u="none" cap="none" strike="noStrike">
              <a:solidFill>
                <a:srgbClr val="000000"/>
              </a:solidFill>
              <a:latin typeface="Arial"/>
              <a:ea typeface="Arial"/>
              <a:cs typeface="Arial"/>
              <a:sym typeface="Arial"/>
            </a:endParaRPr>
          </a:p>
        </p:txBody>
      </p:sp>
      <p:sp>
        <p:nvSpPr>
          <p:cNvPr id="69" name="Google Shape;69;g26ca8bb5a93_0_29"/>
          <p:cNvSpPr/>
          <p:nvPr/>
        </p:nvSpPr>
        <p:spPr>
          <a:xfrm rot="-1116015">
            <a:off x="896961" y="1957086"/>
            <a:ext cx="5063903" cy="122968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6ca8bb5a93_0_6"/>
          <p:cNvSpPr txBox="1"/>
          <p:nvPr>
            <p:ph type="title"/>
          </p:nvPr>
        </p:nvSpPr>
        <p:spPr>
          <a:xfrm>
            <a:off x="699450" y="170600"/>
            <a:ext cx="15558300" cy="105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US"/>
              <a:t>Where will I see the change?</a:t>
            </a:r>
            <a:endParaRPr/>
          </a:p>
        </p:txBody>
      </p:sp>
      <p:pic>
        <p:nvPicPr>
          <p:cNvPr id="75" name="Google Shape;75;g26ca8bb5a93_0_6"/>
          <p:cNvPicPr preferRelativeResize="0"/>
          <p:nvPr/>
        </p:nvPicPr>
        <p:blipFill rotWithShape="1">
          <a:blip r:embed="rId3">
            <a:alphaModFix/>
          </a:blip>
          <a:srcRect b="0" l="0" r="0" t="0"/>
          <a:stretch/>
        </p:blipFill>
        <p:spPr>
          <a:xfrm>
            <a:off x="337750" y="1750675"/>
            <a:ext cx="15107301" cy="5946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