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7" r:id="rId6"/>
    <p:sldMasterId id="2147483679" r:id="rId7"/>
    <p:sldMasterId id="2147483704" r:id="rId8"/>
    <p:sldMasterId id="2147483737" r:id="rId9"/>
    <p:sldMasterId id="2147483764" r:id="rId10"/>
    <p:sldMasterId id="2147483803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</p:sldIdLst>
  <p:sldSz cy="6858000" cx="12192000"/>
  <p:notesSz cx="7315200" cy="9601200"/>
  <p:embeddedFontLst>
    <p:embeddedFont>
      <p:font typeface="Lato"/>
      <p:regular r:id="rId43"/>
      <p:bold r:id="rId44"/>
      <p:italic r:id="rId45"/>
      <p:boldItalic r:id="rId46"/>
    </p:embeddedFont>
    <p:embeddedFont>
      <p:font typeface="Open Sans SemiBold"/>
      <p:regular r:id="rId47"/>
      <p:bold r:id="rId48"/>
      <p:italic r:id="rId49"/>
      <p:boldItalic r:id="rId50"/>
    </p:embeddedFont>
    <p:embeddedFont>
      <p:font typeface="Fira Sans Light"/>
      <p:regular r:id="rId51"/>
      <p:bold r:id="rId52"/>
      <p:italic r:id="rId53"/>
      <p:boldItalic r:id="rId54"/>
    </p:embeddedFont>
    <p:embeddedFont>
      <p:font typeface="PT Sans"/>
      <p:regular r:id="rId55"/>
      <p:bold r:id="rId56"/>
      <p:italic r:id="rId57"/>
      <p:boldItalic r:id="rId58"/>
    </p:embeddedFont>
    <p:embeddedFont>
      <p:font typeface="Open Sans Light"/>
      <p:regular r:id="rId59"/>
      <p:bold r:id="rId60"/>
      <p:italic r:id="rId61"/>
      <p:boldItalic r:id="rId62"/>
    </p:embeddedFont>
    <p:embeddedFont>
      <p:font typeface="Open Sans"/>
      <p:regular r:id="rId63"/>
      <p:bold r:id="rId64"/>
      <p:italic r:id="rId65"/>
      <p:boldItalic r:id="rId66"/>
    </p:embeddedFont>
    <p:embeddedFont>
      <p:font typeface="Century Gothic"/>
      <p:regular r:id="rId67"/>
      <p:bold r:id="rId68"/>
      <p:italic r:id="rId69"/>
      <p:boldItalic r:id="rId7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2D200454-40CA-4A62-9FC3-DE9A4176ACB9}">
      <p15:notesGuideLst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GoogleSlidesCustomDataVersion2">
      <go:slidesCustomData xmlns:go="http://customooxmlschemas.google.com/" r:id="rId71" roundtripDataSignature="AMtx7miR5tBSTr8a5tZzpjAcokWEiBYX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70B1733-73DB-428E-82F9-88E101D7BDAD}">
  <a:tblStyle styleId="{270B1733-73DB-428E-82F9-88E101D7BDA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F2E8"/>
          </a:solidFill>
        </a:fill>
      </a:tcStyle>
    </a:wholeTbl>
    <a:band1H>
      <a:tcTxStyle/>
      <a:tcStyle>
        <a:fill>
          <a:solidFill>
            <a:srgbClr val="CDE5CE"/>
          </a:solidFill>
        </a:fill>
      </a:tcStyle>
    </a:band1H>
    <a:band2H>
      <a:tcTxStyle/>
    </a:band2H>
    <a:band1V>
      <a:tcTxStyle/>
      <a:tcStyle>
        <a:fill>
          <a:solidFill>
            <a:srgbClr val="CDE5CE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3024" orient="horz"/>
        <p:guide pos="2304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4" Type="http://schemas.openxmlformats.org/officeDocument/2006/relationships/font" Target="fonts/Lato-bold.fntdata"/><Relationship Id="rId43" Type="http://schemas.openxmlformats.org/officeDocument/2006/relationships/font" Target="fonts/Lato-regular.fntdata"/><Relationship Id="rId46" Type="http://schemas.openxmlformats.org/officeDocument/2006/relationships/font" Target="fonts/Lato-boldItalic.fntdata"/><Relationship Id="rId45" Type="http://schemas.openxmlformats.org/officeDocument/2006/relationships/font" Target="fonts/La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font" Target="fonts/OpenSansSemiBold-bold.fntdata"/><Relationship Id="rId47" Type="http://schemas.openxmlformats.org/officeDocument/2006/relationships/font" Target="fonts/OpenSansSemiBold-regular.fntdata"/><Relationship Id="rId49" Type="http://schemas.openxmlformats.org/officeDocument/2006/relationships/font" Target="fonts/OpenSansSemiBold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71" Type="http://customschemas.google.com/relationships/presentationmetadata" Target="metadata"/><Relationship Id="rId70" Type="http://schemas.openxmlformats.org/officeDocument/2006/relationships/font" Target="fonts/CenturyGothic-boldItalic.fntdata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62" Type="http://schemas.openxmlformats.org/officeDocument/2006/relationships/font" Target="fonts/OpenSansLight-boldItalic.fntdata"/><Relationship Id="rId61" Type="http://schemas.openxmlformats.org/officeDocument/2006/relationships/font" Target="fonts/OpenSansLight-italic.fntdata"/><Relationship Id="rId20" Type="http://schemas.openxmlformats.org/officeDocument/2006/relationships/slide" Target="slides/slide8.xml"/><Relationship Id="rId64" Type="http://schemas.openxmlformats.org/officeDocument/2006/relationships/font" Target="fonts/OpenSans-bold.fntdata"/><Relationship Id="rId63" Type="http://schemas.openxmlformats.org/officeDocument/2006/relationships/font" Target="fonts/OpenSans-regular.fntdata"/><Relationship Id="rId22" Type="http://schemas.openxmlformats.org/officeDocument/2006/relationships/slide" Target="slides/slide10.xml"/><Relationship Id="rId66" Type="http://schemas.openxmlformats.org/officeDocument/2006/relationships/font" Target="fonts/OpenSans-boldItalic.fntdata"/><Relationship Id="rId21" Type="http://schemas.openxmlformats.org/officeDocument/2006/relationships/slide" Target="slides/slide9.xml"/><Relationship Id="rId65" Type="http://schemas.openxmlformats.org/officeDocument/2006/relationships/font" Target="fonts/OpenSans-italic.fntdata"/><Relationship Id="rId24" Type="http://schemas.openxmlformats.org/officeDocument/2006/relationships/slide" Target="slides/slide12.xml"/><Relationship Id="rId68" Type="http://schemas.openxmlformats.org/officeDocument/2006/relationships/font" Target="fonts/CenturyGothic-bold.fntdata"/><Relationship Id="rId23" Type="http://schemas.openxmlformats.org/officeDocument/2006/relationships/slide" Target="slides/slide11.xml"/><Relationship Id="rId67" Type="http://schemas.openxmlformats.org/officeDocument/2006/relationships/font" Target="fonts/CenturyGothic-regular.fntdata"/><Relationship Id="rId60" Type="http://schemas.openxmlformats.org/officeDocument/2006/relationships/font" Target="fonts/OpenSansLight-bold.fntdata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69" Type="http://schemas.openxmlformats.org/officeDocument/2006/relationships/font" Target="fonts/CenturyGothic-italic.fntdata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51" Type="http://schemas.openxmlformats.org/officeDocument/2006/relationships/font" Target="fonts/FiraSansLight-regular.fntdata"/><Relationship Id="rId50" Type="http://schemas.openxmlformats.org/officeDocument/2006/relationships/font" Target="fonts/OpenSansSemiBold-boldItalic.fntdata"/><Relationship Id="rId53" Type="http://schemas.openxmlformats.org/officeDocument/2006/relationships/font" Target="fonts/FiraSansLight-italic.fntdata"/><Relationship Id="rId52" Type="http://schemas.openxmlformats.org/officeDocument/2006/relationships/font" Target="fonts/FiraSansLight-bold.fntdata"/><Relationship Id="rId11" Type="http://schemas.openxmlformats.org/officeDocument/2006/relationships/slideMaster" Target="slideMasters/slideMaster7.xml"/><Relationship Id="rId55" Type="http://schemas.openxmlformats.org/officeDocument/2006/relationships/font" Target="fonts/PTSans-regular.fntdata"/><Relationship Id="rId10" Type="http://schemas.openxmlformats.org/officeDocument/2006/relationships/slideMaster" Target="slideMasters/slideMaster6.xml"/><Relationship Id="rId54" Type="http://schemas.openxmlformats.org/officeDocument/2006/relationships/font" Target="fonts/FiraSansLight-boldItalic.fntdata"/><Relationship Id="rId13" Type="http://schemas.openxmlformats.org/officeDocument/2006/relationships/slide" Target="slides/slide1.xml"/><Relationship Id="rId57" Type="http://schemas.openxmlformats.org/officeDocument/2006/relationships/font" Target="fonts/PTSans-italic.fntdata"/><Relationship Id="rId12" Type="http://schemas.openxmlformats.org/officeDocument/2006/relationships/notesMaster" Target="notesMasters/notesMaster1.xml"/><Relationship Id="rId56" Type="http://schemas.openxmlformats.org/officeDocument/2006/relationships/font" Target="fonts/PTSans-bold.fntdata"/><Relationship Id="rId15" Type="http://schemas.openxmlformats.org/officeDocument/2006/relationships/slide" Target="slides/slide3.xml"/><Relationship Id="rId59" Type="http://schemas.openxmlformats.org/officeDocument/2006/relationships/font" Target="fonts/OpenSansLight-regular.fntdata"/><Relationship Id="rId14" Type="http://schemas.openxmlformats.org/officeDocument/2006/relationships/slide" Target="slides/slide2.xml"/><Relationship Id="rId58" Type="http://schemas.openxmlformats.org/officeDocument/2006/relationships/font" Target="fonts/PTSans-boldItalic.fntdata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7315200" cy="96012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8300" lIns="96625" spcFirstLastPara="1" rIns="96625" wrap="square" tIns="48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7315200" cy="96012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8300" lIns="96625" spcFirstLastPara="1" rIns="96625" wrap="square" tIns="48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7315200" cy="96012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8300" lIns="96625" spcFirstLastPara="1" rIns="96625" wrap="square" tIns="48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;n"/>
          <p:cNvSpPr txBox="1"/>
          <p:nvPr/>
        </p:nvSpPr>
        <p:spPr>
          <a:xfrm>
            <a:off x="0" y="0"/>
            <a:ext cx="3169920" cy="483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300" lIns="96625" spcFirstLastPara="1" rIns="96625" wrap="square" tIns="48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n"/>
          <p:cNvSpPr txBox="1"/>
          <p:nvPr>
            <p:ph idx="10" type="dt"/>
          </p:nvPr>
        </p:nvSpPr>
        <p:spPr>
          <a:xfrm>
            <a:off x="4143589" y="1"/>
            <a:ext cx="3164839" cy="47506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b="0" i="0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" name="Google Shape;9;n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n"/>
          <p:cNvSpPr txBox="1"/>
          <p:nvPr/>
        </p:nvSpPr>
        <p:spPr>
          <a:xfrm>
            <a:off x="0" y="9117807"/>
            <a:ext cx="3169920" cy="483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8300" lIns="96625" spcFirstLastPara="1" rIns="96625" wrap="square" tIns="48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Times New Roman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n"/>
          <p:cNvSpPr txBox="1"/>
          <p:nvPr>
            <p:ph idx="12" type="sldNum"/>
          </p:nvPr>
        </p:nvSpPr>
        <p:spPr>
          <a:xfrm>
            <a:off x="6421121" y="9119474"/>
            <a:ext cx="887307" cy="475059"/>
          </a:xfrm>
          <a:prstGeom prst="rect">
            <a:avLst/>
          </a:prstGeom>
          <a:noFill/>
          <a:ln>
            <a:noFill/>
          </a:ln>
        </p:spPr>
        <p:txBody>
          <a:bodyPr anchorCtr="0" anchor="b" bIns="49450" lIns="95125" spcFirstLastPara="1" rIns="95125" wrap="square" tIns="494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2;n"/>
          <p:cNvSpPr txBox="1"/>
          <p:nvPr/>
        </p:nvSpPr>
        <p:spPr>
          <a:xfrm>
            <a:off x="6339841" y="9119474"/>
            <a:ext cx="973667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n"/>
          <p:cNvSpPr txBox="1"/>
          <p:nvPr/>
        </p:nvSpPr>
        <p:spPr>
          <a:xfrm>
            <a:off x="568960" y="4960621"/>
            <a:ext cx="1137920" cy="303781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r>
              <a:rPr b="1" i="1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Notes:</a:t>
            </a:r>
            <a:endParaRPr/>
          </a:p>
        </p:txBody>
      </p:sp>
      <p:sp>
        <p:nvSpPr>
          <p:cNvPr id="14" name="Google Shape;14;n"/>
          <p:cNvSpPr txBox="1"/>
          <p:nvPr>
            <p:ph idx="11" type="ftr"/>
          </p:nvPr>
        </p:nvSpPr>
        <p:spPr>
          <a:xfrm>
            <a:off x="585260" y="8959064"/>
            <a:ext cx="6087797" cy="564863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  <a:defRPr b="0" i="1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24fe724eca4_0_170:notes"/>
          <p:cNvSpPr/>
          <p:nvPr>
            <p:ph idx="2" type="sldImg"/>
          </p:nvPr>
        </p:nvSpPr>
        <p:spPr>
          <a:xfrm>
            <a:off x="-189653" y="276701"/>
            <a:ext cx="8444700" cy="467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2" name="Google Shape;1162;g24fe724eca4_0_170:notes"/>
          <p:cNvSpPr txBox="1"/>
          <p:nvPr>
            <p:ph idx="1" type="body"/>
          </p:nvPr>
        </p:nvSpPr>
        <p:spPr>
          <a:xfrm>
            <a:off x="780288" y="4788599"/>
            <a:ext cx="6242100" cy="45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75" lIns="102925" spcFirstLastPara="1" rIns="102925" wrap="square" tIns="51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63" name="Google Shape;1163;g24fe724eca4_0_170:notes"/>
          <p:cNvSpPr txBox="1"/>
          <p:nvPr>
            <p:ph idx="12" type="sldNum"/>
          </p:nvPr>
        </p:nvSpPr>
        <p:spPr>
          <a:xfrm>
            <a:off x="4618446" y="9897288"/>
            <a:ext cx="35331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b" bIns="51475" lIns="102925" spcFirstLastPara="1" rIns="102925" wrap="square" tIns="514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24fe724f281_0_1010:notes"/>
          <p:cNvSpPr/>
          <p:nvPr>
            <p:ph idx="2" type="sldImg"/>
          </p:nvPr>
        </p:nvSpPr>
        <p:spPr>
          <a:xfrm>
            <a:off x="76201" y="76200"/>
            <a:ext cx="7164300" cy="40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2" name="Google Shape;1302;g24fe724f281_0_1010:notes"/>
          <p:cNvSpPr txBox="1"/>
          <p:nvPr>
            <p:ph idx="1" type="body"/>
          </p:nvPr>
        </p:nvSpPr>
        <p:spPr>
          <a:xfrm>
            <a:off x="406400" y="5040630"/>
            <a:ext cx="6583800" cy="3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50" spcFirstLastPara="1" rIns="96650" wrap="square" tIns="483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Speed is important, but doing the right thing (moving in the right direction) is paramount.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Example: name change from Agile Transformation (focus on team delivery) to Agility Health (focus on the whole company /demand - doing the most important things)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Some people have more acumen for strategy and some for execution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jumpstart the discovery before your jumpstart the delivery</a:t>
            </a:r>
            <a:endParaRPr/>
          </a:p>
        </p:txBody>
      </p:sp>
      <p:sp>
        <p:nvSpPr>
          <p:cNvPr id="1303" name="Google Shape;1303;g24fe724f281_0_1010:notes"/>
          <p:cNvSpPr txBox="1"/>
          <p:nvPr>
            <p:ph idx="11" type="ftr"/>
          </p:nvPr>
        </p:nvSpPr>
        <p:spPr>
          <a:xfrm>
            <a:off x="0" y="9296400"/>
            <a:ext cx="61722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Copyright© AgilityHealth | Enabling Enterprise Business Agility | www.AgilityHealthRadar.com</a:t>
            </a:r>
            <a:endParaRPr/>
          </a:p>
        </p:txBody>
      </p:sp>
      <p:sp>
        <p:nvSpPr>
          <p:cNvPr id="1304" name="Google Shape;1304;g24fe724f281_0_1010:notes"/>
          <p:cNvSpPr txBox="1"/>
          <p:nvPr>
            <p:ph idx="12" type="sldNum"/>
          </p:nvPr>
        </p:nvSpPr>
        <p:spPr>
          <a:xfrm>
            <a:off x="6172207" y="9297352"/>
            <a:ext cx="1065300" cy="23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24fe724f281_0_1051:notes"/>
          <p:cNvSpPr/>
          <p:nvPr>
            <p:ph idx="2" type="sldImg"/>
          </p:nvPr>
        </p:nvSpPr>
        <p:spPr>
          <a:xfrm>
            <a:off x="287867" y="720090"/>
            <a:ext cx="6739500" cy="3732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4" name="Google Shape;1344;g24fe724f281_0_1051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500" lIns="97000" spcFirstLastPara="1" rIns="97000" wrap="square" tIns="48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Erie could use support for this type of annual planning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Taks Froce provides ‘customer’ feedbac/demand via agents</a:t>
            </a:r>
            <a:endParaRPr/>
          </a:p>
        </p:txBody>
      </p:sp>
      <p:sp>
        <p:nvSpPr>
          <p:cNvPr id="1345" name="Google Shape;1345;g24fe724f281_0_1051:notes"/>
          <p:cNvSpPr txBox="1"/>
          <p:nvPr>
            <p:ph idx="11" type="ftr"/>
          </p:nvPr>
        </p:nvSpPr>
        <p:spPr>
          <a:xfrm>
            <a:off x="0" y="9119474"/>
            <a:ext cx="31698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00" lIns="97000" spcFirstLastPara="1" rIns="97000" wrap="square" tIns="48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Building Lean High Performing Teams! | www.AgileTransformation.com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g24fe724f281_0_1051:notes"/>
          <p:cNvSpPr txBox="1"/>
          <p:nvPr>
            <p:ph idx="12" type="sldNum"/>
          </p:nvPr>
        </p:nvSpPr>
        <p:spPr>
          <a:xfrm>
            <a:off x="4143587" y="9119474"/>
            <a:ext cx="31698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00" lIns="97000" spcFirstLastPara="1" rIns="97000" wrap="square" tIns="48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7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04" name="Google Shape;1404;p7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5" name="Google Shape;1405;p7:notes"/>
          <p:cNvSpPr txBox="1"/>
          <p:nvPr>
            <p:ph idx="11" type="ftr"/>
          </p:nvPr>
        </p:nvSpPr>
        <p:spPr>
          <a:xfrm>
            <a:off x="585260" y="8959064"/>
            <a:ext cx="6087797" cy="564863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Enabling Business Agility | www.AgilityHealthRadar.com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5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33" name="Google Shape;1433;p5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4" name="Google Shape;1434;p5:notes"/>
          <p:cNvSpPr txBox="1"/>
          <p:nvPr>
            <p:ph idx="12" type="sldNum"/>
          </p:nvPr>
        </p:nvSpPr>
        <p:spPr>
          <a:xfrm>
            <a:off x="6421121" y="9119474"/>
            <a:ext cx="887307" cy="475059"/>
          </a:xfrm>
          <a:prstGeom prst="rect">
            <a:avLst/>
          </a:prstGeom>
          <a:noFill/>
          <a:ln>
            <a:noFill/>
          </a:ln>
        </p:spPr>
        <p:txBody>
          <a:bodyPr anchorCtr="0" anchor="b" bIns="49450" lIns="95125" spcFirstLastPara="1" rIns="95125" wrap="square" tIns="49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5" name="Google Shape;1435;p5:notes"/>
          <p:cNvSpPr txBox="1"/>
          <p:nvPr>
            <p:ph idx="11" type="ftr"/>
          </p:nvPr>
        </p:nvSpPr>
        <p:spPr>
          <a:xfrm>
            <a:off x="585260" y="8959064"/>
            <a:ext cx="6087797" cy="564863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Copyright(c) Agile Transformation Inc. | Building Lean High Performing Teams! | www.AgileTransformation.com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8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8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9:notes"/>
          <p:cNvSpPr/>
          <p:nvPr>
            <p:ph idx="2" type="sldImg"/>
          </p:nvPr>
        </p:nvSpPr>
        <p:spPr>
          <a:xfrm>
            <a:off x="398463" y="695325"/>
            <a:ext cx="6188075" cy="34813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63" name="Google Shape;1463;p9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64" name="Google Shape;1464;p9:notes"/>
          <p:cNvSpPr txBox="1"/>
          <p:nvPr>
            <p:ph idx="12" type="sldNum"/>
          </p:nvPr>
        </p:nvSpPr>
        <p:spPr>
          <a:xfrm>
            <a:off x="6421121" y="9119474"/>
            <a:ext cx="887307" cy="475059"/>
          </a:xfrm>
          <a:prstGeom prst="rect">
            <a:avLst/>
          </a:prstGeom>
          <a:noFill/>
          <a:ln>
            <a:noFill/>
          </a:ln>
        </p:spPr>
        <p:txBody>
          <a:bodyPr anchorCtr="0" anchor="b" bIns="49450" lIns="95125" spcFirstLastPara="1" rIns="95125" wrap="square" tIns="494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p9:notes"/>
          <p:cNvSpPr txBox="1"/>
          <p:nvPr>
            <p:ph idx="11" type="ftr"/>
          </p:nvPr>
        </p:nvSpPr>
        <p:spPr>
          <a:xfrm>
            <a:off x="407375" y="8662800"/>
            <a:ext cx="5813001" cy="546184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Enabling Business Agility | www.AgilityHealthRadar.com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10:notes"/>
          <p:cNvSpPr/>
          <p:nvPr>
            <p:ph idx="2" type="sldImg"/>
          </p:nvPr>
        </p:nvSpPr>
        <p:spPr>
          <a:xfrm>
            <a:off x="-447675" y="231775"/>
            <a:ext cx="8061325" cy="45354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92" name="Google Shape;1492;p10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-107950" lvl="0" marL="17145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93" name="Google Shape;1493;p10:notes"/>
          <p:cNvSpPr txBox="1"/>
          <p:nvPr>
            <p:ph idx="12" type="sldNum"/>
          </p:nvPr>
        </p:nvSpPr>
        <p:spPr>
          <a:xfrm>
            <a:off x="6421121" y="9119474"/>
            <a:ext cx="887307" cy="475059"/>
          </a:xfrm>
          <a:prstGeom prst="rect">
            <a:avLst/>
          </a:prstGeom>
          <a:noFill/>
          <a:ln>
            <a:noFill/>
          </a:ln>
        </p:spPr>
        <p:txBody>
          <a:bodyPr anchorCtr="0" anchor="b" bIns="49450" lIns="95125" spcFirstLastPara="1" rIns="95125" wrap="square" tIns="494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4" name="Google Shape;1494;p10:notes"/>
          <p:cNvSpPr txBox="1"/>
          <p:nvPr>
            <p:ph idx="11" type="ftr"/>
          </p:nvPr>
        </p:nvSpPr>
        <p:spPr>
          <a:xfrm>
            <a:off x="585260" y="8959064"/>
            <a:ext cx="6087797" cy="564863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Enabling Business Agility | www.AgilityHealthRadar.com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1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03" name="Google Shape;1503;p11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11:notes"/>
          <p:cNvSpPr txBox="1"/>
          <p:nvPr>
            <p:ph idx="12" type="sldNum"/>
          </p:nvPr>
        </p:nvSpPr>
        <p:spPr>
          <a:xfrm>
            <a:off x="6421121" y="9119474"/>
            <a:ext cx="887307" cy="475059"/>
          </a:xfrm>
          <a:prstGeom prst="rect">
            <a:avLst/>
          </a:prstGeom>
          <a:noFill/>
          <a:ln>
            <a:noFill/>
          </a:ln>
        </p:spPr>
        <p:txBody>
          <a:bodyPr anchorCtr="0" anchor="b" bIns="49450" lIns="95125" spcFirstLastPara="1" rIns="95125" wrap="square" tIns="494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12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0" name="Google Shape;1510;p12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13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18" name="Google Shape;1518;p13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Google Shape;1519;p13:notes"/>
          <p:cNvSpPr txBox="1"/>
          <p:nvPr>
            <p:ph idx="12" type="sldNum"/>
          </p:nvPr>
        </p:nvSpPr>
        <p:spPr>
          <a:xfrm>
            <a:off x="6421121" y="9119474"/>
            <a:ext cx="887307" cy="475059"/>
          </a:xfrm>
          <a:prstGeom prst="rect">
            <a:avLst/>
          </a:prstGeom>
          <a:noFill/>
          <a:ln>
            <a:noFill/>
          </a:ln>
        </p:spPr>
        <p:txBody>
          <a:bodyPr anchorCtr="0" anchor="b" bIns="49450" lIns="95125" spcFirstLastPara="1" rIns="95125" wrap="square" tIns="49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20" name="Google Shape;1520;p13:notes"/>
          <p:cNvSpPr txBox="1"/>
          <p:nvPr>
            <p:ph idx="11" type="ftr"/>
          </p:nvPr>
        </p:nvSpPr>
        <p:spPr>
          <a:xfrm>
            <a:off x="585260" y="8959064"/>
            <a:ext cx="6087797" cy="564863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Copyright(c) Agile Transformation Inc. | Building Lean High Performing Teams! | www.AgileTransformation.com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2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69" name="Google Shape;1169;p2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2:notes"/>
          <p:cNvSpPr txBox="1"/>
          <p:nvPr>
            <p:ph idx="12" type="sldNum"/>
          </p:nvPr>
        </p:nvSpPr>
        <p:spPr>
          <a:xfrm>
            <a:off x="6421121" y="9119474"/>
            <a:ext cx="887307" cy="475059"/>
          </a:xfrm>
          <a:prstGeom prst="rect">
            <a:avLst/>
          </a:prstGeom>
          <a:noFill/>
          <a:ln>
            <a:noFill/>
          </a:ln>
        </p:spPr>
        <p:txBody>
          <a:bodyPr anchorCtr="0" anchor="b" bIns="49450" lIns="95125" spcFirstLastPara="1" rIns="95125" wrap="square" tIns="49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14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30" name="Google Shape;1530;p14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1" name="Google Shape;1531;p14:notes"/>
          <p:cNvSpPr txBox="1"/>
          <p:nvPr>
            <p:ph idx="12" type="sldNum"/>
          </p:nvPr>
        </p:nvSpPr>
        <p:spPr>
          <a:xfrm>
            <a:off x="6421121" y="9119474"/>
            <a:ext cx="887307" cy="475059"/>
          </a:xfrm>
          <a:prstGeom prst="rect">
            <a:avLst/>
          </a:prstGeom>
          <a:noFill/>
          <a:ln>
            <a:noFill/>
          </a:ln>
        </p:spPr>
        <p:txBody>
          <a:bodyPr anchorCtr="0" anchor="b" bIns="49450" lIns="95125" spcFirstLastPara="1" rIns="95125" wrap="square" tIns="494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2" name="Google Shape;1532;p14:notes"/>
          <p:cNvSpPr txBox="1"/>
          <p:nvPr>
            <p:ph idx="11" type="ftr"/>
          </p:nvPr>
        </p:nvSpPr>
        <p:spPr>
          <a:xfrm>
            <a:off x="585260" y="8959064"/>
            <a:ext cx="6087797" cy="564863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Building Lean High Performing Teams! | www.AgileTransformation.com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15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44" name="Google Shape;1544;p15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5" name="Google Shape;1545;p15:notes"/>
          <p:cNvSpPr txBox="1"/>
          <p:nvPr>
            <p:ph idx="12" type="sldNum"/>
          </p:nvPr>
        </p:nvSpPr>
        <p:spPr>
          <a:xfrm>
            <a:off x="6421121" y="9119474"/>
            <a:ext cx="887307" cy="475059"/>
          </a:xfrm>
          <a:prstGeom prst="rect">
            <a:avLst/>
          </a:prstGeom>
          <a:noFill/>
          <a:ln>
            <a:noFill/>
          </a:ln>
        </p:spPr>
        <p:txBody>
          <a:bodyPr anchorCtr="0" anchor="b" bIns="49450" lIns="95125" spcFirstLastPara="1" rIns="95125" wrap="square" tIns="494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6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9" name="Google Shape;1559;p16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17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89" name="Google Shape;1589;p17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0" name="Google Shape;1590;p17:notes"/>
          <p:cNvSpPr txBox="1"/>
          <p:nvPr>
            <p:ph idx="12" type="sldNum"/>
          </p:nvPr>
        </p:nvSpPr>
        <p:spPr>
          <a:xfrm>
            <a:off x="6421121" y="9119474"/>
            <a:ext cx="887307" cy="475059"/>
          </a:xfrm>
          <a:prstGeom prst="rect">
            <a:avLst/>
          </a:prstGeom>
          <a:noFill/>
          <a:ln>
            <a:noFill/>
          </a:ln>
        </p:spPr>
        <p:txBody>
          <a:bodyPr anchorCtr="0" anchor="b" bIns="49450" lIns="95125" spcFirstLastPara="1" rIns="95125" wrap="square" tIns="494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9:notes"/>
          <p:cNvSpPr txBox="1"/>
          <p:nvPr>
            <p:ph idx="1" type="body"/>
          </p:nvPr>
        </p:nvSpPr>
        <p:spPr>
          <a:xfrm>
            <a:off x="763326" y="4710097"/>
            <a:ext cx="6106500" cy="4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625" lIns="100625" spcFirstLastPara="1" rIns="100625" wrap="square" tIns="1006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imes New Roman"/>
              <a:buNone/>
            </a:pPr>
            <a:r>
              <a:rPr lang="en-US" sz="11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97" name="Google Shape;1597;p19:notes"/>
          <p:cNvSpPr/>
          <p:nvPr>
            <p:ph idx="2" type="sldImg"/>
          </p:nvPr>
        </p:nvSpPr>
        <p:spPr>
          <a:xfrm>
            <a:off x="508000" y="742950"/>
            <a:ext cx="6615113" cy="372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18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4" name="Google Shape;1614;p18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500" lIns="97000" spcFirstLastPara="1" rIns="97000" wrap="square" tIns="48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id="1615" name="Google Shape;1615;p18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00" lIns="97000" spcFirstLastPara="1" rIns="97000" wrap="square" tIns="48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6" name="Google Shape;1616;p18:notes"/>
          <p:cNvSpPr txBox="1"/>
          <p:nvPr>
            <p:ph idx="11" type="ftr"/>
          </p:nvPr>
        </p:nvSpPr>
        <p:spPr>
          <a:xfrm>
            <a:off x="0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00" lIns="97000" spcFirstLastPara="1" rIns="97000" wrap="square" tIns="48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Enabling Business Agility | www.AgilityHealthRadar.com 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20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22" name="Google Shape;1622;p20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3" name="Google Shape;1623;p20:notes"/>
          <p:cNvSpPr txBox="1"/>
          <p:nvPr>
            <p:ph idx="12" type="sldNum"/>
          </p:nvPr>
        </p:nvSpPr>
        <p:spPr>
          <a:xfrm>
            <a:off x="6421121" y="9119474"/>
            <a:ext cx="887307" cy="475059"/>
          </a:xfrm>
          <a:prstGeom prst="rect">
            <a:avLst/>
          </a:prstGeom>
          <a:noFill/>
          <a:ln>
            <a:noFill/>
          </a:ln>
        </p:spPr>
        <p:txBody>
          <a:bodyPr anchorCtr="0" anchor="b" bIns="49450" lIns="95125" spcFirstLastPara="1" rIns="95125" wrap="square" tIns="49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4" name="Google Shape;1624;p20:notes"/>
          <p:cNvSpPr txBox="1"/>
          <p:nvPr>
            <p:ph idx="11" type="ftr"/>
          </p:nvPr>
        </p:nvSpPr>
        <p:spPr>
          <a:xfrm>
            <a:off x="585260" y="8959064"/>
            <a:ext cx="6087797" cy="564863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Copyright(c) Agile Transformation Inc. | Building Lean High Performing Teams! | www.AgileTransformation.com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1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p21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22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22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23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Google Shape;1651;p23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24fe724eca4_0_1128:notes"/>
          <p:cNvSpPr/>
          <p:nvPr>
            <p:ph idx="2" type="sldImg"/>
          </p:nvPr>
        </p:nvSpPr>
        <p:spPr>
          <a:xfrm>
            <a:off x="135467" y="60008"/>
            <a:ext cx="7523400" cy="416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6" name="Google Shape;1176;g24fe724eca4_0_1128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500" lIns="97000" spcFirstLastPara="1" rIns="97000" wrap="square" tIns="48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What do you expect of your teams and their leaders?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Be your whole person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alignment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communications - 360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vulnerable to elevate issues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Enteprise - team - self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high standards, have fun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supported teams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commit to work in a healthy way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transparency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having fun - team is working on thing they are passionate about and enjoying their work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safe environment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environment of trust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need to win as an organization - kick the grass’s ass not each others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productivity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wants team to grow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value add work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choosing the greater good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understanding strategy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intentionality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diversity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competency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open to change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rPr lang="en-US"/>
              <a:t>What is working well/not?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77" name="Google Shape;1177;g24fe724eca4_0_1128:notes"/>
          <p:cNvSpPr txBox="1"/>
          <p:nvPr>
            <p:ph idx="11" type="ftr"/>
          </p:nvPr>
        </p:nvSpPr>
        <p:spPr>
          <a:xfrm>
            <a:off x="0" y="9119474"/>
            <a:ext cx="31698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00" lIns="97000" spcFirstLastPara="1" rIns="97000" wrap="square" tIns="485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>
                <a:solidFill>
                  <a:srgbClr val="000000"/>
                </a:solidFill>
              </a:rPr>
              <a:t>Copyright(c) Agile Transformation Inc. |  www.AgilityHealthRadar.com/EBA | Enabling Business Agility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78" name="Google Shape;1178;g24fe724eca4_0_1128:notes"/>
          <p:cNvSpPr txBox="1"/>
          <p:nvPr>
            <p:ph idx="12" type="sldNum"/>
          </p:nvPr>
        </p:nvSpPr>
        <p:spPr>
          <a:xfrm>
            <a:off x="4143587" y="9119474"/>
            <a:ext cx="31698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00" lIns="97000" spcFirstLastPara="1" rIns="97000" wrap="square" tIns="48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24:notes"/>
          <p:cNvSpPr/>
          <p:nvPr>
            <p:ph idx="2" type="sldImg"/>
          </p:nvPr>
        </p:nvSpPr>
        <p:spPr>
          <a:xfrm>
            <a:off x="-423863" y="239713"/>
            <a:ext cx="8324851" cy="4683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6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60" name="Google Shape;1660;p24:notes"/>
          <p:cNvSpPr txBox="1"/>
          <p:nvPr>
            <p:ph idx="1" type="body"/>
          </p:nvPr>
        </p:nvSpPr>
        <p:spPr>
          <a:xfrm>
            <a:off x="568960" y="5280661"/>
            <a:ext cx="6258560" cy="35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9450" lIns="95125" spcFirstLastPara="1" rIns="95125" wrap="square" tIns="49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1" name="Google Shape;1661;p24:notes"/>
          <p:cNvSpPr txBox="1"/>
          <p:nvPr>
            <p:ph idx="12" type="sldNum"/>
          </p:nvPr>
        </p:nvSpPr>
        <p:spPr>
          <a:xfrm>
            <a:off x="6421121" y="9119474"/>
            <a:ext cx="887307" cy="475059"/>
          </a:xfrm>
          <a:prstGeom prst="rect">
            <a:avLst/>
          </a:prstGeom>
          <a:noFill/>
          <a:ln>
            <a:noFill/>
          </a:ln>
        </p:spPr>
        <p:txBody>
          <a:bodyPr anchorCtr="0" anchor="b" bIns="49450" lIns="95125" spcFirstLastPara="1" rIns="95125" wrap="square" tIns="49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2" name="Google Shape;1662;p24:notes"/>
          <p:cNvSpPr txBox="1"/>
          <p:nvPr>
            <p:ph idx="11" type="ftr"/>
          </p:nvPr>
        </p:nvSpPr>
        <p:spPr>
          <a:xfrm>
            <a:off x="585260" y="8959064"/>
            <a:ext cx="6087797" cy="564863"/>
          </a:xfrm>
          <a:prstGeom prst="rect">
            <a:avLst/>
          </a:prstGeom>
          <a:noFill/>
          <a:ln>
            <a:noFill/>
          </a:ln>
        </p:spPr>
        <p:txBody>
          <a:bodyPr anchorCtr="0" anchor="b" bIns="48300" lIns="96625" spcFirstLastPara="1" rIns="96625" wrap="square" tIns="48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Copyright(c) Agile Transformation Inc. | Building Lean High Performing Teams! | www.AgileTransformation.com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3:notes"/>
          <p:cNvSpPr/>
          <p:nvPr>
            <p:ph idx="2" type="sldImg"/>
          </p:nvPr>
        </p:nvSpPr>
        <p:spPr>
          <a:xfrm>
            <a:off x="130175" y="84138"/>
            <a:ext cx="7489825" cy="42132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7" name="Google Shape;1187;p3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500" lIns="97000" spcFirstLastPara="1" rIns="97000" wrap="square" tIns="48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id="1188" name="Google Shape;1188;p3:notes"/>
          <p:cNvSpPr txBox="1"/>
          <p:nvPr>
            <p:ph idx="11" type="ftr"/>
          </p:nvPr>
        </p:nvSpPr>
        <p:spPr>
          <a:xfrm>
            <a:off x="0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00" lIns="97000" spcFirstLastPara="1" rIns="97000" wrap="square" tIns="48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Building Lean High Performing Teams! | www.AgileTransformation.com</a:t>
            </a:r>
            <a:endParaRPr b="0" i="1" sz="11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9" name="Google Shape;1189;p3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00" lIns="97000" spcFirstLastPara="1" rIns="97000" wrap="square" tIns="48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4:notes"/>
          <p:cNvSpPr/>
          <p:nvPr>
            <p:ph idx="2" type="sldImg"/>
          </p:nvPr>
        </p:nvSpPr>
        <p:spPr>
          <a:xfrm>
            <a:off x="180975" y="104775"/>
            <a:ext cx="7453313" cy="41925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5" name="Google Shape;1195;p4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500" lIns="97000" spcFirstLastPara="1" rIns="97000" wrap="square" tIns="48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id="1196" name="Google Shape;1196;p4:notes"/>
          <p:cNvSpPr txBox="1"/>
          <p:nvPr>
            <p:ph idx="11" type="ftr"/>
          </p:nvPr>
        </p:nvSpPr>
        <p:spPr>
          <a:xfrm>
            <a:off x="0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00" lIns="97000" spcFirstLastPara="1" rIns="97000" wrap="square" tIns="48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Copyright(c) Agile Transformation Inc. | Building Lean High Performing Teams! | www.AgileTransformation.com</a:t>
            </a:r>
            <a:endParaRPr b="0" i="1" sz="11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4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00" lIns="97000" spcFirstLastPara="1" rIns="97000" wrap="square" tIns="48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24fe724f281_0_1695:notes"/>
          <p:cNvSpPr/>
          <p:nvPr>
            <p:ph idx="2" type="sldImg"/>
          </p:nvPr>
        </p:nvSpPr>
        <p:spPr>
          <a:xfrm>
            <a:off x="487680" y="756761"/>
            <a:ext cx="6827400" cy="378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6" name="Google Shape;1216;g24fe724f281_0_1695:notes"/>
          <p:cNvSpPr txBox="1"/>
          <p:nvPr>
            <p:ph idx="1" type="body"/>
          </p:nvPr>
        </p:nvSpPr>
        <p:spPr>
          <a:xfrm>
            <a:off x="780288" y="4788599"/>
            <a:ext cx="6242100" cy="45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75" lIns="102925" spcFirstLastPara="1" rIns="102925" wrap="square" tIns="514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17" name="Google Shape;1217;g24fe724f281_0_1695:notes"/>
          <p:cNvSpPr txBox="1"/>
          <p:nvPr>
            <p:ph idx="12" type="sldNum"/>
          </p:nvPr>
        </p:nvSpPr>
        <p:spPr>
          <a:xfrm>
            <a:off x="4419826" y="9575448"/>
            <a:ext cx="3381000" cy="504000"/>
          </a:xfrm>
          <a:prstGeom prst="rect">
            <a:avLst/>
          </a:prstGeom>
          <a:noFill/>
          <a:ln>
            <a:noFill/>
          </a:ln>
        </p:spPr>
        <p:txBody>
          <a:bodyPr anchorCtr="0" anchor="b" bIns="51475" lIns="102925" spcFirstLastPara="1" rIns="102925" wrap="square" tIns="514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24fe724eca4_0_708:notes"/>
          <p:cNvSpPr/>
          <p:nvPr>
            <p:ph idx="2" type="sldImg"/>
          </p:nvPr>
        </p:nvSpPr>
        <p:spPr>
          <a:xfrm>
            <a:off x="731520" y="1200150"/>
            <a:ext cx="5852100" cy="324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6" name="Google Shape;1236;g24fe724eca4_0_708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500" lIns="97000" spcFirstLastPara="1" rIns="97000" wrap="square" tIns="48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237" name="Google Shape;1237;g24fe724eca4_0_708:notes"/>
          <p:cNvSpPr txBox="1"/>
          <p:nvPr>
            <p:ph idx="12" type="sldNum"/>
          </p:nvPr>
        </p:nvSpPr>
        <p:spPr>
          <a:xfrm>
            <a:off x="4143587" y="9119474"/>
            <a:ext cx="31698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00" lIns="97000" spcFirstLastPara="1" rIns="97000" wrap="square" tIns="48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24fe724f281_0_993:notes"/>
          <p:cNvSpPr/>
          <p:nvPr>
            <p:ph idx="2" type="sldImg"/>
          </p:nvPr>
        </p:nvSpPr>
        <p:spPr>
          <a:xfrm>
            <a:off x="69427" y="80010"/>
            <a:ext cx="7659000" cy="4240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3" name="Google Shape;1283;g24fe724f281_0_993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500" lIns="97000" spcFirstLastPara="1" rIns="97000" wrap="square" tIns="48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84" name="Google Shape;1284;g24fe724f281_0_993:notes"/>
          <p:cNvSpPr txBox="1"/>
          <p:nvPr>
            <p:ph idx="11" type="ftr"/>
          </p:nvPr>
        </p:nvSpPr>
        <p:spPr>
          <a:xfrm>
            <a:off x="0" y="9119474"/>
            <a:ext cx="31698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00" lIns="97000" spcFirstLastPara="1" rIns="97000" wrap="square" tIns="48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Copyright © AgilityHealth | Enabling Enterprise Business Agility | www.AgilityHealthRadar.com/EBA</a:t>
            </a:r>
            <a:endParaRPr/>
          </a:p>
        </p:txBody>
      </p:sp>
      <p:sp>
        <p:nvSpPr>
          <p:cNvPr id="1285" name="Google Shape;1285;g24fe724f281_0_993:notes"/>
          <p:cNvSpPr txBox="1"/>
          <p:nvPr>
            <p:ph idx="12" type="sldNum"/>
          </p:nvPr>
        </p:nvSpPr>
        <p:spPr>
          <a:xfrm>
            <a:off x="4143587" y="9119474"/>
            <a:ext cx="31698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8500" lIns="97000" spcFirstLastPara="1" rIns="97000" wrap="square" tIns="48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24fe724f281_0_1003:notes"/>
          <p:cNvSpPr txBox="1"/>
          <p:nvPr>
            <p:ph idx="1" type="body"/>
          </p:nvPr>
        </p:nvSpPr>
        <p:spPr>
          <a:xfrm>
            <a:off x="731520" y="4620578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500" lIns="97000" spcFirstLastPara="1" rIns="97000" wrap="square" tIns="48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1294" name="Google Shape;1294;g24fe724f281_0_1003:notes"/>
          <p:cNvSpPr/>
          <p:nvPr>
            <p:ph idx="2" type="sldImg"/>
          </p:nvPr>
        </p:nvSpPr>
        <p:spPr>
          <a:xfrm>
            <a:off x="731520" y="1200150"/>
            <a:ext cx="5852100" cy="3240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62.png"/><Relationship Id="rId4" Type="http://schemas.openxmlformats.org/officeDocument/2006/relationships/image" Target="../media/image1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8.png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9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8.png"/><Relationship Id="rId3" Type="http://schemas.openxmlformats.org/officeDocument/2006/relationships/image" Target="../media/image81.png"/><Relationship Id="rId4" Type="http://schemas.openxmlformats.org/officeDocument/2006/relationships/image" Target="../media/image87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62.png"/><Relationship Id="rId4" Type="http://schemas.openxmlformats.org/officeDocument/2006/relationships/image" Target="../media/image1.png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Relationship Id="rId4" Type="http://schemas.openxmlformats.org/officeDocument/2006/relationships/image" Target="../media/image62.png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8.png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9.png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1.png"/><Relationship Id="rId3" Type="http://schemas.openxmlformats.org/officeDocument/2006/relationships/image" Target="../media/image56.png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3.png"/><Relationship Id="rId3" Type="http://schemas.openxmlformats.org/officeDocument/2006/relationships/image" Target="../media/image102.png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9.png"/><Relationship Id="rId3" Type="http://schemas.openxmlformats.org/officeDocument/2006/relationships/image" Target="../media/image30.png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Relationship Id="rId4" Type="http://schemas.openxmlformats.org/officeDocument/2006/relationships/image" Target="../media/image43.png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8.png"/><Relationship Id="rId3" Type="http://schemas.openxmlformats.org/officeDocument/2006/relationships/image" Target="../media/image40.png"/><Relationship Id="rId4" Type="http://schemas.openxmlformats.org/officeDocument/2006/relationships/image" Target="../media/image13.png"/><Relationship Id="rId5" Type="http://schemas.openxmlformats.org/officeDocument/2006/relationships/image" Target="../media/image9.png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Relationship Id="rId3" Type="http://schemas.openxmlformats.org/officeDocument/2006/relationships/image" Target="../media/image43.png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5.png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3.png"/><Relationship Id="rId3" Type="http://schemas.openxmlformats.org/officeDocument/2006/relationships/image" Target="../media/image102.png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0.png"/><Relationship Id="rId3" Type="http://schemas.openxmlformats.org/officeDocument/2006/relationships/image" Target="../media/image49.png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6.png"/><Relationship Id="rId3" Type="http://schemas.openxmlformats.org/officeDocument/2006/relationships/image" Target="../media/image30.png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3.png"/><Relationship Id="rId4" Type="http://schemas.openxmlformats.org/officeDocument/2006/relationships/image" Target="../media/image4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4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30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2.png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20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png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4.png"/><Relationship Id="rId3" Type="http://schemas.openxmlformats.org/officeDocument/2006/relationships/image" Target="../media/image28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4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6.png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5" Type="http://schemas.openxmlformats.org/officeDocument/2006/relationships/image" Target="../media/image28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8.png"/><Relationship Id="rId3" Type="http://schemas.openxmlformats.org/officeDocument/2006/relationships/image" Target="../media/image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5.png"/><Relationship Id="rId3" Type="http://schemas.openxmlformats.org/officeDocument/2006/relationships/image" Target="../media/image34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8.png"/><Relationship Id="rId3" Type="http://schemas.openxmlformats.org/officeDocument/2006/relationships/image" Target="../media/image1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8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4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7.png"/><Relationship Id="rId3" Type="http://schemas.openxmlformats.org/officeDocument/2006/relationships/image" Target="../media/image51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0.png"/><Relationship Id="rId3" Type="http://schemas.openxmlformats.org/officeDocument/2006/relationships/image" Target="../media/image49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6.png"/><Relationship Id="rId3" Type="http://schemas.openxmlformats.org/officeDocument/2006/relationships/image" Target="../media/image53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5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1.png"/><Relationship Id="rId3" Type="http://schemas.openxmlformats.org/officeDocument/2006/relationships/image" Target="../media/image56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9.png"/><Relationship Id="rId3" Type="http://schemas.openxmlformats.org/officeDocument/2006/relationships/image" Target="../media/image30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8.png"/><Relationship Id="rId3" Type="http://schemas.openxmlformats.org/officeDocument/2006/relationships/image" Target="../media/image60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" showMasterSp="0">
  <p:cSld name="Title Slide - Op 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6"/>
          <p:cNvPicPr preferRelativeResize="0"/>
          <p:nvPr/>
        </p:nvPicPr>
        <p:blipFill rotWithShape="1">
          <a:blip r:embed="rId2">
            <a:alphaModFix amt="78000"/>
          </a:blip>
          <a:srcRect b="27691" l="20169" r="0" t="3077"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6"/>
          <p:cNvSpPr/>
          <p:nvPr/>
        </p:nvSpPr>
        <p:spPr>
          <a:xfrm>
            <a:off x="1" y="4504554"/>
            <a:ext cx="12189052" cy="16676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6"/>
          <p:cNvSpPr txBox="1"/>
          <p:nvPr>
            <p:ph idx="1" type="body"/>
          </p:nvPr>
        </p:nvSpPr>
        <p:spPr>
          <a:xfrm>
            <a:off x="2286001" y="4869873"/>
            <a:ext cx="9903052" cy="921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b="0" i="0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" name="Google Shape;2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26"/>
          <p:cNvGrpSpPr/>
          <p:nvPr/>
        </p:nvGrpSpPr>
        <p:grpSpPr>
          <a:xfrm>
            <a:off x="3581402" y="639862"/>
            <a:ext cx="9108919" cy="1461939"/>
            <a:chOff x="4896403" y="1205061"/>
            <a:chExt cx="9108919" cy="1461938"/>
          </a:xfrm>
        </p:grpSpPr>
        <p:sp>
          <p:nvSpPr>
            <p:cNvPr id="30" name="Google Shape;30;p26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31" name="Google Shape;31;p26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7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32" name="Google Shape;32;p26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33" name="Google Shape;33;p26"/>
          <p:cNvPicPr preferRelativeResize="0"/>
          <p:nvPr/>
        </p:nvPicPr>
        <p:blipFill rotWithShape="1">
          <a:blip r:embed="rId4">
            <a:alphaModFix/>
          </a:blip>
          <a:srcRect b="-4520" l="47139" r="0" t="-1936"/>
          <a:stretch/>
        </p:blipFill>
        <p:spPr>
          <a:xfrm>
            <a:off x="0" y="1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6"/>
          <p:cNvPicPr preferRelativeResize="0"/>
          <p:nvPr/>
        </p:nvPicPr>
        <p:blipFill rotWithShape="1">
          <a:blip r:embed="rId2">
            <a:alphaModFix amt="78000"/>
          </a:blip>
          <a:srcRect b="27691" l="20169" r="0" t="3077"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6"/>
          <p:cNvSpPr/>
          <p:nvPr/>
        </p:nvSpPr>
        <p:spPr>
          <a:xfrm>
            <a:off x="1" y="4504554"/>
            <a:ext cx="12189052" cy="16676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37;p26"/>
          <p:cNvGrpSpPr/>
          <p:nvPr/>
        </p:nvGrpSpPr>
        <p:grpSpPr>
          <a:xfrm>
            <a:off x="3581402" y="639862"/>
            <a:ext cx="9108919" cy="1461939"/>
            <a:chOff x="4896403" y="1205061"/>
            <a:chExt cx="9108919" cy="1461938"/>
          </a:xfrm>
        </p:grpSpPr>
        <p:sp>
          <p:nvSpPr>
            <p:cNvPr id="38" name="Google Shape;38;p26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39" name="Google Shape;39;p26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2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40" name="Google Shape;40;p26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41" name="Google Shape;41;p26"/>
          <p:cNvPicPr preferRelativeResize="0"/>
          <p:nvPr/>
        </p:nvPicPr>
        <p:blipFill rotWithShape="1">
          <a:blip r:embed="rId4">
            <a:alphaModFix/>
          </a:blip>
          <a:srcRect b="-4520" l="47139" r="0" t="-1936"/>
          <a:stretch/>
        </p:blipFill>
        <p:spPr>
          <a:xfrm>
            <a:off x="0" y="1"/>
            <a:ext cx="3160435" cy="636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ogo Top Right" showMasterSp="0">
  <p:cSld name="Title - Logo Top Right">
    <p:bg>
      <p:bgPr>
        <a:solidFill>
          <a:schemeClr val="l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0"/>
          <p:cNvSpPr/>
          <p:nvPr/>
        </p:nvSpPr>
        <p:spPr>
          <a:xfrm>
            <a:off x="381000" y="6400800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1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sp>
        <p:nvSpPr>
          <p:cNvPr id="115" name="Google Shape;115;p40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6" name="Google Shape;116;p40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" name="Google Shape;117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0"/>
          <p:cNvSpPr/>
          <p:nvPr/>
        </p:nvSpPr>
        <p:spPr>
          <a:xfrm>
            <a:off x="381000" y="6400800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cxnSp>
        <p:nvCxnSpPr>
          <p:cNvPr id="119" name="Google Shape;119;p40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" name="Google Shape;120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4fe724f281_0_1177"/>
          <p:cNvSpPr txBox="1"/>
          <p:nvPr>
            <p:ph type="title"/>
          </p:nvPr>
        </p:nvSpPr>
        <p:spPr>
          <a:xfrm>
            <a:off x="831850" y="1709740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Open Sans Light"/>
              <a:buNone/>
              <a:defRPr sz="495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8" name="Google Shape;668;g24fe724f281_0_1177"/>
          <p:cNvSpPr txBox="1"/>
          <p:nvPr>
            <p:ph idx="1" type="body"/>
          </p:nvPr>
        </p:nvSpPr>
        <p:spPr>
          <a:xfrm>
            <a:off x="831850" y="4589465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rgbClr val="98999A"/>
              </a:buClr>
              <a:buSzPts val="1980"/>
              <a:buNone/>
              <a:defRPr sz="1979">
                <a:solidFill>
                  <a:srgbClr val="98999A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650"/>
              <a:buNone/>
              <a:defRPr sz="1650">
                <a:solidFill>
                  <a:srgbClr val="98999A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485"/>
              <a:buNone/>
              <a:defRPr sz="1485">
                <a:solidFill>
                  <a:srgbClr val="98999A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Question TItle - Role Agility">
  <p:cSld name="1_Question TItle - Role Agility">
    <p:bg>
      <p:bgPr>
        <a:solidFill>
          <a:schemeClr val="lt1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4fe724f281_0_1180"/>
          <p:cNvSpPr txBox="1"/>
          <p:nvPr>
            <p:ph type="title"/>
          </p:nvPr>
        </p:nvSpPr>
        <p:spPr>
          <a:xfrm>
            <a:off x="478436" y="152400"/>
            <a:ext cx="11235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1" name="Google Shape;671;g24fe724f281_0_118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4fe724f281_0_1183"/>
          <p:cNvSpPr txBox="1"/>
          <p:nvPr>
            <p:ph type="title"/>
          </p:nvPr>
        </p:nvSpPr>
        <p:spPr>
          <a:xfrm>
            <a:off x="47219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g24fe724f281_0_1183"/>
          <p:cNvSpPr txBox="1"/>
          <p:nvPr>
            <p:ph idx="1" type="body"/>
          </p:nvPr>
        </p:nvSpPr>
        <p:spPr>
          <a:xfrm>
            <a:off x="472190" y="1408175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4fe724f281_0_1186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7" name="Google Shape;677;g24fe724f281_0_1186"/>
          <p:cNvSpPr txBox="1"/>
          <p:nvPr>
            <p:ph idx="1" type="body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 Grey Radar" showMasterSp="0">
  <p:cSld name="2_Dark Grey Radar 2">
    <p:bg>
      <p:bgPr>
        <a:solidFill>
          <a:schemeClr val="lt1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4fe724f281_0_1189"/>
          <p:cNvSpPr/>
          <p:nvPr/>
        </p:nvSpPr>
        <p:spPr>
          <a:xfrm rot="-5400000">
            <a:off x="6333136" y="998999"/>
            <a:ext cx="6858000" cy="48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g24fe724f281_0_1189"/>
          <p:cNvSpPr txBox="1"/>
          <p:nvPr>
            <p:ph type="title"/>
          </p:nvPr>
        </p:nvSpPr>
        <p:spPr>
          <a:xfrm>
            <a:off x="7800151" y="1700800"/>
            <a:ext cx="39237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/>
        </p:txBody>
      </p:sp>
      <p:sp>
        <p:nvSpPr>
          <p:cNvPr id="681" name="Google Shape;681;g24fe724f281_0_1189"/>
          <p:cNvSpPr txBox="1"/>
          <p:nvPr/>
        </p:nvSpPr>
        <p:spPr>
          <a:xfrm>
            <a:off x="1365484" y="1418931"/>
            <a:ext cx="5221500" cy="3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t/>
            </a:r>
            <a:endParaRPr b="0" i="0" sz="6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" showMasterSp="0">
  <p:cSld name="Title Slide - Op 1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g24fe724f281_0_1193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g24fe724f281_0_1193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5" name="Google Shape;685;g24fe724f281_0_1193"/>
          <p:cNvPicPr preferRelativeResize="0"/>
          <p:nvPr/>
        </p:nvPicPr>
        <p:blipFill rotWithShape="1">
          <a:blip r:embed="rId3">
            <a:alphaModFix/>
          </a:blip>
          <a:srcRect b="-4524" l="0" r="0" t="-1937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g24fe724f281_0_1193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g24fe724f281_0_1193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8" name="Google Shape;688;g24fe724f281_0_11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24fe724f281_0_1193"/>
          <p:cNvPicPr preferRelativeResize="0"/>
          <p:nvPr/>
        </p:nvPicPr>
        <p:blipFill rotWithShape="1">
          <a:blip r:embed="rId3">
            <a:alphaModFix/>
          </a:blip>
          <a:srcRect b="-4524" l="0" r="0" t="-1937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g24fe724f281_0_11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g24fe724f281_0_1193"/>
          <p:cNvSpPr txBox="1"/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2" name="Google Shape;692;g24fe724f281_0_1193"/>
          <p:cNvSpPr txBox="1"/>
          <p:nvPr>
            <p:ph idx="2" type="title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2" showMasterSp="0">
  <p:cSld name="Title Slide - Op2"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g24fe724f281_0_1204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g24fe724f281_0_1204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" name="Google Shape;696;g24fe724f281_0_1204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g24fe724f281_0_1204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8" name="Google Shape;698;g24fe724f281_0_1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g24fe724f281_0_12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g24fe724f281_0_1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1" name="Google Shape;701;g24fe724f281_0_1204"/>
          <p:cNvGrpSpPr/>
          <p:nvPr/>
        </p:nvGrpSpPr>
        <p:grpSpPr>
          <a:xfrm>
            <a:off x="3200400" y="1646775"/>
            <a:ext cx="8789300" cy="1461918"/>
            <a:chOff x="4896401" y="1205061"/>
            <a:chExt cx="8789300" cy="1461918"/>
          </a:xfrm>
        </p:grpSpPr>
        <p:sp>
          <p:nvSpPr>
            <p:cNvPr id="702" name="Google Shape;702;g24fe724f281_0_1204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g24fe724f281_0_1204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b="0" i="0" sz="7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g24fe724f281_0_1204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5" name="Google Shape;705;g24fe724f281_0_12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g24fe724f281_0_1204"/>
          <p:cNvSpPr txBox="1"/>
          <p:nvPr>
            <p:ph type="title"/>
          </p:nvPr>
        </p:nvSpPr>
        <p:spPr>
          <a:xfrm>
            <a:off x="-43525" y="4192475"/>
            <a:ext cx="122355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 - Op 3" showMasterSp="0">
  <p:cSld name="1_Title Slide - Op 3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g24fe724f281_0_1218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0"/>
            <a:ext cx="12191999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g24fe724f281_0_1218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g24fe724f281_0_1218"/>
          <p:cNvSpPr txBox="1"/>
          <p:nvPr/>
        </p:nvSpPr>
        <p:spPr>
          <a:xfrm>
            <a:off x="2895601" y="3300314"/>
            <a:ext cx="835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g24fe724f281_0_1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g24fe724f281_0_1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3" name="Google Shape;713;g24fe724f281_0_1218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4" name="Google Shape;714;g24fe724f281_0_1218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0"/>
            <a:ext cx="12191999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24fe724f281_0_1218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g24fe724f281_0_1218"/>
          <p:cNvSpPr txBox="1"/>
          <p:nvPr/>
        </p:nvSpPr>
        <p:spPr>
          <a:xfrm>
            <a:off x="3017600" y="3300325"/>
            <a:ext cx="7471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" name="Google Shape;717;g24fe724f281_0_1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g24fe724f281_0_1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9" name="Google Shape;719;g24fe724f281_0_1218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0" name="Google Shape;720;g24fe724f281_0_1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g24fe724f281_0_1218"/>
          <p:cNvSpPr txBox="1"/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2" name="Google Shape;722;g24fe724f281_0_121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4fe724f281_0_1234"/>
          <p:cNvSpPr txBox="1"/>
          <p:nvPr>
            <p:ph idx="1" type="body"/>
          </p:nvPr>
        </p:nvSpPr>
        <p:spPr>
          <a:xfrm>
            <a:off x="457200" y="1837440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5" name="Google Shape;725;g24fe724f281_0_1234"/>
          <p:cNvSpPr txBox="1"/>
          <p:nvPr>
            <p:ph idx="2" type="body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6" name="Google Shape;726;g24fe724f281_0_1234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ogo Top Right" showMasterSp="0">
  <p:cSld name="Title - Logo Top Right">
    <p:bg>
      <p:bgPr>
        <a:solidFill>
          <a:schemeClr val="lt1"/>
        </a:solid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4fe724f281_0_1238"/>
          <p:cNvSpPr txBox="1"/>
          <p:nvPr>
            <p:ph type="title"/>
          </p:nvPr>
        </p:nvSpPr>
        <p:spPr>
          <a:xfrm>
            <a:off x="548648" y="250250"/>
            <a:ext cx="90129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29" name="Google Shape;729;g24fe724f281_0_12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g24fe724f281_0_12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g24fe724f281_0_12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g24fe724f281_0_123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let (4 Stats)">
  <p:cSld name="Caselet (4 Stats)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1"/>
          <p:cNvSpPr txBox="1"/>
          <p:nvPr>
            <p:ph idx="1" type="body"/>
          </p:nvPr>
        </p:nvSpPr>
        <p:spPr>
          <a:xfrm>
            <a:off x="682337" y="1064830"/>
            <a:ext cx="10896168" cy="8315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41"/>
          <p:cNvSpPr/>
          <p:nvPr>
            <p:ph idx="2" type="body"/>
          </p:nvPr>
        </p:nvSpPr>
        <p:spPr>
          <a:xfrm>
            <a:off x="682337" y="3309726"/>
            <a:ext cx="5382491" cy="501612"/>
          </a:xfrm>
          <a:prstGeom prst="roundRect">
            <a:avLst>
              <a:gd fmla="val 8625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1" sz="22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41"/>
          <p:cNvSpPr txBox="1"/>
          <p:nvPr>
            <p:ph type="title"/>
          </p:nvPr>
        </p:nvSpPr>
        <p:spPr>
          <a:xfrm>
            <a:off x="472191" y="250249"/>
            <a:ext cx="11235128" cy="5879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41"/>
          <p:cNvSpPr/>
          <p:nvPr>
            <p:ph idx="3" type="body"/>
          </p:nvPr>
        </p:nvSpPr>
        <p:spPr>
          <a:xfrm>
            <a:off x="6197411" y="3314203"/>
            <a:ext cx="5382491" cy="501612"/>
          </a:xfrm>
          <a:prstGeom prst="roundRect">
            <a:avLst>
              <a:gd fmla="val 8625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1" sz="22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6" name="Google Shape;126;p41"/>
          <p:cNvSpPr txBox="1"/>
          <p:nvPr>
            <p:ph idx="4" type="body"/>
          </p:nvPr>
        </p:nvSpPr>
        <p:spPr>
          <a:xfrm>
            <a:off x="1426011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b="1" sz="20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41"/>
          <p:cNvSpPr txBox="1"/>
          <p:nvPr>
            <p:ph idx="5" type="body"/>
          </p:nvPr>
        </p:nvSpPr>
        <p:spPr>
          <a:xfrm>
            <a:off x="4273383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b="1" sz="20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41"/>
          <p:cNvSpPr txBox="1"/>
          <p:nvPr>
            <p:ph idx="6" type="body"/>
          </p:nvPr>
        </p:nvSpPr>
        <p:spPr>
          <a:xfrm>
            <a:off x="7132331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b="1" sz="20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41"/>
          <p:cNvSpPr txBox="1"/>
          <p:nvPr>
            <p:ph idx="7" type="body"/>
          </p:nvPr>
        </p:nvSpPr>
        <p:spPr>
          <a:xfrm>
            <a:off x="9987417" y="2260079"/>
            <a:ext cx="1600200" cy="6583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T Sans"/>
              <a:buNone/>
              <a:defRPr b="1" sz="20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41"/>
          <p:cNvSpPr txBox="1"/>
          <p:nvPr>
            <p:ph idx="8" type="body"/>
          </p:nvPr>
        </p:nvSpPr>
        <p:spPr>
          <a:xfrm>
            <a:off x="682336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41"/>
          <p:cNvSpPr txBox="1"/>
          <p:nvPr>
            <p:ph idx="9" type="body"/>
          </p:nvPr>
        </p:nvSpPr>
        <p:spPr>
          <a:xfrm>
            <a:off x="3523921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41"/>
          <p:cNvSpPr txBox="1"/>
          <p:nvPr>
            <p:ph idx="13" type="body"/>
          </p:nvPr>
        </p:nvSpPr>
        <p:spPr>
          <a:xfrm>
            <a:off x="6394443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41"/>
          <p:cNvSpPr txBox="1"/>
          <p:nvPr>
            <p:ph idx="14" type="body"/>
          </p:nvPr>
        </p:nvSpPr>
        <p:spPr>
          <a:xfrm>
            <a:off x="9230241" y="2258301"/>
            <a:ext cx="685800" cy="657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 cap="none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41"/>
          <p:cNvSpPr txBox="1"/>
          <p:nvPr>
            <p:ph idx="15" type="body"/>
          </p:nvPr>
        </p:nvSpPr>
        <p:spPr>
          <a:xfrm>
            <a:off x="682337" y="3934623"/>
            <a:ext cx="5382491" cy="2255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41"/>
          <p:cNvSpPr txBox="1"/>
          <p:nvPr>
            <p:ph idx="16" type="body"/>
          </p:nvPr>
        </p:nvSpPr>
        <p:spPr>
          <a:xfrm>
            <a:off x="6196014" y="3934623"/>
            <a:ext cx="5387521" cy="2255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let (4 Stats)">
  <p:cSld name="Caselet (4 Stats)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4fe724f281_0_1244"/>
          <p:cNvSpPr txBox="1"/>
          <p:nvPr>
            <p:ph type="title"/>
          </p:nvPr>
        </p:nvSpPr>
        <p:spPr>
          <a:xfrm>
            <a:off x="472191" y="250249"/>
            <a:ext cx="112350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5" name="Google Shape;735;g24fe724f281_0_1244"/>
          <p:cNvSpPr txBox="1"/>
          <p:nvPr>
            <p:ph idx="1" type="body"/>
          </p:nvPr>
        </p:nvSpPr>
        <p:spPr>
          <a:xfrm>
            <a:off x="682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3302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3302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2667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indent="-2667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indent="-2667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indent="-2667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/>
        </p:txBody>
      </p:sp>
      <p:sp>
        <p:nvSpPr>
          <p:cNvPr id="736" name="Google Shape;736;g24fe724f281_0_1244"/>
          <p:cNvSpPr txBox="1"/>
          <p:nvPr>
            <p:ph idx="2" type="subTitle"/>
          </p:nvPr>
        </p:nvSpPr>
        <p:spPr>
          <a:xfrm>
            <a:off x="489600" y="1046400"/>
            <a:ext cx="111999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37" name="Google Shape;737;g24fe724f281_0_1244"/>
          <p:cNvSpPr txBox="1"/>
          <p:nvPr>
            <p:ph idx="3" type="subTitle"/>
          </p:nvPr>
        </p:nvSpPr>
        <p:spPr>
          <a:xfrm>
            <a:off x="617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38" name="Google Shape;738;g24fe724f281_0_1244"/>
          <p:cNvSpPr txBox="1"/>
          <p:nvPr>
            <p:ph idx="4" type="subTitle"/>
          </p:nvPr>
        </p:nvSpPr>
        <p:spPr>
          <a:xfrm>
            <a:off x="1449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39" name="Google Shape;739;g24fe724f281_0_1244"/>
          <p:cNvSpPr txBox="1"/>
          <p:nvPr>
            <p:ph idx="5" type="subTitle"/>
          </p:nvPr>
        </p:nvSpPr>
        <p:spPr>
          <a:xfrm>
            <a:off x="3486933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40" name="Google Shape;740;g24fe724f281_0_1244"/>
          <p:cNvSpPr txBox="1"/>
          <p:nvPr>
            <p:ph idx="6" type="subTitle"/>
          </p:nvPr>
        </p:nvSpPr>
        <p:spPr>
          <a:xfrm>
            <a:off x="4318932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41" name="Google Shape;741;g24fe724f281_0_1244"/>
          <p:cNvSpPr txBox="1"/>
          <p:nvPr>
            <p:ph idx="7" type="subTitle"/>
          </p:nvPr>
        </p:nvSpPr>
        <p:spPr>
          <a:xfrm>
            <a:off x="6356267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42" name="Google Shape;742;g24fe724f281_0_1244"/>
          <p:cNvSpPr txBox="1"/>
          <p:nvPr>
            <p:ph idx="8" type="subTitle"/>
          </p:nvPr>
        </p:nvSpPr>
        <p:spPr>
          <a:xfrm>
            <a:off x="7188266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43" name="Google Shape;743;g24fe724f281_0_1244"/>
          <p:cNvSpPr txBox="1"/>
          <p:nvPr>
            <p:ph idx="9" type="subTitle"/>
          </p:nvPr>
        </p:nvSpPr>
        <p:spPr>
          <a:xfrm>
            <a:off x="9225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44" name="Google Shape;744;g24fe724f281_0_1244"/>
          <p:cNvSpPr txBox="1"/>
          <p:nvPr>
            <p:ph idx="13" type="subTitle"/>
          </p:nvPr>
        </p:nvSpPr>
        <p:spPr>
          <a:xfrm>
            <a:off x="10057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45" name="Google Shape;745;g24fe724f281_0_1244"/>
          <p:cNvSpPr txBox="1"/>
          <p:nvPr>
            <p:ph idx="14" type="body"/>
          </p:nvPr>
        </p:nvSpPr>
        <p:spPr>
          <a:xfrm>
            <a:off x="6314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3302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3302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2667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indent="-2667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indent="-2667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indent="-2667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/>
        </p:txBody>
      </p:sp>
      <p:sp>
        <p:nvSpPr>
          <p:cNvPr id="746" name="Google Shape;746;g24fe724f281_0_1244"/>
          <p:cNvSpPr txBox="1"/>
          <p:nvPr>
            <p:ph idx="15" type="subTitle"/>
          </p:nvPr>
        </p:nvSpPr>
        <p:spPr>
          <a:xfrm>
            <a:off x="617600" y="3095000"/>
            <a:ext cx="5040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47" name="Google Shape;747;g24fe724f281_0_1244"/>
          <p:cNvSpPr txBox="1"/>
          <p:nvPr>
            <p:ph idx="16" type="subTitle"/>
          </p:nvPr>
        </p:nvSpPr>
        <p:spPr>
          <a:xfrm>
            <a:off x="6356330" y="3095000"/>
            <a:ext cx="5301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 2" showMasterSp="0">
  <p:cSld name="Title Slide - Op 1 2"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g24fe724f281_0_1259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g24fe724f281_0_1259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g24fe724f281_0_1259"/>
          <p:cNvSpPr txBox="1"/>
          <p:nvPr>
            <p:ph idx="1" type="body"/>
          </p:nvPr>
        </p:nvSpPr>
        <p:spPr>
          <a:xfrm>
            <a:off x="2286001" y="4869873"/>
            <a:ext cx="99030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b="0" i="0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52" name="Google Shape;752;g24fe724f281_0_12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3" name="Google Shape;753;g24fe724f281_0_1259"/>
          <p:cNvGrpSpPr/>
          <p:nvPr/>
        </p:nvGrpSpPr>
        <p:grpSpPr>
          <a:xfrm>
            <a:off x="3581402" y="639861"/>
            <a:ext cx="9108879" cy="1461918"/>
            <a:chOff x="4896403" y="1205061"/>
            <a:chExt cx="9108879" cy="1461918"/>
          </a:xfrm>
        </p:grpSpPr>
        <p:sp>
          <p:nvSpPr>
            <p:cNvPr id="754" name="Google Shape;754;g24fe724f281_0_1259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g24fe724f281_0_1259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2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g24fe724f281_0_1259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57" name="Google Shape;757;g24fe724f281_0_1259"/>
          <p:cNvPicPr preferRelativeResize="0"/>
          <p:nvPr/>
        </p:nvPicPr>
        <p:blipFill rotWithShape="1">
          <a:blip r:embed="rId4">
            <a:alphaModFix/>
          </a:blip>
          <a:srcRect b="-4524" l="0" r="0" t="-1937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showMasterSp="0">
  <p:cSld name="1_Blank">
    <p:bg>
      <p:bgPr>
        <a:solidFill>
          <a:schemeClr val="dk2"/>
        </a:solidFill>
      </p:bgPr>
    </p:bg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showMasterSp="0">
  <p:cSld name="2_Blank">
    <p:bg>
      <p:bgPr>
        <a:solidFill>
          <a:schemeClr val="accent6"/>
        </a:solidFill>
      </p:bgPr>
    </p:bg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Question TItle - Structure">
  <p:cSld name="1_Question TItle - Structure">
    <p:bg>
      <p:bgPr>
        <a:solidFill>
          <a:schemeClr val="lt1"/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4fe724f281_0_1278"/>
          <p:cNvSpPr txBox="1"/>
          <p:nvPr>
            <p:ph type="title"/>
          </p:nvPr>
        </p:nvSpPr>
        <p:spPr>
          <a:xfrm>
            <a:off x="304800" y="236853"/>
            <a:ext cx="11235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9" name="Google Shape;769;g24fe724f281_0_127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4fe724f281_0_1281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2" name="Google Shape;772;g24fe724f281_0_1281"/>
          <p:cNvSpPr txBox="1"/>
          <p:nvPr>
            <p:ph idx="1" type="body"/>
          </p:nvPr>
        </p:nvSpPr>
        <p:spPr>
          <a:xfrm>
            <a:off x="472190" y="1408175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 3">
  <p:cSld name="3_Title Slide_3">
    <p:bg>
      <p:bgPr>
        <a:solidFill>
          <a:schemeClr val="lt1"/>
        </a:solidFill>
      </p:bgPr>
    </p:bg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4fe724f281_0_1284"/>
          <p:cNvSpPr txBox="1"/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4fe724f281_0_1286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7" name="Google Shape;777;g24fe724f281_0_1286"/>
          <p:cNvSpPr txBox="1"/>
          <p:nvPr>
            <p:ph idx="1" type="body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4fe724f281_0_1289"/>
          <p:cNvSpPr txBox="1"/>
          <p:nvPr>
            <p:ph type="title"/>
          </p:nvPr>
        </p:nvSpPr>
        <p:spPr>
          <a:xfrm>
            <a:off x="831850" y="1709740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50"/>
              <a:buFont typeface="Open Sans Light"/>
              <a:buNone/>
              <a:defRPr sz="495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0" name="Google Shape;780;g24fe724f281_0_1289"/>
          <p:cNvSpPr txBox="1"/>
          <p:nvPr>
            <p:ph idx="1" type="body"/>
          </p:nvPr>
        </p:nvSpPr>
        <p:spPr>
          <a:xfrm>
            <a:off x="831850" y="4589465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rgbClr val="98999A"/>
              </a:buClr>
              <a:buSzPts val="1980"/>
              <a:buNone/>
              <a:defRPr sz="1979">
                <a:solidFill>
                  <a:srgbClr val="98999A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650"/>
              <a:buNone/>
              <a:defRPr sz="1650">
                <a:solidFill>
                  <a:srgbClr val="98999A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485"/>
              <a:buNone/>
              <a:defRPr sz="1485">
                <a:solidFill>
                  <a:srgbClr val="98999A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13"/>
              </a:spcBef>
              <a:spcAft>
                <a:spcPts val="0"/>
              </a:spcAft>
              <a:buClr>
                <a:srgbClr val="98999A"/>
              </a:buClr>
              <a:buSzPts val="1320"/>
              <a:buNone/>
              <a:defRPr sz="1320">
                <a:solidFill>
                  <a:srgbClr val="98999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 TItle" showMasterSp="0">
  <p:cSld name="Question TItle">
    <p:bg>
      <p:bgPr>
        <a:solidFill>
          <a:schemeClr val="lt1"/>
        </a:solidFill>
      </p:bgPr>
    </p:bg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24fe724f281_0_1292"/>
          <p:cNvSpPr txBox="1"/>
          <p:nvPr>
            <p:ph type="title"/>
          </p:nvPr>
        </p:nvSpPr>
        <p:spPr>
          <a:xfrm>
            <a:off x="472191" y="1165423"/>
            <a:ext cx="11235000" cy="452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Calibri"/>
              <a:buNone/>
              <a:defRPr b="0" i="0" sz="7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83" name="Google Shape;783;g24fe724f281_0_1292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4" name="Google Shape;784;g24fe724f281_0_12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5" name="Google Shape;785;g24fe724f281_0_1292"/>
          <p:cNvCxnSpPr/>
          <p:nvPr/>
        </p:nvCxnSpPr>
        <p:spPr>
          <a:xfrm>
            <a:off x="472189" y="914400"/>
            <a:ext cx="117198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6" name="Google Shape;786;g24fe724f281_0_12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g24fe724f281_0_1292"/>
          <p:cNvSpPr/>
          <p:nvPr/>
        </p:nvSpPr>
        <p:spPr>
          <a:xfrm>
            <a:off x="403860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 TItle" showMasterSp="0">
  <p:cSld name="Question TItle"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/>
          <p:nvPr>
            <p:ph type="title"/>
          </p:nvPr>
        </p:nvSpPr>
        <p:spPr>
          <a:xfrm>
            <a:off x="472191" y="1165423"/>
            <a:ext cx="11235128" cy="4527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Calibri"/>
              <a:buNone/>
              <a:defRPr b="0" i="0" sz="7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2"/>
          <p:cNvSpPr/>
          <p:nvPr/>
        </p:nvSpPr>
        <p:spPr>
          <a:xfrm>
            <a:off x="4038600" y="6440677"/>
            <a:ext cx="4114800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1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AgillityHealth® | Confidential &amp; Proprietary</a:t>
            </a:r>
            <a:endParaRPr/>
          </a:p>
        </p:txBody>
      </p:sp>
      <p:cxnSp>
        <p:nvCxnSpPr>
          <p:cNvPr id="139" name="Google Shape;139;p42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0" name="Google Shape;140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42"/>
          <p:cNvSpPr/>
          <p:nvPr/>
        </p:nvSpPr>
        <p:spPr>
          <a:xfrm>
            <a:off x="4038600" y="6440677"/>
            <a:ext cx="4114800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AgillityHealth® | Confidential &amp; Proprietary</a:t>
            </a:r>
            <a:endParaRPr/>
          </a:p>
        </p:txBody>
      </p:sp>
      <p:cxnSp>
        <p:nvCxnSpPr>
          <p:cNvPr id="142" name="Google Shape;142;p42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3" name="Google Shape;14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Question TItle - EBA">
  <p:cSld name="1_Question TItle - EBA">
    <p:bg>
      <p:bgPr>
        <a:solidFill>
          <a:schemeClr val="lt1"/>
        </a:solid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24fe724f281_0_1299"/>
          <p:cNvSpPr txBox="1"/>
          <p:nvPr>
            <p:ph type="title"/>
          </p:nvPr>
        </p:nvSpPr>
        <p:spPr>
          <a:xfrm>
            <a:off x="381444" y="242318"/>
            <a:ext cx="11235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0" name="Google Shape;790;g24fe724f281_0_1299"/>
          <p:cNvSpPr txBox="1"/>
          <p:nvPr>
            <p:ph idx="12" type="sldNum"/>
          </p:nvPr>
        </p:nvSpPr>
        <p:spPr>
          <a:xfrm>
            <a:off x="5791200" y="6445427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ight Grey Radar 1" showMasterSp="0">
  <p:cSld name="2_Light Grey Radar">
    <p:bg>
      <p:bgPr>
        <a:solidFill>
          <a:schemeClr val="lt1"/>
        </a:solidFill>
      </p:bgPr>
    </p:bg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g24fe724f281_0_1302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g24fe724f281_0_1302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g24fe724f281_0_13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g24fe724f281_0_13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g24fe724f281_0_1302"/>
          <p:cNvSpPr txBox="1"/>
          <p:nvPr>
            <p:ph idx="1" type="subTitle"/>
          </p:nvPr>
        </p:nvSpPr>
        <p:spPr>
          <a:xfrm>
            <a:off x="4521202" y="2328067"/>
            <a:ext cx="7670700" cy="15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6000"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6000"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9pPr>
          </a:lstStyle>
          <a:p/>
        </p:txBody>
      </p:sp>
      <p:sp>
        <p:nvSpPr>
          <p:cNvPr id="797" name="Google Shape;797;g24fe724f281_0_130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8" name="Google Shape;798;g24fe724f281_0_13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725" y="254625"/>
            <a:ext cx="47625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1_Title Only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24fe724f281_0_1310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 2">
  <p:cSld name="3_Title Slide_2">
    <p:bg>
      <p:bgPr>
        <a:solidFill>
          <a:schemeClr val="lt1"/>
        </a:solidFill>
      </p:bgPr>
    </p:bg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4fe724f281_0_1312"/>
          <p:cNvSpPr txBox="1"/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4fe724f281_0_1314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 type="titleOnly">
  <p:cSld name="TITLE_ONLY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4fe724f281_0_1316"/>
          <p:cNvSpPr txBox="1"/>
          <p:nvPr>
            <p:ph type="title"/>
          </p:nvPr>
        </p:nvSpPr>
        <p:spPr>
          <a:xfrm>
            <a:off x="472190" y="250250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4fe724f281_0_131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Open Sans Light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09" name="Google Shape;809;g24fe724f281_0_131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/>
        </p:txBody>
      </p:sp>
      <p:sp>
        <p:nvSpPr>
          <p:cNvPr id="810" name="Google Shape;810;g24fe724f281_0_1318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1_Title Only_1"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4fe724f281_0_1322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" showMasterSp="0">
  <p:cSld name="Title Slide - Op 1"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Google Shape;814;g24fe724f281_0_1324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g24fe724f281_0_1324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6" name="Google Shape;816;g24fe724f281_0_1324"/>
          <p:cNvPicPr preferRelativeResize="0"/>
          <p:nvPr/>
        </p:nvPicPr>
        <p:blipFill rotWithShape="1">
          <a:blip r:embed="rId3">
            <a:alphaModFix/>
          </a:blip>
          <a:srcRect b="-4524" l="0" r="0" t="-1937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g24fe724f281_0_1324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g24fe724f281_0_1324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" name="Google Shape;819;g24fe724f281_0_13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24fe724f281_0_1324"/>
          <p:cNvPicPr preferRelativeResize="0"/>
          <p:nvPr/>
        </p:nvPicPr>
        <p:blipFill rotWithShape="1">
          <a:blip r:embed="rId3">
            <a:alphaModFix/>
          </a:blip>
          <a:srcRect b="-4524" l="0" r="0" t="-1937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24fe724f281_0_13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g24fe724f281_0_1324"/>
          <p:cNvSpPr txBox="1"/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3" name="Google Shape;823;g24fe724f281_0_1324"/>
          <p:cNvSpPr txBox="1"/>
          <p:nvPr>
            <p:ph idx="2" type="title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 1" showMasterSp="0">
  <p:cSld name="Title Slide - Op 1 1"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oogle Shape;825;g24fe724f281_0_1335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-3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g24fe724f281_0_1335"/>
          <p:cNvSpPr/>
          <p:nvPr/>
        </p:nvSpPr>
        <p:spPr>
          <a:xfrm>
            <a:off x="1" y="4690986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g24fe724f281_0_1335"/>
          <p:cNvSpPr/>
          <p:nvPr/>
        </p:nvSpPr>
        <p:spPr>
          <a:xfrm>
            <a:off x="1" y="4815276"/>
            <a:ext cx="12189000" cy="110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8" name="Google Shape;828;g24fe724f281_0_13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5652" y="61438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g24fe724f281_0_1335"/>
          <p:cNvSpPr txBox="1"/>
          <p:nvPr>
            <p:ph type="title"/>
          </p:nvPr>
        </p:nvSpPr>
        <p:spPr>
          <a:xfrm>
            <a:off x="2033589" y="5036897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30" name="Google Shape;830;g24fe724f281_0_13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84" y="0"/>
            <a:ext cx="34189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g24fe724f281_0_13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01516" y="1168107"/>
            <a:ext cx="8821064" cy="3522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Section Slide" type="secHead">
  <p:cSld name="SECTION_HEADER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3"/>
          <p:cNvSpPr txBox="1"/>
          <p:nvPr>
            <p:ph type="title"/>
          </p:nvPr>
        </p:nvSpPr>
        <p:spPr>
          <a:xfrm>
            <a:off x="457200" y="1709740"/>
            <a:ext cx="11277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3"/>
          <p:cNvSpPr txBox="1"/>
          <p:nvPr>
            <p:ph idx="1" type="body"/>
          </p:nvPr>
        </p:nvSpPr>
        <p:spPr>
          <a:xfrm>
            <a:off x="457200" y="4589464"/>
            <a:ext cx="11277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8999A"/>
              </a:buClr>
              <a:buSzPts val="2400"/>
              <a:buNone/>
              <a:defRPr sz="2400">
                <a:solidFill>
                  <a:srgbClr val="98999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2000"/>
              <a:buNone/>
              <a:defRPr sz="2000">
                <a:solidFill>
                  <a:srgbClr val="98999A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800"/>
              <a:buNone/>
              <a:defRPr sz="1800">
                <a:solidFill>
                  <a:srgbClr val="98999A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8999A"/>
              </a:buClr>
              <a:buSzPts val="1600"/>
              <a:buNone/>
              <a:defRPr sz="1600">
                <a:solidFill>
                  <a:srgbClr val="98999A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ight Grey Radar" showMasterSp="0">
  <p:cSld name="1_Light Grey Radar">
    <p:bg>
      <p:bgPr>
        <a:solidFill>
          <a:schemeClr val="lt1"/>
        </a:solidFill>
      </p:bgPr>
    </p:bg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g24fe724f281_0_1343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g24fe724f281_0_1343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1" y="738028"/>
            <a:ext cx="12191999" cy="509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g24fe724f281_0_13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g24fe724f281_0_1343"/>
          <p:cNvPicPr preferRelativeResize="0"/>
          <p:nvPr/>
        </p:nvPicPr>
        <p:blipFill rotWithShape="1">
          <a:blip r:embed="rId4">
            <a:alphaModFix/>
          </a:blip>
          <a:srcRect b="-4513" l="0" r="0" t="-1937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g24fe724f281_0_13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g24fe724f281_0_1343"/>
          <p:cNvPicPr preferRelativeResize="0"/>
          <p:nvPr/>
        </p:nvPicPr>
        <p:blipFill rotWithShape="1">
          <a:blip r:embed="rId4">
            <a:alphaModFix/>
          </a:blip>
          <a:srcRect b="-4513" l="0" r="0" t="-1937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g24fe724f281_0_1343"/>
          <p:cNvSpPr txBox="1"/>
          <p:nvPr>
            <p:ph idx="1" type="subTitle"/>
          </p:nvPr>
        </p:nvSpPr>
        <p:spPr>
          <a:xfrm>
            <a:off x="3321600" y="2599000"/>
            <a:ext cx="8413200" cy="15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6000"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6000"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9pPr>
          </a:lstStyle>
          <a:p/>
        </p:txBody>
      </p:sp>
      <p:sp>
        <p:nvSpPr>
          <p:cNvPr id="840" name="Google Shape;840;g24fe724f281_0_1343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2" showMasterSp="0">
  <p:cSld name="Title Slide - Op2"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Google Shape;842;g24fe724f281_0_1352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g24fe724f281_0_1352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4" name="Google Shape;844;g24fe724f281_0_1352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g24fe724f281_0_1352"/>
          <p:cNvSpPr/>
          <p:nvPr/>
        </p:nvSpPr>
        <p:spPr>
          <a:xfrm>
            <a:off x="-20290" y="3673456"/>
            <a:ext cx="12189000" cy="197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6" name="Google Shape;846;g24fe724f281_0_13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g24fe724f281_0_13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g24fe724f281_0_13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9" name="Google Shape;849;g24fe724f281_0_1352"/>
          <p:cNvGrpSpPr/>
          <p:nvPr/>
        </p:nvGrpSpPr>
        <p:grpSpPr>
          <a:xfrm>
            <a:off x="3200400" y="1646775"/>
            <a:ext cx="8789300" cy="1461918"/>
            <a:chOff x="4896401" y="1205061"/>
            <a:chExt cx="8789300" cy="1461918"/>
          </a:xfrm>
        </p:grpSpPr>
        <p:sp>
          <p:nvSpPr>
            <p:cNvPr id="850" name="Google Shape;850;g24fe724f281_0_1352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g24fe724f281_0_1352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b="0" i="0" sz="7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g24fe724f281_0_1352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53" name="Google Shape;853;g24fe724f281_0_13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g24fe724f281_0_1352"/>
          <p:cNvSpPr txBox="1"/>
          <p:nvPr>
            <p:ph type="title"/>
          </p:nvPr>
        </p:nvSpPr>
        <p:spPr>
          <a:xfrm>
            <a:off x="-43525" y="4192475"/>
            <a:ext cx="122355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 - Op 3" showMasterSp="0">
  <p:cSld name="1_Title Slide - Op 3"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oogle Shape;856;g24fe724f281_0_1366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0"/>
            <a:ext cx="12191999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g24fe724f281_0_1366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g24fe724f281_0_1366"/>
          <p:cNvSpPr txBox="1"/>
          <p:nvPr/>
        </p:nvSpPr>
        <p:spPr>
          <a:xfrm>
            <a:off x="2895601" y="3300314"/>
            <a:ext cx="835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9" name="Google Shape;859;g24fe724f281_0_13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g24fe724f281_0_13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1" name="Google Shape;861;g24fe724f281_0_1366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2" name="Google Shape;862;g24fe724f281_0_1366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0"/>
            <a:ext cx="12191999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g24fe724f281_0_1366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g24fe724f281_0_1366"/>
          <p:cNvSpPr txBox="1"/>
          <p:nvPr/>
        </p:nvSpPr>
        <p:spPr>
          <a:xfrm>
            <a:off x="3017600" y="3300325"/>
            <a:ext cx="7471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5" name="Google Shape;865;g24fe724f281_0_13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g24fe724f281_0_13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7" name="Google Shape;867;g24fe724f281_0_1366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8" name="Google Shape;868;g24fe724f281_0_13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g24fe724f281_0_1366"/>
          <p:cNvSpPr txBox="1"/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0" name="Google Shape;870;g24fe724f281_0_1366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24fe724f281_0_1382"/>
          <p:cNvSpPr txBox="1"/>
          <p:nvPr>
            <p:ph idx="1" type="body"/>
          </p:nvPr>
        </p:nvSpPr>
        <p:spPr>
          <a:xfrm>
            <a:off x="457200" y="1837440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3" name="Google Shape;873;g24fe724f281_0_1382"/>
          <p:cNvSpPr txBox="1"/>
          <p:nvPr>
            <p:ph idx="2" type="body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4" name="Google Shape;874;g24fe724f281_0_1382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ogo Top Right" showMasterSp="0">
  <p:cSld name="Title - Logo Top Right">
    <p:bg>
      <p:bgPr>
        <a:solidFill>
          <a:schemeClr val="lt1"/>
        </a:solidFill>
      </p:bgPr>
    </p:bg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4fe724f281_0_1386"/>
          <p:cNvSpPr txBox="1"/>
          <p:nvPr>
            <p:ph type="title"/>
          </p:nvPr>
        </p:nvSpPr>
        <p:spPr>
          <a:xfrm>
            <a:off x="548648" y="250250"/>
            <a:ext cx="90129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77" name="Google Shape;877;g24fe724f281_0_13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g24fe724f281_0_13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g24fe724f281_0_13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g24fe724f281_0_1386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let (4 Stats)">
  <p:cSld name="Caselet (4 Stats)"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4fe724f281_0_1392"/>
          <p:cNvSpPr txBox="1"/>
          <p:nvPr>
            <p:ph type="title"/>
          </p:nvPr>
        </p:nvSpPr>
        <p:spPr>
          <a:xfrm>
            <a:off x="472191" y="250249"/>
            <a:ext cx="112350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3" name="Google Shape;883;g24fe724f281_0_1392"/>
          <p:cNvSpPr txBox="1"/>
          <p:nvPr>
            <p:ph idx="1" type="body"/>
          </p:nvPr>
        </p:nvSpPr>
        <p:spPr>
          <a:xfrm>
            <a:off x="682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3302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3302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2667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indent="-2667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indent="-2667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indent="-2667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/>
        </p:txBody>
      </p:sp>
      <p:sp>
        <p:nvSpPr>
          <p:cNvPr id="884" name="Google Shape;884;g24fe724f281_0_1392"/>
          <p:cNvSpPr txBox="1"/>
          <p:nvPr>
            <p:ph idx="2" type="subTitle"/>
          </p:nvPr>
        </p:nvSpPr>
        <p:spPr>
          <a:xfrm>
            <a:off x="489600" y="1046400"/>
            <a:ext cx="111999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85" name="Google Shape;885;g24fe724f281_0_1392"/>
          <p:cNvSpPr txBox="1"/>
          <p:nvPr>
            <p:ph idx="3" type="subTitle"/>
          </p:nvPr>
        </p:nvSpPr>
        <p:spPr>
          <a:xfrm>
            <a:off x="617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86" name="Google Shape;886;g24fe724f281_0_1392"/>
          <p:cNvSpPr txBox="1"/>
          <p:nvPr>
            <p:ph idx="4" type="subTitle"/>
          </p:nvPr>
        </p:nvSpPr>
        <p:spPr>
          <a:xfrm>
            <a:off x="1449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87" name="Google Shape;887;g24fe724f281_0_1392"/>
          <p:cNvSpPr txBox="1"/>
          <p:nvPr>
            <p:ph idx="5" type="subTitle"/>
          </p:nvPr>
        </p:nvSpPr>
        <p:spPr>
          <a:xfrm>
            <a:off x="3486933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88" name="Google Shape;888;g24fe724f281_0_1392"/>
          <p:cNvSpPr txBox="1"/>
          <p:nvPr>
            <p:ph idx="6" type="subTitle"/>
          </p:nvPr>
        </p:nvSpPr>
        <p:spPr>
          <a:xfrm>
            <a:off x="4318932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89" name="Google Shape;889;g24fe724f281_0_1392"/>
          <p:cNvSpPr txBox="1"/>
          <p:nvPr>
            <p:ph idx="7" type="subTitle"/>
          </p:nvPr>
        </p:nvSpPr>
        <p:spPr>
          <a:xfrm>
            <a:off x="6356267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90" name="Google Shape;890;g24fe724f281_0_1392"/>
          <p:cNvSpPr txBox="1"/>
          <p:nvPr>
            <p:ph idx="8" type="subTitle"/>
          </p:nvPr>
        </p:nvSpPr>
        <p:spPr>
          <a:xfrm>
            <a:off x="7188266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91" name="Google Shape;891;g24fe724f281_0_1392"/>
          <p:cNvSpPr txBox="1"/>
          <p:nvPr>
            <p:ph idx="9" type="subTitle"/>
          </p:nvPr>
        </p:nvSpPr>
        <p:spPr>
          <a:xfrm>
            <a:off x="9225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92" name="Google Shape;892;g24fe724f281_0_1392"/>
          <p:cNvSpPr txBox="1"/>
          <p:nvPr>
            <p:ph idx="13" type="subTitle"/>
          </p:nvPr>
        </p:nvSpPr>
        <p:spPr>
          <a:xfrm>
            <a:off x="10057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93" name="Google Shape;893;g24fe724f281_0_1392"/>
          <p:cNvSpPr txBox="1"/>
          <p:nvPr>
            <p:ph idx="14" type="body"/>
          </p:nvPr>
        </p:nvSpPr>
        <p:spPr>
          <a:xfrm>
            <a:off x="6314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302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3302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3302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2667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indent="-2667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indent="-2667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indent="-2667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/>
        </p:txBody>
      </p:sp>
      <p:sp>
        <p:nvSpPr>
          <p:cNvPr id="894" name="Google Shape;894;g24fe724f281_0_1392"/>
          <p:cNvSpPr txBox="1"/>
          <p:nvPr>
            <p:ph idx="15" type="subTitle"/>
          </p:nvPr>
        </p:nvSpPr>
        <p:spPr>
          <a:xfrm>
            <a:off x="617600" y="3095000"/>
            <a:ext cx="5040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5" name="Google Shape;895;g24fe724f281_0_1392"/>
          <p:cNvSpPr txBox="1"/>
          <p:nvPr>
            <p:ph idx="16" type="subTitle"/>
          </p:nvPr>
        </p:nvSpPr>
        <p:spPr>
          <a:xfrm>
            <a:off x="6356330" y="3095000"/>
            <a:ext cx="5301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 Grey Radar" showMasterSp="0">
  <p:cSld name="1_Dark Grey Radar">
    <p:bg>
      <p:bgPr>
        <a:solidFill>
          <a:schemeClr val="lt1"/>
        </a:solidFill>
      </p:bgPr>
    </p:bg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4fe724f281_0_1407"/>
          <p:cNvSpPr/>
          <p:nvPr/>
        </p:nvSpPr>
        <p:spPr>
          <a:xfrm rot="-5400000">
            <a:off x="3546299" y="-2767635"/>
            <a:ext cx="50994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1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g24fe724f281_0_1407"/>
          <p:cNvSpPr/>
          <p:nvPr/>
        </p:nvSpPr>
        <p:spPr>
          <a:xfrm rot="-5400000">
            <a:off x="3546299" y="-2767635"/>
            <a:ext cx="5099400" cy="1219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1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9" name="Google Shape;899;g24fe724f281_0_14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g24fe724f281_0_14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g24fe724f281_0_1407"/>
          <p:cNvSpPr txBox="1"/>
          <p:nvPr>
            <p:ph type="title"/>
          </p:nvPr>
        </p:nvSpPr>
        <p:spPr>
          <a:xfrm>
            <a:off x="2137600" y="2716800"/>
            <a:ext cx="94401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/>
        </p:txBody>
      </p:sp>
      <p:sp>
        <p:nvSpPr>
          <p:cNvPr id="902" name="Google Shape;902;g24fe724f281_0_1407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 Grey Radar" showMasterSp="0">
  <p:cSld name="2_Dark Grey Radar">
    <p:bg>
      <p:bgPr>
        <a:solidFill>
          <a:schemeClr val="lt1"/>
        </a:solidFill>
      </p:bgPr>
    </p:bg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24fe724f281_0_1414"/>
          <p:cNvSpPr/>
          <p:nvPr/>
        </p:nvSpPr>
        <p:spPr>
          <a:xfrm rot="-5400000">
            <a:off x="6823036" y="508965"/>
            <a:ext cx="5878200" cy="4860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1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g24fe724f281_0_1414"/>
          <p:cNvSpPr/>
          <p:nvPr/>
        </p:nvSpPr>
        <p:spPr>
          <a:xfrm rot="-5400000">
            <a:off x="726900" y="-727036"/>
            <a:ext cx="5878200" cy="73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1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6" name="Google Shape;906;g24fe724f281_0_14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g24fe724f281_0_14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g24fe724f281_0_1414"/>
          <p:cNvSpPr txBox="1"/>
          <p:nvPr>
            <p:ph type="title"/>
          </p:nvPr>
        </p:nvSpPr>
        <p:spPr>
          <a:xfrm>
            <a:off x="7800151" y="1700800"/>
            <a:ext cx="39237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/>
        </p:txBody>
      </p:sp>
      <p:sp>
        <p:nvSpPr>
          <p:cNvPr id="909" name="Google Shape;909;g24fe724f281_0_1414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g24fe724f281_0_1414"/>
          <p:cNvSpPr txBox="1"/>
          <p:nvPr/>
        </p:nvSpPr>
        <p:spPr>
          <a:xfrm>
            <a:off x="1365484" y="1418931"/>
            <a:ext cx="5221500" cy="3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t/>
            </a:r>
            <a:endParaRPr b="0" i="0" sz="6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 2" showMasterSp="0">
  <p:cSld name="Title Slide - Op 1 2"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g24fe724f281_0_1422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g24fe724f281_0_1422"/>
          <p:cNvSpPr/>
          <p:nvPr/>
        </p:nvSpPr>
        <p:spPr>
          <a:xfrm>
            <a:off x="1" y="4504554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g24fe724f281_0_1422"/>
          <p:cNvSpPr txBox="1"/>
          <p:nvPr>
            <p:ph idx="1" type="body"/>
          </p:nvPr>
        </p:nvSpPr>
        <p:spPr>
          <a:xfrm>
            <a:off x="2286001" y="4869873"/>
            <a:ext cx="99030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b="0" i="0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15" name="Google Shape;915;g24fe724f281_0_14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6" name="Google Shape;916;g24fe724f281_0_1422"/>
          <p:cNvGrpSpPr/>
          <p:nvPr/>
        </p:nvGrpSpPr>
        <p:grpSpPr>
          <a:xfrm>
            <a:off x="3581402" y="639861"/>
            <a:ext cx="9108879" cy="1461918"/>
            <a:chOff x="4896403" y="1205061"/>
            <a:chExt cx="9108879" cy="1461918"/>
          </a:xfrm>
        </p:grpSpPr>
        <p:sp>
          <p:nvSpPr>
            <p:cNvPr id="917" name="Google Shape;917;g24fe724f281_0_1422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g24fe724f281_0_1422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2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g24fe724f281_0_1422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20" name="Google Shape;920;g24fe724f281_0_1422"/>
          <p:cNvPicPr preferRelativeResize="0"/>
          <p:nvPr/>
        </p:nvPicPr>
        <p:blipFill rotWithShape="1">
          <a:blip r:embed="rId4">
            <a:alphaModFix/>
          </a:blip>
          <a:srcRect b="-4524" l="0" r="0" t="-1937"/>
          <a:stretch/>
        </p:blipFill>
        <p:spPr>
          <a:xfrm>
            <a:off x="0" y="1"/>
            <a:ext cx="3160436" cy="636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 type="blank">
  <p:cSld name="BLANK"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 Grey Radar" showMasterSp="0">
  <p:cSld name="1_Dark Grey Radar"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4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1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4"/>
          <p:cNvSpPr/>
          <p:nvPr/>
        </p:nvSpPr>
        <p:spPr>
          <a:xfrm>
            <a:off x="381000" y="6451684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1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150" name="Google Shape;150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4"/>
          <p:cNvSpPr txBox="1"/>
          <p:nvPr>
            <p:ph idx="1" type="body"/>
          </p:nvPr>
        </p:nvSpPr>
        <p:spPr>
          <a:xfrm>
            <a:off x="1752599" y="3063318"/>
            <a:ext cx="8686800" cy="921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i="0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52" name="Google Shape;152;p44"/>
          <p:cNvPicPr preferRelativeResize="0"/>
          <p:nvPr/>
        </p:nvPicPr>
        <p:blipFill rotWithShape="1">
          <a:blip r:embed="rId3">
            <a:alphaModFix/>
          </a:blip>
          <a:srcRect b="-4520" l="47139" r="0" t="-1936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4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1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4"/>
          <p:cNvSpPr/>
          <p:nvPr/>
        </p:nvSpPr>
        <p:spPr>
          <a:xfrm>
            <a:off x="381000" y="6451684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155" name="Google Shape;155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4"/>
          <p:cNvPicPr preferRelativeResize="0"/>
          <p:nvPr/>
        </p:nvPicPr>
        <p:blipFill rotWithShape="1">
          <a:blip r:embed="rId3">
            <a:alphaModFix/>
          </a:blip>
          <a:srcRect b="-4520" l="47139" r="0" t="-1936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Question TItle" showMasterSp="0">
  <p:cSld name="1_Question TItle">
    <p:bg>
      <p:bgPr>
        <a:solidFill>
          <a:schemeClr val="lt1"/>
        </a:solidFill>
      </p:bgPr>
    </p:bg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4fe724f281_0_1433"/>
          <p:cNvSpPr txBox="1"/>
          <p:nvPr>
            <p:ph type="title"/>
          </p:nvPr>
        </p:nvSpPr>
        <p:spPr>
          <a:xfrm>
            <a:off x="478436" y="228600"/>
            <a:ext cx="11235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265625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3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24" name="Google Shape;924;g24fe724f281_0_1433"/>
          <p:cNvCxnSpPr/>
          <p:nvPr/>
        </p:nvCxnSpPr>
        <p:spPr>
          <a:xfrm>
            <a:off x="472190" y="1066800"/>
            <a:ext cx="117198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25" name="Google Shape;925;g24fe724f281_0_1433"/>
          <p:cNvGrpSpPr/>
          <p:nvPr/>
        </p:nvGrpSpPr>
        <p:grpSpPr>
          <a:xfrm>
            <a:off x="152400" y="6019800"/>
            <a:ext cx="12039600" cy="762000"/>
            <a:chOff x="152400" y="6019800"/>
            <a:chExt cx="12039600" cy="762000"/>
          </a:xfrm>
        </p:grpSpPr>
        <p:sp>
          <p:nvSpPr>
            <p:cNvPr id="926" name="Google Shape;926;g24fe724f281_0_1433"/>
            <p:cNvSpPr/>
            <p:nvPr/>
          </p:nvSpPr>
          <p:spPr>
            <a:xfrm>
              <a:off x="10515600" y="6019800"/>
              <a:ext cx="1676400" cy="76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g24fe724f281_0_1433"/>
            <p:cNvSpPr txBox="1"/>
            <p:nvPr/>
          </p:nvSpPr>
          <p:spPr>
            <a:xfrm>
              <a:off x="152400" y="6471557"/>
              <a:ext cx="4495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Copyright © AgilityHealth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28" name="Google Shape;928;g24fe724f281_0_143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758849" y="6335981"/>
              <a:ext cx="1337701" cy="41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9" name="Google Shape;929;g24fe724f281_0_14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59147" y="6364304"/>
              <a:ext cx="685801" cy="3491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30" name="Google Shape;930;g24fe724f281_0_1433"/>
            <p:cNvCxnSpPr/>
            <p:nvPr/>
          </p:nvCxnSpPr>
          <p:spPr>
            <a:xfrm>
              <a:off x="10701898" y="6316734"/>
              <a:ext cx="0" cy="444300"/>
            </a:xfrm>
            <a:prstGeom prst="straightConnector1">
              <a:avLst/>
            </a:prstGeom>
            <a:noFill/>
            <a:ln cap="flat" cmpd="sng" w="12700">
              <a:solidFill>
                <a:srgbClr val="54555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bg>
      <p:bgPr>
        <a:solidFill>
          <a:schemeClr val="lt1"/>
        </a:solidFill>
      </p:bgPr>
    </p:bg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4fe724f281_0_1442"/>
          <p:cNvSpPr txBox="1"/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3" name="Google Shape;933;g24fe724f281_0_1442"/>
          <p:cNvSpPr txBox="1"/>
          <p:nvPr>
            <p:ph idx="1" type="body"/>
          </p:nvPr>
        </p:nvSpPr>
        <p:spPr>
          <a:xfrm>
            <a:off x="2603674" y="1158262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34" name="Google Shape;934;g24fe724f281_0_1442"/>
          <p:cNvSpPr txBox="1"/>
          <p:nvPr>
            <p:ph idx="2" type="body"/>
          </p:nvPr>
        </p:nvSpPr>
        <p:spPr>
          <a:xfrm>
            <a:off x="6940193" y="1158262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35" name="Google Shape;935;g24fe724f281_0_1442"/>
          <p:cNvSpPr/>
          <p:nvPr/>
        </p:nvSpPr>
        <p:spPr>
          <a:xfrm>
            <a:off x="10515600" y="6019800"/>
            <a:ext cx="1676400" cy="7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g24fe724f281_0_1442"/>
          <p:cNvSpPr txBox="1"/>
          <p:nvPr/>
        </p:nvSpPr>
        <p:spPr>
          <a:xfrm>
            <a:off x="152400" y="6471557"/>
            <a:ext cx="4495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Copyright © 2019 Agile Transformation, Inc.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7" name="Google Shape;937;g24fe724f281_0_14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10800" y="6221234"/>
            <a:ext cx="1623254" cy="50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g24fe724f281_0_14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9299" y="6252336"/>
            <a:ext cx="983282" cy="5006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9" name="Google Shape;939;g24fe724f281_0_1442"/>
          <p:cNvCxnSpPr/>
          <p:nvPr/>
        </p:nvCxnSpPr>
        <p:spPr>
          <a:xfrm>
            <a:off x="10156099" y="6221724"/>
            <a:ext cx="0" cy="500100"/>
          </a:xfrm>
          <a:prstGeom prst="straightConnector1">
            <a:avLst/>
          </a:prstGeom>
          <a:noFill/>
          <a:ln cap="flat" cmpd="sng" w="12700">
            <a:solidFill>
              <a:srgbClr val="54555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24fe724f281_0_1451"/>
          <p:cNvSpPr txBox="1"/>
          <p:nvPr>
            <p:ph type="title"/>
          </p:nvPr>
        </p:nvSpPr>
        <p:spPr>
          <a:xfrm>
            <a:off x="47219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2" name="Google Shape;942;g24fe724f281_0_1451"/>
          <p:cNvSpPr txBox="1"/>
          <p:nvPr>
            <p:ph idx="1" type="body"/>
          </p:nvPr>
        </p:nvSpPr>
        <p:spPr>
          <a:xfrm>
            <a:off x="472190" y="1408175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Footer" showMasterSp="0">
  <p:cSld name="Blank with Footer">
    <p:bg>
      <p:bgPr>
        <a:solidFill>
          <a:schemeClr val="lt1"/>
        </a:solidFill>
      </p:bgPr>
    </p:bg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Google Shape;944;g24fe724f281_0_14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6200"/>
            <a:ext cx="12268200" cy="7159980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g24fe724f281_0_1454"/>
          <p:cNvSpPr/>
          <p:nvPr/>
        </p:nvSpPr>
        <p:spPr>
          <a:xfrm>
            <a:off x="0" y="4538135"/>
            <a:ext cx="12268200" cy="142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46" name="Google Shape;946;g24fe724f281_0_1454"/>
          <p:cNvCxnSpPr/>
          <p:nvPr/>
        </p:nvCxnSpPr>
        <p:spPr>
          <a:xfrm>
            <a:off x="0" y="5257800"/>
            <a:ext cx="12268200" cy="0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7" name="Google Shape;947;g24fe724f281_0_14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Question TItle - Role Agility">
  <p:cSld name="1_Question TItle - Role Agility">
    <p:bg>
      <p:bgPr>
        <a:solidFill>
          <a:schemeClr val="lt1"/>
        </a:solidFill>
      </p:bgPr>
    </p:bg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24fe724f281_0_1459"/>
          <p:cNvSpPr txBox="1"/>
          <p:nvPr>
            <p:ph type="title"/>
          </p:nvPr>
        </p:nvSpPr>
        <p:spPr>
          <a:xfrm>
            <a:off x="478436" y="152400"/>
            <a:ext cx="11235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0" name="Google Shape;950;g24fe724f281_0_145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Slide" showMasterSp="0" type="tx">
  <p:cSld name="TITLE_AND_BODY"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24fe724f281_0_1462"/>
          <p:cNvSpPr txBox="1"/>
          <p:nvPr>
            <p:ph type="title"/>
          </p:nvPr>
        </p:nvSpPr>
        <p:spPr>
          <a:xfrm>
            <a:off x="263524" y="304378"/>
            <a:ext cx="117819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0176BB"/>
              </a:buClr>
              <a:buSzPts val="3000"/>
              <a:buFont typeface="Calibri"/>
              <a:buNone/>
              <a:defRPr b="1" sz="3000">
                <a:solidFill>
                  <a:srgbClr val="0176BB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3" name="Google Shape;953;g24fe724f281_0_1462"/>
          <p:cNvSpPr txBox="1"/>
          <p:nvPr>
            <p:ph idx="12" type="sldNum"/>
          </p:nvPr>
        </p:nvSpPr>
        <p:spPr>
          <a:xfrm>
            <a:off x="8624268" y="6356350"/>
            <a:ext cx="226800" cy="2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 1">
  <p:cSld name="1_Title Only 1"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24fe724f281_0_146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6" name="Google Shape;956;g24fe724f281_0_146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7" name="Google Shape;957;g24fe724f281_0_146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8" name="Google Shape;958;g24fe724f281_0_1465"/>
          <p:cNvSpPr txBox="1"/>
          <p:nvPr>
            <p:ph type="title"/>
          </p:nvPr>
        </p:nvSpPr>
        <p:spPr>
          <a:xfrm>
            <a:off x="685800" y="365127"/>
            <a:ext cx="102108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9" name="Google Shape;959;g24fe724f281_0_1465"/>
          <p:cNvSpPr/>
          <p:nvPr/>
        </p:nvSpPr>
        <p:spPr>
          <a:xfrm>
            <a:off x="0" y="5733288"/>
            <a:ext cx="12192000" cy="112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None/>
            </a:pPr>
            <a:r>
              <a:t/>
            </a:r>
            <a:endParaRPr b="0" i="0" sz="1485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 1">
  <p:cSld name="3_Title Slide_1">
    <p:bg>
      <p:bgPr>
        <a:solidFill>
          <a:schemeClr val="lt1"/>
        </a:solidFill>
      </p:bgPr>
    </p:bg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24fe724f281_0_1471"/>
          <p:cNvSpPr txBox="1"/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24fe724f281_0_1473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4" name="Google Shape;964;g24fe724f281_0_1473"/>
          <p:cNvSpPr txBox="1"/>
          <p:nvPr>
            <p:ph idx="1" type="body"/>
          </p:nvPr>
        </p:nvSpPr>
        <p:spPr>
          <a:xfrm>
            <a:off x="472191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24fe724f281_0_1476"/>
          <p:cNvSpPr txBox="1"/>
          <p:nvPr>
            <p:ph type="title"/>
          </p:nvPr>
        </p:nvSpPr>
        <p:spPr>
          <a:xfrm>
            <a:off x="47219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7" name="Google Shape;967;g24fe724f281_0_1476"/>
          <p:cNvSpPr txBox="1"/>
          <p:nvPr>
            <p:ph idx="1" type="body"/>
          </p:nvPr>
        </p:nvSpPr>
        <p:spPr>
          <a:xfrm>
            <a:off x="472190" y="1408175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68" name="Google Shape;968;g24fe724f281_0_1476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9" name="Google Shape;969;g24fe724f281_0_1476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0" name="Google Shape;970;g24fe724f281_0_1476"/>
          <p:cNvSpPr txBox="1"/>
          <p:nvPr>
            <p:ph idx="12" type="sldNum"/>
          </p:nvPr>
        </p:nvSpPr>
        <p:spPr>
          <a:xfrm>
            <a:off x="5791200" y="6445427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5"/>
          <p:cNvSpPr/>
          <p:nvPr/>
        </p:nvSpPr>
        <p:spPr>
          <a:xfrm>
            <a:off x="381000" y="6400800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1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159" name="Google Shape;159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5"/>
          <p:cNvSpPr/>
          <p:nvPr/>
        </p:nvSpPr>
        <p:spPr>
          <a:xfrm>
            <a:off x="381000" y="6400800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161" name="Google Shape;161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 1" showMasterSp="0">
  <p:cSld name="Title Slide - Op 1 1"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Google Shape;979;g24fe724f281_0_1721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-3"/>
            <a:ext cx="1223553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g24fe724f281_0_1721"/>
          <p:cNvSpPr/>
          <p:nvPr/>
        </p:nvSpPr>
        <p:spPr>
          <a:xfrm>
            <a:off x="0" y="5190368"/>
            <a:ext cx="12192000" cy="10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1" name="Google Shape;981;g24fe724f281_0_17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5652" y="61438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g24fe724f281_0_1721"/>
          <p:cNvSpPr txBox="1"/>
          <p:nvPr>
            <p:ph type="title"/>
          </p:nvPr>
        </p:nvSpPr>
        <p:spPr>
          <a:xfrm>
            <a:off x="2033589" y="5268218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83" name="Google Shape;983;g24fe724f281_0_17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1" y="-30984"/>
            <a:ext cx="34189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g24fe724f281_0_17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9123" y="1667559"/>
            <a:ext cx="8722877" cy="3522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">
    <p:bg>
      <p:bgPr>
        <a:solidFill>
          <a:schemeClr val="lt1"/>
        </a:solidFill>
      </p:bgPr>
    </p:bg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4fe724f281_0_172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7" name="Google Shape;987;g24fe724f281_0_17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122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g24fe724f281_0_17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g24fe724f281_0_17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97400" y="6001267"/>
            <a:ext cx="2367199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2">
    <p:bg>
      <p:bgPr>
        <a:solidFill>
          <a:schemeClr val="lt1"/>
        </a:solidFill>
      </p:bgPr>
    </p:bg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Google Shape;991;g24fe724f281_0_17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g24fe724f281_0_1733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3" name="Google Shape;993;g24fe724f281_0_17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266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3">
    <p:bg>
      <p:bgPr>
        <a:solidFill>
          <a:schemeClr val="lt1"/>
        </a:solidFill>
      </p:bgPr>
    </p:bg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g24fe724f281_0_17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28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g24fe724f281_0_1737"/>
          <p:cNvSpPr/>
          <p:nvPr/>
        </p:nvSpPr>
        <p:spPr>
          <a:xfrm>
            <a:off x="538860" y="6398764"/>
            <a:ext cx="2160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" showMasterSp="0">
  <p:cSld name="Title Slide - Op 1"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g24fe724f281_0_1740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3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g24fe724f281_0_1740"/>
          <p:cNvSpPr/>
          <p:nvPr/>
        </p:nvSpPr>
        <p:spPr>
          <a:xfrm>
            <a:off x="1" y="4504554"/>
            <a:ext cx="121893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0" name="Google Shape;1000;g24fe724f281_0_1740"/>
          <p:cNvPicPr preferRelativeResize="0"/>
          <p:nvPr/>
        </p:nvPicPr>
        <p:blipFill rotWithShape="1">
          <a:blip r:embed="rId3">
            <a:alphaModFix/>
          </a:blip>
          <a:srcRect b="-4524" l="0" r="0" t="-1937"/>
          <a:stretch/>
        </p:blipFill>
        <p:spPr>
          <a:xfrm>
            <a:off x="0" y="1"/>
            <a:ext cx="3160437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g24fe724f281_0_1740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3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g24fe724f281_0_1740"/>
          <p:cNvSpPr/>
          <p:nvPr/>
        </p:nvSpPr>
        <p:spPr>
          <a:xfrm>
            <a:off x="1" y="4504554"/>
            <a:ext cx="121893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3" name="Google Shape;1003;g24fe724f281_0_17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g24fe724f281_0_1740"/>
          <p:cNvPicPr preferRelativeResize="0"/>
          <p:nvPr/>
        </p:nvPicPr>
        <p:blipFill rotWithShape="1">
          <a:blip r:embed="rId3">
            <a:alphaModFix/>
          </a:blip>
          <a:srcRect b="-4524" l="0" r="0" t="-1937"/>
          <a:stretch/>
        </p:blipFill>
        <p:spPr>
          <a:xfrm>
            <a:off x="0" y="1"/>
            <a:ext cx="3160437" cy="636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g24fe724f281_0_17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g24fe724f281_0_1740"/>
          <p:cNvSpPr txBox="1"/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7" name="Google Shape;1007;g24fe724f281_0_1740"/>
          <p:cNvSpPr txBox="1"/>
          <p:nvPr>
            <p:ph idx="2" type="title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ight Grey Radar" showMasterSp="0">
  <p:cSld name="1_Light Grey Radar">
    <p:bg>
      <p:bgPr>
        <a:solidFill>
          <a:schemeClr val="lt1"/>
        </a:solidFill>
      </p:bgPr>
    </p:bg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" name="Google Shape;1009;g24fe724f281_0_1751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1" y="738028"/>
            <a:ext cx="12191999" cy="509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g24fe724f281_0_1751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1" y="738028"/>
            <a:ext cx="12191999" cy="509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g24fe724f281_0_17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g24fe724f281_0_1751"/>
          <p:cNvPicPr preferRelativeResize="0"/>
          <p:nvPr/>
        </p:nvPicPr>
        <p:blipFill rotWithShape="1">
          <a:blip r:embed="rId4">
            <a:alphaModFix/>
          </a:blip>
          <a:srcRect b="-4513" l="0" r="0" t="-1937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g24fe724f281_0_17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g24fe724f281_0_1751"/>
          <p:cNvPicPr preferRelativeResize="0"/>
          <p:nvPr/>
        </p:nvPicPr>
        <p:blipFill rotWithShape="1">
          <a:blip r:embed="rId4">
            <a:alphaModFix/>
          </a:blip>
          <a:srcRect b="-4513" l="0" r="0" t="-1937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g24fe724f281_0_1751"/>
          <p:cNvSpPr txBox="1"/>
          <p:nvPr>
            <p:ph idx="1" type="subTitle"/>
          </p:nvPr>
        </p:nvSpPr>
        <p:spPr>
          <a:xfrm>
            <a:off x="3321600" y="2599000"/>
            <a:ext cx="8413200" cy="15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None/>
              <a:defRPr sz="6000"/>
            </a:lvl2pPr>
            <a:lvl3pPr lvl="2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000"/>
              <a:buNone/>
              <a:defRPr sz="6000"/>
            </a:lvl3pPr>
            <a:lvl4pPr lvl="3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4pPr>
            <a:lvl5pPr lvl="4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5pPr>
            <a:lvl6pPr lvl="5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6pPr>
            <a:lvl7pPr lvl="6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7pPr>
            <a:lvl8pPr lvl="7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8pPr>
            <a:lvl9pPr lvl="8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9pPr>
          </a:lstStyle>
          <a:p/>
        </p:txBody>
      </p:sp>
      <p:sp>
        <p:nvSpPr>
          <p:cNvPr id="1016" name="Google Shape;1016;g24fe724f281_0_175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2" showMasterSp="0">
  <p:cSld name="Title Slide - Op2"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1018;g24fe724f281_0_1760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3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g24fe724f281_0_1760"/>
          <p:cNvSpPr/>
          <p:nvPr/>
        </p:nvSpPr>
        <p:spPr>
          <a:xfrm>
            <a:off x="-20290" y="3673456"/>
            <a:ext cx="12189300" cy="197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0" name="Google Shape;1020;g24fe724f281_0_1760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3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g24fe724f281_0_1760"/>
          <p:cNvSpPr/>
          <p:nvPr/>
        </p:nvSpPr>
        <p:spPr>
          <a:xfrm>
            <a:off x="-20290" y="3673456"/>
            <a:ext cx="12189300" cy="197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2" name="Google Shape;1022;g24fe724f281_0_17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g24fe724f281_0_17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g24fe724f281_0_17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5" name="Google Shape;1025;g24fe724f281_0_1760"/>
          <p:cNvGrpSpPr/>
          <p:nvPr/>
        </p:nvGrpSpPr>
        <p:grpSpPr>
          <a:xfrm>
            <a:off x="3200400" y="1646775"/>
            <a:ext cx="8789300" cy="1461918"/>
            <a:chOff x="4896401" y="1205061"/>
            <a:chExt cx="8789300" cy="1461918"/>
          </a:xfrm>
        </p:grpSpPr>
        <p:sp>
          <p:nvSpPr>
            <p:cNvPr id="1026" name="Google Shape;1026;g24fe724f281_0_1760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g24fe724f281_0_1760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b="0" i="0" sz="7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g24fe724f281_0_1760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9" name="Google Shape;1029;g24fe724f281_0_17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g24fe724f281_0_1760"/>
          <p:cNvSpPr txBox="1"/>
          <p:nvPr>
            <p:ph type="title"/>
          </p:nvPr>
        </p:nvSpPr>
        <p:spPr>
          <a:xfrm>
            <a:off x="-43525" y="4192475"/>
            <a:ext cx="122355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 - Op 3" showMasterSp="0">
  <p:cSld name="1_Title Slide - Op 3"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g24fe724f281_0_1774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0"/>
            <a:ext cx="12191999" cy="5257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g24fe724f281_0_1774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g24fe724f281_0_1774"/>
          <p:cNvSpPr txBox="1"/>
          <p:nvPr/>
        </p:nvSpPr>
        <p:spPr>
          <a:xfrm>
            <a:off x="2895601" y="3300314"/>
            <a:ext cx="835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5" name="Google Shape;1035;g24fe724f281_0_17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g24fe724f281_0_17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7" name="Google Shape;1037;g24fe724f281_0_1774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8" name="Google Shape;1038;g24fe724f281_0_1774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0"/>
            <a:ext cx="12191999" cy="5257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g24fe724f281_0_1774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g24fe724f281_0_1774"/>
          <p:cNvSpPr txBox="1"/>
          <p:nvPr/>
        </p:nvSpPr>
        <p:spPr>
          <a:xfrm>
            <a:off x="3017600" y="3300325"/>
            <a:ext cx="747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1" name="Google Shape;1041;g24fe724f281_0_17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g24fe724f281_0_17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3" name="Google Shape;1043;g24fe724f281_0_1774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4" name="Google Shape;1044;g24fe724f281_0_17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g24fe724f281_0_1774"/>
          <p:cNvSpPr txBox="1"/>
          <p:nvPr>
            <p:ph type="title"/>
          </p:nvPr>
        </p:nvSpPr>
        <p:spPr>
          <a:xfrm>
            <a:off x="537600" y="5424475"/>
            <a:ext cx="87897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6" name="Google Shape;1046;g24fe724f281_0_1774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24fe724f281_0_1790"/>
          <p:cNvSpPr txBox="1"/>
          <p:nvPr>
            <p:ph idx="1" type="body"/>
          </p:nvPr>
        </p:nvSpPr>
        <p:spPr>
          <a:xfrm>
            <a:off x="457200" y="1837440"/>
            <a:ext cx="54105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49" name="Google Shape;1049;g24fe724f281_0_1790"/>
          <p:cNvSpPr txBox="1"/>
          <p:nvPr>
            <p:ph idx="2" type="body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50" name="Google Shape;1050;g24fe724f281_0_1790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ogo Top Right" showMasterSp="0">
  <p:cSld name="Title - Logo Top Right">
    <p:bg>
      <p:bgPr>
        <a:solidFill>
          <a:schemeClr val="lt1"/>
        </a:solidFill>
      </p:bgPr>
    </p:bg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24fe724f281_0_1794"/>
          <p:cNvSpPr txBox="1"/>
          <p:nvPr>
            <p:ph type="title"/>
          </p:nvPr>
        </p:nvSpPr>
        <p:spPr>
          <a:xfrm>
            <a:off x="548648" y="250250"/>
            <a:ext cx="90129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pic>
        <p:nvPicPr>
          <p:cNvPr id="1053" name="Google Shape;1053;g24fe724f281_0_17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g24fe724f281_0_17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g24fe724f281_0_17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g24fe724f281_0_1794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showMasterSp="0">
  <p:cSld name="1_Blank"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 TItle" showMasterSp="0">
  <p:cSld name="Question TItle">
    <p:bg>
      <p:bgPr>
        <a:solidFill>
          <a:schemeClr val="lt1"/>
        </a:solidFill>
      </p:bgPr>
    </p:bg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24fe724f281_0_1800"/>
          <p:cNvSpPr txBox="1"/>
          <p:nvPr>
            <p:ph type="title"/>
          </p:nvPr>
        </p:nvSpPr>
        <p:spPr>
          <a:xfrm>
            <a:off x="472191" y="1165423"/>
            <a:ext cx="11235300" cy="452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900"/>
              <a:buFont typeface="Calibri"/>
              <a:buNone/>
              <a:defRPr b="0" i="0" sz="79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cxnSp>
        <p:nvCxnSpPr>
          <p:cNvPr id="1059" name="Google Shape;1059;g24fe724f281_0_1800"/>
          <p:cNvCxnSpPr/>
          <p:nvPr/>
        </p:nvCxnSpPr>
        <p:spPr>
          <a:xfrm>
            <a:off x="472189" y="914400"/>
            <a:ext cx="117201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0" name="Google Shape;1060;g24fe724f281_0_18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g24fe724f281_0_1800"/>
          <p:cNvCxnSpPr/>
          <p:nvPr/>
        </p:nvCxnSpPr>
        <p:spPr>
          <a:xfrm>
            <a:off x="472189" y="914400"/>
            <a:ext cx="117201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2" name="Google Shape;1062;g24fe724f281_0_18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g24fe724f281_0_1800"/>
          <p:cNvSpPr/>
          <p:nvPr/>
        </p:nvSpPr>
        <p:spPr>
          <a:xfrm>
            <a:off x="403860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 Grey Radar" showMasterSp="0">
  <p:cSld name="1_Dark Grey Radar">
    <p:bg>
      <p:bgPr>
        <a:solidFill>
          <a:schemeClr val="lt1"/>
        </a:solidFill>
      </p:bgPr>
    </p:bg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24fe724f281_0_1807"/>
          <p:cNvSpPr/>
          <p:nvPr/>
        </p:nvSpPr>
        <p:spPr>
          <a:xfrm rot="-5400000">
            <a:off x="3546449" y="-2767485"/>
            <a:ext cx="50991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1" anchor="ctr" bIns="60975" lIns="121900" spcFirstLastPara="1" rIns="121900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6" name="Google Shape;1066;g24fe724f281_0_1807"/>
          <p:cNvSpPr/>
          <p:nvPr/>
        </p:nvSpPr>
        <p:spPr>
          <a:xfrm rot="-5400000">
            <a:off x="3546449" y="-2767485"/>
            <a:ext cx="50991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1" anchor="ctr" bIns="60975" lIns="121900" spcFirstLastPara="1" rIns="121900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7" name="Google Shape;1067;g24fe724f281_0_18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g24fe724f281_0_1807"/>
          <p:cNvPicPr preferRelativeResize="0"/>
          <p:nvPr/>
        </p:nvPicPr>
        <p:blipFill rotWithShape="1">
          <a:blip r:embed="rId3">
            <a:alphaModFix/>
          </a:blip>
          <a:srcRect b="-4513" l="0" r="0" t="-1937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g24fe724f281_0_18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g24fe724f281_0_1807"/>
          <p:cNvPicPr preferRelativeResize="0"/>
          <p:nvPr/>
        </p:nvPicPr>
        <p:blipFill rotWithShape="1">
          <a:blip r:embed="rId3">
            <a:alphaModFix/>
          </a:blip>
          <a:srcRect b="-4513" l="0" r="0" t="-1937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g24fe724f281_0_1807"/>
          <p:cNvSpPr txBox="1"/>
          <p:nvPr>
            <p:ph type="title"/>
          </p:nvPr>
        </p:nvSpPr>
        <p:spPr>
          <a:xfrm>
            <a:off x="2137600" y="2716800"/>
            <a:ext cx="94401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9pPr>
          </a:lstStyle>
          <a:p/>
        </p:txBody>
      </p:sp>
      <p:sp>
        <p:nvSpPr>
          <p:cNvPr id="1072" name="Google Shape;1072;g24fe724f281_0_1807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4">
    <p:bg>
      <p:bgPr>
        <a:solidFill>
          <a:schemeClr val="lt1"/>
        </a:solidFill>
      </p:bgPr>
    </p:bg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g24fe724f281_0_18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g24fe724f281_0_1816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5">
    <p:bg>
      <p:bgPr>
        <a:solidFill>
          <a:schemeClr val="lt1"/>
        </a:solidFill>
      </p:bgPr>
    </p:bg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24fe724f281_0_181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8" name="Google Shape;1078;g24fe724f281_0_18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40995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g24fe724f281_0_18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6">
    <p:bg>
      <p:bgPr>
        <a:solidFill>
          <a:schemeClr val="lt1"/>
        </a:solidFill>
      </p:bgPr>
    </p:bg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g24fe724f281_0_18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4099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g24fe724f281_0_1823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3" name="Google Shape;1083;g24fe724f281_0_18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7">
    <p:bg>
      <p:bgPr>
        <a:solidFill>
          <a:schemeClr val="lt1"/>
        </a:solidFill>
      </p:bgPr>
    </p:bg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24fe724f281_0_1827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6" name="Google Shape;1086;g24fe724f281_0_18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8">
    <p:bg>
      <p:bgPr>
        <a:solidFill>
          <a:schemeClr val="lt1"/>
        </a:solidFill>
      </p:bgPr>
    </p:bg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24fe724f281_0_1830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9" name="Google Shape;1089;g24fe724f281_0_18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9">
    <p:bg>
      <p:bgPr>
        <a:solidFill>
          <a:schemeClr val="lt1"/>
        </a:solidFill>
      </p:bgPr>
    </p:bg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24fe724f281_0_1833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2" name="Google Shape;1092;g24fe724f281_0_18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 2" showMasterSp="0">
  <p:cSld name="Title Slide - Op 1 2"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g24fe724f281_0_1836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3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g24fe724f281_0_1836"/>
          <p:cNvSpPr/>
          <p:nvPr/>
        </p:nvSpPr>
        <p:spPr>
          <a:xfrm>
            <a:off x="1" y="4504554"/>
            <a:ext cx="121893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6" name="Google Shape;1096;g24fe724f281_0_1836"/>
          <p:cNvSpPr txBox="1"/>
          <p:nvPr>
            <p:ph idx="1" type="body"/>
          </p:nvPr>
        </p:nvSpPr>
        <p:spPr>
          <a:xfrm>
            <a:off x="2286001" y="4869873"/>
            <a:ext cx="99033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b="0" i="0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pic>
        <p:nvPicPr>
          <p:cNvPr id="1097" name="Google Shape;1097;g24fe724f281_0_18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8" name="Google Shape;1098;g24fe724f281_0_1836"/>
          <p:cNvGrpSpPr/>
          <p:nvPr/>
        </p:nvGrpSpPr>
        <p:grpSpPr>
          <a:xfrm>
            <a:off x="3581402" y="639861"/>
            <a:ext cx="9108879" cy="1461918"/>
            <a:chOff x="4896403" y="1205061"/>
            <a:chExt cx="9108879" cy="1461918"/>
          </a:xfrm>
        </p:grpSpPr>
        <p:sp>
          <p:nvSpPr>
            <p:cNvPr id="1099" name="Google Shape;1099;g24fe724f281_0_1836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g24fe724f281_0_1836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2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g24fe724f281_0_1836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02" name="Google Shape;1102;g24fe724f281_0_1836"/>
          <p:cNvPicPr preferRelativeResize="0"/>
          <p:nvPr/>
        </p:nvPicPr>
        <p:blipFill rotWithShape="1">
          <a:blip r:embed="rId4">
            <a:alphaModFix/>
          </a:blip>
          <a:srcRect b="-4524" l="0" r="0" t="-1937"/>
          <a:stretch/>
        </p:blipFill>
        <p:spPr>
          <a:xfrm>
            <a:off x="0" y="1"/>
            <a:ext cx="3160437" cy="636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_only">
  <p:cSld name="7_Title_only"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4fe724eca4_0_168"/>
          <p:cNvSpPr txBox="1"/>
          <p:nvPr>
            <p:ph type="title"/>
          </p:nvPr>
        </p:nvSpPr>
        <p:spPr>
          <a:xfrm>
            <a:off x="466300" y="113733"/>
            <a:ext cx="103722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DFD"/>
              </a:buClr>
              <a:buSzPts val="4800"/>
              <a:buNone/>
              <a:defRPr sz="3200">
                <a:solidFill>
                  <a:srgbClr val="FDFDFD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Title and Content">
  <p:cSld name="31_Title and Content"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24fe724f281_0_1847"/>
          <p:cNvSpPr txBox="1"/>
          <p:nvPr>
            <p:ph type="title"/>
          </p:nvPr>
        </p:nvSpPr>
        <p:spPr>
          <a:xfrm>
            <a:off x="1075765" y="779319"/>
            <a:ext cx="100404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2100">
                <a:solidFill>
                  <a:srgbClr val="59C16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06" name="Google Shape;1106;g24fe724f281_0_1847"/>
          <p:cNvSpPr txBox="1"/>
          <p:nvPr>
            <p:ph idx="1" type="body"/>
          </p:nvPr>
        </p:nvSpPr>
        <p:spPr>
          <a:xfrm>
            <a:off x="1075766" y="1250577"/>
            <a:ext cx="4743300" cy="4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9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1107" name="Google Shape;1107;g24fe724f281_0_1847"/>
          <p:cNvSpPr txBox="1"/>
          <p:nvPr>
            <p:ph idx="11" type="ftr"/>
          </p:nvPr>
        </p:nvSpPr>
        <p:spPr>
          <a:xfrm>
            <a:off x="6373097" y="6390406"/>
            <a:ext cx="41565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8" name="Google Shape;1108;g24fe724f281_0_1847"/>
          <p:cNvSpPr txBox="1"/>
          <p:nvPr>
            <p:ph idx="12" type="sldNum"/>
          </p:nvPr>
        </p:nvSpPr>
        <p:spPr>
          <a:xfrm>
            <a:off x="10529455" y="6390406"/>
            <a:ext cx="586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09" name="Google Shape;1109;g24fe724f281_0_1847"/>
          <p:cNvCxnSpPr/>
          <p:nvPr/>
        </p:nvCxnSpPr>
        <p:spPr>
          <a:xfrm rot="10800000">
            <a:off x="10529455" y="6390794"/>
            <a:ext cx="0" cy="265500"/>
          </a:xfrm>
          <a:prstGeom prst="straightConnector1">
            <a:avLst/>
          </a:prstGeom>
          <a:noFill/>
          <a:ln cap="flat" cmpd="sng" w="28575">
            <a:solidFill>
              <a:srgbClr val="59C16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0" name="Google Shape;1110;g24fe724f281_0_1847"/>
          <p:cNvCxnSpPr/>
          <p:nvPr/>
        </p:nvCxnSpPr>
        <p:spPr>
          <a:xfrm>
            <a:off x="1075761" y="1091045"/>
            <a:ext cx="10040400" cy="0"/>
          </a:xfrm>
          <a:prstGeom prst="straightConnector1">
            <a:avLst/>
          </a:prstGeom>
          <a:noFill/>
          <a:ln cap="flat" cmpd="sng" w="9525">
            <a:solidFill>
              <a:srgbClr val="59C16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close up of a logo&#10;&#10;Description automatically generated" id="1111" name="Google Shape;1111;g24fe724f281_0_18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5761" y="6390406"/>
            <a:ext cx="1939636" cy="360856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g24fe724f281_0_1847"/>
          <p:cNvSpPr txBox="1"/>
          <p:nvPr>
            <p:ph idx="2" type="body"/>
          </p:nvPr>
        </p:nvSpPr>
        <p:spPr>
          <a:xfrm>
            <a:off x="6372981" y="1250577"/>
            <a:ext cx="47433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b="1" sz="1100">
                <a:solidFill>
                  <a:srgbClr val="59C168"/>
                </a:solidFill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b="1" sz="1100">
                <a:solidFill>
                  <a:srgbClr val="59C168"/>
                </a:solidFill>
              </a:defRPr>
            </a:lvl2pPr>
            <a:lvl3pPr indent="-228600" lvl="2" marL="13716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1100">
                <a:solidFill>
                  <a:srgbClr val="59C168"/>
                </a:solidFill>
              </a:defRPr>
            </a:lvl3pPr>
            <a:lvl4pPr indent="-228600" lvl="3" marL="1828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b="1" sz="1100">
                <a:solidFill>
                  <a:srgbClr val="59C168"/>
                </a:solidFill>
              </a:defRPr>
            </a:lvl4pPr>
            <a:lvl5pPr indent="-228600" lvl="4" marL="22860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b="1" sz="1100">
                <a:solidFill>
                  <a:srgbClr val="59C168"/>
                </a:solidFill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1113" name="Google Shape;1113;g24fe724f281_0_1847"/>
          <p:cNvSpPr txBox="1"/>
          <p:nvPr>
            <p:ph idx="3" type="body"/>
          </p:nvPr>
        </p:nvSpPr>
        <p:spPr>
          <a:xfrm>
            <a:off x="6375055" y="1549102"/>
            <a:ext cx="4743300" cy="20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9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cxnSp>
        <p:nvCxnSpPr>
          <p:cNvPr id="1114" name="Google Shape;1114;g24fe724f281_0_1847"/>
          <p:cNvCxnSpPr/>
          <p:nvPr/>
        </p:nvCxnSpPr>
        <p:spPr>
          <a:xfrm>
            <a:off x="6373091" y="1532965"/>
            <a:ext cx="4743300" cy="0"/>
          </a:xfrm>
          <a:prstGeom prst="straightConnector1">
            <a:avLst/>
          </a:prstGeom>
          <a:noFill/>
          <a:ln cap="flat" cmpd="sng" w="9525">
            <a:solidFill>
              <a:srgbClr val="59C16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24fe724f281_0_1858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24fe724f281_0_1860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19" name="Google Shape;1119;g24fe724f281_0_1860"/>
          <p:cNvSpPr txBox="1"/>
          <p:nvPr>
            <p:ph idx="1" type="body"/>
          </p:nvPr>
        </p:nvSpPr>
        <p:spPr>
          <a:xfrm>
            <a:off x="548640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bg>
      <p:bgPr>
        <a:solidFill>
          <a:schemeClr val="lt1"/>
        </a:solidFill>
      </p:bgPr>
    </p:bg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24fe724f281_0_1863"/>
          <p:cNvSpPr txBox="1"/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22" name="Google Shape;1122;g24fe724f281_0_1863"/>
          <p:cNvSpPr txBox="1"/>
          <p:nvPr>
            <p:ph idx="1" type="body"/>
          </p:nvPr>
        </p:nvSpPr>
        <p:spPr>
          <a:xfrm>
            <a:off x="2603674" y="1158262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1123" name="Google Shape;1123;g24fe724f281_0_1863"/>
          <p:cNvSpPr txBox="1"/>
          <p:nvPr>
            <p:ph idx="2" type="body"/>
          </p:nvPr>
        </p:nvSpPr>
        <p:spPr>
          <a:xfrm>
            <a:off x="6940193" y="1158262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1124" name="Google Shape;1124;g24fe724f281_0_1863"/>
          <p:cNvSpPr/>
          <p:nvPr/>
        </p:nvSpPr>
        <p:spPr>
          <a:xfrm>
            <a:off x="10515600" y="6019800"/>
            <a:ext cx="1676400" cy="7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g24fe724f281_0_1863"/>
          <p:cNvSpPr txBox="1"/>
          <p:nvPr/>
        </p:nvSpPr>
        <p:spPr>
          <a:xfrm>
            <a:off x="152400" y="6471557"/>
            <a:ext cx="4496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Copyright © 2019 Agile Transformation, Inc.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6" name="Google Shape;1126;g24fe724f281_0_18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10800" y="6221234"/>
            <a:ext cx="1623254" cy="50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g24fe724f281_0_18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9299" y="6252336"/>
            <a:ext cx="983282" cy="5006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8" name="Google Shape;1128;g24fe724f281_0_1863"/>
          <p:cNvCxnSpPr/>
          <p:nvPr/>
        </p:nvCxnSpPr>
        <p:spPr>
          <a:xfrm>
            <a:off x="10156099" y="6221724"/>
            <a:ext cx="0" cy="500100"/>
          </a:xfrm>
          <a:prstGeom prst="straightConnector1">
            <a:avLst/>
          </a:prstGeom>
          <a:noFill/>
          <a:ln cap="flat" cmpd="sng" w="12700">
            <a:solidFill>
              <a:srgbClr val="54555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showMasterSp="0">
  <p:cSld name="1_Blank">
    <p:bg>
      <p:bgPr>
        <a:solidFill>
          <a:schemeClr val="lt1"/>
        </a:solidFill>
      </p:bgPr>
    </p:bg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Question TItle" showMasterSp="0">
  <p:cSld name="1_Question TItle">
    <p:bg>
      <p:bgPr>
        <a:solidFill>
          <a:schemeClr val="lt1"/>
        </a:solidFill>
      </p:bgPr>
    </p:bg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24fe724f281_0_1873"/>
          <p:cNvSpPr txBox="1"/>
          <p:nvPr>
            <p:ph type="title"/>
          </p:nvPr>
        </p:nvSpPr>
        <p:spPr>
          <a:xfrm>
            <a:off x="478436" y="228600"/>
            <a:ext cx="112353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265625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3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cxnSp>
        <p:nvCxnSpPr>
          <p:cNvPr id="1132" name="Google Shape;1132;g24fe724f281_0_1873"/>
          <p:cNvCxnSpPr/>
          <p:nvPr/>
        </p:nvCxnSpPr>
        <p:spPr>
          <a:xfrm>
            <a:off x="472190" y="1066800"/>
            <a:ext cx="117201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33" name="Google Shape;1133;g24fe724f281_0_1873"/>
          <p:cNvGrpSpPr/>
          <p:nvPr/>
        </p:nvGrpSpPr>
        <p:grpSpPr>
          <a:xfrm>
            <a:off x="152400" y="6019800"/>
            <a:ext cx="12039600" cy="762000"/>
            <a:chOff x="152400" y="6019800"/>
            <a:chExt cx="12039600" cy="762000"/>
          </a:xfrm>
        </p:grpSpPr>
        <p:sp>
          <p:nvSpPr>
            <p:cNvPr id="1134" name="Google Shape;1134;g24fe724f281_0_1873"/>
            <p:cNvSpPr/>
            <p:nvPr/>
          </p:nvSpPr>
          <p:spPr>
            <a:xfrm>
              <a:off x="10515600" y="6019800"/>
              <a:ext cx="1676400" cy="76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g24fe724f281_0_1873"/>
            <p:cNvSpPr txBox="1"/>
            <p:nvPr/>
          </p:nvSpPr>
          <p:spPr>
            <a:xfrm>
              <a:off x="152400" y="6471557"/>
              <a:ext cx="4495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Copyright © AgilityHealth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36" name="Google Shape;1136;g24fe724f281_0_187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758849" y="6335981"/>
              <a:ext cx="1337701" cy="41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7" name="Google Shape;1137;g24fe724f281_0_187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59147" y="6364304"/>
              <a:ext cx="685801" cy="3491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38" name="Google Shape;1138;g24fe724f281_0_1873"/>
            <p:cNvCxnSpPr/>
            <p:nvPr/>
          </p:nvCxnSpPr>
          <p:spPr>
            <a:xfrm>
              <a:off x="10701898" y="6316734"/>
              <a:ext cx="0" cy="444300"/>
            </a:xfrm>
            <a:prstGeom prst="straightConnector1">
              <a:avLst/>
            </a:prstGeom>
            <a:noFill/>
            <a:ln cap="flat" cmpd="sng" w="12700">
              <a:solidFill>
                <a:srgbClr val="54555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4fe724f281_0_1882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41" name="Google Shape;1141;g24fe724f281_0_1882"/>
          <p:cNvSpPr txBox="1"/>
          <p:nvPr>
            <p:ph idx="1" type="body"/>
          </p:nvPr>
        </p:nvSpPr>
        <p:spPr>
          <a:xfrm>
            <a:off x="472191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Footer" showMasterSp="0">
  <p:cSld name="Blank with Footer">
    <p:bg>
      <p:bgPr>
        <a:solidFill>
          <a:schemeClr val="lt1"/>
        </a:solidFill>
      </p:bgPr>
    </p:bg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g24fe724f281_0_18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6200"/>
            <a:ext cx="12268200" cy="7159981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g24fe724f281_0_1885"/>
          <p:cNvSpPr/>
          <p:nvPr/>
        </p:nvSpPr>
        <p:spPr>
          <a:xfrm>
            <a:off x="0" y="4538135"/>
            <a:ext cx="12268500" cy="142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5" name="Google Shape;1145;g24fe724f281_0_1885"/>
          <p:cNvCxnSpPr/>
          <p:nvPr/>
        </p:nvCxnSpPr>
        <p:spPr>
          <a:xfrm>
            <a:off x="0" y="5257800"/>
            <a:ext cx="12268500" cy="0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46" name="Google Shape;1146;g24fe724f281_0_18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24fe724f281_0_1890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49" name="Google Shape;1149;g24fe724f281_0_1890"/>
          <p:cNvSpPr txBox="1"/>
          <p:nvPr>
            <p:ph idx="1" type="body"/>
          </p:nvPr>
        </p:nvSpPr>
        <p:spPr>
          <a:xfrm>
            <a:off x="472190" y="1408175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 type="titleOnly">
  <p:cSld name="TITLE_ONLY"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24fe724f281_0_1893"/>
          <p:cNvSpPr txBox="1"/>
          <p:nvPr>
            <p:ph type="title"/>
          </p:nvPr>
        </p:nvSpPr>
        <p:spPr>
          <a:xfrm>
            <a:off x="472190" y="250250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 1" showMasterSp="0">
  <p:cSld name="Title Slide - Op 1 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g24fe724eca4_0_229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-3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24fe724eca4_0_229"/>
          <p:cNvSpPr/>
          <p:nvPr/>
        </p:nvSpPr>
        <p:spPr>
          <a:xfrm>
            <a:off x="0" y="5190368"/>
            <a:ext cx="12192000" cy="10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24fe724eca4_0_229"/>
          <p:cNvSpPr txBox="1"/>
          <p:nvPr>
            <p:ph type="title"/>
          </p:nvPr>
        </p:nvSpPr>
        <p:spPr>
          <a:xfrm>
            <a:off x="2033589" y="5268219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g24fe724eca4_0_229"/>
          <p:cNvSpPr/>
          <p:nvPr/>
        </p:nvSpPr>
        <p:spPr>
          <a:xfrm>
            <a:off x="891800" y="-27100"/>
            <a:ext cx="11407500" cy="17916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24fe724eca4_0_229"/>
          <p:cNvSpPr/>
          <p:nvPr/>
        </p:nvSpPr>
        <p:spPr>
          <a:xfrm>
            <a:off x="891800" y="1716000"/>
            <a:ext cx="11407500" cy="34260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g24fe724eca4_0_2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5652" y="61437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4fe724eca4_0_229"/>
          <p:cNvPicPr preferRelativeResize="0"/>
          <p:nvPr/>
        </p:nvPicPr>
        <p:blipFill rotWithShape="1">
          <a:blip r:embed="rId4">
            <a:alphaModFix/>
          </a:blip>
          <a:srcRect b="0" l="3007" r="3891" t="0"/>
          <a:stretch/>
        </p:blipFill>
        <p:spPr>
          <a:xfrm>
            <a:off x="2839133" y="1151100"/>
            <a:ext cx="9352867" cy="401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>
  <p:cSld name="Blank">
    <p:bg>
      <p:bgPr>
        <a:solidFill>
          <a:schemeClr val="lt1"/>
        </a:solidFill>
      </p:bgPr>
    </p:bg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" name="Google Shape;1153;g24fe724f281_0_18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g24fe724f281_0_18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g24fe724f281_0_1895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 3">
  <p:cSld name="3_Title Slide_3">
    <p:bg>
      <p:bgPr>
        <a:solidFill>
          <a:schemeClr val="lt1"/>
        </a:solidFill>
      </p:bgPr>
    </p:bg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24fe724f281_0_1899"/>
          <p:cNvSpPr txBox="1"/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 type="blank">
  <p:cSld name="BLANK"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Google Shape;1159;g24fe724f281_0_19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55349" y="380070"/>
            <a:ext cx="1699695" cy="441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 1" showMasterSp="0">
  <p:cSld name="Title Slide - Op 1 1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24fe724f281_0_1911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-3"/>
            <a:ext cx="12235532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24fe724f281_0_1911"/>
          <p:cNvSpPr/>
          <p:nvPr/>
        </p:nvSpPr>
        <p:spPr>
          <a:xfrm>
            <a:off x="0" y="5190368"/>
            <a:ext cx="12192000" cy="10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g24fe724f281_0_19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5652" y="61438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24fe724f281_0_1911"/>
          <p:cNvSpPr txBox="1"/>
          <p:nvPr>
            <p:ph type="title"/>
          </p:nvPr>
        </p:nvSpPr>
        <p:spPr>
          <a:xfrm>
            <a:off x="2033589" y="5268218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5" name="Google Shape;185;g24fe724f281_0_19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1" y="-30984"/>
            <a:ext cx="34189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4fe724f281_0_19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9123" y="1667559"/>
            <a:ext cx="8722877" cy="3522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7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1" type="body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"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fe724f281_0_191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g24fe724f281_0_19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122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4fe724f281_0_19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4fe724f281_0_19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97400" y="6001267"/>
            <a:ext cx="2367199" cy="6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24fe724f281_0_1918"/>
          <p:cNvSpPr txBox="1"/>
          <p:nvPr>
            <p:ph type="title"/>
          </p:nvPr>
        </p:nvSpPr>
        <p:spPr>
          <a:xfrm>
            <a:off x="548648" y="174050"/>
            <a:ext cx="90129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2"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24fe724f281_0_19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849625" y="1206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24fe724f281_0_1923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g24fe724f281_0_19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26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24fe724f281_0_1923"/>
          <p:cNvSpPr txBox="1"/>
          <p:nvPr>
            <p:ph type="title"/>
          </p:nvPr>
        </p:nvSpPr>
        <p:spPr>
          <a:xfrm>
            <a:off x="548648" y="250250"/>
            <a:ext cx="90129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ight Grey Radar" showMasterSp="0">
  <p:cSld name="1_Light Grey Radar">
    <p:bg>
      <p:bgPr>
        <a:solidFill>
          <a:schemeClr val="lt1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24fe724f281_0_1941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1" y="738028"/>
            <a:ext cx="12191999" cy="509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4fe724f281_0_1941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1" y="738028"/>
            <a:ext cx="12191999" cy="509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4fe724f281_0_19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4fe724f281_0_1941"/>
          <p:cNvPicPr preferRelativeResize="0"/>
          <p:nvPr/>
        </p:nvPicPr>
        <p:blipFill rotWithShape="1">
          <a:blip r:embed="rId4">
            <a:alphaModFix/>
          </a:blip>
          <a:srcRect b="-4513" l="0" r="0" t="-1937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24fe724f281_0_19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24fe724f281_0_1941"/>
          <p:cNvPicPr preferRelativeResize="0"/>
          <p:nvPr/>
        </p:nvPicPr>
        <p:blipFill rotWithShape="1">
          <a:blip r:embed="rId4">
            <a:alphaModFix/>
          </a:blip>
          <a:srcRect b="-4513" l="0" r="0" t="-1937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24fe724f281_0_1941"/>
          <p:cNvSpPr txBox="1"/>
          <p:nvPr>
            <p:ph idx="1" type="subTitle"/>
          </p:nvPr>
        </p:nvSpPr>
        <p:spPr>
          <a:xfrm>
            <a:off x="3321600" y="2599000"/>
            <a:ext cx="8413200" cy="15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None/>
              <a:defRPr sz="6000"/>
            </a:lvl2pPr>
            <a:lvl3pPr lvl="2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000"/>
              <a:buNone/>
              <a:defRPr sz="6000"/>
            </a:lvl3pPr>
            <a:lvl4pPr lvl="3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4pPr>
            <a:lvl5pPr lvl="4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5pPr>
            <a:lvl6pPr lvl="5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6pPr>
            <a:lvl7pPr lvl="6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7pPr>
            <a:lvl8pPr lvl="7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8pPr>
            <a:lvl9pPr lvl="8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9pPr>
          </a:lstStyle>
          <a:p/>
        </p:txBody>
      </p:sp>
      <p:sp>
        <p:nvSpPr>
          <p:cNvPr id="206" name="Google Shape;206;g24fe724f281_0_194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ogo Top Right" showMasterSp="0">
  <p:cSld name="Title - Logo Top Right"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fe724f281_0_1984"/>
          <p:cNvSpPr txBox="1"/>
          <p:nvPr>
            <p:ph type="title"/>
          </p:nvPr>
        </p:nvSpPr>
        <p:spPr>
          <a:xfrm>
            <a:off x="548648" y="250250"/>
            <a:ext cx="90129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pic>
        <p:nvPicPr>
          <p:cNvPr id="209" name="Google Shape;209;g24fe724f281_0_19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24fe724f281_0_19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24fe724f281_0_19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24fe724f281_0_1984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 Grey Radar" showMasterSp="0">
  <p:cSld name="1_Dark Grey Radar"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fe724f281_0_1997"/>
          <p:cNvSpPr/>
          <p:nvPr/>
        </p:nvSpPr>
        <p:spPr>
          <a:xfrm rot="-5400000">
            <a:off x="3546449" y="-2767485"/>
            <a:ext cx="50991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1" anchor="ctr" bIns="60975" lIns="121900" spcFirstLastPara="1" rIns="121900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24fe724f281_0_1997"/>
          <p:cNvSpPr/>
          <p:nvPr/>
        </p:nvSpPr>
        <p:spPr>
          <a:xfrm rot="-5400000">
            <a:off x="3546449" y="-2767485"/>
            <a:ext cx="50991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1" anchor="ctr" bIns="60975" lIns="121900" spcFirstLastPara="1" rIns="121900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g24fe724f281_0_19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24fe724f281_0_1997"/>
          <p:cNvPicPr preferRelativeResize="0"/>
          <p:nvPr/>
        </p:nvPicPr>
        <p:blipFill rotWithShape="1">
          <a:blip r:embed="rId3">
            <a:alphaModFix/>
          </a:blip>
          <a:srcRect b="-4513" l="0" r="0" t="-1937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24fe724f281_0_19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4fe724f281_0_1997"/>
          <p:cNvPicPr preferRelativeResize="0"/>
          <p:nvPr/>
        </p:nvPicPr>
        <p:blipFill rotWithShape="1">
          <a:blip r:embed="rId3">
            <a:alphaModFix/>
          </a:blip>
          <a:srcRect b="-4513" l="0" r="0" t="-1937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24fe724f281_0_1997"/>
          <p:cNvSpPr txBox="1"/>
          <p:nvPr>
            <p:ph type="title"/>
          </p:nvPr>
        </p:nvSpPr>
        <p:spPr>
          <a:xfrm>
            <a:off x="2137600" y="2716800"/>
            <a:ext cx="94401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9pPr>
          </a:lstStyle>
          <a:p/>
        </p:txBody>
      </p:sp>
      <p:sp>
        <p:nvSpPr>
          <p:cNvPr id="221" name="Google Shape;221;g24fe724f281_0_1997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5">
    <p:bg>
      <p:bgPr>
        <a:solidFill>
          <a:schemeClr val="l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e724f281_0_200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g24fe724f281_0_20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623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24fe724f281_0_20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6">
    <p:bg>
      <p:bgPr>
        <a:solidFill>
          <a:schemeClr val="lt1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24fe724f281_0_20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4fe724f281_0_2013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g24fe724f281_0_20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4fe724f281_0_2072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32" name="Google Shape;232;g24fe724f281_0_2072"/>
          <p:cNvSpPr txBox="1"/>
          <p:nvPr>
            <p:ph idx="1" type="body"/>
          </p:nvPr>
        </p:nvSpPr>
        <p:spPr>
          <a:xfrm>
            <a:off x="472191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Footer" showMasterSp="0">
  <p:cSld name="Blank with Footer">
    <p:bg>
      <p:bgPr>
        <a:solidFill>
          <a:schemeClr val="l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24fe724f281_0_20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6200"/>
            <a:ext cx="12268200" cy="715998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24fe724f281_0_2075"/>
          <p:cNvSpPr/>
          <p:nvPr/>
        </p:nvSpPr>
        <p:spPr>
          <a:xfrm>
            <a:off x="0" y="4538135"/>
            <a:ext cx="12268500" cy="142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6" name="Google Shape;236;g24fe724f281_0_2075"/>
          <p:cNvCxnSpPr/>
          <p:nvPr/>
        </p:nvCxnSpPr>
        <p:spPr>
          <a:xfrm>
            <a:off x="0" y="5257800"/>
            <a:ext cx="12268500" cy="0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7" name="Google Shape;237;g24fe724f281_0_20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 type="titleOnly">
  <p:cSld name="TITLE_ONLY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4fe724f281_0_2083"/>
          <p:cNvSpPr txBox="1"/>
          <p:nvPr>
            <p:ph type="title"/>
          </p:nvPr>
        </p:nvSpPr>
        <p:spPr>
          <a:xfrm>
            <a:off x="472190" y="250250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29"/>
          <p:cNvSpPr txBox="1"/>
          <p:nvPr>
            <p:ph idx="1" type="body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34"/>
          <p:cNvSpPr txBox="1"/>
          <p:nvPr>
            <p:ph idx="1" type="body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35"/>
          <p:cNvSpPr txBox="1"/>
          <p:nvPr>
            <p:ph idx="1" type="body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" showMasterSp="0">
  <p:cSld name="Title Slide - Op 1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7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7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47"/>
          <p:cNvPicPr preferRelativeResize="0"/>
          <p:nvPr/>
        </p:nvPicPr>
        <p:blipFill rotWithShape="1">
          <a:blip r:embed="rId3">
            <a:alphaModFix/>
          </a:blip>
          <a:srcRect b="-4524" l="0" r="0" t="-1937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7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7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7"/>
          <p:cNvPicPr preferRelativeResize="0"/>
          <p:nvPr/>
        </p:nvPicPr>
        <p:blipFill rotWithShape="1">
          <a:blip r:embed="rId3">
            <a:alphaModFix/>
          </a:blip>
          <a:srcRect b="-4524" l="0" r="0" t="-1937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7"/>
          <p:cNvSpPr txBox="1"/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47"/>
          <p:cNvSpPr txBox="1"/>
          <p:nvPr>
            <p:ph idx="2" type="title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 1" showMasterSp="0">
  <p:cSld name="Title Slide - Op 1 1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8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8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48"/>
          <p:cNvPicPr preferRelativeResize="0"/>
          <p:nvPr/>
        </p:nvPicPr>
        <p:blipFill rotWithShape="1">
          <a:blip r:embed="rId3">
            <a:alphaModFix/>
          </a:blip>
          <a:srcRect b="-4524" l="0" r="0" t="-1937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8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8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8"/>
          <p:cNvPicPr preferRelativeResize="0"/>
          <p:nvPr/>
        </p:nvPicPr>
        <p:blipFill rotWithShape="1">
          <a:blip r:embed="rId3">
            <a:alphaModFix/>
          </a:blip>
          <a:srcRect b="-4524" l="0" r="0" t="-1937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8"/>
          <p:cNvSpPr txBox="1"/>
          <p:nvPr>
            <p:ph type="title"/>
          </p:nvPr>
        </p:nvSpPr>
        <p:spPr>
          <a:xfrm>
            <a:off x="2069100" y="4908050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279" name="Google Shape;279;p48"/>
          <p:cNvGrpSpPr/>
          <p:nvPr/>
        </p:nvGrpSpPr>
        <p:grpSpPr>
          <a:xfrm>
            <a:off x="3505200" y="960975"/>
            <a:ext cx="8789300" cy="1461918"/>
            <a:chOff x="4896401" y="1205061"/>
            <a:chExt cx="8789300" cy="1461918"/>
          </a:xfrm>
        </p:grpSpPr>
        <p:sp>
          <p:nvSpPr>
            <p:cNvPr id="280" name="Google Shape;280;p48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i="0" lang="en-US" sz="4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48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48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i="0" lang="en-US" sz="2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ight Grey Radar" showMasterSp="0">
  <p:cSld name="1_Light Grey Radar">
    <p:bg>
      <p:bgPr>
        <a:solidFill>
          <a:schemeClr val="lt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9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9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9"/>
          <p:cNvPicPr preferRelativeResize="0"/>
          <p:nvPr/>
        </p:nvPicPr>
        <p:blipFill rotWithShape="1">
          <a:blip r:embed="rId4">
            <a:alphaModFix/>
          </a:blip>
          <a:srcRect b="-4519" l="0" r="0" t="-1936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9"/>
          <p:cNvPicPr preferRelativeResize="0"/>
          <p:nvPr/>
        </p:nvPicPr>
        <p:blipFill rotWithShape="1">
          <a:blip r:embed="rId4">
            <a:alphaModFix/>
          </a:blip>
          <a:srcRect b="-4519" l="0" r="0" t="-1936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9"/>
          <p:cNvSpPr txBox="1"/>
          <p:nvPr>
            <p:ph idx="1" type="subTitle"/>
          </p:nvPr>
        </p:nvSpPr>
        <p:spPr>
          <a:xfrm>
            <a:off x="3321600" y="2599000"/>
            <a:ext cx="8413200" cy="15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60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60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6000"/>
            </a:lvl9pPr>
          </a:lstStyle>
          <a:p/>
        </p:txBody>
      </p:sp>
      <p:sp>
        <p:nvSpPr>
          <p:cNvPr id="291" name="Google Shape;291;p4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2" showMasterSp="0">
  <p:cSld name="Title Slide - Op2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50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50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50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0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50"/>
          <p:cNvGrpSpPr/>
          <p:nvPr/>
        </p:nvGrpSpPr>
        <p:grpSpPr>
          <a:xfrm>
            <a:off x="3200400" y="1646776"/>
            <a:ext cx="8789339" cy="1461939"/>
            <a:chOff x="4896401" y="1205061"/>
            <a:chExt cx="8789339" cy="1461938"/>
          </a:xfrm>
        </p:grpSpPr>
        <p:sp>
          <p:nvSpPr>
            <p:cNvPr id="301" name="Google Shape;301;p50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i="0" lang="en-US" sz="4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50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50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i="0" lang="en-US" sz="2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4" name="Google Shape;304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0"/>
          <p:cNvSpPr txBox="1"/>
          <p:nvPr>
            <p:ph type="title"/>
          </p:nvPr>
        </p:nvSpPr>
        <p:spPr>
          <a:xfrm>
            <a:off x="-43525" y="4192475"/>
            <a:ext cx="12235499" cy="8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3" showMasterSp="0">
  <p:cSld name="Title Slide - Op 3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1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0"/>
            <a:ext cx="12192001" cy="525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51"/>
          <p:cNvGrpSpPr/>
          <p:nvPr/>
        </p:nvGrpSpPr>
        <p:grpSpPr>
          <a:xfrm>
            <a:off x="2895602" y="1869872"/>
            <a:ext cx="9108919" cy="1461939"/>
            <a:chOff x="4896403" y="1205061"/>
            <a:chExt cx="9108919" cy="1461938"/>
          </a:xfrm>
        </p:grpSpPr>
        <p:sp>
          <p:nvSpPr>
            <p:cNvPr id="309" name="Google Shape;309;p51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51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200"/>
                <a:buFont typeface="Arial"/>
                <a:buNone/>
              </a:pPr>
              <a:r>
                <a:rPr b="1" lang="en-US" sz="7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51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2" name="Google Shape;31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4" name="Google Shape;314;p51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5" name="Google Shape;315;p51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0"/>
            <a:ext cx="12191999" cy="525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51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19" name="Google Shape;319;p51"/>
          <p:cNvGrpSpPr/>
          <p:nvPr/>
        </p:nvGrpSpPr>
        <p:grpSpPr>
          <a:xfrm>
            <a:off x="2895600" y="1875375"/>
            <a:ext cx="8789300" cy="1461918"/>
            <a:chOff x="4896401" y="1205061"/>
            <a:chExt cx="8789300" cy="1461918"/>
          </a:xfrm>
        </p:grpSpPr>
        <p:sp>
          <p:nvSpPr>
            <p:cNvPr id="320" name="Google Shape;320;p51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i="0" lang="en-US" sz="4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51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51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i="0" lang="en-US" sz="2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3" name="Google Shape;323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1"/>
          <p:cNvSpPr txBox="1"/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5" name="Google Shape;325;p5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 - Op 3" showMasterSp="0">
  <p:cSld name="1_Title Slide - Op 3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2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0"/>
            <a:ext cx="1219200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2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52"/>
          <p:cNvSpPr txBox="1"/>
          <p:nvPr/>
        </p:nvSpPr>
        <p:spPr>
          <a:xfrm>
            <a:off x="2895601" y="3300314"/>
            <a:ext cx="835174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2" name="Google Shape;332;p52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3" name="Google Shape;333;p52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0"/>
            <a:ext cx="1219200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2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52"/>
          <p:cNvSpPr txBox="1"/>
          <p:nvPr/>
        </p:nvSpPr>
        <p:spPr>
          <a:xfrm>
            <a:off x="3017600" y="3300325"/>
            <a:ext cx="7471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i="0" lang="en-US" sz="2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52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9" name="Google Shape;339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2"/>
          <p:cNvSpPr txBox="1"/>
          <p:nvPr>
            <p:ph type="title"/>
          </p:nvPr>
        </p:nvSpPr>
        <p:spPr>
          <a:xfrm>
            <a:off x="537600" y="5424475"/>
            <a:ext cx="87894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1" name="Google Shape;341;p5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ight Grey Radar" showMasterSp="0">
  <p:cSld name="1_Light Grey Radar"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32"/>
          <p:cNvPicPr preferRelativeResize="0"/>
          <p:nvPr/>
        </p:nvPicPr>
        <p:blipFill rotWithShape="1">
          <a:blip r:embed="rId2">
            <a:alphaModFix amt="78000"/>
          </a:blip>
          <a:srcRect b="37586" l="12926" r="7528" t="10938"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2"/>
          <p:cNvSpPr/>
          <p:nvPr/>
        </p:nvSpPr>
        <p:spPr>
          <a:xfrm>
            <a:off x="381000" y="6451684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1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50" name="Google Shape;5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2"/>
          <p:cNvSpPr txBox="1"/>
          <p:nvPr>
            <p:ph idx="1" type="body"/>
          </p:nvPr>
        </p:nvSpPr>
        <p:spPr>
          <a:xfrm>
            <a:off x="3160435" y="2827017"/>
            <a:ext cx="8686800" cy="921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b="0" i="0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2" name="Google Shape;52;p32"/>
          <p:cNvPicPr preferRelativeResize="0"/>
          <p:nvPr/>
        </p:nvPicPr>
        <p:blipFill rotWithShape="1">
          <a:blip r:embed="rId4">
            <a:alphaModFix/>
          </a:blip>
          <a:srcRect b="-4520" l="47139" r="0" t="-1936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2"/>
          <p:cNvPicPr preferRelativeResize="0"/>
          <p:nvPr/>
        </p:nvPicPr>
        <p:blipFill rotWithShape="1">
          <a:blip r:embed="rId2">
            <a:alphaModFix amt="78000"/>
          </a:blip>
          <a:srcRect b="37586" l="12926" r="7528" t="10938"/>
          <a:stretch/>
        </p:blipFill>
        <p:spPr>
          <a:xfrm>
            <a:off x="1" y="738028"/>
            <a:ext cx="12192001" cy="509930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2"/>
          <p:cNvSpPr/>
          <p:nvPr/>
        </p:nvSpPr>
        <p:spPr>
          <a:xfrm>
            <a:off x="381000" y="6451684"/>
            <a:ext cx="7620000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| Confidential &amp; Proprietary</a:t>
            </a:r>
            <a:endParaRPr/>
          </a:p>
        </p:txBody>
      </p:sp>
      <p:pic>
        <p:nvPicPr>
          <p:cNvPr id="55" name="Google Shape;5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32"/>
          <p:cNvPicPr preferRelativeResize="0"/>
          <p:nvPr/>
        </p:nvPicPr>
        <p:blipFill rotWithShape="1">
          <a:blip r:embed="rId4">
            <a:alphaModFix/>
          </a:blip>
          <a:srcRect b="-4520" l="47139" r="0" t="-1936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3"/>
          <p:cNvSpPr txBox="1"/>
          <p:nvPr>
            <p:ph idx="1" type="body"/>
          </p:nvPr>
        </p:nvSpPr>
        <p:spPr>
          <a:xfrm>
            <a:off x="457200" y="1837440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53"/>
          <p:cNvSpPr txBox="1"/>
          <p:nvPr>
            <p:ph idx="2" type="body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5" name="Google Shape;345;p53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ogo Top Right" showMasterSp="0">
  <p:cSld name="Title - Logo Top Right">
    <p:bg>
      <p:bgPr>
        <a:solidFill>
          <a:schemeClr val="lt1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"/>
          <p:cNvSpPr txBox="1"/>
          <p:nvPr>
            <p:ph type="title"/>
          </p:nvPr>
        </p:nvSpPr>
        <p:spPr>
          <a:xfrm>
            <a:off x="548648" y="250250"/>
            <a:ext cx="90129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48" name="Google Shape;34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97519" y="213597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4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selet (4 Stats)">
  <p:cSld name="Caselet (4 Stats)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5"/>
          <p:cNvSpPr txBox="1"/>
          <p:nvPr>
            <p:ph type="title"/>
          </p:nvPr>
        </p:nvSpPr>
        <p:spPr>
          <a:xfrm>
            <a:off x="472191" y="250249"/>
            <a:ext cx="112350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55"/>
          <p:cNvSpPr txBox="1"/>
          <p:nvPr>
            <p:ph idx="1" type="body"/>
          </p:nvPr>
        </p:nvSpPr>
        <p:spPr>
          <a:xfrm>
            <a:off x="682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2667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indent="-2667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indent="-2667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indent="-2667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/>
        </p:txBody>
      </p:sp>
      <p:sp>
        <p:nvSpPr>
          <p:cNvPr id="355" name="Google Shape;355;p55"/>
          <p:cNvSpPr txBox="1"/>
          <p:nvPr>
            <p:ph idx="2" type="subTitle"/>
          </p:nvPr>
        </p:nvSpPr>
        <p:spPr>
          <a:xfrm>
            <a:off x="489600" y="1046400"/>
            <a:ext cx="111999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56" name="Google Shape;356;p55"/>
          <p:cNvSpPr txBox="1"/>
          <p:nvPr>
            <p:ph idx="3" type="subTitle"/>
          </p:nvPr>
        </p:nvSpPr>
        <p:spPr>
          <a:xfrm>
            <a:off x="617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57" name="Google Shape;357;p55"/>
          <p:cNvSpPr txBox="1"/>
          <p:nvPr>
            <p:ph idx="4" type="subTitle"/>
          </p:nvPr>
        </p:nvSpPr>
        <p:spPr>
          <a:xfrm>
            <a:off x="1449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8" name="Google Shape;358;p55"/>
          <p:cNvSpPr txBox="1"/>
          <p:nvPr>
            <p:ph idx="5" type="subTitle"/>
          </p:nvPr>
        </p:nvSpPr>
        <p:spPr>
          <a:xfrm>
            <a:off x="3486933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59" name="Google Shape;359;p55"/>
          <p:cNvSpPr txBox="1"/>
          <p:nvPr>
            <p:ph idx="6" type="subTitle"/>
          </p:nvPr>
        </p:nvSpPr>
        <p:spPr>
          <a:xfrm>
            <a:off x="4318932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60" name="Google Shape;360;p55"/>
          <p:cNvSpPr txBox="1"/>
          <p:nvPr>
            <p:ph idx="7" type="subTitle"/>
          </p:nvPr>
        </p:nvSpPr>
        <p:spPr>
          <a:xfrm>
            <a:off x="6356267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1" name="Google Shape;361;p55"/>
          <p:cNvSpPr txBox="1"/>
          <p:nvPr>
            <p:ph idx="8" type="subTitle"/>
          </p:nvPr>
        </p:nvSpPr>
        <p:spPr>
          <a:xfrm>
            <a:off x="7188266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62" name="Google Shape;362;p55"/>
          <p:cNvSpPr txBox="1"/>
          <p:nvPr>
            <p:ph idx="9" type="subTitle"/>
          </p:nvPr>
        </p:nvSpPr>
        <p:spPr>
          <a:xfrm>
            <a:off x="9225600" y="19270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2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3" name="Google Shape;363;p55"/>
          <p:cNvSpPr txBox="1"/>
          <p:nvPr>
            <p:ph idx="13" type="subTitle"/>
          </p:nvPr>
        </p:nvSpPr>
        <p:spPr>
          <a:xfrm>
            <a:off x="10057599" y="1927000"/>
            <a:ext cx="1600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64" name="Google Shape;364;p55"/>
          <p:cNvSpPr txBox="1"/>
          <p:nvPr>
            <p:ph idx="14" type="body"/>
          </p:nvPr>
        </p:nvSpPr>
        <p:spPr>
          <a:xfrm>
            <a:off x="6314337" y="3934623"/>
            <a:ext cx="5382600" cy="22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2667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6pPr>
            <a:lvl7pPr indent="-2667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7pPr>
            <a:lvl8pPr indent="-2667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8pPr>
            <a:lvl9pPr indent="-2667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"/>
              <a:buChar char="•"/>
              <a:defRPr sz="600"/>
            </a:lvl9pPr>
          </a:lstStyle>
          <a:p/>
        </p:txBody>
      </p:sp>
      <p:sp>
        <p:nvSpPr>
          <p:cNvPr id="365" name="Google Shape;365;p55"/>
          <p:cNvSpPr txBox="1"/>
          <p:nvPr>
            <p:ph idx="15" type="subTitle"/>
          </p:nvPr>
        </p:nvSpPr>
        <p:spPr>
          <a:xfrm>
            <a:off x="617600" y="3095000"/>
            <a:ext cx="5040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6" name="Google Shape;366;p55"/>
          <p:cNvSpPr txBox="1"/>
          <p:nvPr>
            <p:ph idx="16" type="subTitle"/>
          </p:nvPr>
        </p:nvSpPr>
        <p:spPr>
          <a:xfrm>
            <a:off x="6356330" y="3095000"/>
            <a:ext cx="53016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200">
                <a:solidFill>
                  <a:schemeClr val="lt1"/>
                </a:solidFill>
              </a:defRPr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 TItle" showMasterSp="0">
  <p:cSld name="Question TItle">
    <p:bg>
      <p:bgPr>
        <a:solidFill>
          <a:schemeClr val="lt1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6"/>
          <p:cNvSpPr txBox="1"/>
          <p:nvPr>
            <p:ph type="title"/>
          </p:nvPr>
        </p:nvSpPr>
        <p:spPr>
          <a:xfrm>
            <a:off x="472191" y="1165423"/>
            <a:ext cx="11235128" cy="45271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800"/>
              <a:buFont typeface="Calibri"/>
              <a:buNone/>
              <a:defRPr b="0" i="0" sz="7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69" name="Google Shape;369;p56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0" name="Google Shape;370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p56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2" name="Google Shape;372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13915" y="187453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6"/>
          <p:cNvSpPr/>
          <p:nvPr/>
        </p:nvSpPr>
        <p:spPr>
          <a:xfrm>
            <a:off x="403860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 Section Slide" type="secHead">
  <p:cSld name="SECTION_HEADER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7"/>
          <p:cNvSpPr txBox="1"/>
          <p:nvPr>
            <p:ph type="title"/>
          </p:nvPr>
        </p:nvSpPr>
        <p:spPr>
          <a:xfrm>
            <a:off x="548640" y="1709740"/>
            <a:ext cx="11277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57"/>
          <p:cNvSpPr txBox="1"/>
          <p:nvPr>
            <p:ph idx="1" type="subTitle"/>
          </p:nvPr>
        </p:nvSpPr>
        <p:spPr>
          <a:xfrm>
            <a:off x="548640" y="4752000"/>
            <a:ext cx="11274600" cy="10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>
                <a:solidFill>
                  <a:srgbClr val="7A7A7A"/>
                </a:solidFill>
              </a:defRPr>
            </a:lvl1pPr>
            <a:lvl2pPr lvl="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 Grey Radar" showMasterSp="0">
  <p:cSld name="1_Dark Grey Radar">
    <p:bg>
      <p:bgPr>
        <a:solidFill>
          <a:schemeClr val="lt1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8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1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58"/>
          <p:cNvSpPr/>
          <p:nvPr/>
        </p:nvSpPr>
        <p:spPr>
          <a:xfrm rot="-5400000">
            <a:off x="3546347" y="-2767587"/>
            <a:ext cx="5099304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1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sz="16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8"/>
          <p:cNvPicPr preferRelativeResize="0"/>
          <p:nvPr/>
        </p:nvPicPr>
        <p:blipFill rotWithShape="1">
          <a:blip r:embed="rId3">
            <a:alphaModFix/>
          </a:blip>
          <a:srcRect b="-4519" l="0" r="0" t="-1936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8"/>
          <p:cNvPicPr preferRelativeResize="0"/>
          <p:nvPr/>
        </p:nvPicPr>
        <p:blipFill rotWithShape="1">
          <a:blip r:embed="rId3">
            <a:alphaModFix/>
          </a:blip>
          <a:srcRect b="-4519" l="0" r="0" t="-1936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8"/>
          <p:cNvSpPr txBox="1"/>
          <p:nvPr>
            <p:ph type="title"/>
          </p:nvPr>
        </p:nvSpPr>
        <p:spPr>
          <a:xfrm>
            <a:off x="2137600" y="2716800"/>
            <a:ext cx="94401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/>
        </p:txBody>
      </p:sp>
      <p:sp>
        <p:nvSpPr>
          <p:cNvPr id="385" name="Google Shape;385;p5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bg>
      <p:bgPr>
        <a:solidFill>
          <a:schemeClr val="lt1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showMasterSp="0">
  <p:cSld name="1_Blank">
    <p:bg>
      <p:bgPr>
        <a:solidFill>
          <a:schemeClr val="lt1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 2" showMasterSp="0">
  <p:cSld name="Title Slide - Op 1 2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61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61"/>
          <p:cNvSpPr/>
          <p:nvPr/>
        </p:nvSpPr>
        <p:spPr>
          <a:xfrm>
            <a:off x="1" y="4504554"/>
            <a:ext cx="12189001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61"/>
          <p:cNvSpPr txBox="1"/>
          <p:nvPr>
            <p:ph idx="1" type="body"/>
          </p:nvPr>
        </p:nvSpPr>
        <p:spPr>
          <a:xfrm>
            <a:off x="2286001" y="4869873"/>
            <a:ext cx="99030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b="0" i="0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95" name="Google Shape;39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" name="Google Shape;396;p61"/>
          <p:cNvGrpSpPr/>
          <p:nvPr/>
        </p:nvGrpSpPr>
        <p:grpSpPr>
          <a:xfrm>
            <a:off x="3581402" y="639861"/>
            <a:ext cx="9108879" cy="1461918"/>
            <a:chOff x="4896403" y="1205061"/>
            <a:chExt cx="9108879" cy="1461918"/>
          </a:xfrm>
        </p:grpSpPr>
        <p:sp>
          <p:nvSpPr>
            <p:cNvPr id="397" name="Google Shape;397;p61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1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2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1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0" name="Google Shape;400;p61"/>
          <p:cNvPicPr preferRelativeResize="0"/>
          <p:nvPr/>
        </p:nvPicPr>
        <p:blipFill rotWithShape="1">
          <a:blip r:embed="rId4">
            <a:alphaModFix/>
          </a:blip>
          <a:srcRect b="-4524" l="0" r="0" t="-1937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bg>
      <p:bgPr>
        <a:solidFill>
          <a:schemeClr val="lt1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2"/>
          <p:cNvSpPr txBox="1"/>
          <p:nvPr>
            <p:ph type="title"/>
          </p:nvPr>
        </p:nvSpPr>
        <p:spPr>
          <a:xfrm>
            <a:off x="838200" y="323086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62"/>
          <p:cNvSpPr txBox="1"/>
          <p:nvPr>
            <p:ph idx="1" type="body"/>
          </p:nvPr>
        </p:nvSpPr>
        <p:spPr>
          <a:xfrm>
            <a:off x="2603673" y="1158264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4" name="Google Shape;404;p62"/>
          <p:cNvSpPr txBox="1"/>
          <p:nvPr>
            <p:ph idx="2" type="body"/>
          </p:nvPr>
        </p:nvSpPr>
        <p:spPr>
          <a:xfrm>
            <a:off x="6940193" y="1158264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3"/>
          <p:cNvSpPr txBox="1"/>
          <p:nvPr>
            <p:ph type="title"/>
          </p:nvPr>
        </p:nvSpPr>
        <p:spPr>
          <a:xfrm>
            <a:off x="472191" y="250251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Footer" showMasterSp="0">
  <p:cSld name="Blank with Footer">
    <p:bg>
      <p:bgPr>
        <a:solidFill>
          <a:schemeClr val="lt1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63"/>
          <p:cNvPicPr preferRelativeResize="0"/>
          <p:nvPr/>
        </p:nvPicPr>
        <p:blipFill rotWithShape="1">
          <a:blip r:embed="rId2">
            <a:alphaModFix/>
          </a:blip>
          <a:srcRect b="-1" l="0" r="0" t="0"/>
          <a:stretch/>
        </p:blipFill>
        <p:spPr>
          <a:xfrm>
            <a:off x="0" y="-76200"/>
            <a:ext cx="12268200" cy="715997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63"/>
          <p:cNvSpPr/>
          <p:nvPr/>
        </p:nvSpPr>
        <p:spPr>
          <a:xfrm>
            <a:off x="0" y="3810000"/>
            <a:ext cx="12268199" cy="14264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8" name="Google Shape;408;p63"/>
          <p:cNvCxnSpPr/>
          <p:nvPr/>
        </p:nvCxnSpPr>
        <p:spPr>
          <a:xfrm>
            <a:off x="0" y="5257800"/>
            <a:ext cx="12268199" cy="0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9" name="Google Shape;40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4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5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65"/>
          <p:cNvSpPr txBox="1"/>
          <p:nvPr>
            <p:ph idx="1" type="body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 1" type="titleOnly">
  <p:cSld name="TITLE_ONLY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4fe724eca4_0_1295"/>
          <p:cNvSpPr txBox="1"/>
          <p:nvPr>
            <p:ph type="title"/>
          </p:nvPr>
        </p:nvSpPr>
        <p:spPr>
          <a:xfrm>
            <a:off x="472190" y="250250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">
    <p:bg>
      <p:bgPr>
        <a:solidFill>
          <a:schemeClr val="lt1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4fe724eca4_0_95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g24fe724eca4_0_9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122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24fe724eca4_0_9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2">
    <p:bg>
      <p:bgPr>
        <a:solidFill>
          <a:schemeClr val="lt1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fe724eca4_0_956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g24fe724eca4_0_9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326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24fe724eca4_0_9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97400" y="6001267"/>
            <a:ext cx="2367199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3">
    <p:bg>
      <p:bgPr>
        <a:solidFill>
          <a:schemeClr val="lt1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g24fe724eca4_0_9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286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24fe724eca4_0_960"/>
          <p:cNvSpPr/>
          <p:nvPr/>
        </p:nvSpPr>
        <p:spPr>
          <a:xfrm>
            <a:off x="538860" y="6398764"/>
            <a:ext cx="2160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Light Grey Radar" showMasterSp="0">
  <p:cSld name="1_Light Grey Radar">
    <p:bg>
      <p:bgPr>
        <a:solidFill>
          <a:schemeClr val="lt1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g24fe724eca4_0_963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1" y="738028"/>
            <a:ext cx="12192001" cy="509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24fe724eca4_0_963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1" y="738028"/>
            <a:ext cx="12192001" cy="509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24fe724eca4_0_963"/>
          <p:cNvPicPr preferRelativeResize="0"/>
          <p:nvPr/>
        </p:nvPicPr>
        <p:blipFill rotWithShape="1">
          <a:blip r:embed="rId3">
            <a:alphaModFix/>
          </a:blip>
          <a:srcRect b="-4513" l="0" r="0" t="-1937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24fe724eca4_0_963"/>
          <p:cNvPicPr preferRelativeResize="0"/>
          <p:nvPr/>
        </p:nvPicPr>
        <p:blipFill rotWithShape="1">
          <a:blip r:embed="rId3">
            <a:alphaModFix/>
          </a:blip>
          <a:srcRect b="-4513" l="0" r="0" t="-1937"/>
          <a:stretch/>
        </p:blipFill>
        <p:spPr>
          <a:xfrm>
            <a:off x="0" y="25583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24fe724eca4_0_963"/>
          <p:cNvSpPr txBox="1"/>
          <p:nvPr>
            <p:ph idx="1" type="subTitle"/>
          </p:nvPr>
        </p:nvSpPr>
        <p:spPr>
          <a:xfrm>
            <a:off x="3321600" y="2599000"/>
            <a:ext cx="8413200" cy="15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None/>
              <a:defRPr sz="6000"/>
            </a:lvl2pPr>
            <a:lvl3pPr lvl="2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000"/>
              <a:buNone/>
              <a:defRPr sz="6000"/>
            </a:lvl3pPr>
            <a:lvl4pPr lvl="3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4pPr>
            <a:lvl5pPr lvl="4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5pPr>
            <a:lvl6pPr lvl="5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6pPr>
            <a:lvl7pPr lvl="6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7pPr>
            <a:lvl8pPr lvl="7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8pPr>
            <a:lvl9pPr lvl="8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6000"/>
            </a:lvl9pPr>
          </a:lstStyle>
          <a:p/>
        </p:txBody>
      </p:sp>
      <p:sp>
        <p:nvSpPr>
          <p:cNvPr id="441" name="Google Shape;441;g24fe724eca4_0_963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g24fe724eca4_0_9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97400" y="6001267"/>
            <a:ext cx="2367199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 type="titleOnly">
  <p:cSld name="TITLE_ONLY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4fe724eca4_0_971"/>
          <p:cNvSpPr txBox="1"/>
          <p:nvPr>
            <p:ph type="title"/>
          </p:nvPr>
        </p:nvSpPr>
        <p:spPr>
          <a:xfrm>
            <a:off x="472191" y="250251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 1" showMasterSp="0">
  <p:cSld name="Title Slide - Op 1 1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g24fe724eca4_0_973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-3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24fe724eca4_0_973"/>
          <p:cNvSpPr/>
          <p:nvPr/>
        </p:nvSpPr>
        <p:spPr>
          <a:xfrm>
            <a:off x="0" y="5190368"/>
            <a:ext cx="12192000" cy="104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g24fe724eca4_0_9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5652" y="61437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g24fe724eca4_0_973"/>
          <p:cNvSpPr txBox="1"/>
          <p:nvPr>
            <p:ph type="title"/>
          </p:nvPr>
        </p:nvSpPr>
        <p:spPr>
          <a:xfrm>
            <a:off x="2033589" y="5268219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50" name="Google Shape;450;g24fe724eca4_0_9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1" y="-30984"/>
            <a:ext cx="34189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g24fe724eca4_0_9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9123" y="1667559"/>
            <a:ext cx="8722877" cy="3522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2" showMasterSp="0">
  <p:cSld name="Title Slide - Op2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36"/>
          <p:cNvPicPr preferRelativeResize="0"/>
          <p:nvPr/>
        </p:nvPicPr>
        <p:blipFill rotWithShape="1">
          <a:blip r:embed="rId2">
            <a:alphaModFix amt="78000"/>
          </a:blip>
          <a:srcRect b="27691" l="20169" r="0" t="3077"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6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36"/>
          <p:cNvSpPr txBox="1"/>
          <p:nvPr>
            <p:ph idx="1" type="body"/>
          </p:nvPr>
        </p:nvSpPr>
        <p:spPr>
          <a:xfrm>
            <a:off x="-43530" y="4198349"/>
            <a:ext cx="12189052" cy="921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b="0" i="0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63" name="Google Shape;63;p36"/>
          <p:cNvGrpSpPr/>
          <p:nvPr/>
        </p:nvGrpSpPr>
        <p:grpSpPr>
          <a:xfrm>
            <a:off x="3200402" y="1646776"/>
            <a:ext cx="9108919" cy="1461939"/>
            <a:chOff x="4896403" y="1205061"/>
            <a:chExt cx="9108919" cy="1461938"/>
          </a:xfrm>
        </p:grpSpPr>
        <p:sp>
          <p:nvSpPr>
            <p:cNvPr id="64" name="Google Shape;64;p36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65" name="Google Shape;65;p36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7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66" name="Google Shape;66;p36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67" name="Google Shape;6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36"/>
          <p:cNvPicPr preferRelativeResize="0"/>
          <p:nvPr/>
        </p:nvPicPr>
        <p:blipFill rotWithShape="1">
          <a:blip r:embed="rId2">
            <a:alphaModFix amt="78000"/>
          </a:blip>
          <a:srcRect b="27691" l="20169" r="0" t="3077"/>
          <a:stretch/>
        </p:blipFill>
        <p:spPr>
          <a:xfrm>
            <a:off x="-43529" y="0"/>
            <a:ext cx="12235529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6"/>
          <p:cNvSpPr/>
          <p:nvPr/>
        </p:nvSpPr>
        <p:spPr>
          <a:xfrm>
            <a:off x="-20290" y="3673456"/>
            <a:ext cx="12189052" cy="1971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" name="Google Shape;71;p36"/>
          <p:cNvGrpSpPr/>
          <p:nvPr/>
        </p:nvGrpSpPr>
        <p:grpSpPr>
          <a:xfrm>
            <a:off x="3200402" y="1646776"/>
            <a:ext cx="9108919" cy="1461939"/>
            <a:chOff x="4896403" y="1205061"/>
            <a:chExt cx="9108919" cy="1461938"/>
          </a:xfrm>
        </p:grpSpPr>
        <p:sp>
          <p:nvSpPr>
            <p:cNvPr id="72" name="Google Shape;72;p36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73" name="Google Shape;73;p36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2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74" name="Google Shape;74;p36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75" name="Google Shape;7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888886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" showMasterSp="0">
  <p:cSld name="Title Slide - Op 1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g24fe724eca4_0_980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24fe724eca4_0_980"/>
          <p:cNvSpPr/>
          <p:nvPr/>
        </p:nvSpPr>
        <p:spPr>
          <a:xfrm>
            <a:off x="1" y="4504555"/>
            <a:ext cx="121893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g24fe724eca4_0_980"/>
          <p:cNvPicPr preferRelativeResize="0"/>
          <p:nvPr/>
        </p:nvPicPr>
        <p:blipFill rotWithShape="1">
          <a:blip r:embed="rId3">
            <a:alphaModFix/>
          </a:blip>
          <a:srcRect b="-4524" l="0" r="0" t="-1937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24fe724eca4_0_980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24fe724eca4_0_980"/>
          <p:cNvSpPr/>
          <p:nvPr/>
        </p:nvSpPr>
        <p:spPr>
          <a:xfrm>
            <a:off x="1" y="4504555"/>
            <a:ext cx="121893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g24fe724eca4_0_9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24fe724eca4_0_980"/>
          <p:cNvPicPr preferRelativeResize="0"/>
          <p:nvPr/>
        </p:nvPicPr>
        <p:blipFill rotWithShape="1">
          <a:blip r:embed="rId3">
            <a:alphaModFix/>
          </a:blip>
          <a:srcRect b="-4524" l="0" r="0" t="-1937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24fe724eca4_0_9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24fe724eca4_0_980"/>
          <p:cNvSpPr txBox="1"/>
          <p:nvPr>
            <p:ph type="title"/>
          </p:nvPr>
        </p:nvSpPr>
        <p:spPr>
          <a:xfrm>
            <a:off x="3008025" y="1552000"/>
            <a:ext cx="81645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2" name="Google Shape;462;g24fe724eca4_0_980"/>
          <p:cNvSpPr txBox="1"/>
          <p:nvPr>
            <p:ph idx="2" type="title"/>
          </p:nvPr>
        </p:nvSpPr>
        <p:spPr>
          <a:xfrm>
            <a:off x="2069100" y="4908051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2" showMasterSp="0">
  <p:cSld name="Title Slide - Op2"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g24fe724eca4_0_991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24fe724eca4_0_991"/>
          <p:cNvSpPr/>
          <p:nvPr/>
        </p:nvSpPr>
        <p:spPr>
          <a:xfrm>
            <a:off x="-20291" y="3673456"/>
            <a:ext cx="12189300" cy="197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6" name="Google Shape;466;g24fe724eca4_0_991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24fe724eca4_0_991"/>
          <p:cNvSpPr/>
          <p:nvPr/>
        </p:nvSpPr>
        <p:spPr>
          <a:xfrm>
            <a:off x="-20291" y="3673456"/>
            <a:ext cx="12189300" cy="197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g24fe724eca4_0_9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888887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4fe724eca4_0_9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4fe724eca4_0_9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888887"/>
            <a:ext cx="1310291" cy="139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1" name="Google Shape;471;g24fe724eca4_0_991"/>
          <p:cNvGrpSpPr/>
          <p:nvPr/>
        </p:nvGrpSpPr>
        <p:grpSpPr>
          <a:xfrm>
            <a:off x="3200400" y="1646775"/>
            <a:ext cx="8789300" cy="1461918"/>
            <a:chOff x="4896401" y="1205061"/>
            <a:chExt cx="8789300" cy="1461918"/>
          </a:xfrm>
        </p:grpSpPr>
        <p:sp>
          <p:nvSpPr>
            <p:cNvPr id="472" name="Google Shape;472;g24fe724eca4_0_991"/>
            <p:cNvSpPr txBox="1"/>
            <p:nvPr/>
          </p:nvSpPr>
          <p:spPr>
            <a:xfrm>
              <a:off x="4896401" y="1601161"/>
              <a:ext cx="9948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g24fe724eca4_0_991"/>
            <p:cNvSpPr txBox="1"/>
            <p:nvPr/>
          </p:nvSpPr>
          <p:spPr>
            <a:xfrm>
              <a:off x="5779201" y="1205061"/>
              <a:ext cx="790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world’s leading</a:t>
              </a:r>
              <a:endParaRPr b="0" i="0" sz="7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g24fe724eca4_0_991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Agile measurement &amp; growth platform</a:t>
              </a:r>
              <a:endPara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5" name="Google Shape;475;g24fe724eca4_0_9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24fe724eca4_0_991"/>
          <p:cNvSpPr txBox="1"/>
          <p:nvPr>
            <p:ph type="title"/>
          </p:nvPr>
        </p:nvSpPr>
        <p:spPr>
          <a:xfrm>
            <a:off x="-43525" y="4192475"/>
            <a:ext cx="122355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 - Op 3" showMasterSp="0">
  <p:cSld name="1_Title Slide - Op 3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g24fe724eca4_0_1005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0"/>
            <a:ext cx="1219200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24fe724eca4_0_1005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24fe724eca4_0_1005"/>
          <p:cNvSpPr txBox="1"/>
          <p:nvPr/>
        </p:nvSpPr>
        <p:spPr>
          <a:xfrm>
            <a:off x="2895601" y="3300315"/>
            <a:ext cx="835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g24fe724eca4_0_10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24fe724eca4_0_10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3" name="Google Shape;483;g24fe724eca4_0_1005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84" name="Google Shape;484;g24fe724eca4_0_1005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0"/>
            <a:ext cx="1219200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24fe724eca4_0_1005"/>
          <p:cNvSpPr txBox="1"/>
          <p:nvPr/>
        </p:nvSpPr>
        <p:spPr>
          <a:xfrm>
            <a:off x="2362201" y="1730655"/>
            <a:ext cx="83517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Accelerating Your Enterprise Business Agility Journey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g24fe724eca4_0_1005"/>
          <p:cNvSpPr txBox="1"/>
          <p:nvPr/>
        </p:nvSpPr>
        <p:spPr>
          <a:xfrm>
            <a:off x="3017600" y="3300325"/>
            <a:ext cx="747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through strategy and measuring what matters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7" name="Google Shape;487;g24fe724eca4_0_10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24fe724eca4_0_10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9" name="Google Shape;489;g24fe724eca4_0_1005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0" name="Google Shape;490;g24fe724eca4_0_10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663" y="5229225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g24fe724eca4_0_1005"/>
          <p:cNvSpPr txBox="1"/>
          <p:nvPr>
            <p:ph type="title"/>
          </p:nvPr>
        </p:nvSpPr>
        <p:spPr>
          <a:xfrm>
            <a:off x="537600" y="5424475"/>
            <a:ext cx="87897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alibri"/>
              <a:buNone/>
              <a:defRPr sz="40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2" name="Google Shape;492;g24fe724eca4_0_1005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4fe724eca4_0_1021"/>
          <p:cNvSpPr txBox="1"/>
          <p:nvPr>
            <p:ph idx="1" type="body"/>
          </p:nvPr>
        </p:nvSpPr>
        <p:spPr>
          <a:xfrm>
            <a:off x="457200" y="1837440"/>
            <a:ext cx="54105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95" name="Google Shape;495;g24fe724eca4_0_1021"/>
          <p:cNvSpPr txBox="1"/>
          <p:nvPr>
            <p:ph idx="2" type="body"/>
          </p:nvPr>
        </p:nvSpPr>
        <p:spPr>
          <a:xfrm>
            <a:off x="6477000" y="1837440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92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indent="-3492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496" name="Google Shape;496;g24fe724eca4_0_1021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Logo Top Right" showMasterSp="0">
  <p:cSld name="Title - Logo Top Right">
    <p:bg>
      <p:bgPr>
        <a:solidFill>
          <a:schemeClr val="lt1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4fe724eca4_0_1025"/>
          <p:cNvSpPr txBox="1"/>
          <p:nvPr>
            <p:ph type="title"/>
          </p:nvPr>
        </p:nvSpPr>
        <p:spPr>
          <a:xfrm>
            <a:off x="548648" y="250251"/>
            <a:ext cx="90129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pic>
        <p:nvPicPr>
          <p:cNvPr id="499" name="Google Shape;499;g24fe724eca4_0_10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24fe724eca4_0_1025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g24fe724eca4_0_10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56196" y="65399"/>
            <a:ext cx="3011934" cy="7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 TItle" showMasterSp="0">
  <p:cSld name="Question TItle">
    <p:bg>
      <p:bgPr>
        <a:solidFill>
          <a:schemeClr val="lt1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4fe724eca4_0_1030"/>
          <p:cNvSpPr txBox="1"/>
          <p:nvPr>
            <p:ph type="title"/>
          </p:nvPr>
        </p:nvSpPr>
        <p:spPr>
          <a:xfrm>
            <a:off x="472191" y="1165423"/>
            <a:ext cx="11235300" cy="452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8974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900"/>
              <a:buFont typeface="Calibri"/>
              <a:buNone/>
              <a:defRPr b="0" i="0" sz="79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cxnSp>
        <p:nvCxnSpPr>
          <p:cNvPr id="504" name="Google Shape;504;g24fe724eca4_0_1030"/>
          <p:cNvCxnSpPr/>
          <p:nvPr/>
        </p:nvCxnSpPr>
        <p:spPr>
          <a:xfrm>
            <a:off x="472189" y="914400"/>
            <a:ext cx="117201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5" name="Google Shape;505;g24fe724eca4_0_1030"/>
          <p:cNvCxnSpPr/>
          <p:nvPr/>
        </p:nvCxnSpPr>
        <p:spPr>
          <a:xfrm>
            <a:off x="472189" y="914400"/>
            <a:ext cx="117201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06" name="Google Shape;506;g24fe724eca4_0_1030"/>
          <p:cNvSpPr/>
          <p:nvPr/>
        </p:nvSpPr>
        <p:spPr>
          <a:xfrm>
            <a:off x="403860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g24fe724eca4_0_10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37033" y="118833"/>
            <a:ext cx="2806535" cy="7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 Grey Radar" showMasterSp="0">
  <p:cSld name="1_Dark Grey Radar">
    <p:bg>
      <p:bgPr>
        <a:solidFill>
          <a:schemeClr val="lt1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4fe724eca4_0_1036"/>
          <p:cNvSpPr/>
          <p:nvPr/>
        </p:nvSpPr>
        <p:spPr>
          <a:xfrm rot="-5400000">
            <a:off x="3546449" y="-2767485"/>
            <a:ext cx="50991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1" anchor="ctr" bIns="60975" lIns="121900" spcFirstLastPara="1" rIns="121900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g24fe724eca4_0_1036"/>
          <p:cNvSpPr/>
          <p:nvPr/>
        </p:nvSpPr>
        <p:spPr>
          <a:xfrm rot="-5400000">
            <a:off x="3546449" y="-2767485"/>
            <a:ext cx="5099100" cy="12192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1" anchor="ctr" bIns="60975" lIns="121900" spcFirstLastPara="1" rIns="121900" wrap="square" tIns="60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g24fe724eca4_0_10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g24fe724eca4_0_1036"/>
          <p:cNvPicPr preferRelativeResize="0"/>
          <p:nvPr/>
        </p:nvPicPr>
        <p:blipFill rotWithShape="1">
          <a:blip r:embed="rId3">
            <a:alphaModFix/>
          </a:blip>
          <a:srcRect b="-4513" l="0" r="0" t="-1937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24fe724eca4_0_10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24fe724eca4_0_1036"/>
          <p:cNvPicPr preferRelativeResize="0"/>
          <p:nvPr/>
        </p:nvPicPr>
        <p:blipFill rotWithShape="1">
          <a:blip r:embed="rId3">
            <a:alphaModFix/>
          </a:blip>
          <a:srcRect b="-4513" l="0" r="0" t="-1937"/>
          <a:stretch/>
        </p:blipFill>
        <p:spPr>
          <a:xfrm>
            <a:off x="0" y="-2979643"/>
            <a:ext cx="3160435" cy="6369579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24fe724eca4_0_1036"/>
          <p:cNvSpPr txBox="1"/>
          <p:nvPr>
            <p:ph type="title"/>
          </p:nvPr>
        </p:nvSpPr>
        <p:spPr>
          <a:xfrm>
            <a:off x="2137600" y="2716800"/>
            <a:ext cx="94401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6000"/>
            </a:lvl9pPr>
          </a:lstStyle>
          <a:p/>
        </p:txBody>
      </p:sp>
      <p:sp>
        <p:nvSpPr>
          <p:cNvPr id="516" name="Google Shape;516;g24fe724eca4_0_1036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4">
    <p:bg>
      <p:bgPr>
        <a:solidFill>
          <a:schemeClr val="lt1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4fe724eca4_0_1045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g24fe724eca4_0_10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95300" y="6001267"/>
            <a:ext cx="2269301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5">
    <p:bg>
      <p:bgPr>
        <a:solidFill>
          <a:schemeClr val="lt1"/>
        </a:soli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4fe724eca4_0_104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g24fe724eca4_0_10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40995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24fe724eca4_0_10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95300" y="6001267"/>
            <a:ext cx="2269301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6">
    <p:bg>
      <p:bgPr>
        <a:solidFill>
          <a:schemeClr val="lt1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g24fe724eca4_0_10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40995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24fe724eca4_0_105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g24fe724eca4_0_10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95300" y="6001267"/>
            <a:ext cx="2269301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3" showMasterSp="0">
  <p:cSld name="Title Slide - Op 3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37"/>
          <p:cNvPicPr preferRelativeResize="0"/>
          <p:nvPr/>
        </p:nvPicPr>
        <p:blipFill rotWithShape="1">
          <a:blip r:embed="rId2">
            <a:alphaModFix amt="78000"/>
          </a:blip>
          <a:srcRect b="36195" l="11932" r="8521" t="10730"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37"/>
          <p:cNvGrpSpPr/>
          <p:nvPr/>
        </p:nvGrpSpPr>
        <p:grpSpPr>
          <a:xfrm>
            <a:off x="2895602" y="1869872"/>
            <a:ext cx="9108919" cy="1461939"/>
            <a:chOff x="4896403" y="1205061"/>
            <a:chExt cx="9108919" cy="1461938"/>
          </a:xfrm>
        </p:grpSpPr>
        <p:sp>
          <p:nvSpPr>
            <p:cNvPr id="80" name="Google Shape;80;p37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81" name="Google Shape;81;p37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7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82" name="Google Shape;82;p37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83" name="Google Shape;8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7"/>
          <p:cNvSpPr txBox="1"/>
          <p:nvPr>
            <p:ph idx="1" type="body"/>
          </p:nvPr>
        </p:nvSpPr>
        <p:spPr>
          <a:xfrm>
            <a:off x="457200" y="5478444"/>
            <a:ext cx="8686800" cy="921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0" i="0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86" name="Google Shape;86;p37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" name="Google Shape;87;p37"/>
          <p:cNvPicPr preferRelativeResize="0"/>
          <p:nvPr/>
        </p:nvPicPr>
        <p:blipFill rotWithShape="1">
          <a:blip r:embed="rId2">
            <a:alphaModFix amt="78000"/>
          </a:blip>
          <a:srcRect b="36195" l="11932" r="8521" t="10730"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37"/>
          <p:cNvGrpSpPr/>
          <p:nvPr/>
        </p:nvGrpSpPr>
        <p:grpSpPr>
          <a:xfrm>
            <a:off x="2895602" y="1869872"/>
            <a:ext cx="9108919" cy="1461939"/>
            <a:chOff x="4896403" y="1205061"/>
            <a:chExt cx="9108919" cy="1461938"/>
          </a:xfrm>
        </p:grpSpPr>
        <p:sp>
          <p:nvSpPr>
            <p:cNvPr id="89" name="Google Shape;89;p37"/>
            <p:cNvSpPr txBox="1"/>
            <p:nvPr/>
          </p:nvSpPr>
          <p:spPr>
            <a:xfrm>
              <a:off x="4896403" y="1601159"/>
              <a:ext cx="894412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/>
            </a:p>
          </p:txBody>
        </p:sp>
        <p:sp>
          <p:nvSpPr>
            <p:cNvPr id="90" name="Google Shape;90;p37"/>
            <p:cNvSpPr txBox="1"/>
            <p:nvPr/>
          </p:nvSpPr>
          <p:spPr>
            <a:xfrm>
              <a:off x="5653582" y="1205061"/>
              <a:ext cx="8351740" cy="12003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2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/>
            </a:p>
          </p:txBody>
        </p:sp>
        <p:sp>
          <p:nvSpPr>
            <p:cNvPr id="91" name="Google Shape;91;p37"/>
            <p:cNvSpPr txBox="1"/>
            <p:nvPr/>
          </p:nvSpPr>
          <p:spPr>
            <a:xfrm>
              <a:off x="5334000" y="2143779"/>
              <a:ext cx="83517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/>
            </a:p>
          </p:txBody>
        </p:sp>
      </p:grpSp>
      <p:pic>
        <p:nvPicPr>
          <p:cNvPr id="92" name="Google Shape;9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800" y="2111981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37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7">
    <p:bg>
      <p:bgPr>
        <a:solidFill>
          <a:schemeClr val="lt1"/>
        </a:solidFill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4fe724eca4_0_1056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g24fe724eca4_0_10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95300" y="6001267"/>
            <a:ext cx="2269301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8">
    <p:bg>
      <p:bgPr>
        <a:solidFill>
          <a:schemeClr val="lt1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4fe724eca4_0_105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g24fe724eca4_0_10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95300" y="6001267"/>
            <a:ext cx="2269301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2_Blank 9">
    <p:bg>
      <p:bgPr>
        <a:solidFill>
          <a:schemeClr val="lt1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4fe724eca4_0_106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g24fe724eca4_0_10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95300" y="6001267"/>
            <a:ext cx="2269301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 2" showMasterSp="0">
  <p:cSld name="Title Slide - Op 1 2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g24fe724eca4_0_1065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-43529" y="0"/>
            <a:ext cx="12235532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24fe724eca4_0_1065"/>
          <p:cNvSpPr/>
          <p:nvPr/>
        </p:nvSpPr>
        <p:spPr>
          <a:xfrm>
            <a:off x="1" y="4504555"/>
            <a:ext cx="121893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g24fe724eca4_0_1065"/>
          <p:cNvSpPr txBox="1"/>
          <p:nvPr>
            <p:ph idx="1" type="body"/>
          </p:nvPr>
        </p:nvSpPr>
        <p:spPr>
          <a:xfrm>
            <a:off x="2286001" y="4869873"/>
            <a:ext cx="99033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b="0" i="0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pic>
        <p:nvPicPr>
          <p:cNvPr id="541" name="Google Shape;541;g24fe724eca4_0_10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9200" y="2759969"/>
            <a:ext cx="4191000" cy="1089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2" name="Google Shape;542;g24fe724eca4_0_1065"/>
          <p:cNvGrpSpPr/>
          <p:nvPr/>
        </p:nvGrpSpPr>
        <p:grpSpPr>
          <a:xfrm>
            <a:off x="3581403" y="639862"/>
            <a:ext cx="9108879" cy="1461918"/>
            <a:chOff x="4896403" y="1205061"/>
            <a:chExt cx="9108879" cy="1461918"/>
          </a:xfrm>
        </p:grpSpPr>
        <p:sp>
          <p:nvSpPr>
            <p:cNvPr id="543" name="Google Shape;543;g24fe724eca4_0_1065"/>
            <p:cNvSpPr txBox="1"/>
            <p:nvPr/>
          </p:nvSpPr>
          <p:spPr>
            <a:xfrm>
              <a:off x="4896403" y="1601159"/>
              <a:ext cx="894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4000"/>
                <a:buFont typeface="Calibri"/>
                <a:buNone/>
              </a:pPr>
              <a:r>
                <a:rPr b="0" i="0" lang="en-US" sz="4000" u="none" cap="none" strike="noStrike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The</a:t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g24fe724eca4_0_1065"/>
            <p:cNvSpPr txBox="1"/>
            <p:nvPr/>
          </p:nvSpPr>
          <p:spPr>
            <a:xfrm>
              <a:off x="5653582" y="1205061"/>
              <a:ext cx="83517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7200"/>
                <a:buFont typeface="Arial"/>
                <a:buNone/>
              </a:pPr>
              <a:r>
                <a:rPr b="1" i="0" lang="en-US" sz="72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world’s leading</a:t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g24fe724eca4_0_1065"/>
            <p:cNvSpPr txBox="1"/>
            <p:nvPr/>
          </p:nvSpPr>
          <p:spPr>
            <a:xfrm>
              <a:off x="5334000" y="2143779"/>
              <a:ext cx="8351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rgbClr val="58595B"/>
                  </a:solidFill>
                  <a:latin typeface="Arial"/>
                  <a:ea typeface="Arial"/>
                  <a:cs typeface="Arial"/>
                  <a:sym typeface="Arial"/>
                </a:rPr>
                <a:t>Agile measurement &amp; growth platform</a:t>
              </a:r>
              <a:endPara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6" name="Google Shape;546;g24fe724eca4_0_1065"/>
          <p:cNvPicPr preferRelativeResize="0"/>
          <p:nvPr/>
        </p:nvPicPr>
        <p:blipFill rotWithShape="1">
          <a:blip r:embed="rId4">
            <a:alphaModFix/>
          </a:blip>
          <a:srcRect b="-4524" l="0" r="0" t="-1937"/>
          <a:stretch/>
        </p:blipFill>
        <p:spPr>
          <a:xfrm>
            <a:off x="0" y="1"/>
            <a:ext cx="3160436" cy="636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_only">
  <p:cSld name="7_Title_only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Title and Content">
  <p:cSld name="31_Title and Content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4fe724eca4_0_1076"/>
          <p:cNvSpPr txBox="1"/>
          <p:nvPr>
            <p:ph type="title"/>
          </p:nvPr>
        </p:nvSpPr>
        <p:spPr>
          <a:xfrm>
            <a:off x="1075765" y="779319"/>
            <a:ext cx="100404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2100">
                <a:solidFill>
                  <a:srgbClr val="59C168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50" name="Google Shape;550;g24fe724eca4_0_1076"/>
          <p:cNvSpPr txBox="1"/>
          <p:nvPr>
            <p:ph idx="1" type="body"/>
          </p:nvPr>
        </p:nvSpPr>
        <p:spPr>
          <a:xfrm>
            <a:off x="1075765" y="1250577"/>
            <a:ext cx="4743300" cy="4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9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551" name="Google Shape;551;g24fe724eca4_0_1076"/>
          <p:cNvSpPr txBox="1"/>
          <p:nvPr>
            <p:ph idx="11" type="ftr"/>
          </p:nvPr>
        </p:nvSpPr>
        <p:spPr>
          <a:xfrm>
            <a:off x="6373097" y="6390407"/>
            <a:ext cx="41565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2" name="Google Shape;552;g24fe724eca4_0_1076"/>
          <p:cNvSpPr txBox="1"/>
          <p:nvPr>
            <p:ph idx="12" type="sldNum"/>
          </p:nvPr>
        </p:nvSpPr>
        <p:spPr>
          <a:xfrm>
            <a:off x="10529455" y="6390407"/>
            <a:ext cx="586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00ACF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3" name="Google Shape;553;g24fe724eca4_0_1076"/>
          <p:cNvCxnSpPr/>
          <p:nvPr/>
        </p:nvCxnSpPr>
        <p:spPr>
          <a:xfrm rot="10800000">
            <a:off x="10529455" y="6390795"/>
            <a:ext cx="0" cy="265500"/>
          </a:xfrm>
          <a:prstGeom prst="straightConnector1">
            <a:avLst/>
          </a:prstGeom>
          <a:noFill/>
          <a:ln cap="flat" cmpd="sng" w="28575">
            <a:solidFill>
              <a:srgbClr val="59C16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4" name="Google Shape;554;g24fe724eca4_0_1076"/>
          <p:cNvCxnSpPr/>
          <p:nvPr/>
        </p:nvCxnSpPr>
        <p:spPr>
          <a:xfrm>
            <a:off x="1075761" y="1091045"/>
            <a:ext cx="10040400" cy="0"/>
          </a:xfrm>
          <a:prstGeom prst="straightConnector1">
            <a:avLst/>
          </a:prstGeom>
          <a:noFill/>
          <a:ln cap="flat" cmpd="sng" w="9525">
            <a:solidFill>
              <a:srgbClr val="59C16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A close up of a logo&#10;&#10;Description automatically generated" id="555" name="Google Shape;555;g24fe724eca4_0_10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5761" y="6390407"/>
            <a:ext cx="1939636" cy="360856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g24fe724eca4_0_1076"/>
          <p:cNvSpPr txBox="1"/>
          <p:nvPr>
            <p:ph idx="2" type="body"/>
          </p:nvPr>
        </p:nvSpPr>
        <p:spPr>
          <a:xfrm>
            <a:off x="6372981" y="1250577"/>
            <a:ext cx="47433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b="1" sz="1100">
                <a:solidFill>
                  <a:srgbClr val="59C168"/>
                </a:solidFill>
              </a:defRPr>
            </a:lvl1pPr>
            <a:lvl2pPr indent="-228600" lvl="1" marL="9144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b="1" sz="1100">
                <a:solidFill>
                  <a:srgbClr val="59C168"/>
                </a:solidFill>
              </a:defRPr>
            </a:lvl2pPr>
            <a:lvl3pPr indent="-228600" lvl="2" marL="13716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1100">
                <a:solidFill>
                  <a:srgbClr val="59C168"/>
                </a:solidFill>
              </a:defRPr>
            </a:lvl3pPr>
            <a:lvl4pPr indent="-228600" lvl="3" marL="18288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b="1" sz="1100">
                <a:solidFill>
                  <a:srgbClr val="59C168"/>
                </a:solidFill>
              </a:defRPr>
            </a:lvl4pPr>
            <a:lvl5pPr indent="-228600" lvl="4" marL="228600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b="1" sz="1100">
                <a:solidFill>
                  <a:srgbClr val="59C168"/>
                </a:solidFill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557" name="Google Shape;557;g24fe724eca4_0_1076"/>
          <p:cNvSpPr txBox="1"/>
          <p:nvPr>
            <p:ph idx="3" type="body"/>
          </p:nvPr>
        </p:nvSpPr>
        <p:spPr>
          <a:xfrm>
            <a:off x="6375055" y="1549103"/>
            <a:ext cx="4743300" cy="20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9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900"/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cxnSp>
        <p:nvCxnSpPr>
          <p:cNvPr id="558" name="Google Shape;558;g24fe724eca4_0_1076"/>
          <p:cNvCxnSpPr/>
          <p:nvPr/>
        </p:nvCxnSpPr>
        <p:spPr>
          <a:xfrm>
            <a:off x="6373091" y="1532965"/>
            <a:ext cx="4743300" cy="0"/>
          </a:xfrm>
          <a:prstGeom prst="straightConnector1">
            <a:avLst/>
          </a:prstGeom>
          <a:noFill/>
          <a:ln cap="flat" cmpd="sng" w="9525">
            <a:solidFill>
              <a:srgbClr val="59C16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4fe724eca4_0_1087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4fe724eca4_0_1089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63" name="Google Shape;563;g24fe724eca4_0_1089"/>
          <p:cNvSpPr txBox="1"/>
          <p:nvPr>
            <p:ph idx="1" type="body"/>
          </p:nvPr>
        </p:nvSpPr>
        <p:spPr>
          <a:xfrm>
            <a:off x="548640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bg>
      <p:bgPr>
        <a:solidFill>
          <a:schemeClr val="lt1"/>
        </a:soli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4fe724eca4_0_1092"/>
          <p:cNvSpPr txBox="1"/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66" name="Google Shape;566;g24fe724eca4_0_1092"/>
          <p:cNvSpPr txBox="1"/>
          <p:nvPr>
            <p:ph idx="1" type="body"/>
          </p:nvPr>
        </p:nvSpPr>
        <p:spPr>
          <a:xfrm>
            <a:off x="2603675" y="1158263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567" name="Google Shape;567;g24fe724eca4_0_1092"/>
          <p:cNvSpPr txBox="1"/>
          <p:nvPr>
            <p:ph idx="2" type="body"/>
          </p:nvPr>
        </p:nvSpPr>
        <p:spPr>
          <a:xfrm>
            <a:off x="6940193" y="1158263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2000">
                <a:solidFill>
                  <a:schemeClr val="dk1"/>
                </a:solidFill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568" name="Google Shape;568;g24fe724eca4_0_1092"/>
          <p:cNvSpPr/>
          <p:nvPr/>
        </p:nvSpPr>
        <p:spPr>
          <a:xfrm>
            <a:off x="10515600" y="6019800"/>
            <a:ext cx="1676400" cy="76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24fe724eca4_0_1092"/>
          <p:cNvSpPr txBox="1"/>
          <p:nvPr/>
        </p:nvSpPr>
        <p:spPr>
          <a:xfrm>
            <a:off x="152400" y="6471557"/>
            <a:ext cx="4496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Copyright © 2019 Agile Transformation, Inc.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g24fe724eca4_0_10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10800" y="6221235"/>
            <a:ext cx="1623253" cy="50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24fe724eca4_0_10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9299" y="6252336"/>
            <a:ext cx="983281" cy="5006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2" name="Google Shape;572;g24fe724eca4_0_1092"/>
          <p:cNvCxnSpPr/>
          <p:nvPr/>
        </p:nvCxnSpPr>
        <p:spPr>
          <a:xfrm>
            <a:off x="10156099" y="6221724"/>
            <a:ext cx="0" cy="500100"/>
          </a:xfrm>
          <a:prstGeom prst="straightConnector1">
            <a:avLst/>
          </a:prstGeom>
          <a:noFill/>
          <a:ln cap="flat" cmpd="sng" w="12700">
            <a:solidFill>
              <a:srgbClr val="54555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showMasterSp="0">
  <p:cSld name="1_Blank">
    <p:bg>
      <p:bgPr>
        <a:solidFill>
          <a:schemeClr val="lt1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 - Op 3" showMasterSp="0">
  <p:cSld name="1_Title Slide - Op 3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8"/>
          <p:cNvPicPr preferRelativeResize="0"/>
          <p:nvPr/>
        </p:nvPicPr>
        <p:blipFill rotWithShape="1">
          <a:blip r:embed="rId2">
            <a:alphaModFix amt="78000"/>
          </a:blip>
          <a:srcRect b="36195" l="11932" r="8521" t="10730"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8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/>
          </a:p>
        </p:txBody>
      </p:sp>
      <p:sp>
        <p:nvSpPr>
          <p:cNvPr id="98" name="Google Shape;98;p38"/>
          <p:cNvSpPr txBox="1"/>
          <p:nvPr/>
        </p:nvSpPr>
        <p:spPr>
          <a:xfrm>
            <a:off x="2895601" y="3300314"/>
            <a:ext cx="835174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/>
          </a:p>
        </p:txBody>
      </p:sp>
      <p:pic>
        <p:nvPicPr>
          <p:cNvPr id="99" name="Google Shape;9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8"/>
          <p:cNvSpPr txBox="1"/>
          <p:nvPr>
            <p:ph idx="1" type="body"/>
          </p:nvPr>
        </p:nvSpPr>
        <p:spPr>
          <a:xfrm>
            <a:off x="457200" y="5478444"/>
            <a:ext cx="8686800" cy="921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b="0" i="0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02" name="Google Shape;102;p38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" name="Google Shape;103;p38"/>
          <p:cNvPicPr preferRelativeResize="0"/>
          <p:nvPr/>
        </p:nvPicPr>
        <p:blipFill rotWithShape="1">
          <a:blip r:embed="rId2">
            <a:alphaModFix amt="78000"/>
          </a:blip>
          <a:srcRect b="36195" l="11932" r="8521" t="10730"/>
          <a:stretch/>
        </p:blipFill>
        <p:spPr>
          <a:xfrm>
            <a:off x="0" y="0"/>
            <a:ext cx="121920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8"/>
          <p:cNvSpPr txBox="1"/>
          <p:nvPr/>
        </p:nvSpPr>
        <p:spPr>
          <a:xfrm>
            <a:off x="2362201" y="1730655"/>
            <a:ext cx="835174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Accelerating Your Enterprise Business Agility Journey</a:t>
            </a:r>
            <a:endParaRPr/>
          </a:p>
        </p:txBody>
      </p:sp>
      <p:sp>
        <p:nvSpPr>
          <p:cNvPr id="105" name="Google Shape;105;p38"/>
          <p:cNvSpPr txBox="1"/>
          <p:nvPr/>
        </p:nvSpPr>
        <p:spPr>
          <a:xfrm>
            <a:off x="2895601" y="3300314"/>
            <a:ext cx="835174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through strategy and measuring what matters</a:t>
            </a:r>
            <a:endParaRPr/>
          </a:p>
        </p:txBody>
      </p:sp>
      <p:pic>
        <p:nvPicPr>
          <p:cNvPr id="106" name="Google Shape;10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397" y="1818875"/>
            <a:ext cx="1310291" cy="139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38"/>
          <p:cNvCxnSpPr/>
          <p:nvPr/>
        </p:nvCxnSpPr>
        <p:spPr>
          <a:xfrm>
            <a:off x="0" y="5257800"/>
            <a:ext cx="121920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Question TItle" showMasterSp="0">
  <p:cSld name="1_Question TItle">
    <p:bg>
      <p:bgPr>
        <a:solidFill>
          <a:schemeClr val="lt1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4fe724eca4_0_1102"/>
          <p:cNvSpPr txBox="1"/>
          <p:nvPr>
            <p:ph type="title"/>
          </p:nvPr>
        </p:nvSpPr>
        <p:spPr>
          <a:xfrm>
            <a:off x="478436" y="228600"/>
            <a:ext cx="112353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265625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3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cxnSp>
        <p:nvCxnSpPr>
          <p:cNvPr id="576" name="Google Shape;576;g24fe724eca4_0_1102"/>
          <p:cNvCxnSpPr/>
          <p:nvPr/>
        </p:nvCxnSpPr>
        <p:spPr>
          <a:xfrm>
            <a:off x="472191" y="1066800"/>
            <a:ext cx="117201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77" name="Google Shape;577;g24fe724eca4_0_1102"/>
          <p:cNvGrpSpPr/>
          <p:nvPr/>
        </p:nvGrpSpPr>
        <p:grpSpPr>
          <a:xfrm>
            <a:off x="152400" y="6019800"/>
            <a:ext cx="12039600" cy="762000"/>
            <a:chOff x="152400" y="6019800"/>
            <a:chExt cx="12039600" cy="762000"/>
          </a:xfrm>
        </p:grpSpPr>
        <p:sp>
          <p:nvSpPr>
            <p:cNvPr id="578" name="Google Shape;578;g24fe724eca4_0_1102"/>
            <p:cNvSpPr/>
            <p:nvPr/>
          </p:nvSpPr>
          <p:spPr>
            <a:xfrm>
              <a:off x="10515600" y="6019800"/>
              <a:ext cx="1676400" cy="76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24fe724eca4_0_1102"/>
            <p:cNvSpPr txBox="1"/>
            <p:nvPr/>
          </p:nvSpPr>
          <p:spPr>
            <a:xfrm>
              <a:off x="152400" y="6471557"/>
              <a:ext cx="4495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Copyright © AgilityHealth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0" name="Google Shape;580;g24fe724eca4_0_110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758849" y="6335981"/>
              <a:ext cx="1337701" cy="41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g24fe724eca4_0_110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59147" y="6364304"/>
              <a:ext cx="685801" cy="3491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82" name="Google Shape;582;g24fe724eca4_0_1102"/>
            <p:cNvCxnSpPr/>
            <p:nvPr/>
          </p:nvCxnSpPr>
          <p:spPr>
            <a:xfrm>
              <a:off x="10701898" y="6316734"/>
              <a:ext cx="0" cy="444300"/>
            </a:xfrm>
            <a:prstGeom prst="straightConnector1">
              <a:avLst/>
            </a:prstGeom>
            <a:noFill/>
            <a:ln cap="flat" cmpd="sng" w="12700">
              <a:solidFill>
                <a:srgbClr val="54555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4fe724eca4_0_1111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85" name="Google Shape;585;g24fe724eca4_0_1111"/>
          <p:cNvSpPr txBox="1"/>
          <p:nvPr>
            <p:ph idx="1" type="body"/>
          </p:nvPr>
        </p:nvSpPr>
        <p:spPr>
          <a:xfrm>
            <a:off x="472191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Footer" showMasterSp="0">
  <p:cSld name="Blank with Footer">
    <p:bg>
      <p:bgPr>
        <a:solidFill>
          <a:schemeClr val="lt1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g24fe724eca4_0_1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6200"/>
            <a:ext cx="12268200" cy="7159981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g24fe724eca4_0_1114"/>
          <p:cNvSpPr/>
          <p:nvPr/>
        </p:nvSpPr>
        <p:spPr>
          <a:xfrm>
            <a:off x="0" y="4538135"/>
            <a:ext cx="12268500" cy="142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9" name="Google Shape;589;g24fe724eca4_0_1114"/>
          <p:cNvCxnSpPr/>
          <p:nvPr/>
        </p:nvCxnSpPr>
        <p:spPr>
          <a:xfrm>
            <a:off x="0" y="5257800"/>
            <a:ext cx="12268500" cy="0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0" name="Google Shape;590;g24fe724eca4_0_1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4fe724eca4_0_1119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93" name="Google Shape;593;g24fe724eca4_0_1119"/>
          <p:cNvSpPr txBox="1"/>
          <p:nvPr>
            <p:ph idx="1" type="body"/>
          </p:nvPr>
        </p:nvSpPr>
        <p:spPr>
          <a:xfrm>
            <a:off x="472191" y="1408175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3pPr>
            <a:lvl4pPr indent="-34925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●"/>
              <a:defRPr b="0" i="0">
                <a:latin typeface="Open Sans"/>
                <a:ea typeface="Open Sans"/>
                <a:cs typeface="Open Sans"/>
                <a:sym typeface="Open Sans"/>
              </a:defRPr>
            </a:lvl4pPr>
            <a:lvl5pPr indent="-34925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 b="0" i="0">
                <a:latin typeface="Open Sans"/>
                <a:ea typeface="Open Sans"/>
                <a:cs typeface="Open Sans"/>
                <a:sym typeface="Open Sans"/>
              </a:defRPr>
            </a:lvl5pPr>
            <a:lvl6pPr indent="-34925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>
  <p:cSld name="Blank">
    <p:bg>
      <p:bgPr>
        <a:solidFill>
          <a:schemeClr val="lt1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g24fe724eca4_0_1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24fe724eca4_0_1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g24fe724eca4_0_1122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 3">
  <p:cSld name="3_Title Slide_3">
    <p:bg>
      <p:bgPr>
        <a:solidFill>
          <a:schemeClr val="lt1"/>
        </a:soli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4fe724eca4_0_1126"/>
          <p:cNvSpPr txBox="1"/>
          <p:nvPr>
            <p:ph type="title"/>
          </p:nvPr>
        </p:nvSpPr>
        <p:spPr>
          <a:xfrm>
            <a:off x="838200" y="323085"/>
            <a:ext cx="105156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Op 1 1" showMasterSp="0">
  <p:cSld name="Title Slide - Op 1 1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g24fe724f281_0_1118"/>
          <p:cNvPicPr preferRelativeResize="0"/>
          <p:nvPr/>
        </p:nvPicPr>
        <p:blipFill rotWithShape="1">
          <a:blip r:embed="rId2">
            <a:alphaModFix amt="78000"/>
          </a:blip>
          <a:srcRect b="0" l="0" r="0" t="0"/>
          <a:stretch/>
        </p:blipFill>
        <p:spPr>
          <a:xfrm>
            <a:off x="0" y="-3"/>
            <a:ext cx="1223552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g24fe724f281_0_1118"/>
          <p:cNvSpPr/>
          <p:nvPr/>
        </p:nvSpPr>
        <p:spPr>
          <a:xfrm>
            <a:off x="1" y="4690986"/>
            <a:ext cx="12189000" cy="16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g24fe724f281_0_1118"/>
          <p:cNvSpPr/>
          <p:nvPr/>
        </p:nvSpPr>
        <p:spPr>
          <a:xfrm>
            <a:off x="1" y="4815276"/>
            <a:ext cx="12189000" cy="110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1" name="Google Shape;611;g24fe724f281_0_1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5652" y="61438"/>
            <a:ext cx="4191000" cy="108966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g24fe724f281_0_1118"/>
          <p:cNvSpPr txBox="1"/>
          <p:nvPr>
            <p:ph type="title"/>
          </p:nvPr>
        </p:nvSpPr>
        <p:spPr>
          <a:xfrm>
            <a:off x="2033589" y="5036897"/>
            <a:ext cx="100461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13" name="Google Shape;613;g24fe724f281_0_1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84" y="0"/>
            <a:ext cx="34189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24fe724f281_0_1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01516" y="1168107"/>
            <a:ext cx="8821064" cy="3522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 type="blank">
  <p:cSld name="BLANK"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4fe724f281_0_1127"/>
          <p:cNvSpPr txBox="1"/>
          <p:nvPr>
            <p:ph type="title"/>
          </p:nvPr>
        </p:nvSpPr>
        <p:spPr>
          <a:xfrm>
            <a:off x="838200" y="365126"/>
            <a:ext cx="105156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g24fe724f281_0_1127"/>
          <p:cNvSpPr txBox="1"/>
          <p:nvPr>
            <p:ph idx="1" type="body"/>
          </p:nvPr>
        </p:nvSpPr>
        <p:spPr>
          <a:xfrm>
            <a:off x="838200" y="1149293"/>
            <a:ext cx="10515600" cy="50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9" name="Google Shape;619;g24fe724f281_0_1127"/>
          <p:cNvSpPr txBox="1"/>
          <p:nvPr>
            <p:ph idx="10" type="dt"/>
          </p:nvPr>
        </p:nvSpPr>
        <p:spPr>
          <a:xfrm>
            <a:off x="8382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0" name="Google Shape;620;g24fe724f281_0_1127"/>
          <p:cNvSpPr txBox="1"/>
          <p:nvPr>
            <p:ph idx="11" type="ftr"/>
          </p:nvPr>
        </p:nvSpPr>
        <p:spPr>
          <a:xfrm>
            <a:off x="4038600" y="635635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1" name="Google Shape;621;g24fe724f281_0_1127"/>
          <p:cNvSpPr txBox="1"/>
          <p:nvPr>
            <p:ph idx="12" type="sldNum"/>
          </p:nvPr>
        </p:nvSpPr>
        <p:spPr>
          <a:xfrm>
            <a:off x="8610600" y="6356352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 type="titleOnly">
  <p:cSld name="TITLE_ONLY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4fe724f281_0_1133"/>
          <p:cNvSpPr txBox="1"/>
          <p:nvPr>
            <p:ph type="title"/>
          </p:nvPr>
        </p:nvSpPr>
        <p:spPr>
          <a:xfrm>
            <a:off x="472190" y="250250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9"/>
          <p:cNvSpPr txBox="1"/>
          <p:nvPr>
            <p:ph idx="1" type="body"/>
          </p:nvPr>
        </p:nvSpPr>
        <p:spPr>
          <a:xfrm>
            <a:off x="457200" y="1837440"/>
            <a:ext cx="54102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39"/>
          <p:cNvSpPr txBox="1"/>
          <p:nvPr>
            <p:ph idx="2" type="body"/>
          </p:nvPr>
        </p:nvSpPr>
        <p:spPr>
          <a:xfrm>
            <a:off x="6477000" y="1837440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39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Question TItle" showMasterSp="0">
  <p:cSld name="1_Question TItle">
    <p:bg>
      <p:bgPr>
        <a:solidFill>
          <a:schemeClr val="lt1"/>
        </a:solid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4fe724f281_0_1135"/>
          <p:cNvSpPr txBox="1"/>
          <p:nvPr>
            <p:ph type="title"/>
          </p:nvPr>
        </p:nvSpPr>
        <p:spPr>
          <a:xfrm>
            <a:off x="478436" y="228600"/>
            <a:ext cx="11235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265625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3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6" name="Google Shape;626;g24fe724f281_0_1135"/>
          <p:cNvCxnSpPr/>
          <p:nvPr/>
        </p:nvCxnSpPr>
        <p:spPr>
          <a:xfrm>
            <a:off x="472190" y="1066800"/>
            <a:ext cx="11719800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27" name="Google Shape;627;g24fe724f281_0_1135"/>
          <p:cNvGrpSpPr/>
          <p:nvPr/>
        </p:nvGrpSpPr>
        <p:grpSpPr>
          <a:xfrm>
            <a:off x="152400" y="6019800"/>
            <a:ext cx="12039600" cy="762000"/>
            <a:chOff x="152400" y="6019800"/>
            <a:chExt cx="12039600" cy="762000"/>
          </a:xfrm>
        </p:grpSpPr>
        <p:sp>
          <p:nvSpPr>
            <p:cNvPr id="628" name="Google Shape;628;g24fe724f281_0_1135"/>
            <p:cNvSpPr/>
            <p:nvPr/>
          </p:nvSpPr>
          <p:spPr>
            <a:xfrm>
              <a:off x="10515600" y="6019800"/>
              <a:ext cx="1676400" cy="76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g24fe724f281_0_1135"/>
            <p:cNvSpPr txBox="1"/>
            <p:nvPr/>
          </p:nvSpPr>
          <p:spPr>
            <a:xfrm>
              <a:off x="152400" y="6471557"/>
              <a:ext cx="4495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Copyright © AgilityHealth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0" name="Google Shape;630;g24fe724f281_0_11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758849" y="6335981"/>
              <a:ext cx="1337701" cy="41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g24fe724f281_0_11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59147" y="6364304"/>
              <a:ext cx="685801" cy="3491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32" name="Google Shape;632;g24fe724f281_0_1135"/>
            <p:cNvCxnSpPr/>
            <p:nvPr/>
          </p:nvCxnSpPr>
          <p:spPr>
            <a:xfrm>
              <a:off x="10701898" y="6316734"/>
              <a:ext cx="0" cy="444300"/>
            </a:xfrm>
            <a:prstGeom prst="straightConnector1">
              <a:avLst/>
            </a:prstGeom>
            <a:noFill/>
            <a:ln cap="flat" cmpd="sng" w="12700">
              <a:solidFill>
                <a:srgbClr val="545558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showMasterSp="0">
  <p:cSld name="3_Blank">
    <p:bg>
      <p:bgPr>
        <a:solidFill>
          <a:schemeClr val="accent6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showMasterSp="0">
  <p:cSld name="3_Blank 2">
    <p:bg>
      <p:bgPr>
        <a:solidFill>
          <a:schemeClr val="lt1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4fe724f281_0_1146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7" name="Google Shape;637;g24fe724f281_0_1146"/>
          <p:cNvSpPr txBox="1"/>
          <p:nvPr>
            <p:ph idx="1" type="body"/>
          </p:nvPr>
        </p:nvSpPr>
        <p:spPr>
          <a:xfrm>
            <a:off x="472190" y="1408175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ark Grey Radar" showMasterSp="0">
  <p:cSld name="2_Dark Grey Radar">
    <p:bg>
      <p:bgPr>
        <a:solidFill>
          <a:schemeClr val="lt1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4fe724f281_0_1149"/>
          <p:cNvSpPr/>
          <p:nvPr/>
        </p:nvSpPr>
        <p:spPr>
          <a:xfrm rot="-5400000">
            <a:off x="6823036" y="508965"/>
            <a:ext cx="5878200" cy="486000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txBody>
          <a:bodyPr anchorCtr="1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t/>
            </a:r>
            <a:endParaRPr b="0" i="0" sz="1600" u="none" cap="none" strike="noStrike">
              <a:solidFill>
                <a:srgbClr val="644C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g24fe724f281_0_1149"/>
          <p:cNvSpPr/>
          <p:nvPr/>
        </p:nvSpPr>
        <p:spPr>
          <a:xfrm rot="-5400000">
            <a:off x="726900" y="-727036"/>
            <a:ext cx="5878200" cy="73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1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1" name="Google Shape;641;g24fe724f281_0_1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g24fe724f281_0_1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g24fe724f281_0_1149"/>
          <p:cNvSpPr txBox="1"/>
          <p:nvPr>
            <p:ph type="title"/>
          </p:nvPr>
        </p:nvSpPr>
        <p:spPr>
          <a:xfrm>
            <a:off x="7800151" y="1700800"/>
            <a:ext cx="39237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/>
        </p:txBody>
      </p:sp>
      <p:sp>
        <p:nvSpPr>
          <p:cNvPr id="644" name="Google Shape;644;g24fe724f281_0_114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g24fe724f281_0_1149"/>
          <p:cNvSpPr txBox="1"/>
          <p:nvPr/>
        </p:nvSpPr>
        <p:spPr>
          <a:xfrm>
            <a:off x="1365484" y="1418931"/>
            <a:ext cx="5221500" cy="35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t/>
            </a:r>
            <a:endParaRPr b="0" i="0" sz="6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4fe724f281_0_1157"/>
          <p:cNvSpPr txBox="1"/>
          <p:nvPr/>
        </p:nvSpPr>
        <p:spPr>
          <a:xfrm>
            <a:off x="7101392" y="6198966"/>
            <a:ext cx="506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Foundations of Management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g24fe724f281_0_1157"/>
          <p:cNvSpPr txBox="1"/>
          <p:nvPr>
            <p:ph type="title"/>
          </p:nvPr>
        </p:nvSpPr>
        <p:spPr>
          <a:xfrm>
            <a:off x="0" y="2688756"/>
            <a:ext cx="12293700" cy="7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0" sz="2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Footer" showMasterSp="0">
  <p:cSld name="Blank with Footer">
    <p:bg>
      <p:bgPr>
        <a:solidFill>
          <a:schemeClr val="lt1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g24fe724f281_0_1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76200"/>
            <a:ext cx="12268200" cy="715998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g24fe724f281_0_1160"/>
          <p:cNvSpPr/>
          <p:nvPr/>
        </p:nvSpPr>
        <p:spPr>
          <a:xfrm>
            <a:off x="0" y="4538135"/>
            <a:ext cx="12268200" cy="142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2" name="Google Shape;652;g24fe724f281_0_1160"/>
          <p:cNvCxnSpPr/>
          <p:nvPr/>
        </p:nvCxnSpPr>
        <p:spPr>
          <a:xfrm>
            <a:off x="0" y="5257800"/>
            <a:ext cx="12268200" cy="0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3" name="Google Shape;653;g24fe724f281_0_1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4fe724f281_0_1165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estion TItle" showMasterSp="0">
  <p:cSld name="Question TItle">
    <p:bg>
      <p:bgPr>
        <a:solidFill>
          <a:schemeClr val="lt1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4fe724f281_0_1167"/>
          <p:cNvSpPr txBox="1"/>
          <p:nvPr>
            <p:ph type="title"/>
          </p:nvPr>
        </p:nvSpPr>
        <p:spPr>
          <a:xfrm>
            <a:off x="472190" y="22422"/>
            <a:ext cx="10957800" cy="89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58" name="Google Shape;658;g24fe724f281_0_11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68000" y="6388055"/>
            <a:ext cx="1202435" cy="306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9" name="Google Shape;659;g24fe724f281_0_1167"/>
          <p:cNvCxnSpPr/>
          <p:nvPr/>
        </p:nvCxnSpPr>
        <p:spPr>
          <a:xfrm>
            <a:off x="500470" y="914400"/>
            <a:ext cx="11719800" cy="0"/>
          </a:xfrm>
          <a:prstGeom prst="straightConnector1">
            <a:avLst/>
          </a:prstGeom>
          <a:noFill/>
          <a:ln cap="flat" cmpd="sng" w="25400">
            <a:solidFill>
              <a:srgbClr val="FDF1F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0" name="Google Shape;660;g24fe724f281_0_1167"/>
          <p:cNvSpPr txBox="1"/>
          <p:nvPr/>
        </p:nvSpPr>
        <p:spPr>
          <a:xfrm>
            <a:off x="228600" y="6512402"/>
            <a:ext cx="4445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00"/>
              <a:buFont typeface="Open Sans"/>
              <a:buNone/>
            </a:pPr>
            <a:r>
              <a:rPr b="0" i="0" lang="en-US" sz="1000" u="none" cap="none" strike="noStrik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Copyright© AgilityHealth®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1" name="Google Shape;661;g24fe724f281_0_1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29812" y="6358293"/>
            <a:ext cx="682122" cy="3473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2" name="Google Shape;662;g24fe724f281_0_1167"/>
          <p:cNvCxnSpPr/>
          <p:nvPr/>
        </p:nvCxnSpPr>
        <p:spPr>
          <a:xfrm>
            <a:off x="10591800" y="6388055"/>
            <a:ext cx="0" cy="306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Question TItle - Structure">
  <p:cSld name="1_Question TItle - Structure">
    <p:bg>
      <p:bgPr>
        <a:solidFill>
          <a:schemeClr val="lt1"/>
        </a:solid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4fe724f281_0_1174"/>
          <p:cNvSpPr txBox="1"/>
          <p:nvPr>
            <p:ph type="title"/>
          </p:nvPr>
        </p:nvSpPr>
        <p:spPr>
          <a:xfrm>
            <a:off x="304800" y="236853"/>
            <a:ext cx="11235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5" name="Google Shape;665;g24fe724f281_0_117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image" Target="../media/image9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5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0.xml"/><Relationship Id="rId1" Type="http://schemas.openxmlformats.org/officeDocument/2006/relationships/image" Target="../media/image2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52.xml"/><Relationship Id="rId27" Type="http://schemas.openxmlformats.org/officeDocument/2006/relationships/theme" Target="../theme/theme7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5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74.xml"/><Relationship Id="rId1" Type="http://schemas.openxmlformats.org/officeDocument/2006/relationships/image" Target="../media/image28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64.xml"/><Relationship Id="rId35" Type="http://schemas.openxmlformats.org/officeDocument/2006/relationships/theme" Target="../theme/theme8.xml"/><Relationship Id="rId12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06.xml"/><Relationship Id="rId1" Type="http://schemas.openxmlformats.org/officeDocument/2006/relationships/image" Target="../media/image69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08.xml"/><Relationship Id="rId28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29" Type="http://schemas.openxmlformats.org/officeDocument/2006/relationships/theme" Target="../theme/theme4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1.xml"/></Relationships>
</file>

<file path=ppt/slideMasters/_rels/slideMaster6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29.xml"/><Relationship Id="rId41" Type="http://schemas.openxmlformats.org/officeDocument/2006/relationships/theme" Target="../theme/theme6.xml"/><Relationship Id="rId22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32.xml"/><Relationship Id="rId1" Type="http://schemas.openxmlformats.org/officeDocument/2006/relationships/image" Target="../media/image69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35.xml"/><Relationship Id="rId25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40.xml"/><Relationship Id="rId30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24.xml"/><Relationship Id="rId37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23.xml"/><Relationship Id="rId36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26.xml"/><Relationship Id="rId39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25.xml"/><Relationship Id="rId38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27.xml"/></Relationships>
</file>

<file path=ppt/slideMasters/_rels/slideMaster7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67.xml"/><Relationship Id="rId22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0.xml"/><Relationship Id="rId1" Type="http://schemas.openxmlformats.org/officeDocument/2006/relationships/image" Target="../media/image9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26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72.xml"/><Relationship Id="rId28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3.xml"/><Relationship Id="rId29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5.xml"/><Relationship Id="rId31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58.xml"/><Relationship Id="rId33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57.xml"/><Relationship Id="rId32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60.xml"/><Relationship Id="rId35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59.xml"/><Relationship Id="rId34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1.xml"/><Relationship Id="rId36" Type="http://schemas.openxmlformats.org/officeDocument/2006/relationships/theme" Target="../theme/theme2.xml"/><Relationship Id="rId17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63.xml"/><Relationship Id="rId19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/>
          <p:nvPr>
            <p:ph idx="1" type="body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25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Google Shape;18;p25"/>
          <p:cNvSpPr/>
          <p:nvPr/>
        </p:nvSpPr>
        <p:spPr>
          <a:xfrm>
            <a:off x="381000" y="6400801"/>
            <a:ext cx="4114800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cxnSp>
        <p:nvCxnSpPr>
          <p:cNvPr id="19" name="Google Shape;19;p25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" name="Google Shape;20;p2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5"/>
          <p:cNvSpPr/>
          <p:nvPr/>
        </p:nvSpPr>
        <p:spPr>
          <a:xfrm>
            <a:off x="381000" y="6400801"/>
            <a:ext cx="4114800" cy="254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/>
          </a:p>
        </p:txBody>
      </p:sp>
      <p:cxnSp>
        <p:nvCxnSpPr>
          <p:cNvPr id="22" name="Google Shape;22;p25"/>
          <p:cNvCxnSpPr/>
          <p:nvPr/>
        </p:nvCxnSpPr>
        <p:spPr>
          <a:xfrm>
            <a:off x="472189" y="914400"/>
            <a:ext cx="11719811" cy="0"/>
          </a:xfrm>
          <a:prstGeom prst="straightConnector1">
            <a:avLst/>
          </a:prstGeom>
          <a:noFill/>
          <a:ln cap="flat" cmpd="sng" w="25400">
            <a:solidFill>
              <a:srgbClr val="F3FCF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" name="Google Shape;23;p2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4fe724f281_0_1904"/>
          <p:cNvSpPr txBox="1"/>
          <p:nvPr>
            <p:ph idx="1" type="body"/>
          </p:nvPr>
        </p:nvSpPr>
        <p:spPr>
          <a:xfrm>
            <a:off x="548640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g24fe724f281_0_1904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6" name="Google Shape;176;g24fe724f281_0_1904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g24fe724f281_0_190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4fe724f281_0_1904"/>
          <p:cNvSpPr txBox="1"/>
          <p:nvPr>
            <p:ph idx="12" type="sldNum"/>
          </p:nvPr>
        </p:nvSpPr>
        <p:spPr>
          <a:xfrm>
            <a:off x="5787527" y="6365976"/>
            <a:ext cx="757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9" name="Google Shape;179;g24fe724f281_0_19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97400" y="6001267"/>
            <a:ext cx="2367199" cy="6763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 txBox="1"/>
          <p:nvPr>
            <p:ph idx="1" type="body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28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Google Shape;243;p28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525000" y="6096001"/>
            <a:ext cx="2209800" cy="57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4fe724eca4_0_945"/>
          <p:cNvSpPr txBox="1"/>
          <p:nvPr>
            <p:ph idx="1" type="body"/>
          </p:nvPr>
        </p:nvSpPr>
        <p:spPr>
          <a:xfrm>
            <a:off x="548640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9" name="Google Shape;419;g24fe724eca4_0_945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0" name="Google Shape;420;g24fe724eca4_0_945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g24fe724eca4_0_94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24fe724eca4_0_945"/>
          <p:cNvSpPr txBox="1"/>
          <p:nvPr>
            <p:ph idx="12" type="sldNum"/>
          </p:nvPr>
        </p:nvSpPr>
        <p:spPr>
          <a:xfrm>
            <a:off x="5787527" y="6365976"/>
            <a:ext cx="757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3" name="Google Shape;423;g24fe724eca4_0_9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07166" y="5921466"/>
            <a:ext cx="2463062" cy="6404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4fe724f281_0_1111"/>
          <p:cNvSpPr txBox="1"/>
          <p:nvPr>
            <p:ph idx="1" type="body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2" name="Google Shape;602;g24fe724f281_0_1111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3" name="Google Shape;603;g24fe724f281_0_1111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4" name="Google Shape;604;g24fe724f281_0_111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405240" y="6285185"/>
            <a:ext cx="1329559" cy="38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24fe724f281_0_1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24fe724f281_0_1111"/>
          <p:cNvSpPr txBox="1"/>
          <p:nvPr>
            <p:ph idx="11" type="ftr"/>
          </p:nvPr>
        </p:nvSpPr>
        <p:spPr>
          <a:xfrm>
            <a:off x="4555066" y="63659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4fe724f281_0_1269"/>
          <p:cNvSpPr txBox="1"/>
          <p:nvPr>
            <p:ph idx="1" type="body"/>
          </p:nvPr>
        </p:nvSpPr>
        <p:spPr>
          <a:xfrm>
            <a:off x="548640" y="1408177"/>
            <a:ext cx="112350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0" name="Google Shape;760;g24fe724f281_0_1269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1" name="Google Shape;761;g24fe724f281_0_1269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051"/>
              <a:buFont typeface="Calibri"/>
              <a:buNone/>
            </a:pPr>
            <a:r>
              <a:rPr b="0" i="0" lang="en-US" sz="1051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2" name="Google Shape;762;g24fe724f281_0_126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405240" y="6285185"/>
            <a:ext cx="1329559" cy="38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g24fe724f281_0_12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g24fe724f281_0_1269"/>
          <p:cNvSpPr txBox="1"/>
          <p:nvPr>
            <p:ph idx="11" type="ftr"/>
          </p:nvPr>
        </p:nvSpPr>
        <p:spPr>
          <a:xfrm>
            <a:off x="4555066" y="6365976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4fe724f281_0_1714"/>
          <p:cNvSpPr txBox="1"/>
          <p:nvPr>
            <p:ph idx="1" type="body"/>
          </p:nvPr>
        </p:nvSpPr>
        <p:spPr>
          <a:xfrm>
            <a:off x="548640" y="1408177"/>
            <a:ext cx="11235300" cy="47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3" name="Google Shape;973;g24fe724f281_0_1714"/>
          <p:cNvSpPr txBox="1"/>
          <p:nvPr>
            <p:ph type="title"/>
          </p:nvPr>
        </p:nvSpPr>
        <p:spPr>
          <a:xfrm>
            <a:off x="548640" y="250249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4" name="Google Shape;974;g24fe724f281_0_1714"/>
          <p:cNvSpPr/>
          <p:nvPr/>
        </p:nvSpPr>
        <p:spPr>
          <a:xfrm>
            <a:off x="548640" y="6477001"/>
            <a:ext cx="4114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7A7A"/>
              </a:buClr>
              <a:buSzPts val="1100"/>
              <a:buFont typeface="Calibri"/>
              <a:buNone/>
            </a:pPr>
            <a:r>
              <a:rPr b="0" i="0" lang="en-US" sz="1100" u="none" cap="none" strike="noStrike">
                <a:solidFill>
                  <a:srgbClr val="7A7A7A"/>
                </a:solidFill>
                <a:latin typeface="Calibri"/>
                <a:ea typeface="Calibri"/>
                <a:cs typeface="Calibri"/>
                <a:sym typeface="Calibri"/>
              </a:rPr>
              <a:t>Copyright© AgilityHealth®  | Confidential &amp; Proprietary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5" name="Google Shape;975;g24fe724f281_0_17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47663" y="914400"/>
            <a:ext cx="11744325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g24fe724f281_0_1714"/>
          <p:cNvSpPr txBox="1"/>
          <p:nvPr>
            <p:ph idx="12" type="sldNum"/>
          </p:nvPr>
        </p:nvSpPr>
        <p:spPr>
          <a:xfrm>
            <a:off x="5787527" y="6365976"/>
            <a:ext cx="757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98999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77" name="Google Shape;977;g24fe724f281_0_17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97400" y="6001267"/>
            <a:ext cx="2367199" cy="6763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  <p:sldLayoutId id="2147483829" r:id="rId28"/>
    <p:sldLayoutId id="2147483830" r:id="rId29"/>
    <p:sldLayoutId id="2147483831" r:id="rId30"/>
    <p:sldLayoutId id="2147483832" r:id="rId31"/>
    <p:sldLayoutId id="2147483833" r:id="rId32"/>
    <p:sldLayoutId id="2147483834" r:id="rId33"/>
    <p:sldLayoutId id="2147483835" r:id="rId34"/>
    <p:sldLayoutId id="2147483836" r:id="rId3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7.png"/><Relationship Id="rId4" Type="http://schemas.openxmlformats.org/officeDocument/2006/relationships/image" Target="../media/image114.png"/><Relationship Id="rId9" Type="http://schemas.openxmlformats.org/officeDocument/2006/relationships/image" Target="../media/image145.png"/><Relationship Id="rId5" Type="http://schemas.openxmlformats.org/officeDocument/2006/relationships/image" Target="../media/image111.png"/><Relationship Id="rId6" Type="http://schemas.openxmlformats.org/officeDocument/2006/relationships/image" Target="../media/image124.png"/><Relationship Id="rId7" Type="http://schemas.openxmlformats.org/officeDocument/2006/relationships/image" Target="../media/image121.png"/><Relationship Id="rId8" Type="http://schemas.openxmlformats.org/officeDocument/2006/relationships/image" Target="../media/image1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6.png"/><Relationship Id="rId4" Type="http://schemas.openxmlformats.org/officeDocument/2006/relationships/image" Target="../media/image120.png"/><Relationship Id="rId5" Type="http://schemas.openxmlformats.org/officeDocument/2006/relationships/image" Target="../media/image150.png"/><Relationship Id="rId6" Type="http://schemas.openxmlformats.org/officeDocument/2006/relationships/image" Target="../media/image1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agilityhealthradar.com/teamhealth-overview/" TargetMode="External"/><Relationship Id="rId4" Type="http://schemas.openxmlformats.org/officeDocument/2006/relationships/image" Target="../media/image123.png"/><Relationship Id="rId5" Type="http://schemas.openxmlformats.org/officeDocument/2006/relationships/hyperlink" Target="https://agilityhealthradar.com/teamhealth-overview/" TargetMode="External"/><Relationship Id="rId6" Type="http://schemas.openxmlformats.org/officeDocument/2006/relationships/hyperlink" Target="https://agilityhealthradar.com/teamhealth-overview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9.png"/><Relationship Id="rId4" Type="http://schemas.openxmlformats.org/officeDocument/2006/relationships/hyperlink" Target="https://app.agilityhealthradar.com/surveys/192/preview" TargetMode="External"/><Relationship Id="rId5" Type="http://schemas.openxmlformats.org/officeDocument/2006/relationships/hyperlink" Target="https://support.agilityhealthradar.com/hc/en-us/articles/360019047434-TeamHealth-2-5-Quantitative-Questions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3.jpg"/><Relationship Id="rId4" Type="http://schemas.openxmlformats.org/officeDocument/2006/relationships/image" Target="../media/image129.jpg"/><Relationship Id="rId5" Type="http://schemas.openxmlformats.org/officeDocument/2006/relationships/image" Target="../media/image127.jpg"/><Relationship Id="rId6" Type="http://schemas.openxmlformats.org/officeDocument/2006/relationships/image" Target="../media/image136.jpg"/><Relationship Id="rId7" Type="http://schemas.openxmlformats.org/officeDocument/2006/relationships/image" Target="../media/image14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5.png"/><Relationship Id="rId4" Type="http://schemas.openxmlformats.org/officeDocument/2006/relationships/image" Target="../media/image1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3.png"/><Relationship Id="rId4" Type="http://schemas.openxmlformats.org/officeDocument/2006/relationships/hyperlink" Target="https://growthportal.agilityhealthradar.com/" TargetMode="External"/><Relationship Id="rId5" Type="http://schemas.openxmlformats.org/officeDocument/2006/relationships/image" Target="../media/image1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4.png"/><Relationship Id="rId4" Type="http://schemas.openxmlformats.org/officeDocument/2006/relationships/image" Target="../media/image14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1.png"/><Relationship Id="rId4" Type="http://schemas.openxmlformats.org/officeDocument/2006/relationships/image" Target="../media/image1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2.png"/><Relationship Id="rId4" Type="http://schemas.openxmlformats.org/officeDocument/2006/relationships/image" Target="../media/image95.png"/><Relationship Id="rId5" Type="http://schemas.openxmlformats.org/officeDocument/2006/relationships/image" Target="../media/image10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9.png"/><Relationship Id="rId4" Type="http://schemas.openxmlformats.org/officeDocument/2006/relationships/image" Target="../media/image101.png"/><Relationship Id="rId5" Type="http://schemas.openxmlformats.org/officeDocument/2006/relationships/image" Target="../media/image10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2.png"/><Relationship Id="rId4" Type="http://schemas.openxmlformats.org/officeDocument/2006/relationships/image" Target="../media/image1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agilityhealthradar.com/roi-calculator/#customer4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agilityhealthradar.com/" TargetMode="External"/><Relationship Id="rId4" Type="http://schemas.openxmlformats.org/officeDocument/2006/relationships/image" Target="../media/image154.png"/><Relationship Id="rId5" Type="http://schemas.openxmlformats.org/officeDocument/2006/relationships/image" Target="../media/image109.png"/><Relationship Id="rId6" Type="http://schemas.openxmlformats.org/officeDocument/2006/relationships/hyperlink" Target="https://agilityhealthradar.com/videos/business-agility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4fe724eca4_0_170"/>
          <p:cNvSpPr txBox="1"/>
          <p:nvPr>
            <p:ph type="title"/>
          </p:nvPr>
        </p:nvSpPr>
        <p:spPr>
          <a:xfrm>
            <a:off x="3256149" y="5277500"/>
            <a:ext cx="79983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AgilityHealth Overview for Teams</a:t>
            </a:r>
            <a:endParaRPr/>
          </a:p>
        </p:txBody>
      </p:sp>
      <p:pic>
        <p:nvPicPr>
          <p:cNvPr id="1166" name="Google Shape;1166;g24fe724eca4_0_170"/>
          <p:cNvPicPr preferRelativeResize="0"/>
          <p:nvPr/>
        </p:nvPicPr>
        <p:blipFill rotWithShape="1">
          <a:blip r:embed="rId3">
            <a:alphaModFix/>
          </a:blip>
          <a:srcRect b="0" l="49929" r="0" t="0"/>
          <a:stretch/>
        </p:blipFill>
        <p:spPr>
          <a:xfrm>
            <a:off x="-399328" y="-89200"/>
            <a:ext cx="3435566" cy="6858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24fe724f281_0_1010"/>
          <p:cNvSpPr txBox="1"/>
          <p:nvPr>
            <p:ph type="title"/>
          </p:nvPr>
        </p:nvSpPr>
        <p:spPr>
          <a:xfrm>
            <a:off x="304800" y="236853"/>
            <a:ext cx="11235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2125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Font typeface="Calibri"/>
              <a:buNone/>
            </a:pPr>
            <a:r>
              <a:rPr lang="en-US">
                <a:solidFill>
                  <a:srgbClr val="0070C0"/>
                </a:solidFill>
              </a:rPr>
              <a:t>Optimize the Enterprise FLOW of Value</a:t>
            </a:r>
            <a:endParaRPr/>
          </a:p>
        </p:txBody>
      </p:sp>
      <p:sp>
        <p:nvSpPr>
          <p:cNvPr id="1307" name="Google Shape;1307;g24fe724f281_0_101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8" name="Google Shape;1308;g24fe724f281_0_1010"/>
          <p:cNvSpPr txBox="1"/>
          <p:nvPr/>
        </p:nvSpPr>
        <p:spPr>
          <a:xfrm>
            <a:off x="6591230" y="989225"/>
            <a:ext cx="261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B549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38B549"/>
                </a:solidFill>
                <a:latin typeface="Calibri"/>
                <a:ea typeface="Calibri"/>
                <a:cs typeface="Calibri"/>
                <a:sym typeface="Calibri"/>
              </a:rPr>
              <a:t>Operations &amp; Support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9" name="Google Shape;1309;g24fe724f281_0_10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7625" y="1716877"/>
            <a:ext cx="544558" cy="37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g24fe724f281_0_10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67911" y="1358602"/>
            <a:ext cx="409118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g24fe724f281_0_1010"/>
          <p:cNvSpPr txBox="1"/>
          <p:nvPr/>
        </p:nvSpPr>
        <p:spPr>
          <a:xfrm>
            <a:off x="2307217" y="989225"/>
            <a:ext cx="236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Strategic Outcomes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2" name="Google Shape;1312;g24fe724f281_0_10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698092">
            <a:off x="3117165" y="1579410"/>
            <a:ext cx="602093" cy="53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g24fe724f281_0_10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65113" y="1344104"/>
            <a:ext cx="409118" cy="35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4" name="Google Shape;1314;g24fe724f281_0_1010"/>
          <p:cNvGrpSpPr/>
          <p:nvPr/>
        </p:nvGrpSpPr>
        <p:grpSpPr>
          <a:xfrm>
            <a:off x="2295493" y="1300485"/>
            <a:ext cx="2279371" cy="723192"/>
            <a:chOff x="4876800" y="1295400"/>
            <a:chExt cx="1981200" cy="1256414"/>
          </a:xfrm>
        </p:grpSpPr>
        <p:sp>
          <p:nvSpPr>
            <p:cNvPr id="1315" name="Google Shape;1315;g24fe724f281_0_1010"/>
            <p:cNvSpPr/>
            <p:nvPr/>
          </p:nvSpPr>
          <p:spPr>
            <a:xfrm>
              <a:off x="4876800" y="1297172"/>
              <a:ext cx="703451" cy="1254642"/>
            </a:xfrm>
            <a:custGeom>
              <a:rect b="b" l="l" r="r" t="t"/>
              <a:pathLst>
                <a:path extrusionOk="0" h="1254642" w="703451">
                  <a:moveTo>
                    <a:pt x="0" y="0"/>
                  </a:moveTo>
                  <a:cubicBezTo>
                    <a:pt x="257839" y="193158"/>
                    <a:pt x="515679" y="386316"/>
                    <a:pt x="627321" y="595423"/>
                  </a:cubicBezTo>
                  <a:cubicBezTo>
                    <a:pt x="738963" y="804530"/>
                    <a:pt x="704407" y="1029586"/>
                    <a:pt x="669851" y="1254642"/>
                  </a:cubicBezTo>
                </a:path>
              </a:pathLst>
            </a:custGeom>
            <a:noFill/>
            <a:ln cap="flat" cmpd="sng" w="12700">
              <a:solidFill>
                <a:srgbClr val="0070C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g24fe724f281_0_1010"/>
            <p:cNvSpPr/>
            <p:nvPr/>
          </p:nvSpPr>
          <p:spPr>
            <a:xfrm flipH="1">
              <a:off x="6154549" y="1295400"/>
              <a:ext cx="703451" cy="1254642"/>
            </a:xfrm>
            <a:custGeom>
              <a:rect b="b" l="l" r="r" t="t"/>
              <a:pathLst>
                <a:path extrusionOk="0" h="1254642" w="703451">
                  <a:moveTo>
                    <a:pt x="0" y="0"/>
                  </a:moveTo>
                  <a:cubicBezTo>
                    <a:pt x="257839" y="193158"/>
                    <a:pt x="515679" y="386316"/>
                    <a:pt x="627321" y="595423"/>
                  </a:cubicBezTo>
                  <a:cubicBezTo>
                    <a:pt x="738963" y="804530"/>
                    <a:pt x="704407" y="1029586"/>
                    <a:pt x="669851" y="1254642"/>
                  </a:cubicBezTo>
                </a:path>
              </a:pathLst>
            </a:custGeom>
            <a:noFill/>
            <a:ln cap="flat" cmpd="sng" w="12700">
              <a:solidFill>
                <a:srgbClr val="0070C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17" name="Google Shape;1317;g24fe724f281_0_10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17935" y="1375152"/>
            <a:ext cx="805598" cy="719867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Google Shape;1318;g24fe724f281_0_1010"/>
          <p:cNvSpPr txBox="1"/>
          <p:nvPr/>
        </p:nvSpPr>
        <p:spPr>
          <a:xfrm>
            <a:off x="4994025" y="1243938"/>
            <a:ext cx="1277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Grow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Transform/Innovate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9" name="Google Shape;1319;g24fe724f281_0_10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20164" y="1375152"/>
            <a:ext cx="805598" cy="719867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g24fe724f281_0_1010"/>
          <p:cNvSpPr txBox="1"/>
          <p:nvPr/>
        </p:nvSpPr>
        <p:spPr>
          <a:xfrm>
            <a:off x="9302491" y="1243946"/>
            <a:ext cx="1593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Run</a:t>
            </a:r>
            <a:endParaRPr b="0" i="0" sz="2000" u="none" cap="none" strike="noStrik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Grow</a:t>
            </a:r>
            <a:endParaRPr b="0" i="0" sz="2000" u="none" cap="none" strike="noStrik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Transform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1" name="Google Shape;1321;g24fe724f281_0_1010"/>
          <p:cNvGrpSpPr/>
          <p:nvPr/>
        </p:nvGrpSpPr>
        <p:grpSpPr>
          <a:xfrm>
            <a:off x="6692014" y="1338309"/>
            <a:ext cx="2279371" cy="723192"/>
            <a:chOff x="4876800" y="1295400"/>
            <a:chExt cx="1981200" cy="1256414"/>
          </a:xfrm>
        </p:grpSpPr>
        <p:sp>
          <p:nvSpPr>
            <p:cNvPr id="1322" name="Google Shape;1322;g24fe724f281_0_1010"/>
            <p:cNvSpPr/>
            <p:nvPr/>
          </p:nvSpPr>
          <p:spPr>
            <a:xfrm>
              <a:off x="4876800" y="1297172"/>
              <a:ext cx="703451" cy="1254642"/>
            </a:xfrm>
            <a:custGeom>
              <a:rect b="b" l="l" r="r" t="t"/>
              <a:pathLst>
                <a:path extrusionOk="0" h="1254642" w="703451">
                  <a:moveTo>
                    <a:pt x="0" y="0"/>
                  </a:moveTo>
                  <a:cubicBezTo>
                    <a:pt x="257839" y="193158"/>
                    <a:pt x="515679" y="386316"/>
                    <a:pt x="627321" y="595423"/>
                  </a:cubicBezTo>
                  <a:cubicBezTo>
                    <a:pt x="738963" y="804530"/>
                    <a:pt x="704407" y="1029586"/>
                    <a:pt x="669851" y="1254642"/>
                  </a:cubicBezTo>
                </a:path>
              </a:pathLst>
            </a:custGeom>
            <a:noFill/>
            <a:ln cap="flat" cmpd="sng" w="12700">
              <a:solidFill>
                <a:srgbClr val="2987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g24fe724f281_0_1010"/>
            <p:cNvSpPr/>
            <p:nvPr/>
          </p:nvSpPr>
          <p:spPr>
            <a:xfrm flipH="1">
              <a:off x="6154549" y="1295400"/>
              <a:ext cx="703451" cy="1254642"/>
            </a:xfrm>
            <a:custGeom>
              <a:rect b="b" l="l" r="r" t="t"/>
              <a:pathLst>
                <a:path extrusionOk="0" h="1254642" w="703451">
                  <a:moveTo>
                    <a:pt x="0" y="0"/>
                  </a:moveTo>
                  <a:cubicBezTo>
                    <a:pt x="257839" y="193158"/>
                    <a:pt x="515679" y="386316"/>
                    <a:pt x="627321" y="595423"/>
                  </a:cubicBezTo>
                  <a:cubicBezTo>
                    <a:pt x="738963" y="804530"/>
                    <a:pt x="704407" y="1029586"/>
                    <a:pt x="669851" y="1254642"/>
                  </a:cubicBezTo>
                </a:path>
              </a:pathLst>
            </a:custGeom>
            <a:noFill/>
            <a:ln cap="flat" cmpd="sng" w="12700">
              <a:solidFill>
                <a:srgbClr val="2987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24" name="Google Shape;1324;g24fe724f281_0_10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77029" y="1342768"/>
            <a:ext cx="401091" cy="321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g24fe724f281_0_10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64561" y="1308435"/>
            <a:ext cx="371812" cy="32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g24fe724f281_0_1010"/>
          <p:cNvSpPr/>
          <p:nvPr/>
        </p:nvSpPr>
        <p:spPr>
          <a:xfrm>
            <a:off x="1506481" y="2214354"/>
            <a:ext cx="9389700" cy="3722400"/>
          </a:xfrm>
          <a:prstGeom prst="rect">
            <a:avLst/>
          </a:prstGeom>
          <a:solidFill>
            <a:schemeClr val="lt2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7" name="Google Shape;1327;g24fe724f281_0_1010"/>
          <p:cNvSpPr/>
          <p:nvPr/>
        </p:nvSpPr>
        <p:spPr>
          <a:xfrm>
            <a:off x="1506475" y="2219950"/>
            <a:ext cx="5957400" cy="365700"/>
          </a:xfrm>
          <a:prstGeom prst="rect">
            <a:avLst/>
          </a:prstGeom>
          <a:solidFill>
            <a:srgbClr val="0070C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Demand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g24fe724f281_0_1010"/>
          <p:cNvSpPr/>
          <p:nvPr/>
        </p:nvSpPr>
        <p:spPr>
          <a:xfrm>
            <a:off x="7463600" y="2219950"/>
            <a:ext cx="3432900" cy="365700"/>
          </a:xfrm>
          <a:prstGeom prst="rect">
            <a:avLst/>
          </a:prstGeom>
          <a:solidFill>
            <a:srgbClr val="00B05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Delivery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9" name="Google Shape;1329;g24fe724f281_0_1010"/>
          <p:cNvCxnSpPr/>
          <p:nvPr/>
        </p:nvCxnSpPr>
        <p:spPr>
          <a:xfrm>
            <a:off x="7463602" y="2585721"/>
            <a:ext cx="0" cy="335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0" name="Google Shape;1330;g24fe724f281_0_1010"/>
          <p:cNvCxnSpPr/>
          <p:nvPr/>
        </p:nvCxnSpPr>
        <p:spPr>
          <a:xfrm>
            <a:off x="4487196" y="2585721"/>
            <a:ext cx="0" cy="335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1" name="Google Shape;1331;g24fe724f281_0_1010"/>
          <p:cNvCxnSpPr/>
          <p:nvPr/>
        </p:nvCxnSpPr>
        <p:spPr>
          <a:xfrm>
            <a:off x="1506481" y="2970425"/>
            <a:ext cx="9389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32" name="Google Shape;1332;g24fe724f281_0_1010"/>
          <p:cNvSpPr txBox="1"/>
          <p:nvPr/>
        </p:nvSpPr>
        <p:spPr>
          <a:xfrm>
            <a:off x="1506479" y="2581026"/>
            <a:ext cx="306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Opportunity Assessment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g24fe724f281_0_1010"/>
          <p:cNvSpPr txBox="1"/>
          <p:nvPr/>
        </p:nvSpPr>
        <p:spPr>
          <a:xfrm>
            <a:off x="4486874" y="2581026"/>
            <a:ext cx="27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Solution Discovery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g24fe724f281_0_1010"/>
          <p:cNvSpPr txBox="1"/>
          <p:nvPr/>
        </p:nvSpPr>
        <p:spPr>
          <a:xfrm>
            <a:off x="7262505" y="2581026"/>
            <a:ext cx="363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Agile Delivery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g24fe724f281_0_1010"/>
          <p:cNvSpPr/>
          <p:nvPr/>
        </p:nvSpPr>
        <p:spPr>
          <a:xfrm>
            <a:off x="1828713" y="3203838"/>
            <a:ext cx="2103900" cy="457200"/>
          </a:xfrm>
          <a:prstGeom prst="roundRect">
            <a:avLst>
              <a:gd fmla="val 16667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Portfolio 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g24fe724f281_0_1010"/>
          <p:cNvSpPr/>
          <p:nvPr/>
        </p:nvSpPr>
        <p:spPr>
          <a:xfrm>
            <a:off x="4831660" y="3203838"/>
            <a:ext cx="2103900" cy="457200"/>
          </a:xfrm>
          <a:prstGeom prst="roundRect">
            <a:avLst>
              <a:gd fmla="val 16667" name="adj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Product 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g24fe724f281_0_1010"/>
          <p:cNvSpPr/>
          <p:nvPr/>
        </p:nvSpPr>
        <p:spPr>
          <a:xfrm>
            <a:off x="7877019" y="3203838"/>
            <a:ext cx="2103900" cy="4572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Delivery Teams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Google Shape;1338;g24fe724f281_0_1010"/>
          <p:cNvSpPr/>
          <p:nvPr/>
        </p:nvSpPr>
        <p:spPr>
          <a:xfrm>
            <a:off x="1505665" y="3857674"/>
            <a:ext cx="2980800" cy="14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 are the customers?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this the right opportunity?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outcomes do we want to achieve? 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what cost?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“Definition of Outcomes”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Outcomes &lt;&gt; EPICs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g24fe724f281_0_1010"/>
          <p:cNvSpPr/>
          <p:nvPr/>
        </p:nvSpPr>
        <p:spPr>
          <a:xfrm>
            <a:off x="4489138" y="3857675"/>
            <a:ext cx="2931300" cy="18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problem are we solving for whom? How can we validate our hypothesis? 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should the teams focus on for the next quarter?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“Definition of ready”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EPICs &lt;&gt; Features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g24fe724f281_0_1010"/>
          <p:cNvSpPr/>
          <p:nvPr/>
        </p:nvSpPr>
        <p:spPr>
          <a:xfrm>
            <a:off x="7538188" y="3852900"/>
            <a:ext cx="3358800" cy="18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are the minimum features with highest value we need to build?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 should we engage for feedback? How can we iterate quickly &amp; get feedback? How will we measure results? “Definition of DONE”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 &lt;&gt; Stories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1" name="Google Shape;1341;g24fe724f281_0_1010"/>
          <p:cNvSpPr/>
          <p:nvPr/>
        </p:nvSpPr>
        <p:spPr>
          <a:xfrm>
            <a:off x="1505102" y="5942225"/>
            <a:ext cx="9732600" cy="618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9F152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 L O W  o f  V A L U E</a:t>
            </a:r>
            <a:endParaRPr b="0" i="0" sz="1800" u="none" cap="none" strike="noStrik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24fe724f281_0_1051"/>
          <p:cNvSpPr txBox="1"/>
          <p:nvPr>
            <p:ph type="title"/>
          </p:nvPr>
        </p:nvSpPr>
        <p:spPr>
          <a:xfrm>
            <a:off x="472190" y="250250"/>
            <a:ext cx="11235300" cy="6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 Light"/>
              <a:buNone/>
            </a:pPr>
            <a:r>
              <a:rPr lang="en-US" sz="4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BIG PICTURE | Cadence </a:t>
            </a:r>
            <a:endParaRPr sz="4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9" name="Google Shape;1349;g24fe724f281_0_1051"/>
          <p:cNvSpPr/>
          <p:nvPr/>
        </p:nvSpPr>
        <p:spPr>
          <a:xfrm>
            <a:off x="3700416" y="1871734"/>
            <a:ext cx="3829500" cy="1029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0" name="Google Shape;1350;g24fe724f281_0_1051"/>
          <p:cNvGrpSpPr/>
          <p:nvPr/>
        </p:nvGrpSpPr>
        <p:grpSpPr>
          <a:xfrm>
            <a:off x="741241" y="1252819"/>
            <a:ext cx="6941368" cy="4574964"/>
            <a:chOff x="-1383339" y="631135"/>
            <a:chExt cx="6053343" cy="3828101"/>
          </a:xfrm>
        </p:grpSpPr>
        <p:grpSp>
          <p:nvGrpSpPr>
            <p:cNvPr id="1351" name="Google Shape;1351;g24fe724f281_0_1051"/>
            <p:cNvGrpSpPr/>
            <p:nvPr/>
          </p:nvGrpSpPr>
          <p:grpSpPr>
            <a:xfrm>
              <a:off x="1458526" y="3040713"/>
              <a:ext cx="2286000" cy="429107"/>
              <a:chOff x="3429000" y="3638550"/>
              <a:chExt cx="2286000" cy="429107"/>
            </a:xfrm>
          </p:grpSpPr>
          <p:cxnSp>
            <p:nvCxnSpPr>
              <p:cNvPr id="1352" name="Google Shape;1352;g24fe724f281_0_1051"/>
              <p:cNvCxnSpPr/>
              <p:nvPr/>
            </p:nvCxnSpPr>
            <p:spPr>
              <a:xfrm rot="10800000">
                <a:off x="3429000" y="3790950"/>
                <a:ext cx="22860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53" name="Google Shape;1353;g24fe724f281_0_1051"/>
              <p:cNvCxnSpPr/>
              <p:nvPr/>
            </p:nvCxnSpPr>
            <p:spPr>
              <a:xfrm>
                <a:off x="3429000" y="3638550"/>
                <a:ext cx="0" cy="3048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54" name="Google Shape;1354;g24fe724f281_0_1051"/>
              <p:cNvCxnSpPr/>
              <p:nvPr/>
            </p:nvCxnSpPr>
            <p:spPr>
              <a:xfrm>
                <a:off x="4191000" y="3638550"/>
                <a:ext cx="0" cy="3048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55" name="Google Shape;1355;g24fe724f281_0_1051"/>
              <p:cNvCxnSpPr/>
              <p:nvPr/>
            </p:nvCxnSpPr>
            <p:spPr>
              <a:xfrm>
                <a:off x="4953000" y="3638550"/>
                <a:ext cx="0" cy="3048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56" name="Google Shape;1356;g24fe724f281_0_1051"/>
              <p:cNvCxnSpPr/>
              <p:nvPr/>
            </p:nvCxnSpPr>
            <p:spPr>
              <a:xfrm>
                <a:off x="5715000" y="3638550"/>
                <a:ext cx="0" cy="3048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1357" name="Google Shape;1357;g24fe724f281_0_1051"/>
              <p:cNvSpPr txBox="1"/>
              <p:nvPr/>
            </p:nvSpPr>
            <p:spPr>
              <a:xfrm>
                <a:off x="3543300" y="3820239"/>
                <a:ext cx="533400" cy="24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0" i="0" lang="en-US" sz="1300" u="none" cap="none" strike="noStrike">
                    <a:solidFill>
                      <a:srgbClr val="1F497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APR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g24fe724f281_0_1051"/>
              <p:cNvSpPr txBox="1"/>
              <p:nvPr/>
            </p:nvSpPr>
            <p:spPr>
              <a:xfrm>
                <a:off x="4256474" y="3820239"/>
                <a:ext cx="574500" cy="24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0" i="0" lang="en-US" sz="1300" u="none" cap="none" strike="noStrike">
                    <a:solidFill>
                      <a:srgbClr val="1F497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MAY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g24fe724f281_0_1051"/>
              <p:cNvSpPr txBox="1"/>
              <p:nvPr/>
            </p:nvSpPr>
            <p:spPr>
              <a:xfrm>
                <a:off x="5067300" y="3822857"/>
                <a:ext cx="533400" cy="24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0" i="0" lang="en-US" sz="1300" u="none" cap="none" strike="noStrike">
                    <a:solidFill>
                      <a:srgbClr val="1F497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JUN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0" name="Google Shape;1360;g24fe724f281_0_1051"/>
            <p:cNvGrpSpPr/>
            <p:nvPr/>
          </p:nvGrpSpPr>
          <p:grpSpPr>
            <a:xfrm>
              <a:off x="-1383339" y="631135"/>
              <a:ext cx="5872555" cy="1840053"/>
              <a:chOff x="-2550235" y="-143218"/>
              <a:chExt cx="5872555" cy="1840053"/>
            </a:xfrm>
          </p:grpSpPr>
          <p:cxnSp>
            <p:nvCxnSpPr>
              <p:cNvPr id="1361" name="Google Shape;1361;g24fe724f281_0_1051"/>
              <p:cNvCxnSpPr/>
              <p:nvPr/>
            </p:nvCxnSpPr>
            <p:spPr>
              <a:xfrm flipH="1">
                <a:off x="350565" y="1420129"/>
                <a:ext cx="2962500" cy="27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62" name="Google Shape;1362;g24fe724f281_0_1051"/>
              <p:cNvCxnSpPr/>
              <p:nvPr/>
            </p:nvCxnSpPr>
            <p:spPr>
              <a:xfrm>
                <a:off x="1036320" y="1270346"/>
                <a:ext cx="0" cy="3048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63" name="Google Shape;1363;g24fe724f281_0_1051"/>
              <p:cNvCxnSpPr/>
              <p:nvPr/>
            </p:nvCxnSpPr>
            <p:spPr>
              <a:xfrm>
                <a:off x="1798320" y="1270346"/>
                <a:ext cx="0" cy="3048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64" name="Google Shape;1364;g24fe724f281_0_1051"/>
              <p:cNvCxnSpPr/>
              <p:nvPr/>
            </p:nvCxnSpPr>
            <p:spPr>
              <a:xfrm>
                <a:off x="2560320" y="1270346"/>
                <a:ext cx="0" cy="3048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65" name="Google Shape;1365;g24fe724f281_0_1051"/>
              <p:cNvCxnSpPr/>
              <p:nvPr/>
            </p:nvCxnSpPr>
            <p:spPr>
              <a:xfrm>
                <a:off x="3322320" y="1270346"/>
                <a:ext cx="0" cy="3048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1366" name="Google Shape;1366;g24fe724f281_0_1051"/>
              <p:cNvSpPr txBox="1"/>
              <p:nvPr/>
            </p:nvSpPr>
            <p:spPr>
              <a:xfrm>
                <a:off x="426720" y="1452035"/>
                <a:ext cx="533400" cy="24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0" i="0" lang="en-US" sz="1300" u="none" cap="none" strike="noStrike">
                    <a:solidFill>
                      <a:srgbClr val="1F497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Q1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g24fe724f281_0_1051"/>
              <p:cNvSpPr txBox="1"/>
              <p:nvPr/>
            </p:nvSpPr>
            <p:spPr>
              <a:xfrm>
                <a:off x="1143000" y="1452035"/>
                <a:ext cx="533400" cy="24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0" i="0" lang="en-US" sz="1300" u="none" cap="none" strike="noStrike">
                    <a:solidFill>
                      <a:srgbClr val="1F497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Q2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g24fe724f281_0_1051"/>
              <p:cNvSpPr txBox="1"/>
              <p:nvPr/>
            </p:nvSpPr>
            <p:spPr>
              <a:xfrm>
                <a:off x="1912620" y="1452035"/>
                <a:ext cx="533400" cy="24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0" i="0" lang="en-US" sz="1300" u="none" cap="none" strike="noStrike">
                    <a:solidFill>
                      <a:srgbClr val="1F497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Q3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g24fe724f281_0_1051"/>
              <p:cNvSpPr txBox="1"/>
              <p:nvPr/>
            </p:nvSpPr>
            <p:spPr>
              <a:xfrm>
                <a:off x="2674620" y="1452035"/>
                <a:ext cx="533400" cy="24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0" i="0" lang="en-US" sz="1300" u="none" cap="none" strike="noStrike">
                    <a:solidFill>
                      <a:srgbClr val="1F497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Q4</a:t>
                </a:r>
                <a:endParaRPr b="0" i="0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370" name="Google Shape;1370;g24fe724f281_0_1051"/>
              <p:cNvCxnSpPr/>
              <p:nvPr/>
            </p:nvCxnSpPr>
            <p:spPr>
              <a:xfrm>
                <a:off x="350520" y="1270346"/>
                <a:ext cx="0" cy="304800"/>
              </a:xfrm>
              <a:prstGeom prst="straightConnector1">
                <a:avLst/>
              </a:prstGeom>
              <a:noFill/>
              <a:ln cap="flat" cmpd="sng" w="1270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1371" name="Google Shape;1371;g24fe724f281_0_1051"/>
              <p:cNvSpPr txBox="1"/>
              <p:nvPr/>
            </p:nvSpPr>
            <p:spPr>
              <a:xfrm>
                <a:off x="-2550235" y="-143218"/>
                <a:ext cx="2580600" cy="28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1" i="0" lang="en-US" sz="1600" u="none" cap="none" strike="noStrike">
                    <a:solidFill>
                      <a:srgbClr val="1F497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Annual Portfolio Planning </a:t>
                </a:r>
                <a:endParaRPr b="1" i="0" sz="1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g24fe724f281_0_1051"/>
              <p:cNvSpPr txBox="1"/>
              <p:nvPr/>
            </p:nvSpPr>
            <p:spPr>
              <a:xfrm>
                <a:off x="-2477014" y="1160215"/>
                <a:ext cx="2580600" cy="28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1" i="0" lang="en-US" sz="1600" u="none" cap="none" strike="noStrike">
                    <a:solidFill>
                      <a:srgbClr val="1F497D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Quarterly / PI Planning</a:t>
                </a:r>
                <a:endParaRPr b="1" i="0" sz="1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373" name="Google Shape;1373;g24fe724f281_0_1051"/>
            <p:cNvCxnSpPr/>
            <p:nvPr/>
          </p:nvCxnSpPr>
          <p:spPr>
            <a:xfrm flipH="1">
              <a:off x="1515616" y="2406700"/>
              <a:ext cx="687600" cy="592500"/>
            </a:xfrm>
            <a:prstGeom prst="straightConnector1">
              <a:avLst/>
            </a:prstGeom>
            <a:noFill/>
            <a:ln cap="flat" cmpd="sng" w="9525">
              <a:solidFill>
                <a:srgbClr val="C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74" name="Google Shape;1374;g24fe724f281_0_1051"/>
            <p:cNvCxnSpPr/>
            <p:nvPr/>
          </p:nvCxnSpPr>
          <p:spPr>
            <a:xfrm>
              <a:off x="2965216" y="2391085"/>
              <a:ext cx="733500" cy="608100"/>
            </a:xfrm>
            <a:prstGeom prst="straightConnector1">
              <a:avLst/>
            </a:prstGeom>
            <a:noFill/>
            <a:ln cap="flat" cmpd="sng" w="9525">
              <a:solidFill>
                <a:srgbClr val="C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75" name="Google Shape;1375;g24fe724f281_0_1051"/>
            <p:cNvCxnSpPr/>
            <p:nvPr/>
          </p:nvCxnSpPr>
          <p:spPr>
            <a:xfrm rot="10800000">
              <a:off x="483371" y="4065896"/>
              <a:ext cx="4053600" cy="243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76" name="Google Shape;1376;g24fe724f281_0_1051"/>
            <p:cNvCxnSpPr/>
            <p:nvPr/>
          </p:nvCxnSpPr>
          <p:spPr>
            <a:xfrm>
              <a:off x="1043762" y="3913464"/>
              <a:ext cx="0" cy="3048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77" name="Google Shape;1377;g24fe724f281_0_1051"/>
            <p:cNvCxnSpPr/>
            <p:nvPr/>
          </p:nvCxnSpPr>
          <p:spPr>
            <a:xfrm>
              <a:off x="1659969" y="3913464"/>
              <a:ext cx="0" cy="3048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78" name="Google Shape;1378;g24fe724f281_0_1051"/>
            <p:cNvCxnSpPr/>
            <p:nvPr/>
          </p:nvCxnSpPr>
          <p:spPr>
            <a:xfrm>
              <a:off x="2348302" y="3913464"/>
              <a:ext cx="0" cy="3048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79" name="Google Shape;1379;g24fe724f281_0_1051"/>
            <p:cNvCxnSpPr/>
            <p:nvPr/>
          </p:nvCxnSpPr>
          <p:spPr>
            <a:xfrm>
              <a:off x="3034961" y="3913464"/>
              <a:ext cx="0" cy="3048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380" name="Google Shape;1380;g24fe724f281_0_1051"/>
            <p:cNvSpPr txBox="1"/>
            <p:nvPr/>
          </p:nvSpPr>
          <p:spPr>
            <a:xfrm>
              <a:off x="489532" y="4095153"/>
              <a:ext cx="5688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1F497D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Sprint 1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81" name="Google Shape;1381;g24fe724f281_0_1051"/>
            <p:cNvCxnSpPr/>
            <p:nvPr/>
          </p:nvCxnSpPr>
          <p:spPr>
            <a:xfrm>
              <a:off x="483421" y="3913464"/>
              <a:ext cx="0" cy="3048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82" name="Google Shape;1382;g24fe724f281_0_1051"/>
            <p:cNvCxnSpPr/>
            <p:nvPr/>
          </p:nvCxnSpPr>
          <p:spPr>
            <a:xfrm>
              <a:off x="4536971" y="3913464"/>
              <a:ext cx="0" cy="30480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383" name="Google Shape;1383;g24fe724f281_0_1051"/>
            <p:cNvSpPr txBox="1"/>
            <p:nvPr/>
          </p:nvSpPr>
          <p:spPr>
            <a:xfrm>
              <a:off x="1044436" y="4090260"/>
              <a:ext cx="5688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1F497D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Sprint 2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g24fe724f281_0_1051"/>
            <p:cNvSpPr txBox="1"/>
            <p:nvPr/>
          </p:nvSpPr>
          <p:spPr>
            <a:xfrm>
              <a:off x="1686800" y="4098636"/>
              <a:ext cx="5688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1F497D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Sprint 3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g24fe724f281_0_1051"/>
            <p:cNvSpPr txBox="1"/>
            <p:nvPr/>
          </p:nvSpPr>
          <p:spPr>
            <a:xfrm>
              <a:off x="2373469" y="4098636"/>
              <a:ext cx="568800" cy="3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1F497D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Sprint 4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g24fe724f281_0_1051"/>
            <p:cNvSpPr txBox="1"/>
            <p:nvPr/>
          </p:nvSpPr>
          <p:spPr>
            <a:xfrm>
              <a:off x="3562404" y="4094420"/>
              <a:ext cx="1107600" cy="21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rgbClr val="1F497D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 &amp; P Sprint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87" name="Google Shape;1387;g24fe724f281_0_1051"/>
            <p:cNvCxnSpPr/>
            <p:nvPr/>
          </p:nvCxnSpPr>
          <p:spPr>
            <a:xfrm flipH="1">
              <a:off x="504289" y="3238024"/>
              <a:ext cx="927000" cy="642600"/>
            </a:xfrm>
            <a:prstGeom prst="straightConnector1">
              <a:avLst/>
            </a:prstGeom>
            <a:noFill/>
            <a:ln cap="flat" cmpd="sng" w="9525">
              <a:solidFill>
                <a:srgbClr val="C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88" name="Google Shape;1388;g24fe724f281_0_1051"/>
            <p:cNvCxnSpPr/>
            <p:nvPr/>
          </p:nvCxnSpPr>
          <p:spPr>
            <a:xfrm>
              <a:off x="3771762" y="3222249"/>
              <a:ext cx="768600" cy="843600"/>
            </a:xfrm>
            <a:prstGeom prst="straightConnector1">
              <a:avLst/>
            </a:prstGeom>
            <a:noFill/>
            <a:ln cap="flat" cmpd="sng" w="9525">
              <a:solidFill>
                <a:srgbClr val="C0000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1389" name="Google Shape;1389;g24fe724f281_0_1051"/>
          <p:cNvCxnSpPr/>
          <p:nvPr/>
        </p:nvCxnSpPr>
        <p:spPr>
          <a:xfrm>
            <a:off x="6610826" y="5175597"/>
            <a:ext cx="0" cy="3639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90" name="Google Shape;1390;g24fe724f281_0_1051"/>
          <p:cNvSpPr txBox="1"/>
          <p:nvPr/>
        </p:nvSpPr>
        <p:spPr>
          <a:xfrm>
            <a:off x="5851542" y="5396701"/>
            <a:ext cx="6525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1F497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Sprint 5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1" name="Google Shape;1391;g24fe724f281_0_10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8849" y="3114173"/>
            <a:ext cx="1144775" cy="92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2" name="Google Shape;1392;g24fe724f281_0_1051"/>
          <p:cNvSpPr/>
          <p:nvPr/>
        </p:nvSpPr>
        <p:spPr>
          <a:xfrm>
            <a:off x="7656950" y="1610900"/>
            <a:ext cx="1947600" cy="674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25400">
            <a:solidFill>
              <a:srgbClr val="D4F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Annual Outcomes </a:t>
            </a:r>
            <a:b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 Initiatives &amp; EPICs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g24fe724f281_0_1051"/>
          <p:cNvSpPr/>
          <p:nvPr/>
        </p:nvSpPr>
        <p:spPr>
          <a:xfrm>
            <a:off x="7682600" y="3482175"/>
            <a:ext cx="2336400" cy="674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25400">
            <a:solidFill>
              <a:srgbClr val="D4F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Quarterly Outcomes &gt; Deliverables/Features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g24fe724f281_0_1051"/>
          <p:cNvSpPr/>
          <p:nvPr/>
        </p:nvSpPr>
        <p:spPr>
          <a:xfrm>
            <a:off x="7682602" y="4886800"/>
            <a:ext cx="2336400" cy="6741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25400">
            <a:solidFill>
              <a:srgbClr val="D4F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 Goals </a:t>
            </a:r>
            <a:b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 Stories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5" name="Google Shape;1395;g24fe724f281_0_10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200" y="4975565"/>
            <a:ext cx="664013" cy="56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g24fe724f281_0_10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0079" y="4968500"/>
            <a:ext cx="672703" cy="563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g24fe724f281_0_10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02102" y="4941593"/>
            <a:ext cx="575256" cy="56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g24fe724f281_0_10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7337" y="1539298"/>
            <a:ext cx="1144775" cy="92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9" name="Google Shape;1399;g24fe724f281_0_1051"/>
          <p:cNvSpPr txBox="1"/>
          <p:nvPr/>
        </p:nvSpPr>
        <p:spPr>
          <a:xfrm>
            <a:off x="1330950" y="2383625"/>
            <a:ext cx="2223900" cy="36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Portfolio Leaders  </a:t>
            </a:r>
            <a:endParaRPr b="0" i="0" sz="1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0" name="Google Shape;1400;g24fe724f281_0_1051"/>
          <p:cNvSpPr txBox="1"/>
          <p:nvPr/>
        </p:nvSpPr>
        <p:spPr>
          <a:xfrm>
            <a:off x="1481725" y="4016125"/>
            <a:ext cx="1685100" cy="36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Team of Teams</a:t>
            </a:r>
            <a:endParaRPr b="0" i="0" sz="1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1" name="Google Shape;1401;g24fe724f281_0_1051"/>
          <p:cNvSpPr txBox="1"/>
          <p:nvPr/>
        </p:nvSpPr>
        <p:spPr>
          <a:xfrm>
            <a:off x="826100" y="5505825"/>
            <a:ext cx="1685100" cy="36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Delivery Teams</a:t>
            </a:r>
            <a:endParaRPr b="0" i="0" sz="1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7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Tactical vs Strategic Retrospectives</a:t>
            </a:r>
            <a:endParaRPr/>
          </a:p>
        </p:txBody>
      </p:sp>
      <p:sp>
        <p:nvSpPr>
          <p:cNvPr id="1408" name="Google Shape;1408;p7"/>
          <p:cNvSpPr/>
          <p:nvPr/>
        </p:nvSpPr>
        <p:spPr>
          <a:xfrm>
            <a:off x="1926716" y="1600926"/>
            <a:ext cx="2377440" cy="86409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C7700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Tactical</a:t>
            </a:r>
            <a:endParaRPr/>
          </a:p>
        </p:txBody>
      </p:sp>
      <p:sp>
        <p:nvSpPr>
          <p:cNvPr id="1409" name="Google Shape;1409;p7"/>
          <p:cNvSpPr/>
          <p:nvPr/>
        </p:nvSpPr>
        <p:spPr>
          <a:xfrm>
            <a:off x="6968900" y="1625404"/>
            <a:ext cx="1685174" cy="86409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C7700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Tactical</a:t>
            </a:r>
            <a:endParaRPr/>
          </a:p>
        </p:txBody>
      </p:sp>
      <p:pic>
        <p:nvPicPr>
          <p:cNvPr id="1410" name="Google Shape;141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4980" y="533253"/>
            <a:ext cx="1416360" cy="15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1" name="Google Shape;1411;p7"/>
          <p:cNvSpPr/>
          <p:nvPr/>
        </p:nvSpPr>
        <p:spPr>
          <a:xfrm rot="-5400000">
            <a:off x="50909" y="2184095"/>
            <a:ext cx="2302011" cy="1184629"/>
          </a:xfrm>
          <a:prstGeom prst="rect">
            <a:avLst/>
          </a:prstGeom>
          <a:solidFill>
            <a:srgbClr val="0070C0"/>
          </a:solidFill>
          <a:ln cap="flat" cmpd="sng" w="127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PI</a:t>
            </a: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000">
                <a:solidFill>
                  <a:srgbClr val="FFFFFF"/>
                </a:solidFill>
              </a:rPr>
            </a:b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Planning</a:t>
            </a:r>
            <a:endParaRPr/>
          </a:p>
        </p:txBody>
      </p:sp>
      <p:sp>
        <p:nvSpPr>
          <p:cNvPr id="1412" name="Google Shape;1412;p7"/>
          <p:cNvSpPr/>
          <p:nvPr/>
        </p:nvSpPr>
        <p:spPr>
          <a:xfrm rot="-5400000">
            <a:off x="1526428" y="2967294"/>
            <a:ext cx="1371600" cy="54864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C7700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Planning</a:t>
            </a:r>
            <a:endParaRPr/>
          </a:p>
        </p:txBody>
      </p:sp>
      <p:sp>
        <p:nvSpPr>
          <p:cNvPr id="1413" name="Google Shape;1413;p7"/>
          <p:cNvSpPr/>
          <p:nvPr/>
        </p:nvSpPr>
        <p:spPr>
          <a:xfrm rot="-5400000">
            <a:off x="2706314" y="2967295"/>
            <a:ext cx="1371600" cy="54864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C7700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Demo</a:t>
            </a:r>
            <a:endParaRPr/>
          </a:p>
        </p:txBody>
      </p:sp>
      <p:sp>
        <p:nvSpPr>
          <p:cNvPr id="1414" name="Google Shape;1414;p7"/>
          <p:cNvSpPr/>
          <p:nvPr/>
        </p:nvSpPr>
        <p:spPr>
          <a:xfrm rot="-5400000">
            <a:off x="3321674" y="2967295"/>
            <a:ext cx="1371600" cy="54864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C7700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Retrospective</a:t>
            </a:r>
            <a:endParaRPr/>
          </a:p>
        </p:txBody>
      </p:sp>
      <p:sp>
        <p:nvSpPr>
          <p:cNvPr id="1415" name="Google Shape;1415;p7"/>
          <p:cNvSpPr/>
          <p:nvPr/>
        </p:nvSpPr>
        <p:spPr>
          <a:xfrm rot="-5400000">
            <a:off x="6536106" y="2967296"/>
            <a:ext cx="1371600" cy="54864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C7700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Planning</a:t>
            </a:r>
            <a:endParaRPr/>
          </a:p>
        </p:txBody>
      </p:sp>
      <p:sp>
        <p:nvSpPr>
          <p:cNvPr id="1416" name="Google Shape;1416;p7"/>
          <p:cNvSpPr/>
          <p:nvPr/>
        </p:nvSpPr>
        <p:spPr>
          <a:xfrm rot="-5400000">
            <a:off x="7693954" y="2967296"/>
            <a:ext cx="1371600" cy="54864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C7700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Demo</a:t>
            </a:r>
            <a:endParaRPr/>
          </a:p>
        </p:txBody>
      </p:sp>
      <p:sp>
        <p:nvSpPr>
          <p:cNvPr id="1417" name="Google Shape;1417;p7"/>
          <p:cNvSpPr/>
          <p:nvPr/>
        </p:nvSpPr>
        <p:spPr>
          <a:xfrm rot="-5400000">
            <a:off x="9958785" y="2178880"/>
            <a:ext cx="2302011" cy="1195057"/>
          </a:xfrm>
          <a:prstGeom prst="rect">
            <a:avLst/>
          </a:prstGeom>
          <a:solidFill>
            <a:srgbClr val="0070C0"/>
          </a:solidFill>
          <a:ln cap="flat" cmpd="sng" w="127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FFFFF"/>
                </a:solidFill>
              </a:rPr>
              <a:t>PI </a:t>
            </a: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Demo</a:t>
            </a:r>
            <a:r>
              <a:rPr lang="en-US" sz="2000">
                <a:solidFill>
                  <a:srgbClr val="FFFFFF"/>
                </a:solidFill>
              </a:rPr>
              <a:t> &amp;</a:t>
            </a:r>
            <a:br>
              <a:rPr lang="en-US" sz="2000">
                <a:solidFill>
                  <a:srgbClr val="FFFFFF"/>
                </a:solidFill>
              </a:rPr>
            </a:b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</a:t>
            </a:r>
            <a:r>
              <a:rPr lang="en-US" sz="2000">
                <a:solidFill>
                  <a:srgbClr val="FFFFFF"/>
                </a:solidFill>
              </a:rPr>
              <a:t>&amp;A</a:t>
            </a:r>
            <a:endParaRPr/>
          </a:p>
        </p:txBody>
      </p:sp>
      <p:cxnSp>
        <p:nvCxnSpPr>
          <p:cNvPr id="1418" name="Google Shape;1418;p7"/>
          <p:cNvCxnSpPr/>
          <p:nvPr/>
        </p:nvCxnSpPr>
        <p:spPr>
          <a:xfrm rot="10800000">
            <a:off x="1622598" y="4058467"/>
            <a:ext cx="2777685" cy="2024482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419" name="Google Shape;1419;p7"/>
          <p:cNvCxnSpPr/>
          <p:nvPr/>
        </p:nvCxnSpPr>
        <p:spPr>
          <a:xfrm flipH="1" rot="10800000">
            <a:off x="5744033" y="4087009"/>
            <a:ext cx="3095058" cy="1823628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420" name="Google Shape;1420;p7"/>
          <p:cNvSpPr txBox="1"/>
          <p:nvPr/>
        </p:nvSpPr>
        <p:spPr>
          <a:xfrm>
            <a:off x="4532842" y="6007664"/>
            <a:ext cx="119634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Strategic</a:t>
            </a:r>
            <a:endParaRPr/>
          </a:p>
        </p:txBody>
      </p:sp>
      <p:sp>
        <p:nvSpPr>
          <p:cNvPr id="1421" name="Google Shape;1421;p7"/>
          <p:cNvSpPr txBox="1"/>
          <p:nvPr/>
        </p:nvSpPr>
        <p:spPr>
          <a:xfrm>
            <a:off x="4295800" y="4653136"/>
            <a:ext cx="119634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Tactical </a:t>
            </a:r>
            <a:endParaRPr/>
          </a:p>
        </p:txBody>
      </p:sp>
      <p:sp>
        <p:nvSpPr>
          <p:cNvPr id="1422" name="Google Shape;1422;p7"/>
          <p:cNvSpPr/>
          <p:nvPr/>
        </p:nvSpPr>
        <p:spPr>
          <a:xfrm>
            <a:off x="4391471" y="1612070"/>
            <a:ext cx="2377440" cy="86409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rgbClr val="C7700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</a:t>
            </a: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Tactical</a:t>
            </a:r>
            <a:endParaRPr/>
          </a:p>
        </p:txBody>
      </p:sp>
      <p:sp>
        <p:nvSpPr>
          <p:cNvPr id="1423" name="Google Shape;1423;p7"/>
          <p:cNvSpPr/>
          <p:nvPr/>
        </p:nvSpPr>
        <p:spPr>
          <a:xfrm rot="-5400000">
            <a:off x="3991183" y="2978438"/>
            <a:ext cx="1371600" cy="54864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C7700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Planning</a:t>
            </a:r>
            <a:endParaRPr/>
          </a:p>
        </p:txBody>
      </p:sp>
      <p:sp>
        <p:nvSpPr>
          <p:cNvPr id="1424" name="Google Shape;1424;p7"/>
          <p:cNvSpPr/>
          <p:nvPr/>
        </p:nvSpPr>
        <p:spPr>
          <a:xfrm rot="-5400000">
            <a:off x="5171069" y="2978439"/>
            <a:ext cx="1371600" cy="54864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C7700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Demo</a:t>
            </a:r>
            <a:endParaRPr/>
          </a:p>
        </p:txBody>
      </p:sp>
      <p:sp>
        <p:nvSpPr>
          <p:cNvPr id="1425" name="Google Shape;1425;p7"/>
          <p:cNvSpPr/>
          <p:nvPr/>
        </p:nvSpPr>
        <p:spPr>
          <a:xfrm rot="-5400000">
            <a:off x="5786429" y="2978439"/>
            <a:ext cx="1371600" cy="54864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C7700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Sprint Retrospective</a:t>
            </a:r>
            <a:endParaRPr/>
          </a:p>
        </p:txBody>
      </p:sp>
      <p:cxnSp>
        <p:nvCxnSpPr>
          <p:cNvPr id="1426" name="Google Shape;1426;p7"/>
          <p:cNvCxnSpPr/>
          <p:nvPr/>
        </p:nvCxnSpPr>
        <p:spPr>
          <a:xfrm flipH="1" rot="10800000">
            <a:off x="5813602" y="4041432"/>
            <a:ext cx="5211415" cy="2073059"/>
          </a:xfrm>
          <a:prstGeom prst="straightConnector1">
            <a:avLst/>
          </a:prstGeom>
          <a:noFill/>
          <a:ln cap="flat" cmpd="sng" w="76200">
            <a:solidFill>
              <a:srgbClr val="0070C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427" name="Google Shape;1427;p7"/>
          <p:cNvSpPr/>
          <p:nvPr/>
        </p:nvSpPr>
        <p:spPr>
          <a:xfrm rot="-5400000">
            <a:off x="4985801" y="1394350"/>
            <a:ext cx="566700" cy="57882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7"/>
          <p:cNvSpPr/>
          <p:nvPr/>
        </p:nvSpPr>
        <p:spPr>
          <a:xfrm>
            <a:off x="8843813" y="2555825"/>
            <a:ext cx="1478700" cy="1280700"/>
          </a:xfrm>
          <a:prstGeom prst="rect">
            <a:avLst/>
          </a:prstGeom>
          <a:solidFill>
            <a:srgbClr val="0070C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TeamHealth Retrospective &amp; Growth Plan</a:t>
            </a:r>
            <a:endParaRPr b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29" name="Google Shape;1429;p7"/>
          <p:cNvCxnSpPr>
            <a:stCxn id="1410" idx="2"/>
            <a:endCxn id="1428" idx="0"/>
          </p:cNvCxnSpPr>
          <p:nvPr/>
        </p:nvCxnSpPr>
        <p:spPr>
          <a:xfrm>
            <a:off x="9583160" y="2070928"/>
            <a:ext cx="0" cy="48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30" name="Google Shape;1430;p7"/>
          <p:cNvCxnSpPr>
            <a:stCxn id="1410" idx="3"/>
            <a:endCxn id="1417" idx="3"/>
          </p:cNvCxnSpPr>
          <p:nvPr/>
        </p:nvCxnSpPr>
        <p:spPr>
          <a:xfrm>
            <a:off x="10291339" y="1302091"/>
            <a:ext cx="818400" cy="32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" name="Google Shape;1437;p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3632" y="1196752"/>
            <a:ext cx="6198716" cy="428644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1438" name="Google Shape;1438;p5"/>
          <p:cNvSpPr txBox="1"/>
          <p:nvPr/>
        </p:nvSpPr>
        <p:spPr>
          <a:xfrm>
            <a:off x="2855640" y="5661247"/>
            <a:ext cx="60486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Watch the </a:t>
            </a:r>
            <a:r>
              <a:rPr lang="en-US" sz="2400" u="sng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TeamHealth®</a:t>
            </a: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Overview Video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9" name="Google Shape;1439;p5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3 Minute TeamHealth® Overview Video</a:t>
            </a:r>
            <a:endParaRPr/>
          </a:p>
        </p:txBody>
      </p:sp>
      <p:sp>
        <p:nvSpPr>
          <p:cNvPr id="1440" name="Google Shape;1440;p5"/>
          <p:cNvSpPr txBox="1"/>
          <p:nvPr>
            <p:ph idx="12" type="sldNum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5" name="Google Shape;144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4411" y="3797584"/>
            <a:ext cx="7163178" cy="797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446" name="Google Shape;1446;p8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TeamHealth® Retrospective	</a:t>
            </a:r>
            <a:endParaRPr/>
          </a:p>
        </p:txBody>
      </p:sp>
      <p:sp>
        <p:nvSpPr>
          <p:cNvPr id="1447" name="Google Shape;1447;p8"/>
          <p:cNvSpPr/>
          <p:nvPr/>
        </p:nvSpPr>
        <p:spPr>
          <a:xfrm>
            <a:off x="1941256" y="1148795"/>
            <a:ext cx="834676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B549"/>
              </a:buClr>
              <a:buSzPts val="2100"/>
              <a:buFont typeface="Open Sans"/>
              <a:buNone/>
            </a:pPr>
            <a:r>
              <a:rPr b="1" i="0" lang="en-US" sz="2100" u="none" cap="none" strike="noStrike">
                <a:solidFill>
                  <a:srgbClr val="38B549"/>
                </a:solidFill>
                <a:latin typeface="Open Sans"/>
                <a:ea typeface="Open Sans"/>
                <a:cs typeface="Open Sans"/>
                <a:sym typeface="Open Sans"/>
              </a:rPr>
              <a:t>STRATEGIC RETROSPECTIVE:</a:t>
            </a:r>
            <a:r>
              <a:rPr b="0" i="0" lang="en-US" sz="2100" u="none" cap="none" strike="noStrik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 A retrospective that aims to help teams reflect on their last quarter or release and improve the next one. Facilitated by </a:t>
            </a:r>
            <a:r>
              <a:rPr lang="en-US" sz="2100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trained</a:t>
            </a:r>
            <a:r>
              <a:rPr b="0" i="0" lang="en-US" sz="2100" u="none" cap="none" strike="noStrik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f</a:t>
            </a:r>
            <a:r>
              <a:rPr b="0" i="0" lang="en-US" sz="2100" u="none" cap="none" strike="noStrike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acilitators (AHFs).</a:t>
            </a:r>
            <a:endParaRPr/>
          </a:p>
        </p:txBody>
      </p:sp>
      <p:grpSp>
        <p:nvGrpSpPr>
          <p:cNvPr id="1448" name="Google Shape;1448;p8"/>
          <p:cNvGrpSpPr/>
          <p:nvPr/>
        </p:nvGrpSpPr>
        <p:grpSpPr>
          <a:xfrm>
            <a:off x="4775701" y="2211421"/>
            <a:ext cx="3281948" cy="1341955"/>
            <a:chOff x="4631363" y="2625965"/>
            <a:chExt cx="3281948" cy="1341955"/>
          </a:xfrm>
        </p:grpSpPr>
        <p:sp>
          <p:nvSpPr>
            <p:cNvPr id="1449" name="Google Shape;1449;p8"/>
            <p:cNvSpPr txBox="1"/>
            <p:nvPr/>
          </p:nvSpPr>
          <p:spPr>
            <a:xfrm>
              <a:off x="5136811" y="2742694"/>
              <a:ext cx="27765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B549"/>
                </a:buClr>
                <a:buSzPts val="1800"/>
                <a:buFont typeface="Open Sans"/>
                <a:buNone/>
              </a:pPr>
              <a:r>
                <a:rPr b="1" i="0" lang="en-US" sz="1800" u="none" cap="none" strike="noStrike">
                  <a:solidFill>
                    <a:srgbClr val="38B549"/>
                  </a:solidFill>
                  <a:latin typeface="Open Sans"/>
                  <a:ea typeface="Open Sans"/>
                  <a:cs typeface="Open Sans"/>
                  <a:sym typeface="Open Sans"/>
                </a:rPr>
                <a:t>Analyze real-time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B549"/>
                </a:buClr>
                <a:buSzPts val="1800"/>
                <a:buFont typeface="Open Sans"/>
                <a:buNone/>
              </a:pPr>
              <a:r>
                <a:rPr b="1" i="0" lang="en-US" sz="1800" u="none" cap="none" strike="noStrike">
                  <a:solidFill>
                    <a:srgbClr val="38B549"/>
                  </a:solidFill>
                  <a:latin typeface="Open Sans"/>
                  <a:ea typeface="Open Sans"/>
                  <a:cs typeface="Open Sans"/>
                  <a:sym typeface="Open Sans"/>
                </a:rPr>
                <a:t>radar and textual responses. Have “real”</a:t>
              </a:r>
              <a:r>
                <a:rPr b="1" lang="en-US" sz="1800">
                  <a:solidFill>
                    <a:srgbClr val="38B549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b="1" i="0" lang="en-US" sz="1800" u="none" cap="none" strike="noStrike">
                  <a:solidFill>
                    <a:srgbClr val="38B549"/>
                  </a:solidFill>
                  <a:latin typeface="Open Sans"/>
                  <a:ea typeface="Open Sans"/>
                  <a:cs typeface="Open Sans"/>
                  <a:sym typeface="Open Sans"/>
                </a:rPr>
                <a:t>conversations - 1 hr</a:t>
              </a:r>
              <a:endParaRPr/>
            </a:p>
          </p:txBody>
        </p:sp>
        <p:sp>
          <p:nvSpPr>
            <p:cNvPr id="1450" name="Google Shape;1450;p8"/>
            <p:cNvSpPr txBox="1"/>
            <p:nvPr/>
          </p:nvSpPr>
          <p:spPr>
            <a:xfrm rot="-5400000">
              <a:off x="4221996" y="3035332"/>
              <a:ext cx="1341955" cy="523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B549"/>
                </a:buClr>
                <a:buSzPts val="2800"/>
                <a:buFont typeface="Open Sans"/>
                <a:buNone/>
              </a:pPr>
              <a:r>
                <a:rPr b="1" i="0" lang="en-US" sz="2800" u="none" cap="none" strike="noStrike">
                  <a:solidFill>
                    <a:srgbClr val="38B549"/>
                  </a:solidFill>
                  <a:latin typeface="Open Sans"/>
                  <a:ea typeface="Open Sans"/>
                  <a:cs typeface="Open Sans"/>
                  <a:sym typeface="Open Sans"/>
                </a:rPr>
                <a:t>STEP 2</a:t>
              </a:r>
              <a:endParaRPr/>
            </a:p>
          </p:txBody>
        </p:sp>
      </p:grpSp>
      <p:grpSp>
        <p:nvGrpSpPr>
          <p:cNvPr id="1451" name="Google Shape;1451;p8"/>
          <p:cNvGrpSpPr/>
          <p:nvPr/>
        </p:nvGrpSpPr>
        <p:grpSpPr>
          <a:xfrm>
            <a:off x="8355887" y="2625965"/>
            <a:ext cx="3351313" cy="1341955"/>
            <a:chOff x="8485011" y="2625965"/>
            <a:chExt cx="3351313" cy="1341955"/>
          </a:xfrm>
        </p:grpSpPr>
        <p:sp>
          <p:nvSpPr>
            <p:cNvPr id="1452" name="Google Shape;1452;p8"/>
            <p:cNvSpPr txBox="1"/>
            <p:nvPr/>
          </p:nvSpPr>
          <p:spPr>
            <a:xfrm>
              <a:off x="9008224" y="2742700"/>
              <a:ext cx="2828100" cy="12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EF"/>
                </a:buClr>
                <a:buSzPts val="1800"/>
                <a:buFont typeface="Open Sans"/>
                <a:buNone/>
              </a:pPr>
              <a:r>
                <a:rPr b="1" i="0" lang="en-US" sz="1800" u="none" cap="none" strike="noStrik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Build actionable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EF"/>
                </a:buClr>
                <a:buSzPts val="1800"/>
                <a:buFont typeface="Open Sans"/>
                <a:buNone/>
              </a:pPr>
              <a:r>
                <a:rPr b="1" i="0" lang="en-US" sz="1800" u="none" cap="none" strike="noStrik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growth plan for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EF"/>
                </a:buClr>
                <a:buSzPts val="1800"/>
                <a:buFont typeface="Open Sans"/>
                <a:buNone/>
              </a:pPr>
              <a:r>
                <a:rPr b="1" i="0" lang="en-US" sz="1800" u="none" cap="none" strike="noStrik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the team and for 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EF"/>
                </a:buClr>
                <a:buSzPts val="1800"/>
                <a:buFont typeface="Open Sans"/>
                <a:buNone/>
              </a:pPr>
              <a:r>
                <a:rPr b="1" i="0" lang="en-US" sz="1800" u="none" cap="none" strike="noStrik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their leaders - </a:t>
              </a:r>
              <a:r>
                <a:rPr b="1" lang="en-US" sz="1800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30 min</a:t>
              </a:r>
              <a:endParaRPr/>
            </a:p>
          </p:txBody>
        </p:sp>
        <p:sp>
          <p:nvSpPr>
            <p:cNvPr id="1453" name="Google Shape;1453;p8"/>
            <p:cNvSpPr txBox="1"/>
            <p:nvPr/>
          </p:nvSpPr>
          <p:spPr>
            <a:xfrm rot="-5400000">
              <a:off x="8075644" y="3035332"/>
              <a:ext cx="1341955" cy="523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EEF"/>
                </a:buClr>
                <a:buSzPts val="2800"/>
                <a:buFont typeface="Open Sans"/>
                <a:buNone/>
              </a:pPr>
              <a:r>
                <a:rPr b="1" i="0" lang="en-US" sz="2800" u="none" cap="none" strike="noStrike">
                  <a:solidFill>
                    <a:srgbClr val="00AEEF"/>
                  </a:solidFill>
                  <a:latin typeface="Open Sans"/>
                  <a:ea typeface="Open Sans"/>
                  <a:cs typeface="Open Sans"/>
                  <a:sym typeface="Open Sans"/>
                </a:rPr>
                <a:t>STEP 3</a:t>
              </a:r>
              <a:endParaRPr/>
            </a:p>
          </p:txBody>
        </p:sp>
      </p:grpSp>
      <p:grpSp>
        <p:nvGrpSpPr>
          <p:cNvPr id="1454" name="Google Shape;1454;p8"/>
          <p:cNvGrpSpPr/>
          <p:nvPr/>
        </p:nvGrpSpPr>
        <p:grpSpPr>
          <a:xfrm>
            <a:off x="1181351" y="2545830"/>
            <a:ext cx="3152149" cy="1594220"/>
            <a:chOff x="777715" y="2625965"/>
            <a:chExt cx="3152149" cy="1594220"/>
          </a:xfrm>
        </p:grpSpPr>
        <p:sp>
          <p:nvSpPr>
            <p:cNvPr id="1455" name="Google Shape;1455;p8"/>
            <p:cNvSpPr txBox="1"/>
            <p:nvPr/>
          </p:nvSpPr>
          <p:spPr>
            <a:xfrm>
              <a:off x="1330964" y="2742685"/>
              <a:ext cx="2598900" cy="147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931D"/>
                </a:buClr>
                <a:buSzPts val="1800"/>
                <a:buFont typeface="Open Sans"/>
                <a:buNone/>
              </a:pPr>
              <a:r>
                <a:rPr b="1" i="0" lang="en-US" sz="1800" u="none" cap="none" strike="noStrike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  <a:t>Team members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931D"/>
                </a:buClr>
                <a:buSzPts val="1800"/>
                <a:buFont typeface="Open Sans"/>
                <a:buNone/>
              </a:pPr>
              <a:r>
                <a:rPr b="1" i="0" lang="en-US" sz="1800" u="none" cap="none" strike="noStrike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  <a:t>complete the </a:t>
              </a:r>
              <a:r>
                <a:rPr b="1" lang="en-US" sz="1800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  <a:t>assessment</a:t>
              </a:r>
              <a:r>
                <a:rPr b="1" i="0" lang="en-US" sz="1800" u="none" cap="none" strike="noStrike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  <a:t> on their phone or laptop</a:t>
              </a:r>
              <a:br>
                <a:rPr b="1" i="0" lang="en-US" sz="1800" u="none" cap="none" strike="noStrike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b="1" i="0" lang="en-US" sz="1800" u="none" cap="none" strike="noStrike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  <a:t>30 - 45 min</a:t>
              </a:r>
              <a:endParaRPr/>
            </a:p>
          </p:txBody>
        </p:sp>
        <p:sp>
          <p:nvSpPr>
            <p:cNvPr id="1456" name="Google Shape;1456;p8"/>
            <p:cNvSpPr txBox="1"/>
            <p:nvPr/>
          </p:nvSpPr>
          <p:spPr>
            <a:xfrm rot="-5400000">
              <a:off x="368348" y="3035332"/>
              <a:ext cx="1341955" cy="523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931D"/>
                </a:buClr>
                <a:buSzPts val="2800"/>
                <a:buFont typeface="Open Sans"/>
                <a:buNone/>
              </a:pPr>
              <a:r>
                <a:rPr b="1" i="0" lang="en-US" sz="2800" u="none" cap="none" strike="noStrike">
                  <a:solidFill>
                    <a:srgbClr val="F7931D"/>
                  </a:solidFill>
                  <a:latin typeface="Open Sans"/>
                  <a:ea typeface="Open Sans"/>
                  <a:cs typeface="Open Sans"/>
                  <a:sym typeface="Open Sans"/>
                </a:rPr>
                <a:t>STEP 1</a:t>
              </a:r>
              <a:endParaRPr/>
            </a:p>
          </p:txBody>
        </p:sp>
      </p:grpSp>
      <p:cxnSp>
        <p:nvCxnSpPr>
          <p:cNvPr id="1457" name="Google Shape;1457;p8"/>
          <p:cNvCxnSpPr/>
          <p:nvPr/>
        </p:nvCxnSpPr>
        <p:spPr>
          <a:xfrm rot="10800000">
            <a:off x="2561696" y="4011305"/>
            <a:ext cx="873762" cy="1261735"/>
          </a:xfrm>
          <a:prstGeom prst="straightConnector1">
            <a:avLst/>
          </a:prstGeom>
          <a:noFill/>
          <a:ln cap="flat" cmpd="sng" w="19050">
            <a:solidFill>
              <a:srgbClr val="A5A5A5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458" name="Google Shape;1458;p8"/>
          <p:cNvCxnSpPr/>
          <p:nvPr/>
        </p:nvCxnSpPr>
        <p:spPr>
          <a:xfrm flipH="1" rot="10800000">
            <a:off x="8756542" y="3943024"/>
            <a:ext cx="921047" cy="1330016"/>
          </a:xfrm>
          <a:prstGeom prst="straightConnector1">
            <a:avLst/>
          </a:prstGeom>
          <a:noFill/>
          <a:ln cap="flat" cmpd="sng" w="19050">
            <a:solidFill>
              <a:srgbClr val="A5A5A5"/>
            </a:solidFill>
            <a:prstDash val="dot"/>
            <a:miter lim="800000"/>
            <a:headEnd len="med" w="med" type="triangle"/>
            <a:tailEnd len="sm" w="sm" type="none"/>
          </a:ln>
        </p:spPr>
      </p:cxnSp>
      <p:cxnSp>
        <p:nvCxnSpPr>
          <p:cNvPr id="1459" name="Google Shape;1459;p8"/>
          <p:cNvCxnSpPr/>
          <p:nvPr/>
        </p:nvCxnSpPr>
        <p:spPr>
          <a:xfrm rot="10800000">
            <a:off x="6096000" y="3553376"/>
            <a:ext cx="0" cy="738159"/>
          </a:xfrm>
          <a:prstGeom prst="straightConnector1">
            <a:avLst/>
          </a:prstGeom>
          <a:noFill/>
          <a:ln cap="flat" cmpd="sng" w="19050">
            <a:solidFill>
              <a:srgbClr val="A5A5A5"/>
            </a:solidFill>
            <a:prstDash val="dot"/>
            <a:miter lim="800000"/>
            <a:headEnd len="med" w="med" type="triangle"/>
            <a:tailEnd len="sm" w="sm" type="none"/>
          </a:ln>
        </p:spPr>
      </p:cxnSp>
      <p:sp>
        <p:nvSpPr>
          <p:cNvPr id="1460" name="Google Shape;1460;p8"/>
          <p:cNvSpPr txBox="1"/>
          <p:nvPr/>
        </p:nvSpPr>
        <p:spPr>
          <a:xfrm>
            <a:off x="626746" y="5101749"/>
            <a:ext cx="2009516" cy="830997"/>
          </a:xfrm>
          <a:prstGeom prst="rect">
            <a:avLst/>
          </a:prstGeom>
          <a:solidFill>
            <a:srgbClr val="FCF2D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Duration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~ 2.5 hrs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Repeat</a:t>
            </a: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Every quarter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9"/>
          <p:cNvSpPr/>
          <p:nvPr/>
        </p:nvSpPr>
        <p:spPr>
          <a:xfrm>
            <a:off x="-2465994" y="0"/>
            <a:ext cx="6934782" cy="7683912"/>
          </a:xfrm>
          <a:prstGeom prst="blockArc">
            <a:avLst>
              <a:gd fmla="val 18900000" name="adj1"/>
              <a:gd fmla="val 1936171" name="adj2"/>
              <a:gd fmla="val 0" name="adj3"/>
            </a:avLst>
          </a:prstGeom>
          <a:noFill/>
          <a:ln cap="flat" cmpd="sng" w="12700">
            <a:solidFill>
              <a:srgbClr val="CF11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8" name="Google Shape;1468;p9"/>
          <p:cNvSpPr/>
          <p:nvPr/>
        </p:nvSpPr>
        <p:spPr>
          <a:xfrm>
            <a:off x="3947902" y="1186815"/>
            <a:ext cx="6372260" cy="750246"/>
          </a:xfrm>
          <a:custGeom>
            <a:rect b="b" l="l" r="r" t="t"/>
            <a:pathLst>
              <a:path extrusionOk="0" h="750246" w="6088709">
                <a:moveTo>
                  <a:pt x="0" y="0"/>
                </a:moveTo>
                <a:lnTo>
                  <a:pt x="6088709" y="0"/>
                </a:lnTo>
                <a:lnTo>
                  <a:pt x="6088709" y="750246"/>
                </a:lnTo>
                <a:lnTo>
                  <a:pt x="0" y="7502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800" lIns="5955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Show-up and be fully present and engaged during your teams’</a:t>
            </a: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TeamHealth</a:t>
            </a:r>
            <a:r>
              <a:rPr b="1"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® </a:t>
            </a:r>
            <a:r>
              <a:rPr b="1"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rategic Retrospective</a:t>
            </a:r>
            <a:endParaRPr/>
          </a:p>
        </p:txBody>
      </p:sp>
      <p:sp>
        <p:nvSpPr>
          <p:cNvPr id="1469" name="Google Shape;1469;p9"/>
          <p:cNvSpPr/>
          <p:nvPr/>
        </p:nvSpPr>
        <p:spPr>
          <a:xfrm>
            <a:off x="3385380" y="1121374"/>
            <a:ext cx="937808" cy="937808"/>
          </a:xfrm>
          <a:prstGeom prst="ellipse">
            <a:avLst/>
          </a:prstGeom>
          <a:solidFill>
            <a:schemeClr val="lt2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0" name="Google Shape;1470;p9"/>
          <p:cNvSpPr/>
          <p:nvPr/>
        </p:nvSpPr>
        <p:spPr>
          <a:xfrm>
            <a:off x="3953859" y="4261141"/>
            <a:ext cx="6468476" cy="750246"/>
          </a:xfrm>
          <a:custGeom>
            <a:rect b="b" l="l" r="r" t="t"/>
            <a:pathLst>
              <a:path extrusionOk="0" h="750246" w="6088709">
                <a:moveTo>
                  <a:pt x="0" y="0"/>
                </a:moveTo>
                <a:lnTo>
                  <a:pt x="6088709" y="0"/>
                </a:lnTo>
                <a:lnTo>
                  <a:pt x="6088709" y="750246"/>
                </a:lnTo>
                <a:lnTo>
                  <a:pt x="0" y="7502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800" lIns="595500" spcFirstLastPara="1" rIns="50800" wrap="square" tIns="50800">
            <a:noAutofit/>
          </a:bodyPr>
          <a:lstStyle/>
          <a:p>
            <a:pPr indent="0" lvl="1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Analyze the results as a team and help capture/refine Growth items during the Retrospective session </a:t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p9"/>
          <p:cNvSpPr/>
          <p:nvPr/>
        </p:nvSpPr>
        <p:spPr>
          <a:xfrm>
            <a:off x="3788828" y="4155243"/>
            <a:ext cx="937808" cy="937808"/>
          </a:xfrm>
          <a:prstGeom prst="ellipse">
            <a:avLst/>
          </a:prstGeom>
          <a:solidFill>
            <a:schemeClr val="lt2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descr="data:image/jpeg;base64,/9j/4AAQSkZJRgABAQAAAQABAAD/2wCEAAkGBxQTEhQUExQUFhMWFBgVEhcYFxYYGhcXFxwYFhgXGhUaHSggHBolGxcUITEhJSkrLi4uGh8zODMsNygtLisBCgoKDg0OGxAQGDckHyI0NS0tLDI3LC0sLCwsLCwsLDQuLCwsLCwsLCwsLCwsLCwsLCwsLC8sLCwsLCwsLCwsLP/AABEIAMQBAQMBIgACEQEDEQH/xAAcAAEAAQUBAQAAAAAAAAAAAAAABAIDBQYHAQj/xAA+EAABAwEFBQUFBwIGAwAAAAABAAIRAwQSITFBBQZRYXETIoGRoTJSscHRByNCYnKC8KKyFDNDc5LhJJPC/8QAGQEBAQADAQAAAAAAAAAAAAAAAAECAwUE/8QAJBEBAAICAgICAgMBAAAAAAAAAAECAxESIQQxIkFRcRMyYQX/2gAMAwEAAhEDEQA/AO4oiICIiAiIgIiICIiAiIgIrdortY1z3ua1jRLnOIAAGZJOQXH98PtlLXmnYGsc0SHVqjXEOOXcZIw5uz4aoOxucAJOA1VplqYQSHsIGBIcDBOS+Ttp7etNoc51avVqF2DgXuukcLg7oHIBY+nkQMiZI0JGRI4qbXT7HRfJ2z947ZQAFK012NGIAqOu4flJIjlELoW6v2zVWFrLcwVGZGqwXXjm6mO67wjoU2advRY7YO26FsotrWd4ew+BadWuacWnkVkVUEREBERAREQEREBERAREQEREBERAREQEREBERAREQFS94AJJAAEknAADMkqpazv7WmjTs0wbVVbRcRMili+tiMppte2eLgg4z9p2+lS21nU2OIsrHfdNEgVI/wBR3GcxwEarSBQOfJdL29sKi+01HAGL5gacIgaZKmz7sUxlIleS/lVrOnQx+Fa0bc6bZT7pzU2lsWscQwxr8MOK6hQ2PTZkxs8YCkmhGi0W8yfqHor4NfuXNrHu9UxvNwAw+ihbV2K6ljp8F0yqI0WJ29Zb9JwhSnk25dsr+LThMQ0/c7eers+0CtTxB7tamSYqMmSOThjB0PivpzY21Kdpo069F16nUbLTrwII0IMgjiF8oWuzFp4rpX2Dbac201bK5x7OpTNSm0nAVGETdGhLXEn9AXRiduRaunckRFkwEREBERAREQEREBERAREQEREBERAREQEREBERAXPt97TNuptnClZi791Z934UvVdBXL986TxtKoTi11mplnRpqAjzk+KwyTqrbhjd4Yql3nGVlqFIYKBY7OSs1RsxC481mbO7yiKhA4KPaSOAU5tDMnJYjae1bNTwfVbPCZPkFlwtPqGH8lY9yj1mqDbYAx8Vcse2KFV11jjJykETyBKuWqiMQ4SCseM1nuGcXi0dS59ttgE444YcBr8lI+zCq5u1rJdBM1HNMcHMeCegmfBeby0IJGOePyU37I6N7a9nme6Krh/63D5rqYf6uR5MfJ9IIiLe8giIgIiICIiAiIgIiICIiAiIgIiICIiAiIgIiIC5v9rbKzDSr0RJNJ9E6wS5jgfK+ukLVftFP/jsAzNUR4NcsMk6rMtmKN3iHJLPVtFGDXtVGnOTC4Fx8IW17M25egEgziCDIKwFLYzbjmvDnXn9o50w6/iJDx3hgSImIJV+x2e7UYG4NYA1owwGWep5lc3JeJ9T27OLHaPfr99trtj3RhhOa1e12drRUqMoNqNpC8+SBOUw3MmMcAcuk7DbWktGOKgssxzHotdb6ntsnHuvTAWO0Uq8XrK+iJ7rmiGzgZ09QMln68EDGTxylS6NnLsyfFU2qyiEvflKUrFemj72WMuukCTMeuCye4ew32Ku21OIc8AhtMYi68QSTxzj5qbaqWKy2zme21xwcAWHVpiI6YAx1WyM1q1iIYWwUtblaNupUal5ocNQD54qtRNkGaFH/aZ/aFLXUrO4iXEtGrTAiIqxEREBERAREQEREBERAREQEREBERAREQEREBarv60llGMr5nyw+a2pYfeyleszzq0hw8DB9CVryxuktuGdZIaFVpBrS52AA/gVjZNkv1JiBmP+1D2vtAl9yCWtAJ5k5eQUCy26s18ta6DhBn0XMrTbuTbUNytlnMwIlRade6SHNBDYkjmsRSr1ak3mEY+0ccOA4BTGFzRjdHUgJNNEW61LOUi0iQVjrdU4LGWS2w/uuBBMOAMgE68v+1JqVMSsL/gj8scT3lntgbKdUcLupN52d3QzwwC117+90W/fZ7tKkabqPaN7YOdUNOe9dMAOjUSDit+HFF51LR5Gacddw22lTDWhoyAAHQYBVoi6biiIiAiIgIiICIiAiIgIiICIiAiIgIiICIiAiIgK1aaAexzHZOaWnoRCuog47tXZ9yo9tQd5kNfmJAm69pGhB+Cx+yaLG17td7zRcBccM2mRM4YgiRyz6dZ3j2C20tkG7VaDcf8A/LuLT6fHmNayOa51KoLr2GCDjz8RqDwheC9Jxz/jr4M8ZI19tlZQsLRg+rUN2YF7E9boGPVQLZbbzjTs9FlKSRfIDnhstcDJkAyHDXTJQrOx7SIaMom8Y+CydNl0S6L3JS2SNdN8UrE97n9sPWsjab6d3ANmTqZnEnirNatAJ1KvbReJzzwjlqoNoqyV55iZZ1lYLoEqVsCwPp1jacWvLWinyaJdJHOfKFlNkbDhgtFcdyfuaZzqu0JHuDPn0zmuxJJzJkniV7vHxTHylzvMzRPwhvmxNqtrsnJ4we3geI5FZFc1stqdReKjTBGfMag8itop720vxtc3ngR8l6nPbEiiWDadKsPu3tdy1H7TipaAiIgIiICIiAiIgIiICIiAiIgIiICIiAiIgIiwO197bPQkXu0ePwsx83ZD48kGeXNvtGtQ/wAQ24zvU6c1nDg4gNBHKf6lD2pvraa5uUz2TTgAz2j1fn5QruxLEKlSq10kGhdJOJJLhjPGRKxtXlGmzHbhaJQbDtJhaO8OWKptu0Wge1isJXsF1zmuBD2G66CROodHPNG2ejBLrxdwJJXM3Wsu3EWtCI63uquJYJGhyAHGdVuu5W7V+K9fCkO80H/Uj8R4U/j0zt7obuduQ97YoNOA98jT9PHjlxWz7z24AdgzIQanTRvwPkvXhx8vlMdPD5Gbh8Kz39yxe1Lf21QuyaMKY/Lx6n6KIrb3Kg1ozI8YXrc5Rb6kM6kDzOPpKx1esXHHJVW+1teWhpBDSXOIxEgFoE5fiPkogMnkosJtlrlpDmkgjIgkEeIW07N3yqNwqtDxx9l30PotSYFeGAQdKsO8tnqYX7h4P7v9WXqstTqBwlpBHEGVySjRJWQs1J9Mywlp4gkfBB01Fpti3jrM/wAyKjfAO8CMPNbZZLS2owPYZB9OR5oi8iIgIiICIiAiIgIiICIiAiIgLEbW3io0JBN5/utxjqch8VrP2gbYLyLKw92R20a6lvSM+Z5LV3mUGV21vLWry2blP3G6/qOZ+HJaxanQpxarLWSSSMsvqivdkUDJe4Rh3eIHRZex7epWNtWvWmAwNY0Ree8nusaOJ9BJ0UOj7PVa7v8AUfuKTvdrsPmHNWVY3MQktm2I+ltBotNoBp1iXMu0XEC7N5jHhwJc4AgzhmcAsozdSi2oC57ngY9mbuPC89oEDlqtX3dZ2JJY+TVxeM4IGEAnDDMR+JvBTq1pcC0OJLiHSRgG6iWyROQ8CvRb/n1tbcxCV829a6iZdFO16dOiYAa5ohjMMTkIjT4BaXWrlxJJkkyTxJzWK2T3g6qfxmG/pGE+JE+SyDQtOSsVtNYn0tZ3G5VAqHbKQdngeI+HMclIesZWrGobrPZ1Pvchy56/HBVpricMIGGGXgplGhAV6zWOFeq4BQWg1XrLQvGT7OnNV2WzF0cFMqvazAyTo0Zn6DmVRR20YMbKpcKp5dFTFV+bhSb7rILvF5+QHVef4JvFxPEvefmqEPGJd5gLZNzbce0dTOTheHC8M/Mf2rXWUy3KCOEqdsB0WqlEiXGR1aR81EdDREUBERAREQEREBERAREQFC2ttBtCmXuzyaOJ0Cmrn+9m1+1rGkPZpa8Tk7wER5oNeqvL6jnuxc4k+JMn1+CFirbTwH88V7CqrBarYbn1+SlNaqqNLFBTZ6Wuixe+dAOsrhwcw/1AA+oWwgQFhN6hNmrRmGXh+0h3ySEW9l1Xdi2QNGukYEkwWxM3tJyx8oW16winZmMaHVopiAO4xoJcMI7obeyGmisbN2k98hrR2bpJkwZdGt3QyPHPJXt3bC91prVqoHcApUsZxOLz8B4ldfLfjj5/l5KU3bTY6FIANa0Q0AADgBgFecI+i9pBWq7C83R7P4jx5dOK5D2IFYmqS1vsfid7/Ifl+PTPIWWxhoUihZg0ZKQ7AII1aAFEptvuJPsNz5ngFXaCXG6FF2nUh9OztN0XTUquGYbN0AfmJmDpCCb/AI4uN2lAAMOfmARhDeJGU5dVfosDZ4nMnEk8SVZsrJEMAa0YDgI+J5DzCmts41lx10Hl9ZVHjXdf51VLn8j5t+qvChyXj6YQRHHkf50V3Zj/AL6kZ/1GeHeCpqiFRZP86l/uMx/cFEdRREUBERAREQEREBERAREQRNr2vsqNSoM2tJHXIesLlVcfj1GZ+K3LfvaDbraDXC/eD3gHFog3ZHOZ8FqlIwMR9FYCmZaF44KmytDZaMgcPHHyV5zEFDV63Ajy+nzVRavHtwPmPBBcJWM2yy9RqjjSeP6Sp5P1VmuyZHER54IrUtiVLtJuUmJmRIIMgRrAK2zZ9k7OmG6mXO/U4yVrm69G/wBm3HDvO09nTzhbi8L3+bf1Rowx7laJyGpwHTU/zipTGxEKBZXX6jjo03G/tzP/ACnyCyS8DeNVq1PgKu+qLhJyw8lQstK73jnC12y/eWq0VXTdaW0mxqGi8QOpefJZ7a9rFKk4nQLF7v2csptLsHGXuJ95/e8xKDN0QYGEAZDIBXmu/MPDFWKWOQ/cVekDNx6DD0GKD15/MfL/AKVuoRxd6/RVhozu+atVmt91vkEEWq4cT/PBXthtDrTREz94D5Y/JRnuj2QB0keiyG6dG9a6ZgYXnGBpdInzI81EdHREUBERAREQEREBERARFatVpbTaXvIa0ZkoOc70AG2VeEt87rZ9VFDRGB8DiPqlqHaV6j57rqjnNPEEyMFdpU2/hVVh2OLK10+y4G7qJGYB06H1WUYVC267s2tqSLrXC90Pdn1V+zPwRF8qhevKoJRXjDpwK8cMQvG5zxw/nqqqmqDG7rWW6a7scazmNnQNM4efostbapa1xHtZN/UcB6n0VVkphrRGsuPVxkqxasXsHu949SCB6XvNZ3tNp3KRGl3ZdmuMa3hgplyc5VNMwMlWQVir26BkF4Xc14QrNprBoPmgwO8Nbta1KgMi6+/9Lcfl6rI2Opelx9mSGDV0Z9Gzrqte2e81a9Z84wGNPAOJmOgatkoNGAAwAAA0EZIJIN7M4cBl56qRSgZAKikzVXYQU1JKtlVuVtyCPVWw7hU5qVX8GtaP3Ek/2ha9VK27cOjFF7veqR4NA+pUlGzoiKAiIgIiICIiAiIgLWd/bQ0UGsJN9zwWAflzJ5QfOFsy5dvBb+3rOd+EGGfpGXnifFBBo1cYOYyPFXHVbrmu0JuO5E5FeCzy38wxC9pNDwWuzIhw4cCFVXtp0W1KdRjsWuY5p8RCwm7loJpAOMvZ3H9WYT4gA+KnWi0lrcfaY4X+bTAv9PhisXYXBtoqgZOAd4iQT5FvkqM+7+fFUOK8vyF4XqCuMP5ovaxwHOF6xyoe7FvX0zQTFbYMZ4kn5D0VqvWgHwA8cPmq6dRBJc7BUCuor66s9sqJz6qx1tq4eC8Nb5qDaXl0NGpg+KxtaKxuWeOk3tFYe7OsXZwbw7+LhwEEALP2ZuUADrn5aLHiC/KAAAMM45rKUHAcApTetyyzceWq+oSG9V7Cp7YDiegK8dVJyHms2p45WahVT3KzVcgj2h2i6JuvQuWWkOLb3/I3h6ELndis7q1RrG5uMDlxPQDFdWo0g1rWjJoAHQCFJRWiIoCIiAiIgIiICIiDG7x1iyzVnNwNyPOB81y8Zx/M0RUT2K1UYCZ1Go6r1EELbQhl/wDE0R1BOII1C1jZ7y201KY9lpF2cwHC9E8JREGytdh4K5OKIiq2uMq0Xm8ERB5anmW/qJ8g5XWPKIghuqmSvH1CAiIr3ZzO0v3icMowzUDY1Sa7wYhlQhqIpMRJEzHputF8gFXpwKIsmK0HSqURBYeoNtqH1REGzfZ7RBdWcR3mhgbyDr0/2hbsiLEEREBERAREQf/Z" id="1472" name="Google Shape;1472;p9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data:image/jpeg;base64,/9j/4AAQSkZJRgABAQAAAQABAAD/2wCEAAkGBxQTEhQUExQUFhMWFBgVEhcYFxYYGhcXFxwYFhgXGhUaHSggHBolGxcUITEhJSkrLi4uGh8zODMsNygtLisBCgoKDg0OGxAQGDckHyI0NS0tLDI3LC0sLCwsLCwsLDQuLCwsLCwsLCwsLCwsLCwsLCwsLC8sLCwsLCwsLCwsLP/AABEIAMQBAQMBIgACEQEDEQH/xAAcAAEAAQUBAQAAAAAAAAAAAAAABAIDBQYHAQj/xAA+EAABAwEFBQUFBwIGAwAAAAABAAIRAwQSITFBBQZRYXETIoGRoTJSscHRByNCYnKC8KKyFDNDc5LhJJPC/8QAGQEBAQADAQAAAAAAAAAAAAAAAAECAwUE/8QAJBEBAAICAgICAgMBAAAAAAAAAAECAxESIQQxIkFRcRMyYQX/2gAMAwEAAhEDEQA/AO4oiICIiAiIgIiICIiAiIgIrdortY1z3ua1jRLnOIAAGZJOQXH98PtlLXmnYGsc0SHVqjXEOOXcZIw5uz4aoOxucAJOA1VplqYQSHsIGBIcDBOS+Ttp7etNoc51avVqF2DgXuukcLg7oHIBY+nkQMiZI0JGRI4qbXT7HRfJ2z947ZQAFK012NGIAqOu4flJIjlELoW6v2zVWFrLcwVGZGqwXXjm6mO67wjoU2advRY7YO26FsotrWd4ew+BadWuacWnkVkVUEREBERAREQEREBERAREQEREBERAREQEREBERAREQFS94AJJAAEknAADMkqpazv7WmjTs0wbVVbRcRMili+tiMppte2eLgg4z9p2+lS21nU2OIsrHfdNEgVI/wBR3GcxwEarSBQOfJdL29sKi+01HAGL5gacIgaZKmz7sUxlIleS/lVrOnQx+Fa0bc6bZT7pzU2lsWscQwxr8MOK6hQ2PTZkxs8YCkmhGi0W8yfqHor4NfuXNrHu9UxvNwAw+ihbV2K6ljp8F0yqI0WJ29Zb9JwhSnk25dsr+LThMQ0/c7eers+0CtTxB7tamSYqMmSOThjB0PivpzY21Kdpo069F16nUbLTrwII0IMgjiF8oWuzFp4rpX2Dbac201bK5x7OpTNSm0nAVGETdGhLXEn9AXRiduRaunckRFkwEREBERAREQEREBERAREQEREBERAREQEREBERAXPt97TNuptnClZi791Z934UvVdBXL986TxtKoTi11mplnRpqAjzk+KwyTqrbhjd4Yql3nGVlqFIYKBY7OSs1RsxC481mbO7yiKhA4KPaSOAU5tDMnJYjae1bNTwfVbPCZPkFlwtPqGH8lY9yj1mqDbYAx8Vcse2KFV11jjJykETyBKuWqiMQ4SCseM1nuGcXi0dS59ttgE444YcBr8lI+zCq5u1rJdBM1HNMcHMeCegmfBeby0IJGOePyU37I6N7a9nme6Krh/63D5rqYf6uR5MfJ9IIiLe8giIgIiICIiAiIgIiICIiAiIgIiICIiAiIgIiIC5v9rbKzDSr0RJNJ9E6wS5jgfK+ukLVftFP/jsAzNUR4NcsMk6rMtmKN3iHJLPVtFGDXtVGnOTC4Fx8IW17M25egEgziCDIKwFLYzbjmvDnXn9o50w6/iJDx3hgSImIJV+x2e7UYG4NYA1owwGWep5lc3JeJ9T27OLHaPfr99trtj3RhhOa1e12drRUqMoNqNpC8+SBOUw3MmMcAcuk7DbWktGOKgssxzHotdb6ntsnHuvTAWO0Uq8XrK+iJ7rmiGzgZ09QMln68EDGTxylS6NnLsyfFU2qyiEvflKUrFemj72WMuukCTMeuCye4ew32Ku21OIc8AhtMYi68QSTxzj5qbaqWKy2zme21xwcAWHVpiI6YAx1WyM1q1iIYWwUtblaNupUal5ocNQD54qtRNkGaFH/aZ/aFLXUrO4iXEtGrTAiIqxEREBERAREQEREBERAREQEREBERAREQEREBarv60llGMr5nyw+a2pYfeyleszzq0hw8DB9CVryxuktuGdZIaFVpBrS52AA/gVjZNkv1JiBmP+1D2vtAl9yCWtAJ5k5eQUCy26s18ta6DhBn0XMrTbuTbUNytlnMwIlRade6SHNBDYkjmsRSr1ak3mEY+0ccOA4BTGFzRjdHUgJNNEW61LOUi0iQVjrdU4LGWS2w/uuBBMOAMgE68v+1JqVMSsL/gj8scT3lntgbKdUcLupN52d3QzwwC117+90W/fZ7tKkabqPaN7YOdUNOe9dMAOjUSDit+HFF51LR5Gacddw22lTDWhoyAAHQYBVoi6biiIiAiIgIiICIiAiIgIiICIiAiIgIiICIiAiIgK1aaAexzHZOaWnoRCuog47tXZ9yo9tQd5kNfmJAm69pGhB+Cx+yaLG17td7zRcBccM2mRM4YgiRyz6dZ3j2C20tkG7VaDcf8A/LuLT6fHmNayOa51KoLr2GCDjz8RqDwheC9Jxz/jr4M8ZI19tlZQsLRg+rUN2YF7E9boGPVQLZbbzjTs9FlKSRfIDnhstcDJkAyHDXTJQrOx7SIaMom8Y+CydNl0S6L3JS2SNdN8UrE97n9sPWsjab6d3ANmTqZnEnirNatAJ1KvbReJzzwjlqoNoqyV55iZZ1lYLoEqVsCwPp1jacWvLWinyaJdJHOfKFlNkbDhgtFcdyfuaZzqu0JHuDPn0zmuxJJzJkniV7vHxTHylzvMzRPwhvmxNqtrsnJ4we3geI5FZFc1stqdReKjTBGfMag8itop720vxtc3ngR8l6nPbEiiWDadKsPu3tdy1H7TipaAiIgIiICIiAiIgIiICIiAiIgIiICIiAiIgIiwO197bPQkXu0ePwsx83ZD48kGeXNvtGtQ/wAQ24zvU6c1nDg4gNBHKf6lD2pvraa5uUz2TTgAz2j1fn5QruxLEKlSq10kGhdJOJJLhjPGRKxtXlGmzHbhaJQbDtJhaO8OWKptu0Wge1isJXsF1zmuBD2G66CROodHPNG2ejBLrxdwJJXM3Wsu3EWtCI63uquJYJGhyAHGdVuu5W7V+K9fCkO80H/Uj8R4U/j0zt7obuduQ97YoNOA98jT9PHjlxWz7z24AdgzIQanTRvwPkvXhx8vlMdPD5Gbh8Kz39yxe1Lf21QuyaMKY/Lx6n6KIrb3Kg1ozI8YXrc5Rb6kM6kDzOPpKx1esXHHJVW+1teWhpBDSXOIxEgFoE5fiPkogMnkosJtlrlpDmkgjIgkEeIW07N3yqNwqtDxx9l30PotSYFeGAQdKsO8tnqYX7h4P7v9WXqstTqBwlpBHEGVySjRJWQs1J9Mywlp4gkfBB01Fpti3jrM/wAyKjfAO8CMPNbZZLS2owPYZB9OR5oi8iIgIiICIiAiIgIiICIiAiIgLEbW3io0JBN5/utxjqch8VrP2gbYLyLKw92R20a6lvSM+Z5LV3mUGV21vLWry2blP3G6/qOZ+HJaxanQpxarLWSSSMsvqivdkUDJe4Rh3eIHRZex7epWNtWvWmAwNY0Ree8nusaOJ9BJ0UOj7PVa7v8AUfuKTvdrsPmHNWVY3MQktm2I+ltBotNoBp1iXMu0XEC7N5jHhwJc4AgzhmcAsozdSi2oC57ngY9mbuPC89oEDlqtX3dZ2JJY+TVxeM4IGEAnDDMR+JvBTq1pcC0OJLiHSRgG6iWyROQ8CvRb/n1tbcxCV829a6iZdFO16dOiYAa5ohjMMTkIjT4BaXWrlxJJkkyTxJzWK2T3g6qfxmG/pGE+JE+SyDQtOSsVtNYn0tZ3G5VAqHbKQdngeI+HMclIesZWrGobrPZ1Pvchy56/HBVpricMIGGGXgplGhAV6zWOFeq4BQWg1XrLQvGT7OnNV2WzF0cFMqvazAyTo0Zn6DmVRR20YMbKpcKp5dFTFV+bhSb7rILvF5+QHVef4JvFxPEvefmqEPGJd5gLZNzbce0dTOTheHC8M/Mf2rXWUy3KCOEqdsB0WqlEiXGR1aR81EdDREUBERAREQEREBERAREQFC2ttBtCmXuzyaOJ0Cmrn+9m1+1rGkPZpa8Tk7wER5oNeqvL6jnuxc4k+JMn1+CFirbTwH88V7CqrBarYbn1+SlNaqqNLFBTZ6Wuixe+dAOsrhwcw/1AA+oWwgQFhN6hNmrRmGXh+0h3ySEW9l1Xdi2QNGukYEkwWxM3tJyx8oW16winZmMaHVopiAO4xoJcMI7obeyGmisbN2k98hrR2bpJkwZdGt3QyPHPJXt3bC91prVqoHcApUsZxOLz8B4ldfLfjj5/l5KU3bTY6FIANa0Q0AADgBgFecI+i9pBWq7C83R7P4jx5dOK5D2IFYmqS1vsfid7/Ifl+PTPIWWxhoUihZg0ZKQ7AII1aAFEptvuJPsNz5ngFXaCXG6FF2nUh9OztN0XTUquGYbN0AfmJmDpCCb/AI4uN2lAAMOfmARhDeJGU5dVfosDZ4nMnEk8SVZsrJEMAa0YDgI+J5DzCmts41lx10Hl9ZVHjXdf51VLn8j5t+qvChyXj6YQRHHkf50V3Zj/AL6kZ/1GeHeCpqiFRZP86l/uMx/cFEdRREUBERAREQEREBERAREQRNr2vsqNSoM2tJHXIesLlVcfj1GZ+K3LfvaDbraDXC/eD3gHFog3ZHOZ8FqlIwMR9FYCmZaF44KmytDZaMgcPHHyV5zEFDV63Ajy+nzVRavHtwPmPBBcJWM2yy9RqjjSeP6Sp5P1VmuyZHER54IrUtiVLtJuUmJmRIIMgRrAK2zZ9k7OmG6mXO/U4yVrm69G/wBm3HDvO09nTzhbi8L3+bf1Rowx7laJyGpwHTU/zipTGxEKBZXX6jjo03G/tzP/ACnyCyS8DeNVq1PgKu+qLhJyw8lQstK73jnC12y/eWq0VXTdaW0mxqGi8QOpefJZ7a9rFKk4nQLF7v2csptLsHGXuJ95/e8xKDN0QYGEAZDIBXmu/MPDFWKWOQ/cVekDNx6DD0GKD15/MfL/AKVuoRxd6/RVhozu+atVmt91vkEEWq4cT/PBXthtDrTREz94D5Y/JRnuj2QB0keiyG6dG9a6ZgYXnGBpdInzI81EdHREUBERAREQEREBERARFatVpbTaXvIa0ZkoOc70AG2VeEt87rZ9VFDRGB8DiPqlqHaV6j57rqjnNPEEyMFdpU2/hVVh2OLK10+y4G7qJGYB06H1WUYVC267s2tqSLrXC90Pdn1V+zPwRF8qhevKoJRXjDpwK8cMQvG5zxw/nqqqmqDG7rWW6a7scazmNnQNM4efostbapa1xHtZN/UcB6n0VVkphrRGsuPVxkqxasXsHu949SCB6XvNZ3tNp3KRGl3ZdmuMa3hgplyc5VNMwMlWQVir26BkF4Xc14QrNprBoPmgwO8Nbta1KgMi6+/9Lcfl6rI2Opelx9mSGDV0Z9Gzrqte2e81a9Z84wGNPAOJmOgatkoNGAAwAAA0EZIJIN7M4cBl56qRSgZAKikzVXYQU1JKtlVuVtyCPVWw7hU5qVX8GtaP3Ek/2ha9VK27cOjFF7veqR4NA+pUlGzoiKAiIgIiICIiAiIgLWd/bQ0UGsJN9zwWAflzJ5QfOFsy5dvBb+3rOd+EGGfpGXnifFBBo1cYOYyPFXHVbrmu0JuO5E5FeCzy38wxC9pNDwWuzIhw4cCFVXtp0W1KdRjsWuY5p8RCwm7loJpAOMvZ3H9WYT4gA+KnWi0lrcfaY4X+bTAv9PhisXYXBtoqgZOAd4iQT5FvkqM+7+fFUOK8vyF4XqCuMP5ovaxwHOF6xyoe7FvX0zQTFbYMZ4kn5D0VqvWgHwA8cPmq6dRBJc7BUCuor66s9sqJz6qx1tq4eC8Nb5qDaXl0NGpg+KxtaKxuWeOk3tFYe7OsXZwbw7+LhwEEALP2ZuUADrn5aLHiC/KAAAMM45rKUHAcApTetyyzceWq+oSG9V7Cp7YDiegK8dVJyHms2p45WahVT3KzVcgj2h2i6JuvQuWWkOLb3/I3h6ELndis7q1RrG5uMDlxPQDFdWo0g1rWjJoAHQCFJRWiIoCIiAiIgIiICIiDG7x1iyzVnNwNyPOB81y8Zx/M0RUT2K1UYCZ1Go6r1EELbQhl/wDE0R1BOII1C1jZ7y201KY9lpF2cwHC9E8JREGytdh4K5OKIiq2uMq0Xm8ERB5anmW/qJ8g5XWPKIghuqmSvH1CAiIr3ZzO0v3icMowzUDY1Sa7wYhlQhqIpMRJEzHputF8gFXpwKIsmK0HSqURBYeoNtqH1REGzfZ7RBdWcR3mhgbyDr0/2hbsiLEEREBERAREQf/Z" id="1473" name="Google Shape;1473;p9"/>
          <p:cNvSpPr/>
          <p:nvPr/>
        </p:nvSpPr>
        <p:spPr>
          <a:xfrm>
            <a:off x="1831975" y="793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data:image/jpeg;base64,/9j/4AAQSkZJRgABAQAAAQABAAD/2wCEAAkGBxQTEhQUExQUFhMWFBgVEhcYFxYYGhcXFxwYFhgXGhUaHSggHBolGxcUITEhJSkrLi4uGh8zODMsNygtLisBCgoKDg0OGxAQGDckHyI0NS0tLDI3LC0sLCwsLCwsLDQuLCwsLCwsLCwsLCwsLCwsLCwsLC8sLCwsLCwsLCwsLP/AABEIAMQBAQMBIgACEQEDEQH/xAAcAAEAAQUBAQAAAAAAAAAAAAAABAIDBQYHAQj/xAA+EAABAwEFBQUFBwIGAwAAAAABAAIRAwQSITFBBQZRYXETIoGRoTJSscHRByNCYnKC8KKyFDNDc5LhJJPC/8QAGQEBAQADAQAAAAAAAAAAAAAAAAECAwUE/8QAJBEBAAICAgICAgMBAAAAAAAAAAECAxESIQQxIkFRcRMyYQX/2gAMAwEAAhEDEQA/AO4oiICIiAiIgIiICIiAiIgIrdortY1z3ua1jRLnOIAAGZJOQXH98PtlLXmnYGsc0SHVqjXEOOXcZIw5uz4aoOxucAJOA1VplqYQSHsIGBIcDBOS+Ttp7etNoc51avVqF2DgXuukcLg7oHIBY+nkQMiZI0JGRI4qbXT7HRfJ2z947ZQAFK012NGIAqOu4flJIjlELoW6v2zVWFrLcwVGZGqwXXjm6mO67wjoU2advRY7YO26FsotrWd4ew+BadWuacWnkVkVUEREBERAREQEREBERAREQEREBERAREQEREBERAREQFS94AJJAAEknAADMkqpazv7WmjTs0wbVVbRcRMili+tiMppte2eLgg4z9p2+lS21nU2OIsrHfdNEgVI/wBR3GcxwEarSBQOfJdL29sKi+01HAGL5gacIgaZKmz7sUxlIleS/lVrOnQx+Fa0bc6bZT7pzU2lsWscQwxr8MOK6hQ2PTZkxs8YCkmhGi0W8yfqHor4NfuXNrHu9UxvNwAw+ihbV2K6ljp8F0yqI0WJ29Zb9JwhSnk25dsr+LThMQ0/c7eers+0CtTxB7tamSYqMmSOThjB0PivpzY21Kdpo069F16nUbLTrwII0IMgjiF8oWuzFp4rpX2Dbac201bK5x7OpTNSm0nAVGETdGhLXEn9AXRiduRaunckRFkwEREBERAREQEREBERAREQEREBERAREQEREBERAXPt97TNuptnClZi791Z934UvVdBXL986TxtKoTi11mplnRpqAjzk+KwyTqrbhjd4Yql3nGVlqFIYKBY7OSs1RsxC481mbO7yiKhA4KPaSOAU5tDMnJYjae1bNTwfVbPCZPkFlwtPqGH8lY9yj1mqDbYAx8Vcse2KFV11jjJykETyBKuWqiMQ4SCseM1nuGcXi0dS59ttgE444YcBr8lI+zCq5u1rJdBM1HNMcHMeCegmfBeby0IJGOePyU37I6N7a9nme6Krh/63D5rqYf6uR5MfJ9IIiLe8giIgIiICIiAiIgIiICIiAiIgIiICIiAiIgIiIC5v9rbKzDSr0RJNJ9E6wS5jgfK+ukLVftFP/jsAzNUR4NcsMk6rMtmKN3iHJLPVtFGDXtVGnOTC4Fx8IW17M25egEgziCDIKwFLYzbjmvDnXn9o50w6/iJDx3hgSImIJV+x2e7UYG4NYA1owwGWep5lc3JeJ9T27OLHaPfr99trtj3RhhOa1e12drRUqMoNqNpC8+SBOUw3MmMcAcuk7DbWktGOKgssxzHotdb6ntsnHuvTAWO0Uq8XrK+iJ7rmiGzgZ09QMln68EDGTxylS6NnLsyfFU2qyiEvflKUrFemj72WMuukCTMeuCye4ew32Ku21OIc8AhtMYi68QSTxzj5qbaqWKy2zme21xwcAWHVpiI6YAx1WyM1q1iIYWwUtblaNupUal5ocNQD54qtRNkGaFH/aZ/aFLXUrO4iXEtGrTAiIqxEREBERAREQEREBERAREQEREBERAREQEREBarv60llGMr5nyw+a2pYfeyleszzq0hw8DB9CVryxuktuGdZIaFVpBrS52AA/gVjZNkv1JiBmP+1D2vtAl9yCWtAJ5k5eQUCy26s18ta6DhBn0XMrTbuTbUNytlnMwIlRade6SHNBDYkjmsRSr1ak3mEY+0ccOA4BTGFzRjdHUgJNNEW61LOUi0iQVjrdU4LGWS2w/uuBBMOAMgE68v+1JqVMSsL/gj8scT3lntgbKdUcLupN52d3QzwwC117+90W/fZ7tKkabqPaN7YOdUNOe9dMAOjUSDit+HFF51LR5Gacddw22lTDWhoyAAHQYBVoi6biiIiAiIgIiICIiAiIgIiICIiAiIgIiICIiAiIgK1aaAexzHZOaWnoRCuog47tXZ9yo9tQd5kNfmJAm69pGhB+Cx+yaLG17td7zRcBccM2mRM4YgiRyz6dZ3j2C20tkG7VaDcf8A/LuLT6fHmNayOa51KoLr2GCDjz8RqDwheC9Jxz/jr4M8ZI19tlZQsLRg+rUN2YF7E9boGPVQLZbbzjTs9FlKSRfIDnhstcDJkAyHDXTJQrOx7SIaMom8Y+CydNl0S6L3JS2SNdN8UrE97n9sPWsjab6d3ANmTqZnEnirNatAJ1KvbReJzzwjlqoNoqyV55iZZ1lYLoEqVsCwPp1jacWvLWinyaJdJHOfKFlNkbDhgtFcdyfuaZzqu0JHuDPn0zmuxJJzJkniV7vHxTHylzvMzRPwhvmxNqtrsnJ4we3geI5FZFc1stqdReKjTBGfMag8itop720vxtc3ngR8l6nPbEiiWDadKsPu3tdy1H7TipaAiIgIiICIiAiIgIiICIiAiIgIiICIiAiIgIiwO197bPQkXu0ePwsx83ZD48kGeXNvtGtQ/wAQ24zvU6c1nDg4gNBHKf6lD2pvraa5uUz2TTgAz2j1fn5QruxLEKlSq10kGhdJOJJLhjPGRKxtXlGmzHbhaJQbDtJhaO8OWKptu0Wge1isJXsF1zmuBD2G66CROodHPNG2ejBLrxdwJJXM3Wsu3EWtCI63uquJYJGhyAHGdVuu5W7V+K9fCkO80H/Uj8R4U/j0zt7obuduQ97YoNOA98jT9PHjlxWz7z24AdgzIQanTRvwPkvXhx8vlMdPD5Gbh8Kz39yxe1Lf21QuyaMKY/Lx6n6KIrb3Kg1ozI8YXrc5Rb6kM6kDzOPpKx1esXHHJVW+1teWhpBDSXOIxEgFoE5fiPkogMnkosJtlrlpDmkgjIgkEeIW07N3yqNwqtDxx9l30PotSYFeGAQdKsO8tnqYX7h4P7v9WXqstTqBwlpBHEGVySjRJWQs1J9Mywlp4gkfBB01Fpti3jrM/wAyKjfAO8CMPNbZZLS2owPYZB9OR5oi8iIgIiICIiAiIgIiICIiAiIgLEbW3io0JBN5/utxjqch8VrP2gbYLyLKw92R20a6lvSM+Z5LV3mUGV21vLWry2blP3G6/qOZ+HJaxanQpxarLWSSSMsvqivdkUDJe4Rh3eIHRZex7epWNtWvWmAwNY0Ree8nusaOJ9BJ0UOj7PVa7v8AUfuKTvdrsPmHNWVY3MQktm2I+ltBotNoBp1iXMu0XEC7N5jHhwJc4AgzhmcAsozdSi2oC57ngY9mbuPC89oEDlqtX3dZ2JJY+TVxeM4IGEAnDDMR+JvBTq1pcC0OJLiHSRgG6iWyROQ8CvRb/n1tbcxCV829a6iZdFO16dOiYAa5ohjMMTkIjT4BaXWrlxJJkkyTxJzWK2T3g6qfxmG/pGE+JE+SyDQtOSsVtNYn0tZ3G5VAqHbKQdngeI+HMclIesZWrGobrPZ1Pvchy56/HBVpricMIGGGXgplGhAV6zWOFeq4BQWg1XrLQvGT7OnNV2WzF0cFMqvazAyTo0Zn6DmVRR20YMbKpcKp5dFTFV+bhSb7rILvF5+QHVef4JvFxPEvefmqEPGJd5gLZNzbce0dTOTheHC8M/Mf2rXWUy3KCOEqdsB0WqlEiXGR1aR81EdDREUBERAREQEREBERAREQFC2ttBtCmXuzyaOJ0Cmrn+9m1+1rGkPZpa8Tk7wER5oNeqvL6jnuxc4k+JMn1+CFirbTwH88V7CqrBarYbn1+SlNaqqNLFBTZ6Wuixe+dAOsrhwcw/1AA+oWwgQFhN6hNmrRmGXh+0h3ySEW9l1Xdi2QNGukYEkwWxM3tJyx8oW16winZmMaHVopiAO4xoJcMI7obeyGmisbN2k98hrR2bpJkwZdGt3QyPHPJXt3bC91prVqoHcApUsZxOLz8B4ldfLfjj5/l5KU3bTY6FIANa0Q0AADgBgFecI+i9pBWq7C83R7P4jx5dOK5D2IFYmqS1vsfid7/Ifl+PTPIWWxhoUihZg0ZKQ7AII1aAFEptvuJPsNz5ngFXaCXG6FF2nUh9OztN0XTUquGYbN0AfmJmDpCCb/AI4uN2lAAMOfmARhDeJGU5dVfosDZ4nMnEk8SVZsrJEMAa0YDgI+J5DzCmts41lx10Hl9ZVHjXdf51VLn8j5t+qvChyXj6YQRHHkf50V3Zj/AL6kZ/1GeHeCpqiFRZP86l/uMx/cFEdRREUBERAREQEREBERAREQRNr2vsqNSoM2tJHXIesLlVcfj1GZ+K3LfvaDbraDXC/eD3gHFog3ZHOZ8FqlIwMR9FYCmZaF44KmytDZaMgcPHHyV5zEFDV63Ajy+nzVRavHtwPmPBBcJWM2yy9RqjjSeP6Sp5P1VmuyZHER54IrUtiVLtJuUmJmRIIMgRrAK2zZ9k7OmG6mXO/U4yVrm69G/wBm3HDvO09nTzhbi8L3+bf1Rowx7laJyGpwHTU/zipTGxEKBZXX6jjo03G/tzP/ACnyCyS8DeNVq1PgKu+qLhJyw8lQstK73jnC12y/eWq0VXTdaW0mxqGi8QOpefJZ7a9rFKk4nQLF7v2csptLsHGXuJ95/e8xKDN0QYGEAZDIBXmu/MPDFWKWOQ/cVekDNx6DD0GKD15/MfL/AKVuoRxd6/RVhozu+atVmt91vkEEWq4cT/PBXthtDrTREz94D5Y/JRnuj2QB0keiyG6dG9a6ZgYXnGBpdInzI81EdHREUBERAREQEREBERARFatVpbTaXvIa0ZkoOc70AG2VeEt87rZ9VFDRGB8DiPqlqHaV6j57rqjnNPEEyMFdpU2/hVVh2OLK10+y4G7qJGYB06H1WUYVC267s2tqSLrXC90Pdn1V+zPwRF8qhevKoJRXjDpwK8cMQvG5zxw/nqqqmqDG7rWW6a7scazmNnQNM4efostbapa1xHtZN/UcB6n0VVkphrRGsuPVxkqxasXsHu949SCB6XvNZ3tNp3KRGl3ZdmuMa3hgplyc5VNMwMlWQVir26BkF4Xc14QrNprBoPmgwO8Nbta1KgMi6+/9Lcfl6rI2Opelx9mSGDV0Z9Gzrqte2e81a9Z84wGNPAOJmOgatkoNGAAwAAA0EZIJIN7M4cBl56qRSgZAKikzVXYQU1JKtlVuVtyCPVWw7hU5qVX8GtaP3Ek/2ha9VK27cOjFF7veqR4NA+pUlGzoiKAiIgIiICIiAiIgLWd/bQ0UGsJN9zwWAflzJ5QfOFsy5dvBb+3rOd+EGGfpGXnifFBBo1cYOYyPFXHVbrmu0JuO5E5FeCzy38wxC9pNDwWuzIhw4cCFVXtp0W1KdRjsWuY5p8RCwm7loJpAOMvZ3H9WYT4gA+KnWi0lrcfaY4X+bTAv9PhisXYXBtoqgZOAd4iQT5FvkqM+7+fFUOK8vyF4XqCuMP5ovaxwHOF6xyoe7FvX0zQTFbYMZ4kn5D0VqvWgHwA8cPmq6dRBJc7BUCuor66s9sqJz6qx1tq4eC8Nb5qDaXl0NGpg+KxtaKxuWeOk3tFYe7OsXZwbw7+LhwEEALP2ZuUADrn5aLHiC/KAAAMM45rKUHAcApTetyyzceWq+oSG9V7Cp7YDiegK8dVJyHms2p45WahVT3KzVcgj2h2i6JuvQuWWkOLb3/I3h6ELndis7q1RrG5uMDlxPQDFdWo0g1rWjJoAHQCFJRWiIoCIiAiIgIiICIiDG7x1iyzVnNwNyPOB81y8Zx/M0RUT2K1UYCZ1Go6r1EELbQhl/wDE0R1BOII1C1jZ7y201KY9lpF2cwHC9E8JREGytdh4K5OKIiq2uMq0Xm8ERB5anmW/qJ8g5XWPKIghuqmSvH1CAiIr3ZzO0v3icMowzUDY1Sa7wYhlQhqIpMRJEzHputF8gFXpwKIsmK0HSqURBYeoNtqH1REGzfZ7RBdWcR3mhgbyDr0/2hbsiLEEREBERAREQf/Z" id="1474" name="Google Shape;1474;p9"/>
          <p:cNvSpPr/>
          <p:nvPr/>
        </p:nvSpPr>
        <p:spPr>
          <a:xfrm>
            <a:off x="1984375" y="160338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5" name="Google Shape;147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368" y="2443630"/>
            <a:ext cx="3390584" cy="2281514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76" name="Google Shape;1476;p9"/>
          <p:cNvGrpSpPr/>
          <p:nvPr/>
        </p:nvGrpSpPr>
        <p:grpSpPr>
          <a:xfrm>
            <a:off x="3898490" y="2068829"/>
            <a:ext cx="8083100" cy="937808"/>
            <a:chOff x="2486707" y="2325642"/>
            <a:chExt cx="6635902" cy="937808"/>
          </a:xfrm>
        </p:grpSpPr>
        <p:sp>
          <p:nvSpPr>
            <p:cNvPr id="1477" name="Google Shape;1477;p9"/>
            <p:cNvSpPr/>
            <p:nvPr/>
          </p:nvSpPr>
          <p:spPr>
            <a:xfrm>
              <a:off x="3010817" y="2412050"/>
              <a:ext cx="6111792" cy="750246"/>
            </a:xfrm>
            <a:custGeom>
              <a:rect b="b" l="l" r="r" t="t"/>
              <a:pathLst>
                <a:path extrusionOk="0" h="750246" w="5658575">
                  <a:moveTo>
                    <a:pt x="0" y="0"/>
                  </a:moveTo>
                  <a:lnTo>
                    <a:pt x="5658575" y="0"/>
                  </a:lnTo>
                  <a:lnTo>
                    <a:pt x="5658575" y="750246"/>
                  </a:lnTo>
                  <a:lnTo>
                    <a:pt x="0" y="750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1905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0800" lIns="595500" spcFirstLastPara="1" rIns="50800" wrap="square" tIns="508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Answer all the </a:t>
              </a:r>
              <a:r>
                <a:rPr b="1" i="0" lang="en-US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questions and provide comments throughout – ask questions of your AgilityHealth</a:t>
              </a:r>
              <a:r>
                <a:rPr b="1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® Facilitator</a:t>
              </a:r>
              <a:endParaRPr b="1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2486707" y="2325642"/>
              <a:ext cx="773206" cy="937808"/>
            </a:xfrm>
            <a:prstGeom prst="ellipse">
              <a:avLst/>
            </a:prstGeom>
            <a:solidFill>
              <a:srgbClr val="F2F2F2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9"/>
            <p:cNvSpPr txBox="1"/>
            <p:nvPr/>
          </p:nvSpPr>
          <p:spPr>
            <a:xfrm>
              <a:off x="2618995" y="2464184"/>
              <a:ext cx="432744" cy="64633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Arial Rounded"/>
                <a:buNone/>
              </a:pPr>
              <a:r>
                <a:rPr b="1" i="0" lang="en-US" sz="3600" u="none" cap="none" strike="noStrike">
                  <a:solidFill>
                    <a:schemeClr val="accent3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</a:t>
              </a:r>
              <a:endParaRPr/>
            </a:p>
          </p:txBody>
        </p:sp>
      </p:grpSp>
      <p:sp>
        <p:nvSpPr>
          <p:cNvPr id="1480" name="Google Shape;1480;p9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Team Member Responsibilities</a:t>
            </a:r>
            <a:endParaRPr b="1" i="1">
              <a:solidFill>
                <a:schemeClr val="accent4"/>
              </a:solidFill>
            </a:endParaRPr>
          </a:p>
        </p:txBody>
      </p:sp>
      <p:sp>
        <p:nvSpPr>
          <p:cNvPr id="1481" name="Google Shape;1481;p9"/>
          <p:cNvSpPr txBox="1"/>
          <p:nvPr/>
        </p:nvSpPr>
        <p:spPr>
          <a:xfrm>
            <a:off x="3953859" y="4287012"/>
            <a:ext cx="52586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 Rounded"/>
              <a:buNone/>
            </a:pPr>
            <a:r>
              <a:rPr b="1" i="0" lang="en-US" sz="3600" u="none" cap="none" strike="noStrike">
                <a:solidFill>
                  <a:schemeClr val="accent3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/>
          </a:p>
        </p:txBody>
      </p:sp>
      <p:sp>
        <p:nvSpPr>
          <p:cNvPr id="1482" name="Google Shape;1482;p9"/>
          <p:cNvSpPr txBox="1"/>
          <p:nvPr/>
        </p:nvSpPr>
        <p:spPr>
          <a:xfrm>
            <a:off x="3521821" y="1232820"/>
            <a:ext cx="6480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 Rounded"/>
              <a:buNone/>
            </a:pPr>
            <a:r>
              <a:rPr b="1" i="0" lang="en-US" sz="3600" u="none" cap="none" strike="noStrike">
                <a:solidFill>
                  <a:schemeClr val="accent3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/>
          </a:p>
        </p:txBody>
      </p:sp>
      <p:grpSp>
        <p:nvGrpSpPr>
          <p:cNvPr id="1483" name="Google Shape;1483;p9"/>
          <p:cNvGrpSpPr/>
          <p:nvPr/>
        </p:nvGrpSpPr>
        <p:grpSpPr>
          <a:xfrm>
            <a:off x="3959557" y="3123224"/>
            <a:ext cx="7076306" cy="937808"/>
            <a:chOff x="2716904" y="3418591"/>
            <a:chExt cx="6152867" cy="937808"/>
          </a:xfrm>
        </p:grpSpPr>
        <p:sp>
          <p:nvSpPr>
            <p:cNvPr id="1484" name="Google Shape;1484;p9"/>
            <p:cNvSpPr/>
            <p:nvPr/>
          </p:nvSpPr>
          <p:spPr>
            <a:xfrm>
              <a:off x="3245413" y="3500012"/>
              <a:ext cx="5624358" cy="750246"/>
            </a:xfrm>
            <a:custGeom>
              <a:rect b="b" l="l" r="r" t="t"/>
              <a:pathLst>
                <a:path extrusionOk="0" h="750246" w="5658575">
                  <a:moveTo>
                    <a:pt x="0" y="0"/>
                  </a:moveTo>
                  <a:lnTo>
                    <a:pt x="5658575" y="0"/>
                  </a:lnTo>
                  <a:lnTo>
                    <a:pt x="5658575" y="750246"/>
                  </a:lnTo>
                  <a:lnTo>
                    <a:pt x="0" y="7502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19050">
              <a:solidFill>
                <a:schemeClr val="l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50800" lIns="5955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1" i="0" lang="en-US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Be sure to  hit “submit” when you complete all the questions and create your login to access the results</a:t>
              </a:r>
              <a:endParaRPr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2716904" y="3418591"/>
              <a:ext cx="818926" cy="937808"/>
            </a:xfrm>
            <a:prstGeom prst="ellipse">
              <a:avLst/>
            </a:prstGeom>
            <a:solidFill>
              <a:srgbClr val="F2F2F2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9"/>
            <p:cNvSpPr txBox="1"/>
            <p:nvPr/>
          </p:nvSpPr>
          <p:spPr>
            <a:xfrm>
              <a:off x="2869809" y="3551969"/>
              <a:ext cx="513116" cy="64633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Arial Rounded"/>
                <a:buNone/>
              </a:pPr>
              <a:r>
                <a:rPr b="1" i="0" lang="en-US" sz="3600" u="none" cap="none" strike="noStrike">
                  <a:solidFill>
                    <a:schemeClr val="accent3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3</a:t>
              </a:r>
              <a:endParaRPr/>
            </a:p>
          </p:txBody>
        </p:sp>
      </p:grpSp>
      <p:sp>
        <p:nvSpPr>
          <p:cNvPr id="1487" name="Google Shape;1487;p9"/>
          <p:cNvSpPr/>
          <p:nvPr/>
        </p:nvSpPr>
        <p:spPr>
          <a:xfrm>
            <a:off x="3830691" y="5242387"/>
            <a:ext cx="6045751" cy="750246"/>
          </a:xfrm>
          <a:custGeom>
            <a:rect b="b" l="l" r="r" t="t"/>
            <a:pathLst>
              <a:path extrusionOk="0" h="750246" w="6088709">
                <a:moveTo>
                  <a:pt x="0" y="0"/>
                </a:moveTo>
                <a:lnTo>
                  <a:pt x="6088709" y="0"/>
                </a:lnTo>
                <a:lnTo>
                  <a:pt x="6088709" y="750246"/>
                </a:lnTo>
                <a:lnTo>
                  <a:pt x="0" y="7502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800" lIns="5955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Collaborate as a team to r</a:t>
            </a: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eview, prioritize and manage the growth backlog each sprint</a:t>
            </a:r>
            <a:endParaRPr/>
          </a:p>
        </p:txBody>
      </p:sp>
      <p:sp>
        <p:nvSpPr>
          <p:cNvPr id="1488" name="Google Shape;1488;p9"/>
          <p:cNvSpPr/>
          <p:nvPr/>
        </p:nvSpPr>
        <p:spPr>
          <a:xfrm>
            <a:off x="3361786" y="5148606"/>
            <a:ext cx="937808" cy="937808"/>
          </a:xfrm>
          <a:prstGeom prst="ellipse">
            <a:avLst/>
          </a:prstGeom>
          <a:solidFill>
            <a:schemeClr val="lt2"/>
          </a:solidFill>
          <a:ln cap="flat" cmpd="sng" w="127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9" name="Google Shape;1489;p9"/>
          <p:cNvSpPr txBox="1"/>
          <p:nvPr/>
        </p:nvSpPr>
        <p:spPr>
          <a:xfrm>
            <a:off x="3526817" y="5276739"/>
            <a:ext cx="52586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rial Rounded"/>
              <a:buNone/>
            </a:pPr>
            <a:r>
              <a:rPr b="1" i="0" lang="en-US" sz="3600" u="none" cap="none" strike="noStrike">
                <a:solidFill>
                  <a:schemeClr val="accent3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6" name="Google Shape;149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3190" y="1049376"/>
            <a:ext cx="5045620" cy="3129713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10"/>
          <p:cNvSpPr txBox="1"/>
          <p:nvPr/>
        </p:nvSpPr>
        <p:spPr>
          <a:xfrm>
            <a:off x="6089755" y="3985780"/>
            <a:ext cx="3096344" cy="646331"/>
          </a:xfrm>
          <a:prstGeom prst="rect">
            <a:avLst/>
          </a:prstGeom>
          <a:solidFill>
            <a:srgbClr val="D4F2D9"/>
          </a:solidFill>
          <a:ln cap="flat" cmpd="sng" w="9525">
            <a:solidFill>
              <a:srgbClr val="ACE4B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can continuously improve our way of working</a:t>
            </a:r>
            <a:endParaRPr/>
          </a:p>
        </p:txBody>
      </p:sp>
      <p:sp>
        <p:nvSpPr>
          <p:cNvPr id="1498" name="Google Shape;1498;p10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Moving Towards A Growth Mindset</a:t>
            </a:r>
            <a:endParaRPr/>
          </a:p>
        </p:txBody>
      </p:sp>
      <p:sp>
        <p:nvSpPr>
          <p:cNvPr id="1499" name="Google Shape;1499;p10"/>
          <p:cNvSpPr txBox="1"/>
          <p:nvPr/>
        </p:nvSpPr>
        <p:spPr>
          <a:xfrm>
            <a:off x="2993411" y="3985779"/>
            <a:ext cx="3096344" cy="646331"/>
          </a:xfrm>
          <a:prstGeom prst="rect">
            <a:avLst/>
          </a:prstGeom>
          <a:solidFill>
            <a:srgbClr val="D53731">
              <a:alpha val="37647"/>
            </a:srgbClr>
          </a:solidFill>
          <a:ln cap="flat" cmpd="sng" w="9525">
            <a:solidFill>
              <a:srgbClr val="F477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doing the best we can and have no time for growth</a:t>
            </a:r>
            <a:endParaRPr/>
          </a:p>
        </p:txBody>
      </p:sp>
      <p:sp>
        <p:nvSpPr>
          <p:cNvPr id="1500" name="Google Shape;1500;p10"/>
          <p:cNvSpPr/>
          <p:nvPr/>
        </p:nvSpPr>
        <p:spPr>
          <a:xfrm>
            <a:off x="2693430" y="4725144"/>
            <a:ext cx="6792649" cy="1721513"/>
          </a:xfrm>
          <a:prstGeom prst="roundRect">
            <a:avLst>
              <a:gd fmla="val 16667" name="adj"/>
            </a:avLst>
          </a:prstGeom>
          <a:solidFill>
            <a:srgbClr val="00B050"/>
          </a:soli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Strategic Retrospectives help a team adopt a Growth Mindset.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 order to have a Growth Mindset, the team must make </a:t>
            </a:r>
            <a:r>
              <a:rPr b="1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time and space </a:t>
            </a: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Intentional Growth.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11"/>
          <p:cNvSpPr txBox="1"/>
          <p:nvPr>
            <p:ph idx="1" type="body"/>
          </p:nvPr>
        </p:nvSpPr>
        <p:spPr>
          <a:xfrm>
            <a:off x="3160435" y="2827017"/>
            <a:ext cx="8686800" cy="921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/>
              <a:t>TeamHealth® Radar Demo</a:t>
            </a:r>
            <a:endParaRPr/>
          </a:p>
        </p:txBody>
      </p:sp>
      <p:sp>
        <p:nvSpPr>
          <p:cNvPr id="1507" name="Google Shape;1507;p11"/>
          <p:cNvSpPr/>
          <p:nvPr/>
        </p:nvSpPr>
        <p:spPr>
          <a:xfrm>
            <a:off x="3159231" y="4437112"/>
            <a:ext cx="587353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Members will take together as a team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responses are anonymous</a:t>
            </a:r>
            <a:endParaRPr/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Facilitated by a certified 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AgilityHealth®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Facilitator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2"/>
          <p:cNvSpPr txBox="1"/>
          <p:nvPr>
            <p:ph type="title"/>
          </p:nvPr>
        </p:nvSpPr>
        <p:spPr>
          <a:xfrm>
            <a:off x="365760" y="222725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alibri"/>
              <a:buNone/>
            </a:pPr>
            <a:r>
              <a:rPr lang="en-US" sz="3733"/>
              <a:t>TeamHealth® Radar</a:t>
            </a:r>
            <a:endParaRPr/>
          </a:p>
        </p:txBody>
      </p:sp>
      <p:pic>
        <p:nvPicPr>
          <p:cNvPr id="1513" name="Google Shape;1513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9755" y="0"/>
            <a:ext cx="5861404" cy="65266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14" name="Google Shape;1514;p12"/>
          <p:cNvGraphicFramePr/>
          <p:nvPr/>
        </p:nvGraphicFramePr>
        <p:xfrm>
          <a:off x="365760" y="10527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{270B1733-73DB-428E-82F9-88E101D7BDAD}</a:tableStyleId>
              </a:tblPr>
              <a:tblGrid>
                <a:gridCol w="5724000"/>
              </a:tblGrid>
              <a:tr h="178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cap="none" strike="noStrike">
                          <a:solidFill>
                            <a:srgbClr val="2C2C2D"/>
                          </a:solidFill>
                        </a:rPr>
                        <a:t>Purpose: </a:t>
                      </a:r>
                      <a:r>
                        <a:rPr b="0" i="0" lang="en-US" sz="2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Our most popular &amp; powerful benchmark for measuring the health of Agile teams across 5 dimensions:  Clarity, Performance, Leadership, Culture and Foundation.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t/>
                      </a:r>
                      <a:endParaRPr b="0" sz="2100">
                        <a:solidFill>
                          <a:schemeClr val="dk2"/>
                        </a:solidFill>
                      </a:endParaRPr>
                    </a:p>
                  </a:txBody>
                  <a:tcPr marT="60950" marB="60950" marR="121925" marL="121925">
                    <a:solidFill>
                      <a:schemeClr val="lt1"/>
                    </a:solidFill>
                  </a:tcPr>
                </a:tc>
              </a:tr>
              <a:tr h="1368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D"/>
                        </a:buClr>
                        <a:buSzPts val="2400"/>
                        <a:buFont typeface="Calibri"/>
                        <a:buNone/>
                      </a:pPr>
                      <a:r>
                        <a:rPr b="1" lang="en-US" sz="2400">
                          <a:solidFill>
                            <a:srgbClr val="2C2C2D"/>
                          </a:solidFill>
                        </a:rPr>
                        <a:t>Who? </a:t>
                      </a:r>
                      <a:r>
                        <a:rPr b="0" i="0" lang="en-US" sz="2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Typically completed by the Agile team members: Product Owners, ScrumMasters, Technical Leads, &amp; Team Members.</a:t>
                      </a:r>
                      <a:endParaRPr sz="2100"/>
                    </a:p>
                  </a:txBody>
                  <a:tcPr marT="60950" marB="60950" marR="121925" marL="121925">
                    <a:solidFill>
                      <a:schemeClr val="lt1"/>
                    </a:solidFill>
                  </a:tcPr>
                </a:tc>
              </a:tr>
              <a:tr h="1463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C2C2D"/>
                        </a:buClr>
                        <a:buSzPts val="2400"/>
                        <a:buFont typeface="Calibri"/>
                        <a:buNone/>
                      </a:pPr>
                      <a:r>
                        <a:rPr b="1" lang="en-US" sz="2400">
                          <a:solidFill>
                            <a:srgbClr val="2C2C2D"/>
                          </a:solidFill>
                        </a:rPr>
                        <a:t>Pain Points? </a:t>
                      </a:r>
                      <a:r>
                        <a:rPr lang="en-US" sz="2100"/>
                        <a:t>Team practices not mature or Agile, low predictability and accountability,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r>
                        <a:rPr lang="en-US" sz="2100"/>
                        <a:t>lack of confidence and value delivered, lack of upfront planning (quarterly, monthly, weekly)...</a:t>
                      </a:r>
                      <a:endParaRPr/>
                    </a:p>
                  </a:txBody>
                  <a:tcPr marT="60950" marB="60950" marR="121925" marL="12192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515" name="Google Shape;1515;p12"/>
          <p:cNvSpPr txBox="1"/>
          <p:nvPr/>
        </p:nvSpPr>
        <p:spPr>
          <a:xfrm>
            <a:off x="365760" y="5844397"/>
            <a:ext cx="367240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Preview TeamHealth 2.5 Qualitative Questions</a:t>
            </a:r>
            <a:endParaRPr sz="14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Preview TeamHealth 2.5 Quantitative Questions</a:t>
            </a:r>
            <a:endParaRPr sz="14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13"/>
          <p:cNvSpPr txBox="1"/>
          <p:nvPr/>
        </p:nvSpPr>
        <p:spPr>
          <a:xfrm>
            <a:off x="5262394" y="2041780"/>
            <a:ext cx="6594246" cy="4627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Confidence - Qualitative:</a:t>
            </a:r>
            <a:endParaRPr/>
          </a:p>
          <a:p>
            <a:pPr indent="-234950" lvl="0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Owner’s confidence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 that the team has the right knowledge, skills, motivation, and tools to meet the current goals.</a:t>
            </a:r>
            <a:endParaRPr/>
          </a:p>
          <a:p>
            <a:pPr indent="-2349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Member’s confidence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 that the team has the right knowledge, skills, motivation, and tools to meet the current goals.</a:t>
            </a:r>
            <a:endParaRPr/>
          </a:p>
          <a:p>
            <a:pPr indent="-2349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Stakeholders confidence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level, they will receive a 2 question survey the week leading up to your team strategic retrospective that asks: </a:t>
            </a:r>
            <a:endParaRPr/>
          </a:p>
          <a:p>
            <a:pPr indent="-234950" lvl="1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confidence level that the team will meet or exceed the current goals.</a:t>
            </a:r>
            <a:endParaRPr/>
          </a:p>
          <a:p>
            <a:pPr indent="-234950" lvl="1" marL="8001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Likelihood to recommend team on a scale of 1 to 10.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Measurements - Quantitative:</a:t>
            </a:r>
            <a:endParaRPr/>
          </a:p>
          <a:p>
            <a:pPr indent="-2286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Predictable Delivery</a:t>
            </a:r>
            <a:endParaRPr/>
          </a:p>
          <a:p>
            <a:pPr indent="-2286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To Market</a:t>
            </a:r>
            <a:endParaRPr/>
          </a:p>
          <a:p>
            <a:pPr indent="-2286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 Delivery</a:t>
            </a:r>
            <a:endParaRPr/>
          </a:p>
          <a:p>
            <a:pPr indent="-2286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/>
          </a:p>
          <a:p>
            <a:pPr indent="-2286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Response To Change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3" name="Google Shape;152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392" y="1342177"/>
            <a:ext cx="3857424" cy="42470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4" name="Google Shape;1524;p13"/>
          <p:cNvCxnSpPr/>
          <p:nvPr/>
        </p:nvCxnSpPr>
        <p:spPr>
          <a:xfrm flipH="1">
            <a:off x="3215680" y="1552766"/>
            <a:ext cx="1122065" cy="835686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525" name="Google Shape;1525;p13"/>
          <p:cNvCxnSpPr/>
          <p:nvPr/>
        </p:nvCxnSpPr>
        <p:spPr>
          <a:xfrm>
            <a:off x="4636200" y="1403161"/>
            <a:ext cx="540188" cy="729655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26" name="Google Shape;1526;p13"/>
          <p:cNvSpPr/>
          <p:nvPr/>
        </p:nvSpPr>
        <p:spPr>
          <a:xfrm>
            <a:off x="3925762" y="1129458"/>
            <a:ext cx="7426822" cy="658368"/>
          </a:xfrm>
          <a:prstGeom prst="roundRect">
            <a:avLst>
              <a:gd fmla="val 16667" name="adj"/>
            </a:avLst>
          </a:prstGeom>
          <a:solidFill>
            <a:srgbClr val="D4F2D9"/>
          </a:solidFill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Performance metrics are both qualitative and quantitative </a:t>
            </a:r>
            <a:r>
              <a:rPr lang="en-US" sz="18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– the quantitative questions are</a:t>
            </a:r>
            <a:r>
              <a:rPr b="0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 answered by the ScrumMaster and/or Product Owner. </a:t>
            </a:r>
            <a:endParaRPr/>
          </a:p>
        </p:txBody>
      </p:sp>
      <p:sp>
        <p:nvSpPr>
          <p:cNvPr id="1527" name="Google Shape;1527;p13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TeamHealth® | Performance Dimension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2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Purpose &amp; Agenda</a:t>
            </a:r>
            <a:endParaRPr/>
          </a:p>
        </p:txBody>
      </p:sp>
      <p:sp>
        <p:nvSpPr>
          <p:cNvPr id="1173" name="Google Shape;1173;p2"/>
          <p:cNvSpPr txBox="1"/>
          <p:nvPr>
            <p:ph idx="1" type="body"/>
          </p:nvPr>
        </p:nvSpPr>
        <p:spPr>
          <a:xfrm>
            <a:off x="472191" y="1408177"/>
            <a:ext cx="11235128" cy="4782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B8838"/>
              </a:buClr>
              <a:buSzPts val="2590"/>
              <a:buNone/>
            </a:pPr>
            <a:r>
              <a:rPr b="1" lang="en-US" sz="2590">
                <a:solidFill>
                  <a:srgbClr val="2B8838"/>
                </a:solidFill>
              </a:rPr>
              <a:t>Purpose</a:t>
            </a:r>
            <a:endParaRPr/>
          </a:p>
          <a:p>
            <a:pPr indent="0" lvl="1" marL="4572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/>
              <a:t>To provide an introduction to the AgilityHealth® TeamHealth program so that you understand your role during and after the TeamHealth® Retrospective.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25"/>
              <a:buNone/>
            </a:pPr>
            <a:r>
              <a:t/>
            </a:r>
            <a:endParaRPr i="1" sz="925"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2B8838"/>
              </a:buClr>
              <a:buSzPts val="2590"/>
              <a:buNone/>
            </a:pPr>
            <a:r>
              <a:rPr b="1" lang="en-US" sz="2590">
                <a:solidFill>
                  <a:srgbClr val="2B8838"/>
                </a:solidFill>
              </a:rPr>
              <a:t>Agenda</a:t>
            </a:r>
            <a:endParaRPr sz="2590"/>
          </a:p>
          <a:p>
            <a:pPr indent="-228594" lvl="1" marL="685783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Noto Sans Symbols"/>
              <a:buChar char="▪"/>
            </a:pPr>
            <a:r>
              <a:rPr lang="en-US" sz="2590"/>
              <a:t>What is AgilityHealth®</a:t>
            </a:r>
            <a:endParaRPr/>
          </a:p>
          <a:p>
            <a:pPr indent="-228594" lvl="1" marL="685783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Noto Sans Symbols"/>
              <a:buChar char="▪"/>
            </a:pPr>
            <a:r>
              <a:rPr lang="en-US" sz="2590"/>
              <a:t>The Strategic Retrospective Process for Teams</a:t>
            </a:r>
            <a:endParaRPr/>
          </a:p>
          <a:p>
            <a:pPr indent="-228594" lvl="1" marL="685783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Noto Sans Symbols"/>
              <a:buChar char="▪"/>
            </a:pPr>
            <a:r>
              <a:rPr lang="en-US" sz="2590"/>
              <a:t>Demo of the AgilityHealth® TeamHealth® Radar</a:t>
            </a:r>
            <a:endParaRPr/>
          </a:p>
          <a:p>
            <a:pPr indent="-228594" lvl="1" marL="685783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Noto Sans Symbols"/>
              <a:buChar char="▪"/>
            </a:pPr>
            <a:r>
              <a:rPr lang="en-US" sz="2590"/>
              <a:t>AgilityHealth®</a:t>
            </a:r>
            <a:r>
              <a:rPr lang="en-US" sz="2775"/>
              <a:t>:</a:t>
            </a:r>
            <a:r>
              <a:rPr lang="en-US" sz="2590"/>
              <a:t> What do I do now that the strategic retro is done?</a:t>
            </a:r>
            <a:endParaRPr/>
          </a:p>
          <a:p>
            <a:pPr indent="-228594" lvl="2" marL="1142971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Noto Sans Symbols"/>
              <a:buChar char="▪"/>
            </a:pPr>
            <a:r>
              <a:rPr lang="en-US" sz="2220"/>
              <a:t>Creating and Managing Growth Items</a:t>
            </a:r>
            <a:endParaRPr/>
          </a:p>
          <a:p>
            <a:pPr indent="-228594" lvl="2" marL="1142971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Noto Sans Symbols"/>
              <a:buChar char="▪"/>
            </a:pPr>
            <a:r>
              <a:rPr lang="en-US" sz="2220"/>
              <a:t>Leveraging the Growth Portal</a:t>
            </a:r>
            <a:endParaRPr/>
          </a:p>
          <a:p>
            <a:pPr indent="0" lvl="1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259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14"/>
          <p:cNvSpPr/>
          <p:nvPr/>
        </p:nvSpPr>
        <p:spPr>
          <a:xfrm>
            <a:off x="7833408" y="4058287"/>
            <a:ext cx="365185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Performance Quantitative Questions </a:t>
            </a:r>
            <a:br>
              <a:rPr b="1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Only ScrumMaster and/or Product Owners answer the </a:t>
            </a:r>
            <a:r>
              <a:rPr lang="en-US" sz="18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0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 quantitative questions for Performance.  </a:t>
            </a:r>
            <a:endParaRPr/>
          </a:p>
        </p:txBody>
      </p:sp>
      <p:sp>
        <p:nvSpPr>
          <p:cNvPr id="1535" name="Google Shape;1535;p14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Which Roles Receive Which Performance Questions*? </a:t>
            </a:r>
            <a:endParaRPr/>
          </a:p>
        </p:txBody>
      </p:sp>
      <p:sp>
        <p:nvSpPr>
          <p:cNvPr id="1536" name="Google Shape;1536;p14"/>
          <p:cNvSpPr/>
          <p:nvPr/>
        </p:nvSpPr>
        <p:spPr>
          <a:xfrm>
            <a:off x="7143463" y="4134487"/>
            <a:ext cx="330740" cy="343710"/>
          </a:xfrm>
          <a:prstGeom prst="roundRect">
            <a:avLst>
              <a:gd fmla="val 16667" name="adj"/>
            </a:avLst>
          </a:prstGeom>
          <a:solidFill>
            <a:srgbClr val="FFFF00">
              <a:alpha val="24705"/>
            </a:srgbClr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7" name="Google Shape;1537;p14"/>
          <p:cNvSpPr/>
          <p:nvPr/>
        </p:nvSpPr>
        <p:spPr>
          <a:xfrm>
            <a:off x="7143463" y="2797894"/>
            <a:ext cx="330740" cy="343710"/>
          </a:xfrm>
          <a:prstGeom prst="roundRect">
            <a:avLst>
              <a:gd fmla="val 16667" name="adj"/>
            </a:avLst>
          </a:prstGeom>
          <a:solidFill>
            <a:srgbClr val="FF0000">
              <a:alpha val="24705"/>
            </a:srgbClr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8" name="Google Shape;1538;p14"/>
          <p:cNvSpPr/>
          <p:nvPr/>
        </p:nvSpPr>
        <p:spPr>
          <a:xfrm>
            <a:off x="7143463" y="1429742"/>
            <a:ext cx="330740" cy="343710"/>
          </a:xfrm>
          <a:prstGeom prst="roundRect">
            <a:avLst>
              <a:gd fmla="val 16667" name="adj"/>
            </a:avLst>
          </a:prstGeom>
          <a:solidFill>
            <a:srgbClr val="0070C0">
              <a:alpha val="24705"/>
            </a:srgbClr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9" name="Google Shape;1539;p14"/>
          <p:cNvSpPr/>
          <p:nvPr/>
        </p:nvSpPr>
        <p:spPr>
          <a:xfrm>
            <a:off x="7881033" y="1353542"/>
            <a:ext cx="365185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Product Owner Confidence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Only the Product Owner receives the Product Owner confidence question.</a:t>
            </a:r>
            <a:endParaRPr/>
          </a:p>
        </p:txBody>
      </p:sp>
      <p:sp>
        <p:nvSpPr>
          <p:cNvPr id="1540" name="Google Shape;1540;p14"/>
          <p:cNvSpPr/>
          <p:nvPr/>
        </p:nvSpPr>
        <p:spPr>
          <a:xfrm>
            <a:off x="7881033" y="2721694"/>
            <a:ext cx="365185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Stakeholder Confidence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Only the Stakeholder(s) receive the Stakeholder confidence questions.</a:t>
            </a:r>
            <a:endParaRPr/>
          </a:p>
        </p:txBody>
      </p:sp>
      <p:pic>
        <p:nvPicPr>
          <p:cNvPr id="1541" name="Google Shape;154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99549"/>
            <a:ext cx="6074229" cy="5374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15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AgilityHealth® Continuous Improvement Model</a:t>
            </a:r>
            <a:endParaRPr/>
          </a:p>
        </p:txBody>
      </p:sp>
      <p:pic>
        <p:nvPicPr>
          <p:cNvPr id="1548" name="Google Shape;154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6656" y="483961"/>
            <a:ext cx="7223760" cy="6529558"/>
          </a:xfrm>
          <a:prstGeom prst="rect">
            <a:avLst/>
          </a:prstGeom>
          <a:noFill/>
          <a:ln>
            <a:noFill/>
          </a:ln>
        </p:spPr>
      </p:pic>
      <p:sp>
        <p:nvSpPr>
          <p:cNvPr id="1549" name="Google Shape;1549;p15"/>
          <p:cNvSpPr/>
          <p:nvPr/>
        </p:nvSpPr>
        <p:spPr>
          <a:xfrm>
            <a:off x="4295800" y="1144008"/>
            <a:ext cx="504056" cy="658425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7030A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0" name="Google Shape;1550;p15"/>
          <p:cNvSpPr txBox="1"/>
          <p:nvPr/>
        </p:nvSpPr>
        <p:spPr>
          <a:xfrm>
            <a:off x="2333784" y="1268760"/>
            <a:ext cx="16739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Org Leaders</a:t>
            </a:r>
            <a:endParaRPr/>
          </a:p>
        </p:txBody>
      </p:sp>
      <p:sp>
        <p:nvSpPr>
          <p:cNvPr id="1551" name="Google Shape;1551;p15"/>
          <p:cNvSpPr txBox="1"/>
          <p:nvPr/>
        </p:nvSpPr>
        <p:spPr>
          <a:xfrm>
            <a:off x="579783" y="4461500"/>
            <a:ext cx="2892287" cy="1415772"/>
          </a:xfrm>
          <a:prstGeom prst="rect">
            <a:avLst/>
          </a:prstGeom>
          <a:solidFill>
            <a:srgbClr val="9281BC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‘If you want to teams to align and achieve outcomes, you’ll need to hear their voice and remove obstacles.” </a:t>
            </a:r>
            <a:b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i="1" lang="en-US"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– Sally Elatta</a:t>
            </a:r>
            <a:endParaRPr i="1"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2" name="Google Shape;1552;p15"/>
          <p:cNvSpPr txBox="1"/>
          <p:nvPr/>
        </p:nvSpPr>
        <p:spPr>
          <a:xfrm>
            <a:off x="9878409" y="4739660"/>
            <a:ext cx="219425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53731"/>
                </a:solidFill>
                <a:latin typeface="Calibri"/>
                <a:ea typeface="Calibri"/>
                <a:cs typeface="Calibri"/>
                <a:sym typeface="Calibri"/>
              </a:rPr>
              <a:t>Teams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53731"/>
                </a:solidFill>
                <a:latin typeface="Calibri"/>
                <a:ea typeface="Calibri"/>
                <a:cs typeface="Calibri"/>
                <a:sym typeface="Calibri"/>
              </a:rPr>
              <a:t>Scrum Masters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D53731"/>
                </a:solidFill>
                <a:latin typeface="Calibri"/>
                <a:ea typeface="Calibri"/>
                <a:cs typeface="Calibri"/>
                <a:sym typeface="Calibri"/>
              </a:rPr>
              <a:t>Product Owners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D537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53" name="Google Shape;1553;p15"/>
          <p:cNvCxnSpPr/>
          <p:nvPr/>
        </p:nvCxnSpPr>
        <p:spPr>
          <a:xfrm rot="10800000">
            <a:off x="7335104" y="4365104"/>
            <a:ext cx="1929248" cy="804282"/>
          </a:xfrm>
          <a:prstGeom prst="straightConnector1">
            <a:avLst/>
          </a:prstGeom>
          <a:noFill/>
          <a:ln cap="flat" cmpd="sng" w="76200">
            <a:solidFill>
              <a:srgbClr val="D5373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554" name="Google Shape;1554;p15"/>
          <p:cNvSpPr/>
          <p:nvPr/>
        </p:nvSpPr>
        <p:spPr>
          <a:xfrm>
            <a:off x="2279576" y="1916832"/>
            <a:ext cx="295232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Agile Coaches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Managers</a:t>
            </a:r>
            <a:endParaRPr/>
          </a:p>
        </p:txBody>
      </p:sp>
      <p:sp>
        <p:nvSpPr>
          <p:cNvPr id="1555" name="Google Shape;1555;p15"/>
          <p:cNvSpPr/>
          <p:nvPr/>
        </p:nvSpPr>
        <p:spPr>
          <a:xfrm>
            <a:off x="4295800" y="1978487"/>
            <a:ext cx="504056" cy="658425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6" name="Google Shape;1556;p15"/>
          <p:cNvSpPr/>
          <p:nvPr/>
        </p:nvSpPr>
        <p:spPr>
          <a:xfrm>
            <a:off x="9351328" y="4869160"/>
            <a:ext cx="504056" cy="864096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D5373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16"/>
          <p:cNvSpPr txBox="1"/>
          <p:nvPr>
            <p:ph type="title"/>
          </p:nvPr>
        </p:nvSpPr>
        <p:spPr>
          <a:xfrm>
            <a:off x="472191" y="250251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alibri"/>
              <a:buNone/>
            </a:pPr>
            <a:r>
              <a:rPr lang="en-US" sz="3733"/>
              <a:t>Roles and Jobs To Be Done</a:t>
            </a:r>
            <a:endParaRPr/>
          </a:p>
        </p:txBody>
      </p:sp>
      <p:pic>
        <p:nvPicPr>
          <p:cNvPr id="1562" name="Google Shape;1562;p16"/>
          <p:cNvPicPr preferRelativeResize="0"/>
          <p:nvPr/>
        </p:nvPicPr>
        <p:blipFill rotWithShape="1">
          <a:blip r:embed="rId3">
            <a:alphaModFix/>
          </a:blip>
          <a:srcRect b="-263" l="0" r="0" t="0"/>
          <a:stretch/>
        </p:blipFill>
        <p:spPr>
          <a:xfrm>
            <a:off x="9374878" y="1340768"/>
            <a:ext cx="1783997" cy="178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Google Shape;156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1612" y="1343784"/>
            <a:ext cx="1783080" cy="178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Google Shape;156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53" y="1340768"/>
            <a:ext cx="1783080" cy="178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44668" y="1343784"/>
            <a:ext cx="1783080" cy="178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77909" y="1343784"/>
            <a:ext cx="1783080" cy="1783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7" name="Google Shape;1567;p16"/>
          <p:cNvGrpSpPr/>
          <p:nvPr/>
        </p:nvGrpSpPr>
        <p:grpSpPr>
          <a:xfrm>
            <a:off x="838201" y="1340769"/>
            <a:ext cx="1793251" cy="4499677"/>
            <a:chOff x="838200" y="1924935"/>
            <a:chExt cx="1793251" cy="3970423"/>
          </a:xfrm>
        </p:grpSpPr>
        <p:sp>
          <p:nvSpPr>
            <p:cNvPr id="1568" name="Google Shape;1568;p16"/>
            <p:cNvSpPr/>
            <p:nvPr/>
          </p:nvSpPr>
          <p:spPr>
            <a:xfrm>
              <a:off x="841665" y="3303528"/>
              <a:ext cx="1787831" cy="404487"/>
            </a:xfrm>
            <a:prstGeom prst="rect">
              <a:avLst/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Org Leaders</a:t>
              </a:r>
              <a:endParaRPr/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842737" y="1924935"/>
              <a:ext cx="1783997" cy="3939327"/>
            </a:xfrm>
            <a:prstGeom prst="rect">
              <a:avLst/>
            </a:prstGeom>
            <a:noFill/>
            <a:ln cap="flat" cmpd="sng" w="15875">
              <a:solidFill>
                <a:srgbClr val="2A8436">
                  <a:alpha val="6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16"/>
            <p:cNvSpPr txBox="1"/>
            <p:nvPr/>
          </p:nvSpPr>
          <p:spPr>
            <a:xfrm>
              <a:off x="838200" y="3722752"/>
              <a:ext cx="1793251" cy="21726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117472" lvl="0" marL="117472" marR="0" rtl="0" algn="l"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351"/>
                <a:buFont typeface="Arial"/>
                <a:buChar char="•"/>
              </a:pPr>
              <a:r>
                <a:rPr lang="en-US" sz="14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Remove Organizational and/or Enterprise obstacles</a:t>
              </a:r>
              <a:endParaRPr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117472" lvl="0" marL="117472" marR="0" rtl="0" algn="l"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351"/>
                <a:buFont typeface="Arial"/>
                <a:buChar char="•"/>
              </a:pPr>
              <a:r>
                <a:rPr lang="en-US" sz="14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Visibility into  organization health and performance</a:t>
              </a:r>
              <a:endParaRPr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117472" lvl="0" marL="117472" marR="0" rtl="0" algn="l"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351"/>
                <a:buFont typeface="Arial"/>
                <a:buChar char="•"/>
              </a:pPr>
              <a:r>
                <a:rPr lang="en-US" sz="14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Define business outcomes and measure results</a:t>
              </a:r>
              <a:endParaRPr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571" name="Google Shape;1571;p16"/>
          <p:cNvGrpSpPr/>
          <p:nvPr/>
        </p:nvGrpSpPr>
        <p:grpSpPr>
          <a:xfrm>
            <a:off x="2970919" y="1340769"/>
            <a:ext cx="1792527" cy="4464436"/>
            <a:chOff x="2970919" y="1924935"/>
            <a:chExt cx="1792526" cy="3939327"/>
          </a:xfrm>
        </p:grpSpPr>
        <p:sp>
          <p:nvSpPr>
            <p:cNvPr id="1572" name="Google Shape;1572;p16"/>
            <p:cNvSpPr/>
            <p:nvPr/>
          </p:nvSpPr>
          <p:spPr>
            <a:xfrm>
              <a:off x="2975533" y="3307133"/>
              <a:ext cx="1787833" cy="404957"/>
            </a:xfrm>
            <a:prstGeom prst="rect">
              <a:avLst/>
            </a:prstGeom>
            <a:solidFill>
              <a:srgbClr val="9281B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Agile Coaches</a:t>
              </a:r>
              <a:endParaRPr/>
            </a:p>
          </p:txBody>
        </p:sp>
        <p:sp>
          <p:nvSpPr>
            <p:cNvPr id="1573" name="Google Shape;1573;p16"/>
            <p:cNvSpPr txBox="1"/>
            <p:nvPr/>
          </p:nvSpPr>
          <p:spPr>
            <a:xfrm>
              <a:off x="2980066" y="3824949"/>
              <a:ext cx="1783379" cy="1412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117472" lvl="0" marL="117472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Multi-team roll </a:t>
              </a:r>
              <a:b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up analysis</a:t>
              </a:r>
              <a:endParaRPr/>
            </a:p>
            <a:p>
              <a:pPr indent="-117472" lvl="0" marL="117472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Coaching the </a:t>
              </a:r>
              <a:b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target teams</a:t>
              </a:r>
              <a:endParaRPr/>
            </a:p>
            <a:p>
              <a:pPr indent="-117472" lvl="0" marL="117472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Measure coaching impact</a:t>
              </a:r>
              <a:endParaRPr/>
            </a:p>
            <a:p>
              <a:pPr indent="-117472" lvl="0" marL="117472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Identify patterns</a:t>
              </a:r>
              <a:endParaRPr/>
            </a:p>
          </p:txBody>
        </p:sp>
        <p:sp>
          <p:nvSpPr>
            <p:cNvPr id="1574" name="Google Shape;1574;p16"/>
            <p:cNvSpPr/>
            <p:nvPr/>
          </p:nvSpPr>
          <p:spPr>
            <a:xfrm>
              <a:off x="2970919" y="1924935"/>
              <a:ext cx="1783997" cy="3939327"/>
            </a:xfrm>
            <a:prstGeom prst="rect">
              <a:avLst/>
            </a:prstGeom>
            <a:noFill/>
            <a:ln cap="flat" cmpd="sng" w="15875">
              <a:solidFill>
                <a:schemeClr val="accent5">
                  <a:alpha val="6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5" name="Google Shape;1575;p16"/>
          <p:cNvGrpSpPr/>
          <p:nvPr/>
        </p:nvGrpSpPr>
        <p:grpSpPr>
          <a:xfrm>
            <a:off x="5102127" y="1340770"/>
            <a:ext cx="1795332" cy="4464435"/>
            <a:chOff x="5102126" y="1924935"/>
            <a:chExt cx="1795332" cy="3939326"/>
          </a:xfrm>
        </p:grpSpPr>
        <p:sp>
          <p:nvSpPr>
            <p:cNvPr id="1576" name="Google Shape;1576;p16"/>
            <p:cNvSpPr/>
            <p:nvPr/>
          </p:nvSpPr>
          <p:spPr>
            <a:xfrm>
              <a:off x="5103820" y="3314517"/>
              <a:ext cx="1792446" cy="400054"/>
            </a:xfrm>
            <a:prstGeom prst="rect">
              <a:avLst/>
            </a:prstGeom>
            <a:solidFill>
              <a:schemeClr val="accent4">
                <a:alpha val="6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Managers</a:t>
              </a:r>
              <a:endParaRPr/>
            </a:p>
          </p:txBody>
        </p:sp>
        <p:sp>
          <p:nvSpPr>
            <p:cNvPr id="1577" name="Google Shape;1577;p16"/>
            <p:cNvSpPr txBox="1"/>
            <p:nvPr/>
          </p:nvSpPr>
          <p:spPr>
            <a:xfrm>
              <a:off x="5107605" y="3789990"/>
              <a:ext cx="1789853" cy="16022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117472" lvl="0" marL="117472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Complete </a:t>
              </a:r>
              <a:b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team survey as stakeholder</a:t>
              </a:r>
              <a:endParaRPr/>
            </a:p>
            <a:p>
              <a:pPr indent="-117472" lvl="0" marL="117472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Own removal of organizational growth items</a:t>
              </a:r>
              <a:endParaRPr/>
            </a:p>
            <a:p>
              <a:pPr indent="-117472" lvl="0" marL="117472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Measure growth over time</a:t>
              </a:r>
              <a:endParaRPr/>
            </a:p>
          </p:txBody>
        </p:sp>
        <p:sp>
          <p:nvSpPr>
            <p:cNvPr id="1578" name="Google Shape;1578;p16"/>
            <p:cNvSpPr/>
            <p:nvPr/>
          </p:nvSpPr>
          <p:spPr>
            <a:xfrm>
              <a:off x="5102126" y="1924935"/>
              <a:ext cx="1783997" cy="3939326"/>
            </a:xfrm>
            <a:prstGeom prst="rect">
              <a:avLst/>
            </a:prstGeom>
            <a:noFill/>
            <a:ln cap="flat" cmpd="sng" w="15875">
              <a:solidFill>
                <a:schemeClr val="accent4">
                  <a:alpha val="6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9" name="Google Shape;1579;p16"/>
          <p:cNvGrpSpPr/>
          <p:nvPr/>
        </p:nvGrpSpPr>
        <p:grpSpPr>
          <a:xfrm>
            <a:off x="7242967" y="1340770"/>
            <a:ext cx="1787831" cy="4464434"/>
            <a:chOff x="7242967" y="1924935"/>
            <a:chExt cx="1787830" cy="3939324"/>
          </a:xfrm>
        </p:grpSpPr>
        <p:sp>
          <p:nvSpPr>
            <p:cNvPr id="1580" name="Google Shape;1580;p16"/>
            <p:cNvSpPr/>
            <p:nvPr/>
          </p:nvSpPr>
          <p:spPr>
            <a:xfrm>
              <a:off x="7242967" y="3313719"/>
              <a:ext cx="1787830" cy="400852"/>
            </a:xfrm>
            <a:prstGeom prst="rect">
              <a:avLst/>
            </a:prstGeom>
            <a:solidFill>
              <a:schemeClr val="accent3">
                <a:alpha val="6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Scrum Masters</a:t>
              </a:r>
              <a:endParaRPr/>
            </a:p>
          </p:txBody>
        </p:sp>
        <p:sp>
          <p:nvSpPr>
            <p:cNvPr id="1581" name="Google Shape;1581;p16"/>
            <p:cNvSpPr txBox="1"/>
            <p:nvPr/>
          </p:nvSpPr>
          <p:spPr>
            <a:xfrm>
              <a:off x="7246336" y="3824949"/>
              <a:ext cx="1784461" cy="1792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117472" lvl="0" marL="117472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Schedule </a:t>
              </a:r>
              <a:b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and attend retrospectives</a:t>
              </a:r>
              <a:endParaRPr/>
            </a:p>
            <a:p>
              <a:pPr indent="-117472" lvl="0" marL="117472" marR="0" rtl="0" algn="l"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Work with team to build and prioritize SMART Growth Items</a:t>
              </a:r>
              <a:endParaRPr/>
            </a:p>
            <a:p>
              <a:pPr indent="-117472" lvl="0" marL="117472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b="0" i="0" lang="en-US" sz="14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Manage team growth plan</a:t>
              </a:r>
              <a:endParaRPr/>
            </a:p>
          </p:txBody>
        </p:sp>
        <p:sp>
          <p:nvSpPr>
            <p:cNvPr id="1582" name="Google Shape;1582;p16"/>
            <p:cNvSpPr/>
            <p:nvPr/>
          </p:nvSpPr>
          <p:spPr>
            <a:xfrm>
              <a:off x="7244210" y="1924935"/>
              <a:ext cx="1783997" cy="3939324"/>
            </a:xfrm>
            <a:prstGeom prst="rect">
              <a:avLst/>
            </a:prstGeom>
            <a:noFill/>
            <a:ln cap="flat" cmpd="sng" w="15875">
              <a:solidFill>
                <a:schemeClr val="accent3">
                  <a:alpha val="6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3" name="Google Shape;1583;p16"/>
          <p:cNvGrpSpPr/>
          <p:nvPr/>
        </p:nvGrpSpPr>
        <p:grpSpPr>
          <a:xfrm>
            <a:off x="9374879" y="1340770"/>
            <a:ext cx="1798344" cy="4478376"/>
            <a:chOff x="9370565" y="1924935"/>
            <a:chExt cx="1798344" cy="3951627"/>
          </a:xfrm>
        </p:grpSpPr>
        <p:sp>
          <p:nvSpPr>
            <p:cNvPr id="1584" name="Google Shape;1584;p16"/>
            <p:cNvSpPr/>
            <p:nvPr/>
          </p:nvSpPr>
          <p:spPr>
            <a:xfrm>
              <a:off x="9372960" y="3319576"/>
              <a:ext cx="1787832" cy="403176"/>
            </a:xfrm>
            <a:prstGeom prst="rect">
              <a:avLst/>
            </a:prstGeom>
            <a:solidFill>
              <a:schemeClr val="accent6">
                <a:alpha val="6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pen Sans"/>
                <a:buNone/>
              </a:pPr>
              <a:r>
                <a:rPr b="1" i="0" lang="en-US" sz="1600" u="none" cap="none" strike="noStrik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The Team</a:t>
              </a:r>
              <a:endParaRPr/>
            </a:p>
          </p:txBody>
        </p:sp>
        <p:sp>
          <p:nvSpPr>
            <p:cNvPr id="1585" name="Google Shape;1585;p16"/>
            <p:cNvSpPr txBox="1"/>
            <p:nvPr/>
          </p:nvSpPr>
          <p:spPr>
            <a:xfrm>
              <a:off x="9384448" y="3703956"/>
              <a:ext cx="1784461" cy="21726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117472" lvl="0" marL="117472" marR="0" rtl="0" algn="l"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Be fully present &amp; complete assessments </a:t>
              </a:r>
              <a:endParaRPr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117472" lvl="0" marL="117472" marR="0" rtl="0" algn="l"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Analyze results as a team real-time</a:t>
              </a:r>
              <a:endParaRPr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117472" lvl="0" marL="117472" marR="0" rtl="0" algn="l"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Build growth plans</a:t>
              </a:r>
              <a:endParaRPr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117472" lvl="0" marL="117472" marR="0" rtl="0" algn="l"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400"/>
                <a:buFont typeface="Arial"/>
                <a:buChar char="•"/>
              </a:pPr>
              <a:r>
                <a:rPr lang="en-US" sz="1400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Work as a team to prioritize and work on growth items </a:t>
              </a:r>
              <a:endParaRPr sz="1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86" name="Google Shape;1586;p16"/>
            <p:cNvSpPr/>
            <p:nvPr/>
          </p:nvSpPr>
          <p:spPr>
            <a:xfrm>
              <a:off x="9370565" y="1924935"/>
              <a:ext cx="1783997" cy="3939324"/>
            </a:xfrm>
            <a:prstGeom prst="rect">
              <a:avLst/>
            </a:prstGeom>
            <a:noFill/>
            <a:ln cap="flat" cmpd="sng" w="15875">
              <a:solidFill>
                <a:schemeClr val="accent6">
                  <a:alpha val="6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17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Improvement Plans at Each Level</a:t>
            </a:r>
            <a:endParaRPr/>
          </a:p>
        </p:txBody>
      </p:sp>
      <p:pic>
        <p:nvPicPr>
          <p:cNvPr id="1593" name="Google Shape;15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191" y="1143000"/>
            <a:ext cx="9487224" cy="494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594" name="Google Shape;1594;p17"/>
          <p:cNvSpPr/>
          <p:nvPr/>
        </p:nvSpPr>
        <p:spPr>
          <a:xfrm>
            <a:off x="9959415" y="1752600"/>
            <a:ext cx="2133600" cy="2514600"/>
          </a:xfrm>
          <a:prstGeom prst="roundRect">
            <a:avLst>
              <a:gd fmla="val 16667" name="adj"/>
            </a:avLst>
          </a:prstGeom>
          <a:solidFill>
            <a:srgbClr val="FCF2D2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E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AEEE"/>
                </a:solidFill>
                <a:latin typeface="Calibri"/>
                <a:ea typeface="Calibri"/>
                <a:cs typeface="Calibri"/>
                <a:sym typeface="Calibri"/>
              </a:rPr>
              <a:t>Make improvement plans actionable. Think Story and acceptance criteria NOT EPIC.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19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Good Growth Items Are Like Good Stories</a:t>
            </a:r>
            <a:endParaRPr/>
          </a:p>
        </p:txBody>
      </p:sp>
      <p:pic>
        <p:nvPicPr>
          <p:cNvPr id="1600" name="Google Shape;160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2245" y="1342093"/>
            <a:ext cx="5857874" cy="2561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2245" y="4146550"/>
            <a:ext cx="5857875" cy="21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2" name="Google Shape;1602;p19"/>
          <p:cNvSpPr txBox="1"/>
          <p:nvPr/>
        </p:nvSpPr>
        <p:spPr>
          <a:xfrm>
            <a:off x="7503775" y="1340325"/>
            <a:ext cx="786300" cy="786000"/>
          </a:xfrm>
          <a:prstGeom prst="rect">
            <a:avLst/>
          </a:prstGeom>
          <a:solidFill>
            <a:srgbClr val="00A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b="1" i="0" sz="5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3" name="Google Shape;1603;p19"/>
          <p:cNvSpPr txBox="1"/>
          <p:nvPr/>
        </p:nvSpPr>
        <p:spPr>
          <a:xfrm>
            <a:off x="7503775" y="2289407"/>
            <a:ext cx="786300" cy="786000"/>
          </a:xfrm>
          <a:prstGeom prst="rect">
            <a:avLst/>
          </a:prstGeom>
          <a:solidFill>
            <a:srgbClr val="00A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endParaRPr b="1" i="0" sz="5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4" name="Google Shape;1604;p19"/>
          <p:cNvSpPr txBox="1"/>
          <p:nvPr/>
        </p:nvSpPr>
        <p:spPr>
          <a:xfrm>
            <a:off x="7503775" y="3238488"/>
            <a:ext cx="786300" cy="786000"/>
          </a:xfrm>
          <a:prstGeom prst="rect">
            <a:avLst/>
          </a:prstGeom>
          <a:solidFill>
            <a:srgbClr val="00A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5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5" name="Google Shape;1605;p19"/>
          <p:cNvSpPr txBox="1"/>
          <p:nvPr/>
        </p:nvSpPr>
        <p:spPr>
          <a:xfrm>
            <a:off x="7503775" y="4187570"/>
            <a:ext cx="786300" cy="786000"/>
          </a:xfrm>
          <a:prstGeom prst="rect">
            <a:avLst/>
          </a:prstGeom>
          <a:solidFill>
            <a:srgbClr val="00A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b="0" i="0" sz="5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6" name="Google Shape;1606;p19"/>
          <p:cNvSpPr txBox="1"/>
          <p:nvPr/>
        </p:nvSpPr>
        <p:spPr>
          <a:xfrm>
            <a:off x="8470392" y="1340325"/>
            <a:ext cx="3136500" cy="78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pecific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7" name="Google Shape;1607;p19"/>
          <p:cNvSpPr txBox="1"/>
          <p:nvPr/>
        </p:nvSpPr>
        <p:spPr>
          <a:xfrm>
            <a:off x="8470393" y="2289406"/>
            <a:ext cx="3136500" cy="78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easurable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8" name="Google Shape;1608;p19"/>
          <p:cNvSpPr txBox="1"/>
          <p:nvPr/>
        </p:nvSpPr>
        <p:spPr>
          <a:xfrm>
            <a:off x="8470392" y="3238488"/>
            <a:ext cx="3136500" cy="7860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800"/>
              <a:buFont typeface="Calibri"/>
              <a:buNone/>
            </a:pPr>
            <a:r>
              <a:rPr b="0" i="0" lang="en-US" sz="4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chievable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9" name="Google Shape;1609;p19"/>
          <p:cNvSpPr txBox="1"/>
          <p:nvPr/>
        </p:nvSpPr>
        <p:spPr>
          <a:xfrm>
            <a:off x="8470392" y="4187569"/>
            <a:ext cx="3136500" cy="78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ealistic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0" name="Google Shape;1610;p19"/>
          <p:cNvSpPr txBox="1"/>
          <p:nvPr/>
        </p:nvSpPr>
        <p:spPr>
          <a:xfrm>
            <a:off x="7503775" y="5136652"/>
            <a:ext cx="786300" cy="786000"/>
          </a:xfrm>
          <a:prstGeom prst="rect">
            <a:avLst/>
          </a:prstGeom>
          <a:solidFill>
            <a:srgbClr val="00A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b="0" i="0" sz="5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1" name="Google Shape;1611;p19"/>
          <p:cNvSpPr txBox="1"/>
          <p:nvPr/>
        </p:nvSpPr>
        <p:spPr>
          <a:xfrm>
            <a:off x="8470392" y="5136650"/>
            <a:ext cx="3136500" cy="78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ime-Bound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18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Managing Growth Items with AgilityHealth</a:t>
            </a:r>
            <a:endParaRPr/>
          </a:p>
        </p:txBody>
      </p:sp>
      <p:pic>
        <p:nvPicPr>
          <p:cNvPr id="1619" name="Google Shape;161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352" y="1980848"/>
            <a:ext cx="11665294" cy="3308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20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What Makes A Good Growth Item?</a:t>
            </a:r>
            <a:endParaRPr/>
          </a:p>
        </p:txBody>
      </p:sp>
      <p:pic>
        <p:nvPicPr>
          <p:cNvPr id="1627" name="Google Shape;162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1864" y="3878993"/>
            <a:ext cx="6510861" cy="238980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628" name="Google Shape;162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7936" y="1052737"/>
            <a:ext cx="6510861" cy="248065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1629" name="Google Shape;1629;p20"/>
          <p:cNvSpPr/>
          <p:nvPr/>
        </p:nvSpPr>
        <p:spPr>
          <a:xfrm>
            <a:off x="1716551" y="4014037"/>
            <a:ext cx="174118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B549"/>
              </a:buClr>
              <a:buSzPts val="5400"/>
              <a:buFont typeface="Calibri"/>
              <a:buNone/>
            </a:pPr>
            <a:r>
              <a:rPr b="0" i="0" lang="en-US" sz="5400" u="none" cap="none" strike="noStrike">
                <a:solidFill>
                  <a:srgbClr val="38B549"/>
                </a:solidFill>
                <a:latin typeface="Calibri"/>
                <a:ea typeface="Calibri"/>
                <a:cs typeface="Calibri"/>
                <a:sym typeface="Calibri"/>
              </a:rPr>
              <a:t>Good</a:t>
            </a:r>
            <a:endParaRPr/>
          </a:p>
        </p:txBody>
      </p:sp>
      <p:sp>
        <p:nvSpPr>
          <p:cNvPr id="1630" name="Google Shape;1630;p20"/>
          <p:cNvSpPr/>
          <p:nvPr/>
        </p:nvSpPr>
        <p:spPr>
          <a:xfrm>
            <a:off x="1127448" y="1777800"/>
            <a:ext cx="291938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1E3C"/>
              </a:buClr>
              <a:buSzPts val="5400"/>
              <a:buFont typeface="Calibri"/>
              <a:buNone/>
            </a:pPr>
            <a:r>
              <a:rPr b="0" i="0" lang="en-US" sz="5400" u="none" cap="none" strike="noStrike">
                <a:solidFill>
                  <a:srgbClr val="DB1E3C"/>
                </a:solidFill>
                <a:latin typeface="Calibri"/>
                <a:ea typeface="Calibri"/>
                <a:cs typeface="Calibri"/>
                <a:sym typeface="Calibri"/>
              </a:rPr>
              <a:t>Not Good</a:t>
            </a:r>
            <a:endParaRPr/>
          </a:p>
        </p:txBody>
      </p:sp>
      <p:sp>
        <p:nvSpPr>
          <p:cNvPr id="1631" name="Google Shape;1631;p20"/>
          <p:cNvSpPr txBox="1"/>
          <p:nvPr/>
        </p:nvSpPr>
        <p:spPr>
          <a:xfrm>
            <a:off x="1055440" y="5072410"/>
            <a:ext cx="388843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Written as a good user story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(INVEST or SMART)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Well defined acceptance criteria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21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Access Recommendations by Competency</a:t>
            </a:r>
            <a:endParaRPr/>
          </a:p>
        </p:txBody>
      </p:sp>
      <p:sp>
        <p:nvSpPr>
          <p:cNvPr id="1637" name="Google Shape;1637;p21"/>
          <p:cNvSpPr/>
          <p:nvPr/>
        </p:nvSpPr>
        <p:spPr>
          <a:xfrm>
            <a:off x="3733800" y="1170064"/>
            <a:ext cx="2933700" cy="609600"/>
          </a:xfrm>
          <a:prstGeom prst="roundRect">
            <a:avLst>
              <a:gd fmla="val 16667" name="adj"/>
            </a:avLst>
          </a:prstGeom>
          <a:solidFill>
            <a:srgbClr val="FDFDFD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Self Learning by Competency</a:t>
            </a:r>
            <a:endParaRPr/>
          </a:p>
        </p:txBody>
      </p:sp>
      <p:cxnSp>
        <p:nvCxnSpPr>
          <p:cNvPr id="1638" name="Google Shape;1638;p21"/>
          <p:cNvCxnSpPr/>
          <p:nvPr/>
        </p:nvCxnSpPr>
        <p:spPr>
          <a:xfrm rot="10800000">
            <a:off x="6836753" y="1474864"/>
            <a:ext cx="1951286" cy="0"/>
          </a:xfrm>
          <a:prstGeom prst="straightConnector1">
            <a:avLst/>
          </a:prstGeom>
          <a:noFill/>
          <a:ln cap="flat" cmpd="sng" w="57150">
            <a:solidFill>
              <a:srgbClr val="34B44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639" name="Google Shape;16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339" y="2059400"/>
            <a:ext cx="8394700" cy="34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0" name="Google Shape;1640;p21"/>
          <p:cNvSpPr/>
          <p:nvPr/>
        </p:nvSpPr>
        <p:spPr>
          <a:xfrm>
            <a:off x="2290276" y="5646970"/>
            <a:ext cx="56472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b="0" i="0" lang="en-US" sz="1800" u="sng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View Sample: https://growthportal.agilityhealthradar.com/</a:t>
            </a:r>
            <a:endParaRPr b="0" i="0" sz="1800" u="none" cap="none" strike="noStrike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1" name="Google Shape;164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29097" y="128536"/>
            <a:ext cx="3662903" cy="3633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6" name="Google Shape;164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0016" y="2924944"/>
            <a:ext cx="5912276" cy="3127197"/>
          </a:xfrm>
          <a:prstGeom prst="rect">
            <a:avLst/>
          </a:prstGeom>
          <a:noFill/>
          <a:ln>
            <a:noFill/>
          </a:ln>
        </p:spPr>
      </p:pic>
      <p:sp>
        <p:nvSpPr>
          <p:cNvPr id="1647" name="Google Shape;1647;p22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Insights: Team Agility Dashboard</a:t>
            </a:r>
            <a:endParaRPr/>
          </a:p>
        </p:txBody>
      </p:sp>
      <p:pic>
        <p:nvPicPr>
          <p:cNvPr id="1648" name="Google Shape;164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93891"/>
            <a:ext cx="6456040" cy="3204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23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Questions?  Check Out Our Customer Support Center</a:t>
            </a:r>
            <a:endParaRPr/>
          </a:p>
        </p:txBody>
      </p:sp>
      <p:sp>
        <p:nvSpPr>
          <p:cNvPr id="1654" name="Google Shape;1654;p23"/>
          <p:cNvSpPr/>
          <p:nvPr/>
        </p:nvSpPr>
        <p:spPr>
          <a:xfrm>
            <a:off x="1347757" y="5041066"/>
            <a:ext cx="3680594" cy="101297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8DBA0"/>
              </a:gs>
              <a:gs pos="50000">
                <a:srgbClr val="F6D591"/>
              </a:gs>
              <a:gs pos="100000">
                <a:srgbClr val="F9D27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Role based guides, page by page tutorials, FAQ’s, downloadable resources and more!</a:t>
            </a:r>
            <a:endParaRPr/>
          </a:p>
        </p:txBody>
      </p:sp>
      <p:pic>
        <p:nvPicPr>
          <p:cNvPr id="1655" name="Google Shape;165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921" y="1117260"/>
            <a:ext cx="5128267" cy="384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6" name="Google Shape;165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4883" y="2060848"/>
            <a:ext cx="4952872" cy="4060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57" name="Google Shape;1657;p23"/>
          <p:cNvSpPr/>
          <p:nvPr/>
        </p:nvSpPr>
        <p:spPr>
          <a:xfrm>
            <a:off x="6471236" y="1412776"/>
            <a:ext cx="498258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https://support.agilityhealthradar.com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24fe724eca4_0_1128"/>
          <p:cNvSpPr txBox="1"/>
          <p:nvPr>
            <p:ph type="title"/>
          </p:nvPr>
        </p:nvSpPr>
        <p:spPr>
          <a:xfrm>
            <a:off x="472190" y="250250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Activity: Your Top Challenges?</a:t>
            </a:r>
            <a:endParaRPr/>
          </a:p>
        </p:txBody>
      </p:sp>
      <p:pic>
        <p:nvPicPr>
          <p:cNvPr id="1181" name="Google Shape;1181;g24fe724eca4_0_1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200" y="1179563"/>
            <a:ext cx="5106651" cy="449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g24fe724eca4_0_1128"/>
          <p:cNvSpPr txBox="1"/>
          <p:nvPr/>
        </p:nvSpPr>
        <p:spPr>
          <a:xfrm rot="-355539">
            <a:off x="824518" y="2103049"/>
            <a:ext cx="4382115" cy="2422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700">
                <a:solidFill>
                  <a:schemeClr val="dk1"/>
                </a:solidFill>
              </a:rPr>
              <a:t>What are the top challenges getting work done? What gets in your way?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3" name="Google Shape;1183;g24fe724eca4_0_1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6275" y="1129648"/>
            <a:ext cx="3691276" cy="252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g24fe724eca4_0_1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5725" y="3734674"/>
            <a:ext cx="2917175" cy="291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4"/>
          <p:cNvSpPr txBox="1"/>
          <p:nvPr>
            <p:ph type="title"/>
          </p:nvPr>
        </p:nvSpPr>
        <p:spPr>
          <a:xfrm>
            <a:off x="472191" y="250249"/>
            <a:ext cx="1123512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Thank You!</a:t>
            </a:r>
            <a:endParaRPr/>
          </a:p>
        </p:txBody>
      </p:sp>
      <p:pic>
        <p:nvPicPr>
          <p:cNvPr id="1665" name="Google Shape;166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18" y="1371599"/>
            <a:ext cx="6116782" cy="3822989"/>
          </a:xfrm>
          <a:prstGeom prst="rect">
            <a:avLst/>
          </a:prstGeom>
          <a:noFill/>
          <a:ln>
            <a:noFill/>
          </a:ln>
        </p:spPr>
      </p:pic>
      <p:sp>
        <p:nvSpPr>
          <p:cNvPr id="1666" name="Google Shape;1666;p24"/>
          <p:cNvSpPr/>
          <p:nvPr/>
        </p:nvSpPr>
        <p:spPr>
          <a:xfrm>
            <a:off x="6172200" y="1676400"/>
            <a:ext cx="5169288" cy="29718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Getting in touch: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success</a:t>
            </a: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@agilityhealthradar.com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3"/>
          <p:cNvSpPr txBox="1"/>
          <p:nvPr/>
        </p:nvSpPr>
        <p:spPr>
          <a:xfrm>
            <a:off x="472191" y="274320"/>
            <a:ext cx="11235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Measurement Challenges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2" name="Google Shape;119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6417" y="1268686"/>
            <a:ext cx="10660774" cy="484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4"/>
          <p:cNvSpPr txBox="1"/>
          <p:nvPr>
            <p:ph type="title"/>
          </p:nvPr>
        </p:nvSpPr>
        <p:spPr>
          <a:xfrm>
            <a:off x="548640" y="250249"/>
            <a:ext cx="1123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/>
              <a:t>What is the AgilityHealth®?</a:t>
            </a:r>
            <a:endParaRPr/>
          </a:p>
        </p:txBody>
      </p:sp>
      <p:sp>
        <p:nvSpPr>
          <p:cNvPr id="1200" name="Google Shape;1200;p4"/>
          <p:cNvSpPr txBox="1"/>
          <p:nvPr>
            <p:ph idx="1" type="body"/>
          </p:nvPr>
        </p:nvSpPr>
        <p:spPr>
          <a:xfrm>
            <a:off x="319800" y="1143000"/>
            <a:ext cx="11652900" cy="3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None/>
            </a:pPr>
            <a:r>
              <a:rPr b="1" lang="en-US" sz="36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AgilityHealth</a:t>
            </a:r>
            <a:r>
              <a:rPr lang="en-US" sz="360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®</a:t>
            </a:r>
            <a:r>
              <a:rPr b="1" lang="en-US" sz="3600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is the</a:t>
            </a:r>
            <a:r>
              <a:rPr b="1" lang="en-US" sz="3600">
                <a:solidFill>
                  <a:srgbClr val="7A7A7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3600">
                <a:latin typeface="Open Sans"/>
                <a:ea typeface="Open Sans"/>
                <a:cs typeface="Open Sans"/>
                <a:sym typeface="Open Sans"/>
              </a:rPr>
              <a:t>leading</a:t>
            </a:r>
            <a:r>
              <a:rPr b="1" lang="en-US" sz="3600"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b="1" lang="en-US" sz="36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US" sz="3600">
                <a:latin typeface="Open Sans"/>
                <a:ea typeface="Open Sans"/>
                <a:cs typeface="Open Sans"/>
                <a:sym typeface="Open Sans"/>
              </a:rPr>
              <a:t>enterprise team management platform</a:t>
            </a:r>
            <a:br>
              <a:rPr b="1" lang="en-US" sz="3600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for </a:t>
            </a:r>
            <a:r>
              <a:rPr b="1" lang="en-US" sz="3600">
                <a:latin typeface="Open Sans"/>
                <a:ea typeface="Open Sans"/>
                <a:cs typeface="Open Sans"/>
                <a:sym typeface="Open Sans"/>
              </a:rPr>
              <a:t>building </a:t>
            </a:r>
            <a:r>
              <a:rPr b="1" lang="en-US" sz="3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high performing teams</a:t>
            </a:r>
            <a:endParaRPr b="1" sz="3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None/>
            </a:pP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by </a:t>
            </a:r>
            <a:r>
              <a:rPr b="1" lang="en-US" sz="3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measuring</a:t>
            </a: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and </a:t>
            </a:r>
            <a:r>
              <a:rPr b="1" lang="en-US" sz="3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improving</a:t>
            </a:r>
            <a:b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b="1" i="1" lang="en-US" sz="3600" u="sng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maturity</a:t>
            </a: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</a:t>
            </a:r>
            <a:r>
              <a:rPr b="1" i="1" lang="en-US" sz="3600" u="sng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performance</a:t>
            </a: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and </a:t>
            </a:r>
            <a:r>
              <a:rPr b="1" i="1" lang="en-US" sz="3600" u="sng">
                <a:solidFill>
                  <a:srgbClr val="7A7A7A"/>
                </a:solidFill>
                <a:latin typeface="Open Sans"/>
                <a:ea typeface="Open Sans"/>
                <a:cs typeface="Open Sans"/>
                <a:sym typeface="Open Sans"/>
              </a:rPr>
              <a:t>outcomes</a:t>
            </a:r>
            <a:r>
              <a:rPr lang="en-US" sz="3600">
                <a:solidFill>
                  <a:srgbClr val="7A7A7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at ALL levels.  </a:t>
            </a:r>
            <a:endParaRPr/>
          </a:p>
        </p:txBody>
      </p:sp>
      <p:grpSp>
        <p:nvGrpSpPr>
          <p:cNvPr id="1201" name="Google Shape;1201;p4"/>
          <p:cNvGrpSpPr/>
          <p:nvPr/>
        </p:nvGrpSpPr>
        <p:grpSpPr>
          <a:xfrm>
            <a:off x="4968278" y="4601885"/>
            <a:ext cx="1765200" cy="1446645"/>
            <a:chOff x="5132321" y="4643840"/>
            <a:chExt cx="1765200" cy="1446645"/>
          </a:xfrm>
        </p:grpSpPr>
        <p:sp>
          <p:nvSpPr>
            <p:cNvPr id="1202" name="Google Shape;1202;p4"/>
            <p:cNvSpPr/>
            <p:nvPr/>
          </p:nvSpPr>
          <p:spPr>
            <a:xfrm>
              <a:off x="5446717" y="4643840"/>
              <a:ext cx="1136400" cy="10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1" anchor="ctr" bIns="60950" lIns="121900" spcFirstLastPara="1" rIns="121900" wrap="square" tIns="60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600"/>
                <a:buFont typeface="Calibri"/>
                <a:buNone/>
              </a:pPr>
              <a:r>
                <a:t/>
              </a:r>
              <a:endParaRPr b="1" i="0" sz="1600" u="none" cap="none" strike="noStrike">
                <a:solidFill>
                  <a:srgbClr val="80808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1203;p4"/>
            <p:cNvSpPr txBox="1"/>
            <p:nvPr/>
          </p:nvSpPr>
          <p:spPr>
            <a:xfrm>
              <a:off x="5132321" y="5721185"/>
              <a:ext cx="1765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</a:pPr>
              <a:r>
                <a:rPr b="1" i="0" lang="en-US" sz="18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Grow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04" name="Google Shape;1204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701088" y="4858431"/>
              <a:ext cx="637363" cy="6373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5" name="Google Shape;1205;p4"/>
          <p:cNvGrpSpPr/>
          <p:nvPr/>
        </p:nvGrpSpPr>
        <p:grpSpPr>
          <a:xfrm>
            <a:off x="2072678" y="4593000"/>
            <a:ext cx="1798500" cy="1443331"/>
            <a:chOff x="2438400" y="4634955"/>
            <a:chExt cx="1798500" cy="1443331"/>
          </a:xfrm>
        </p:grpSpPr>
        <p:sp>
          <p:nvSpPr>
            <p:cNvPr id="1206" name="Google Shape;1206;p4"/>
            <p:cNvSpPr/>
            <p:nvPr/>
          </p:nvSpPr>
          <p:spPr>
            <a:xfrm>
              <a:off x="2774684" y="4634955"/>
              <a:ext cx="1125300" cy="1063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1" anchor="ctr" bIns="60950" lIns="121900" spcFirstLastPara="1" rIns="121900" wrap="square" tIns="609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600"/>
                <a:buFont typeface="Calibri"/>
                <a:buNone/>
              </a:pPr>
              <a:r>
                <a:t/>
              </a:r>
              <a:endParaRPr b="1" i="0" sz="1600" u="none" cap="none" strike="noStrike">
                <a:solidFill>
                  <a:srgbClr val="80808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4"/>
            <p:cNvSpPr txBox="1"/>
            <p:nvPr/>
          </p:nvSpPr>
          <p:spPr>
            <a:xfrm>
              <a:off x="2438400" y="5708986"/>
              <a:ext cx="1798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</a:pPr>
              <a:r>
                <a:rPr b="1" i="0" lang="en-US" sz="18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Measure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08" name="Google Shape;1208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17981" y="4838114"/>
              <a:ext cx="619537" cy="6195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9" name="Google Shape;1209;p4"/>
          <p:cNvGrpSpPr/>
          <p:nvPr/>
        </p:nvGrpSpPr>
        <p:grpSpPr>
          <a:xfrm>
            <a:off x="7828244" y="4599146"/>
            <a:ext cx="1894800" cy="1454867"/>
            <a:chOff x="8041566" y="4641101"/>
            <a:chExt cx="1894800" cy="1454867"/>
          </a:xfrm>
        </p:grpSpPr>
        <p:sp>
          <p:nvSpPr>
            <p:cNvPr id="1210" name="Google Shape;1210;p4"/>
            <p:cNvSpPr txBox="1"/>
            <p:nvPr/>
          </p:nvSpPr>
          <p:spPr>
            <a:xfrm>
              <a:off x="8041566" y="5726668"/>
              <a:ext cx="189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595B"/>
                </a:buClr>
                <a:buSzPts val="1800"/>
                <a:buFont typeface="Open Sans"/>
                <a:buNone/>
              </a:pPr>
              <a:r>
                <a:rPr b="1" i="0" lang="en-US" sz="1800" u="none" cap="none" strike="noStrike">
                  <a:solidFill>
                    <a:srgbClr val="58595B"/>
                  </a:solidFill>
                  <a:latin typeface="Open Sans"/>
                  <a:ea typeface="Open Sans"/>
                  <a:cs typeface="Open Sans"/>
                  <a:sym typeface="Open Sans"/>
                </a:rPr>
                <a:t>Accelerate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1" name="Google Shape;1211;p4"/>
            <p:cNvGrpSpPr/>
            <p:nvPr/>
          </p:nvGrpSpPr>
          <p:grpSpPr>
            <a:xfrm>
              <a:off x="8422797" y="4641101"/>
              <a:ext cx="1136400" cy="1044000"/>
              <a:chOff x="9639657" y="4697076"/>
              <a:chExt cx="1136400" cy="1044000"/>
            </a:xfrm>
          </p:grpSpPr>
          <p:sp>
            <p:nvSpPr>
              <p:cNvPr id="1212" name="Google Shape;1212;p4"/>
              <p:cNvSpPr/>
              <p:nvPr/>
            </p:nvSpPr>
            <p:spPr>
              <a:xfrm>
                <a:off x="9639657" y="4697076"/>
                <a:ext cx="1136400" cy="1044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1" anchor="ctr" bIns="60950" lIns="121900" spcFirstLastPara="1" rIns="121900" wrap="square" tIns="609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8595B"/>
                  </a:buClr>
                  <a:buSzPts val="1600"/>
                  <a:buFont typeface="Calibri"/>
                  <a:buNone/>
                </a:pPr>
                <a:r>
                  <a:t/>
                </a:r>
                <a:endParaRPr b="1" i="0" sz="1600" u="none" cap="none" strike="noStrike">
                  <a:solidFill>
                    <a:srgbClr val="80808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13" name="Google Shape;1213;p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9897555" y="4888491"/>
                <a:ext cx="616448" cy="61644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24fe724f281_0_1695"/>
          <p:cNvSpPr/>
          <p:nvPr/>
        </p:nvSpPr>
        <p:spPr>
          <a:xfrm>
            <a:off x="4738400" y="4215567"/>
            <a:ext cx="2633100" cy="27384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F794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g24fe724f281_0_1695"/>
          <p:cNvSpPr txBox="1"/>
          <p:nvPr>
            <p:ph idx="4294967295" type="title"/>
          </p:nvPr>
        </p:nvSpPr>
        <p:spPr>
          <a:xfrm>
            <a:off x="384933" y="197833"/>
            <a:ext cx="117408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The Platform:</a:t>
            </a:r>
            <a:br>
              <a:rPr lang="en-US" sz="3600"/>
            </a:br>
            <a:r>
              <a:rPr lang="en-US" sz="3600"/>
              <a:t>Measuring What Matters</a:t>
            </a:r>
            <a:endParaRPr sz="3600"/>
          </a:p>
        </p:txBody>
      </p:sp>
      <p:pic>
        <p:nvPicPr>
          <p:cNvPr id="1221" name="Google Shape;1221;g24fe724f281_0_16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5621" y="2388811"/>
            <a:ext cx="6158241" cy="3115203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g24fe724f281_0_1695"/>
          <p:cNvSpPr txBox="1"/>
          <p:nvPr/>
        </p:nvSpPr>
        <p:spPr>
          <a:xfrm>
            <a:off x="3541233" y="1500833"/>
            <a:ext cx="51816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Performance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00"/>
              <a:buFont typeface="Calibri"/>
              <a:buNone/>
            </a:pPr>
            <a:r>
              <a:rPr b="0" i="0" lang="en-US" sz="21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Outputs (flow, quality, predictability)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g24fe724f281_0_1695"/>
          <p:cNvSpPr txBox="1"/>
          <p:nvPr/>
        </p:nvSpPr>
        <p:spPr>
          <a:xfrm>
            <a:off x="112233" y="3329633"/>
            <a:ext cx="2869200" cy="14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Maturity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00"/>
              <a:buFont typeface="Calibri"/>
              <a:buNone/>
            </a:pPr>
            <a:r>
              <a:rPr b="0" i="0" lang="en-US" sz="21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Practices &amp; </a:t>
            </a:r>
            <a:br>
              <a:rPr b="0" i="0" lang="en-US" sz="21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1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Behaviors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g24fe724f281_0_1695"/>
          <p:cNvSpPr txBox="1"/>
          <p:nvPr/>
        </p:nvSpPr>
        <p:spPr>
          <a:xfrm>
            <a:off x="9142415" y="3430706"/>
            <a:ext cx="2536500" cy="11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Outcomes/OKRs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00"/>
              <a:buFont typeface="Calibri"/>
              <a:buNone/>
            </a:pPr>
            <a:r>
              <a:rPr lang="en-US" sz="21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Strategy</a:t>
            </a:r>
            <a:r>
              <a:rPr b="0" i="0" lang="en-US" sz="21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 &amp; Results </a:t>
            </a:r>
            <a:r>
              <a:rPr lang="en-US" sz="21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Measurement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g24fe724f281_0_1695"/>
          <p:cNvSpPr txBox="1"/>
          <p:nvPr/>
        </p:nvSpPr>
        <p:spPr>
          <a:xfrm>
            <a:off x="5741733" y="257233"/>
            <a:ext cx="6384000" cy="748800"/>
          </a:xfrm>
          <a:prstGeom prst="rect">
            <a:avLst/>
          </a:prstGeom>
          <a:solidFill>
            <a:srgbClr val="D4F2D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100"/>
              <a:buFont typeface="Calibri"/>
              <a:buNone/>
            </a:pPr>
            <a:r>
              <a:rPr b="0" i="0" lang="en-US" sz="17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AgilityHealth </a:t>
            </a:r>
            <a:r>
              <a:rPr lang="en-US" sz="17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is the </a:t>
            </a:r>
            <a:r>
              <a:rPr b="1" lang="en-US" sz="17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en-US" sz="17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 global platform that </a:t>
            </a:r>
            <a:r>
              <a:rPr b="0" i="0" lang="en-US" sz="17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combines Maturity, Performance and Outcomes so you make informed decisions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g24fe724f281_0_1695"/>
          <p:cNvSpPr txBox="1"/>
          <p:nvPr/>
        </p:nvSpPr>
        <p:spPr>
          <a:xfrm>
            <a:off x="4897800" y="4984600"/>
            <a:ext cx="2100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E37735"/>
                </a:solidFill>
                <a:latin typeface="Lato"/>
                <a:ea typeface="Lato"/>
                <a:cs typeface="Lato"/>
                <a:sym typeface="Lato"/>
              </a:rPr>
              <a:t>Team Structure</a:t>
            </a:r>
            <a:endParaRPr b="1" sz="1700">
              <a:solidFill>
                <a:srgbClr val="E3773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27" name="Google Shape;1227;g24fe724f281_0_16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1717" y="4432733"/>
            <a:ext cx="640399" cy="64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g24fe724f281_0_1695"/>
          <p:cNvSpPr/>
          <p:nvPr/>
        </p:nvSpPr>
        <p:spPr>
          <a:xfrm>
            <a:off x="4701433" y="5496800"/>
            <a:ext cx="2730000" cy="150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29" name="Google Shape;1229;g24fe724f281_0_1695"/>
          <p:cNvCxnSpPr/>
          <p:nvPr/>
        </p:nvCxnSpPr>
        <p:spPr>
          <a:xfrm>
            <a:off x="4749600" y="5483533"/>
            <a:ext cx="2642100" cy="8100"/>
          </a:xfrm>
          <a:prstGeom prst="straightConnector1">
            <a:avLst/>
          </a:prstGeom>
          <a:noFill/>
          <a:ln cap="flat" cmpd="sng" w="19050">
            <a:solidFill>
              <a:srgbClr val="F7941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0" name="Google Shape;1230;g24fe724f281_0_1695"/>
          <p:cNvSpPr/>
          <p:nvPr/>
        </p:nvSpPr>
        <p:spPr>
          <a:xfrm>
            <a:off x="4621900" y="5726433"/>
            <a:ext cx="2730000" cy="873600"/>
          </a:xfrm>
          <a:prstGeom prst="wedgeEllipseCallout">
            <a:avLst>
              <a:gd fmla="val 96" name="adj1"/>
              <a:gd fmla="val -68665" name="adj2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Who are my teams? How are they structured?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1" name="Google Shape;1231;g24fe724f281_0_1695"/>
          <p:cNvSpPr/>
          <p:nvPr/>
        </p:nvSpPr>
        <p:spPr>
          <a:xfrm>
            <a:off x="8331467" y="1608567"/>
            <a:ext cx="2100300" cy="1118100"/>
          </a:xfrm>
          <a:prstGeom prst="wedgeEllipseCallout">
            <a:avLst>
              <a:gd fmla="val -65903" name="adj1"/>
              <a:gd fmla="val -33312" name="adj2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How are they performing?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2" name="Google Shape;1232;g24fe724f281_0_1695"/>
          <p:cNvSpPr/>
          <p:nvPr/>
        </p:nvSpPr>
        <p:spPr>
          <a:xfrm>
            <a:off x="752233" y="4885400"/>
            <a:ext cx="2100300" cy="1118100"/>
          </a:xfrm>
          <a:prstGeom prst="wedgeEllipseCallout">
            <a:avLst>
              <a:gd fmla="val 7524" name="adj1"/>
              <a:gd fmla="val -78747" name="adj2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What is their maturity and where do they need help?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3" name="Google Shape;1233;g24fe724f281_0_1695"/>
          <p:cNvSpPr/>
          <p:nvPr/>
        </p:nvSpPr>
        <p:spPr>
          <a:xfrm>
            <a:off x="9641833" y="4682200"/>
            <a:ext cx="2100300" cy="1118100"/>
          </a:xfrm>
          <a:prstGeom prst="wedgeEllipseCallout">
            <a:avLst>
              <a:gd fmla="val -35660" name="adj1"/>
              <a:gd fmla="val -64022" name="adj2"/>
            </a:avLst>
          </a:prstGeom>
          <a:solidFill>
            <a:srgbClr val="FFF2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Are they delivering measurable VALUE?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24fe724eca4_0_708"/>
          <p:cNvSpPr/>
          <p:nvPr/>
        </p:nvSpPr>
        <p:spPr>
          <a:xfrm>
            <a:off x="11209097" y="6097464"/>
            <a:ext cx="979200" cy="9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0" name="Google Shape;1240;g24fe724eca4_0_708"/>
          <p:cNvSpPr txBox="1"/>
          <p:nvPr/>
        </p:nvSpPr>
        <p:spPr>
          <a:xfrm>
            <a:off x="568228" y="-273917"/>
            <a:ext cx="1133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2E38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2D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g24fe724eca4_0_708"/>
          <p:cNvSpPr txBox="1"/>
          <p:nvPr/>
        </p:nvSpPr>
        <p:spPr>
          <a:xfrm>
            <a:off x="655667" y="134933"/>
            <a:ext cx="11238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1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Goal: Measurable Growth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g24fe724eca4_0_708"/>
          <p:cNvSpPr/>
          <p:nvPr/>
        </p:nvSpPr>
        <p:spPr>
          <a:xfrm>
            <a:off x="416833" y="4871155"/>
            <a:ext cx="5253900" cy="2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900"/>
              <a:buFont typeface="Arial"/>
              <a:buNone/>
            </a:pPr>
            <a:r>
              <a:rPr b="0" i="1" lang="en-US" sz="12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* Results over 1 Year. Refer to Sample AH Use Cases from Actual FS Clients: </a:t>
            </a:r>
            <a:r>
              <a:rPr b="0" i="1" lang="en-US" sz="1200" u="sng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https://agilityhealthradar.com/roi-calculator/#customer4</a:t>
            </a:r>
            <a:r>
              <a:rPr b="0" i="1" lang="en-US" sz="12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53565A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g24fe724eca4_0_708"/>
          <p:cNvSpPr/>
          <p:nvPr/>
        </p:nvSpPr>
        <p:spPr>
          <a:xfrm>
            <a:off x="3540236" y="1378993"/>
            <a:ext cx="2317200" cy="2584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53565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g24fe724eca4_0_708"/>
          <p:cNvSpPr/>
          <p:nvPr/>
        </p:nvSpPr>
        <p:spPr>
          <a:xfrm>
            <a:off x="3826964" y="1967972"/>
            <a:ext cx="17436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i="0" lang="en-US" sz="19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1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 Portfolio 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g24fe724eca4_0_708"/>
          <p:cNvSpPr/>
          <p:nvPr/>
        </p:nvSpPr>
        <p:spPr>
          <a:xfrm>
            <a:off x="3826964" y="1583712"/>
            <a:ext cx="1743600" cy="30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32 Teams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g24fe724eca4_0_708"/>
          <p:cNvSpPr/>
          <p:nvPr/>
        </p:nvSpPr>
        <p:spPr>
          <a:xfrm>
            <a:off x="3643871" y="2685379"/>
            <a:ext cx="21099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20.4% - Agility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33.6% - Maturity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9% - Performance</a:t>
            </a:r>
            <a:b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6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+54 Org Growth Items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00"/>
              <a:buFont typeface="Arial"/>
              <a:buNone/>
            </a:pPr>
            <a:r>
              <a:rPr b="0" i="0" lang="en-US" sz="2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800"/>
              <a:buFont typeface="Arial"/>
              <a:buNone/>
            </a:pPr>
            <a:r>
              <a:rPr b="0" i="0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Realized Over 1 Yr </a:t>
            </a:r>
            <a:r>
              <a:rPr b="0" i="0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u="none" cap="none" strike="noStrik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b="0" i="0" u="none" cap="none" strike="noStrik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g24fe724eca4_0_708"/>
          <p:cNvSpPr/>
          <p:nvPr/>
        </p:nvSpPr>
        <p:spPr>
          <a:xfrm>
            <a:off x="3692993" y="2635936"/>
            <a:ext cx="2012100" cy="11700"/>
          </a:xfrm>
          <a:prstGeom prst="rect">
            <a:avLst/>
          </a:prstGeom>
          <a:solidFill>
            <a:srgbClr val="0059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8" name="Google Shape;1248;g24fe724eca4_0_708"/>
          <p:cNvSpPr/>
          <p:nvPr/>
        </p:nvSpPr>
        <p:spPr>
          <a:xfrm>
            <a:off x="499167" y="1378993"/>
            <a:ext cx="2317200" cy="2584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53565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Google Shape;1249;g24fe724eca4_0_708"/>
          <p:cNvSpPr/>
          <p:nvPr/>
        </p:nvSpPr>
        <p:spPr>
          <a:xfrm>
            <a:off x="785891" y="1967972"/>
            <a:ext cx="17436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i="0" lang="en-US" sz="19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1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 Enterprise 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g24fe724eca4_0_708"/>
          <p:cNvSpPr/>
          <p:nvPr/>
        </p:nvSpPr>
        <p:spPr>
          <a:xfrm>
            <a:off x="785891" y="1583712"/>
            <a:ext cx="1743600" cy="30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643 Teams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g24fe724eca4_0_708"/>
          <p:cNvSpPr/>
          <p:nvPr/>
        </p:nvSpPr>
        <p:spPr>
          <a:xfrm>
            <a:off x="602800" y="2685384"/>
            <a:ext cx="21267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11% - Agility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17.6% - Maturity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4.8% - Performance</a:t>
            </a:r>
            <a:b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6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+274 Org Growth Items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00"/>
              <a:buFont typeface="Arial"/>
              <a:buNone/>
            </a:pPr>
            <a:r>
              <a:rPr b="0" i="0" lang="en-US" sz="2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800"/>
              <a:buFont typeface="Arial"/>
              <a:buNone/>
            </a:pPr>
            <a:r>
              <a:rPr b="0" i="0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Realized Over 1 Yr </a:t>
            </a:r>
            <a:r>
              <a:rPr b="0" i="0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u="none" cap="none" strike="noStrik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b="0" i="0" u="none" cap="none" strike="noStrik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g24fe724eca4_0_708"/>
          <p:cNvSpPr/>
          <p:nvPr/>
        </p:nvSpPr>
        <p:spPr>
          <a:xfrm>
            <a:off x="651920" y="2635936"/>
            <a:ext cx="2012100" cy="11700"/>
          </a:xfrm>
          <a:prstGeom prst="rect">
            <a:avLst/>
          </a:prstGeom>
          <a:solidFill>
            <a:srgbClr val="0059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g24fe724eca4_0_708"/>
          <p:cNvSpPr/>
          <p:nvPr/>
        </p:nvSpPr>
        <p:spPr>
          <a:xfrm>
            <a:off x="6394577" y="1378993"/>
            <a:ext cx="2317200" cy="25845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53565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4" name="Google Shape;1254;g24fe724eca4_0_708"/>
          <p:cNvSpPr/>
          <p:nvPr/>
        </p:nvSpPr>
        <p:spPr>
          <a:xfrm>
            <a:off x="6681309" y="1967972"/>
            <a:ext cx="17436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i="0" lang="en-US" sz="19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1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 Portfolio 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g24fe724eca4_0_708"/>
          <p:cNvSpPr/>
          <p:nvPr/>
        </p:nvSpPr>
        <p:spPr>
          <a:xfrm>
            <a:off x="6681309" y="1583712"/>
            <a:ext cx="1743600" cy="30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29 Teams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g24fe724eca4_0_708"/>
          <p:cNvSpPr/>
          <p:nvPr/>
        </p:nvSpPr>
        <p:spPr>
          <a:xfrm>
            <a:off x="6544923" y="2685384"/>
            <a:ext cx="21267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11.3% - Agility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11.7% - Maturity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10.8% - Performance</a:t>
            </a:r>
            <a:b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6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+145 Org Growth Items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00"/>
              <a:buFont typeface="Arial"/>
              <a:buNone/>
            </a:pPr>
            <a:r>
              <a:rPr b="0" i="0" lang="en-US" sz="2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800"/>
              <a:buFont typeface="Arial"/>
              <a:buNone/>
            </a:pPr>
            <a:r>
              <a:rPr b="0" i="0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Realized Over 1 Yr </a:t>
            </a:r>
            <a:r>
              <a:rPr b="0" i="0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g24fe724eca4_0_708"/>
          <p:cNvSpPr/>
          <p:nvPr/>
        </p:nvSpPr>
        <p:spPr>
          <a:xfrm>
            <a:off x="6547337" y="2635936"/>
            <a:ext cx="2012100" cy="11700"/>
          </a:xfrm>
          <a:prstGeom prst="rect">
            <a:avLst/>
          </a:prstGeom>
          <a:solidFill>
            <a:srgbClr val="0059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8" name="Google Shape;1258;g24fe724eca4_0_708"/>
          <p:cNvSpPr/>
          <p:nvPr/>
        </p:nvSpPr>
        <p:spPr>
          <a:xfrm>
            <a:off x="6394592" y="4268655"/>
            <a:ext cx="2317200" cy="23796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37AEE9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9" name="Google Shape;1259;g24fe724eca4_0_708"/>
          <p:cNvSpPr/>
          <p:nvPr/>
        </p:nvSpPr>
        <p:spPr>
          <a:xfrm>
            <a:off x="6681309" y="4727900"/>
            <a:ext cx="17436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AEE9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37AEE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i="0" lang="en-US" sz="19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1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 Enterprise 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g24fe724eca4_0_708"/>
          <p:cNvSpPr/>
          <p:nvPr/>
        </p:nvSpPr>
        <p:spPr>
          <a:xfrm>
            <a:off x="6681309" y="4343639"/>
            <a:ext cx="1743600" cy="30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95 Teams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g24fe724eca4_0_708"/>
          <p:cNvSpPr/>
          <p:nvPr/>
        </p:nvSpPr>
        <p:spPr>
          <a:xfrm>
            <a:off x="6498200" y="5445300"/>
            <a:ext cx="21519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15.4% - Agility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10% - Maturity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21.9% - Performance</a:t>
            </a:r>
            <a:b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6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+391 Org Growth Items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00"/>
              <a:buFont typeface="Arial"/>
              <a:buNone/>
            </a:pPr>
            <a:r>
              <a:rPr b="0" i="0" lang="en-US" sz="2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800"/>
              <a:buFont typeface="Arial"/>
              <a:buNone/>
            </a:pPr>
            <a:r>
              <a:rPr b="0" i="0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Realized Over 1 Yr </a:t>
            </a:r>
            <a:r>
              <a:rPr b="0" i="0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u="none" cap="none" strike="noStrik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b="0" i="0" u="none" cap="none" strike="noStrik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g24fe724eca4_0_708"/>
          <p:cNvSpPr/>
          <p:nvPr/>
        </p:nvSpPr>
        <p:spPr>
          <a:xfrm>
            <a:off x="6547337" y="5395864"/>
            <a:ext cx="2012100" cy="11700"/>
          </a:xfrm>
          <a:prstGeom prst="rect">
            <a:avLst/>
          </a:prstGeom>
          <a:solidFill>
            <a:srgbClr val="0059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3" name="Google Shape;1263;g24fe724eca4_0_708"/>
          <p:cNvGrpSpPr/>
          <p:nvPr/>
        </p:nvGrpSpPr>
        <p:grpSpPr>
          <a:xfrm>
            <a:off x="9505429" y="1480520"/>
            <a:ext cx="2335506" cy="2584484"/>
            <a:chOff x="9439398" y="1391694"/>
            <a:chExt cx="2317200" cy="2379600"/>
          </a:xfrm>
        </p:grpSpPr>
        <p:sp>
          <p:nvSpPr>
            <p:cNvPr id="1264" name="Google Shape;1264;g24fe724eca4_0_708"/>
            <p:cNvSpPr/>
            <p:nvPr/>
          </p:nvSpPr>
          <p:spPr>
            <a:xfrm>
              <a:off x="9439398" y="1391694"/>
              <a:ext cx="2317200" cy="23796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53565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g24fe724eca4_0_708"/>
            <p:cNvSpPr/>
            <p:nvPr/>
          </p:nvSpPr>
          <p:spPr>
            <a:xfrm>
              <a:off x="9726115" y="1850939"/>
              <a:ext cx="1743600" cy="55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19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500"/>
                <a:buFont typeface="Arial"/>
                <a:buNone/>
              </a:pPr>
              <a:r>
                <a:rPr b="1" i="0" lang="en-US" sz="400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br>
                <a:rPr b="1" i="0" lang="en-US" sz="1800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1000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( Program )</a:t>
              </a:r>
              <a:endParaRPr b="0" i="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g24fe724eca4_0_708"/>
            <p:cNvSpPr/>
            <p:nvPr/>
          </p:nvSpPr>
          <p:spPr>
            <a:xfrm>
              <a:off x="9726115" y="1466678"/>
              <a:ext cx="1743600" cy="30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1500"/>
                <a:buFont typeface="Arial"/>
                <a:buNone/>
              </a:pPr>
              <a:r>
                <a:rPr b="1" i="0" lang="en-US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6 Teams</a:t>
              </a:r>
              <a:endParaRPr b="0" i="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g24fe724eca4_0_708"/>
            <p:cNvSpPr/>
            <p:nvPr/>
          </p:nvSpPr>
          <p:spPr>
            <a:xfrm>
              <a:off x="9543022" y="2568345"/>
              <a:ext cx="2109900" cy="109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1500"/>
                <a:buFont typeface="Courier New"/>
                <a:buNone/>
              </a:pPr>
              <a:r>
                <a:rPr b="0" i="0" lang="en-US" u="none" cap="none" strike="noStrike">
                  <a:solidFill>
                    <a:srgbClr val="53565A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▲</a:t>
              </a:r>
              <a:r>
                <a:rPr b="0" i="0" lang="en-US" sz="600" u="none" cap="none" strike="noStrike">
                  <a:solidFill>
                    <a:srgbClr val="53565A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b="0" i="0" lang="en-US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17.1% - Agility</a:t>
              </a:r>
              <a:endParaRPr b="0" i="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1500"/>
                <a:buFont typeface="Courier New"/>
                <a:buNone/>
              </a:pPr>
              <a:r>
                <a:rPr b="0" i="0" lang="en-US" u="none" cap="none" strike="noStrike">
                  <a:solidFill>
                    <a:srgbClr val="53565A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▲</a:t>
              </a:r>
              <a:r>
                <a:rPr b="0" i="0" lang="en-US" sz="600" u="none" cap="none" strike="noStrike">
                  <a:solidFill>
                    <a:srgbClr val="53565A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b="0" i="0" lang="en-US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15.9% - Maturity</a:t>
              </a:r>
              <a:endParaRPr b="0" i="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1500"/>
                <a:buFont typeface="Courier New"/>
                <a:buNone/>
              </a:pPr>
              <a:r>
                <a:rPr b="0" i="0" lang="en-US" u="none" cap="none" strike="noStrike">
                  <a:solidFill>
                    <a:srgbClr val="53565A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▲</a:t>
              </a:r>
              <a:r>
                <a:rPr b="0" i="0" lang="en-US" sz="600" u="none" cap="none" strike="noStrike">
                  <a:solidFill>
                    <a:srgbClr val="53565A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 </a:t>
              </a:r>
              <a:r>
                <a:rPr b="0" i="0" lang="en-US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18.2% - Performance</a:t>
              </a:r>
              <a:br>
                <a:rPr b="0" i="0" lang="en-US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600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1500"/>
                <a:buFont typeface="Arial"/>
                <a:buNone/>
              </a:pPr>
              <a:r>
                <a:rPr b="0" i="0" lang="en-US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+25 Org Growth Items</a:t>
              </a:r>
              <a:endParaRPr b="0" i="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300"/>
                <a:buFont typeface="Arial"/>
                <a:buNone/>
              </a:pPr>
              <a:r>
                <a:rPr b="0" i="0" lang="en-US" sz="200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800"/>
                <a:buFont typeface="Arial"/>
                <a:buNone/>
              </a:pPr>
              <a:r>
                <a:rPr b="0" i="0" lang="en-US" sz="700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(</a:t>
              </a:r>
              <a:r>
                <a:rPr b="0" i="1" lang="en-US" sz="700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 Realized Over 1 Yr </a:t>
              </a:r>
              <a:r>
                <a:rPr b="0" i="0" lang="en-US" sz="700" u="none" cap="none" strike="noStrike">
                  <a:solidFill>
                    <a:srgbClr val="53565A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b="0" i="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t/>
              </a:r>
              <a:endParaRPr b="0" i="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g24fe724eca4_0_708"/>
            <p:cNvSpPr/>
            <p:nvPr/>
          </p:nvSpPr>
          <p:spPr>
            <a:xfrm>
              <a:off x="9592144" y="2518903"/>
              <a:ext cx="2011800" cy="11700"/>
            </a:xfrm>
            <a:prstGeom prst="rect">
              <a:avLst/>
            </a:prstGeom>
            <a:solidFill>
              <a:srgbClr val="00598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9" name="Google Shape;1269;g24fe724eca4_0_708"/>
          <p:cNvSpPr/>
          <p:nvPr/>
        </p:nvSpPr>
        <p:spPr>
          <a:xfrm>
            <a:off x="9435665" y="4268655"/>
            <a:ext cx="2317200" cy="23796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53565A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g24fe724eca4_0_708"/>
          <p:cNvSpPr/>
          <p:nvPr/>
        </p:nvSpPr>
        <p:spPr>
          <a:xfrm>
            <a:off x="9722381" y="4727900"/>
            <a:ext cx="17436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500"/>
              <a:buFont typeface="Arial"/>
              <a:buNone/>
            </a:pPr>
            <a:r>
              <a:rPr b="1" i="0" lang="en-US" sz="5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b="1" i="0" lang="en-US" sz="19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1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 Enterprise 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g24fe724eca4_0_708"/>
          <p:cNvSpPr/>
          <p:nvPr/>
        </p:nvSpPr>
        <p:spPr>
          <a:xfrm>
            <a:off x="9722381" y="4343639"/>
            <a:ext cx="1743600" cy="30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2,300 Teams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g24fe724eca4_0_708"/>
          <p:cNvSpPr/>
          <p:nvPr/>
        </p:nvSpPr>
        <p:spPr>
          <a:xfrm>
            <a:off x="9600039" y="5445300"/>
            <a:ext cx="21519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26% - Agility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33% - Maturity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500"/>
              <a:buFont typeface="Courier New"/>
              <a:buNone/>
            </a:pPr>
            <a:r>
              <a:rPr b="0" i="0" lang="en-US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▲</a:t>
            </a:r>
            <a:r>
              <a:rPr b="0" i="0" lang="en-US" sz="600" u="none" cap="none" strike="noStrike">
                <a:solidFill>
                  <a:srgbClr val="53565A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37% - Performance</a:t>
            </a:r>
            <a:br>
              <a:rPr b="0" i="0" lang="en-US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6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300"/>
              <a:buFont typeface="Arial"/>
              <a:buNone/>
            </a:pPr>
            <a:r>
              <a:rPr b="0" i="0" lang="en-US" sz="12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Scaled from 1500 Teams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00"/>
              <a:buFont typeface="Arial"/>
              <a:buNone/>
            </a:pPr>
            <a:r>
              <a:rPr b="0" i="0" lang="en-US" sz="2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800"/>
              <a:buFont typeface="Arial"/>
              <a:buNone/>
            </a:pPr>
            <a:r>
              <a:rPr b="0" i="0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 Realized Over 2.5 Yrs </a:t>
            </a:r>
            <a:r>
              <a:rPr b="0" i="0" lang="en-US" sz="700" u="none" cap="none" strike="noStrike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u="none" cap="none" strike="noStrik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b="0" i="0" u="none" cap="none" strike="noStrike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g24fe724eca4_0_708"/>
          <p:cNvSpPr/>
          <p:nvPr/>
        </p:nvSpPr>
        <p:spPr>
          <a:xfrm>
            <a:off x="9588411" y="5395864"/>
            <a:ext cx="2012100" cy="11700"/>
          </a:xfrm>
          <a:prstGeom prst="rect">
            <a:avLst/>
          </a:prstGeom>
          <a:solidFill>
            <a:srgbClr val="00598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g24fe724eca4_0_708"/>
          <p:cNvSpPr/>
          <p:nvPr/>
        </p:nvSpPr>
        <p:spPr>
          <a:xfrm>
            <a:off x="785891" y="1958877"/>
            <a:ext cx="1666500" cy="2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Insurance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g24fe724eca4_0_708"/>
          <p:cNvSpPr/>
          <p:nvPr/>
        </p:nvSpPr>
        <p:spPr>
          <a:xfrm>
            <a:off x="3826964" y="1955529"/>
            <a:ext cx="1666500" cy="2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Insurance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g24fe724eca4_0_708"/>
          <p:cNvSpPr/>
          <p:nvPr/>
        </p:nvSpPr>
        <p:spPr>
          <a:xfrm>
            <a:off x="6720081" y="1947961"/>
            <a:ext cx="1666500" cy="2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Financial Services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g24fe724eca4_0_708"/>
          <p:cNvSpPr/>
          <p:nvPr/>
        </p:nvSpPr>
        <p:spPr>
          <a:xfrm>
            <a:off x="9693489" y="1942039"/>
            <a:ext cx="1666500" cy="2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Financial Services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g24fe724eca4_0_708"/>
          <p:cNvSpPr/>
          <p:nvPr/>
        </p:nvSpPr>
        <p:spPr>
          <a:xfrm>
            <a:off x="6720081" y="4728819"/>
            <a:ext cx="1666500" cy="2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Financial Services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g24fe724eca4_0_708"/>
          <p:cNvSpPr/>
          <p:nvPr/>
        </p:nvSpPr>
        <p:spPr>
          <a:xfrm>
            <a:off x="9693489" y="4722896"/>
            <a:ext cx="1666500" cy="28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Financial Services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0" name="Google Shape;1280;g24fe724eca4_0_7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92433" y="113383"/>
            <a:ext cx="2367199" cy="6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24fe724f281_0_993"/>
          <p:cNvSpPr txBox="1"/>
          <p:nvPr>
            <p:ph type="title"/>
          </p:nvPr>
        </p:nvSpPr>
        <p:spPr>
          <a:xfrm>
            <a:off x="478436" y="203434"/>
            <a:ext cx="11235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 Light"/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Enterprise Business Agility Explainer Video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8" name="Google Shape;1288;g24fe724f281_0_993"/>
          <p:cNvGrpSpPr/>
          <p:nvPr/>
        </p:nvGrpSpPr>
        <p:grpSpPr>
          <a:xfrm>
            <a:off x="2078351" y="1137628"/>
            <a:ext cx="7886344" cy="5015512"/>
            <a:chOff x="1550505" y="1085849"/>
            <a:chExt cx="8325954" cy="5295093"/>
          </a:xfrm>
        </p:grpSpPr>
        <p:pic>
          <p:nvPicPr>
            <p:cNvPr id="1289" name="Google Shape;1289;g24fe724f281_0_993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50505" y="1085849"/>
              <a:ext cx="8325954" cy="5295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0" name="Google Shape;1290;g24fe724f281_0_99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51580" y="1258679"/>
              <a:ext cx="1382588" cy="9875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1" name="Google Shape;1291;g24fe724f281_0_993"/>
          <p:cNvSpPr/>
          <p:nvPr/>
        </p:nvSpPr>
        <p:spPr>
          <a:xfrm>
            <a:off x="3342444" y="6325652"/>
            <a:ext cx="535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Calibri"/>
              <a:buNone/>
            </a:pPr>
            <a:r>
              <a:rPr b="0" i="0" lang="en-US" sz="1800" u="sng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https://agilityhealthradar.com/videos/business-agility/</a:t>
            </a:r>
            <a:r>
              <a:rPr b="0" i="0" lang="en-US" sz="1800" u="none" cap="none" strike="noStrike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24fe724f281_0_1003"/>
          <p:cNvSpPr txBox="1"/>
          <p:nvPr>
            <p:ph idx="4294967295" type="title"/>
          </p:nvPr>
        </p:nvSpPr>
        <p:spPr>
          <a:xfrm>
            <a:off x="2923644" y="2950634"/>
            <a:ext cx="85587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An organization is only as ‘Agile’ as its least agile part.</a:t>
            </a:r>
            <a:endParaRPr/>
          </a:p>
        </p:txBody>
      </p:sp>
      <p:sp>
        <p:nvSpPr>
          <p:cNvPr id="1297" name="Google Shape;1297;g24fe724f281_0_1003"/>
          <p:cNvSpPr txBox="1"/>
          <p:nvPr/>
        </p:nvSpPr>
        <p:spPr>
          <a:xfrm>
            <a:off x="2817627" y="1491577"/>
            <a:ext cx="8548500" cy="15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000"/>
              <a:buFont typeface="Calibri"/>
              <a:buNone/>
            </a:pPr>
            <a:r>
              <a:rPr b="0" i="1" lang="en-US" sz="4800" u="none" cap="none" strike="noStrike">
                <a:solidFill>
                  <a:srgbClr val="FCF2D2"/>
                </a:solidFill>
                <a:latin typeface="Calibri"/>
                <a:ea typeface="Calibri"/>
                <a:cs typeface="Calibri"/>
                <a:sym typeface="Calibri"/>
              </a:rPr>
              <a:t>Evan’s Theory of Agile Constraints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g24fe724f281_0_1003"/>
          <p:cNvSpPr txBox="1"/>
          <p:nvPr/>
        </p:nvSpPr>
        <p:spPr>
          <a:xfrm>
            <a:off x="2923644" y="4470734"/>
            <a:ext cx="94401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000"/>
              <a:buFont typeface="Calibri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Source: Evan Leybourn, Business Agility Institute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9" name="Google Shape;1299;g24fe724f281_0_10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300" y="1491577"/>
            <a:ext cx="1792689" cy="1792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3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4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3_Slide_Templates_WideScreen_16-9">
  <a:themeElements>
    <a:clrScheme name="AgilityHealth Palette">
      <a:dk1>
        <a:srgbClr val="58595B"/>
      </a:dk1>
      <a:lt1>
        <a:srgbClr val="FFFFFF"/>
      </a:lt1>
      <a:dk2>
        <a:srgbClr val="58595B"/>
      </a:dk2>
      <a:lt2>
        <a:srgbClr val="F5F5F5"/>
      </a:lt2>
      <a:accent1>
        <a:srgbClr val="3AB64B"/>
      </a:accent1>
      <a:accent2>
        <a:srgbClr val="00AEEE"/>
      </a:accent2>
      <a:accent3>
        <a:srgbClr val="F7941C"/>
      </a:accent3>
      <a:accent4>
        <a:srgbClr val="EC207B"/>
      </a:accent4>
      <a:accent5>
        <a:srgbClr val="644CA0"/>
      </a:accent5>
      <a:accent6>
        <a:srgbClr val="F0BE28"/>
      </a:accent6>
      <a:hlink>
        <a:srgbClr val="00AEEF"/>
      </a:hlink>
      <a:folHlink>
        <a:srgbClr val="38B5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2009-03-25T22:38:06Z</dcterms:created>
  <dc:creator>Sally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TC102413831033</vt:lpwstr>
  </property>
</Properties>
</file>