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93" r:id="rId1"/>
    <p:sldMasterId id="2147484209" r:id="rId2"/>
    <p:sldMasterId id="2147484231" r:id="rId3"/>
    <p:sldMasterId id="2147484247" r:id="rId4"/>
  </p:sldMasterIdLst>
  <p:notesMasterIdLst>
    <p:notesMasterId r:id="rId46"/>
  </p:notesMasterIdLst>
  <p:handoutMasterIdLst>
    <p:handoutMasterId r:id="rId47"/>
  </p:handoutMasterIdLst>
  <p:sldIdLst>
    <p:sldId id="257" r:id="rId5"/>
    <p:sldId id="449" r:id="rId6"/>
    <p:sldId id="1708" r:id="rId7"/>
    <p:sldId id="1712" r:id="rId8"/>
    <p:sldId id="259" r:id="rId9"/>
    <p:sldId id="1413" r:id="rId10"/>
    <p:sldId id="2948" r:id="rId11"/>
    <p:sldId id="1791" r:id="rId12"/>
    <p:sldId id="2944" r:id="rId13"/>
    <p:sldId id="1796" r:id="rId14"/>
    <p:sldId id="1849" r:id="rId15"/>
    <p:sldId id="1757" r:id="rId16"/>
    <p:sldId id="1720" r:id="rId17"/>
    <p:sldId id="1743" r:id="rId18"/>
    <p:sldId id="1850" r:id="rId19"/>
    <p:sldId id="1744" r:id="rId20"/>
    <p:sldId id="1745" r:id="rId21"/>
    <p:sldId id="1746" r:id="rId22"/>
    <p:sldId id="1794" r:id="rId23"/>
    <p:sldId id="1710" r:id="rId24"/>
    <p:sldId id="1705" r:id="rId25"/>
    <p:sldId id="1704" r:id="rId26"/>
    <p:sldId id="1676" r:id="rId27"/>
    <p:sldId id="1711" r:id="rId28"/>
    <p:sldId id="1751" r:id="rId29"/>
    <p:sldId id="2951" r:id="rId30"/>
    <p:sldId id="2952" r:id="rId31"/>
    <p:sldId id="1753" r:id="rId32"/>
    <p:sldId id="1752" r:id="rId33"/>
    <p:sldId id="1754" r:id="rId34"/>
    <p:sldId id="1755" r:id="rId35"/>
    <p:sldId id="2953" r:id="rId36"/>
    <p:sldId id="1721" r:id="rId37"/>
    <p:sldId id="1722" r:id="rId38"/>
    <p:sldId id="1723" r:id="rId39"/>
    <p:sldId id="1724" r:id="rId40"/>
    <p:sldId id="1750" r:id="rId41"/>
    <p:sldId id="1731" r:id="rId42"/>
    <p:sldId id="2954" r:id="rId43"/>
    <p:sldId id="2955" r:id="rId44"/>
    <p:sldId id="2956" r:id="rId45"/>
  </p:sldIdLst>
  <p:sldSz cx="12192000" cy="6858000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yan Tew" initials="BT [7]" lastIdx="1" clrIdx="6"/>
  <p:cmAuthor id="1" name="Bryan Tew" initials="BT" lastIdx="4" clrIdx="0"/>
  <p:cmAuthor id="8" name="Bryan Tew" initials="BT [8]" lastIdx="1" clrIdx="7"/>
  <p:cmAuthor id="2" name="Bryan Tew" initials="BT [2]" lastIdx="2" clrIdx="1"/>
  <p:cmAuthor id="9" name="Glenn Peterson" initials="GP" lastIdx="11" clrIdx="8"/>
  <p:cmAuthor id="3" name="Bryan Tew" initials="BT [3]" lastIdx="1" clrIdx="2"/>
  <p:cmAuthor id="10" name="Glenn" initials="G" lastIdx="42" clrIdx="9"/>
  <p:cmAuthor id="4" name="Bryan Tew" initials="BT [4]" lastIdx="1" clrIdx="3"/>
  <p:cmAuthor id="11" name="Jen" initials="J" lastIdx="8" clrIdx="10"/>
  <p:cmAuthor id="5" name="Bryan Tew" initials="BT [5]" lastIdx="1" clrIdx="4"/>
  <p:cmAuthor id="6" name="Bryan Tew" initials="BT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D13"/>
    <a:srgbClr val="298A08"/>
    <a:srgbClr val="C50202"/>
    <a:srgbClr val="6D0000"/>
    <a:srgbClr val="B00202"/>
    <a:srgbClr val="EEE448"/>
    <a:srgbClr val="0000FF"/>
    <a:srgbClr val="FDD24E"/>
    <a:srgbClr val="7401DF"/>
    <a:srgbClr val="DF7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7" autoAdjust="0"/>
    <p:restoredTop sz="95042" autoAdjust="0"/>
  </p:normalViewPr>
  <p:slideViewPr>
    <p:cSldViewPr>
      <p:cViewPr varScale="1">
        <p:scale>
          <a:sx n="76" d="100"/>
          <a:sy n="76" d="100"/>
        </p:scale>
        <p:origin x="200" y="105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28" y="184"/>
      </p:cViewPr>
      <p:guideLst>
        <p:guide orient="horz" pos="3024"/>
        <p:guide pos="2304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3" Type="http://schemas.openxmlformats.org/officeDocument/2006/relationships/slide" Target="slides/slide16.xml"/><Relationship Id="rId7" Type="http://schemas.openxmlformats.org/officeDocument/2006/relationships/slide" Target="slides/slide34.xml"/><Relationship Id="rId2" Type="http://schemas.openxmlformats.org/officeDocument/2006/relationships/slide" Target="slides/slide12.xml"/><Relationship Id="rId1" Type="http://schemas.openxmlformats.org/officeDocument/2006/relationships/slide" Target="slides/slide2.xml"/><Relationship Id="rId6" Type="http://schemas.openxmlformats.org/officeDocument/2006/relationships/slide" Target="slides/slide33.xml"/><Relationship Id="rId5" Type="http://schemas.openxmlformats.org/officeDocument/2006/relationships/slide" Target="slides/slide18.xml"/><Relationship Id="rId4" Type="http://schemas.openxmlformats.org/officeDocument/2006/relationships/slide" Target="slides/slide1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i="1" dirty="0"/>
            <a:t>Review of the </a:t>
          </a:r>
          <a:r>
            <a:rPr lang="en-US" b="1" i="1" dirty="0" err="1"/>
            <a:t>AgilityHealth</a:t>
          </a:r>
          <a:r>
            <a:rPr lang="en-US" b="1" i="1" dirty="0"/>
            <a:t>® Purpose &amp; Roles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>
              <a:solidFill>
                <a:srgbClr val="FFFFFF"/>
              </a:solidFill>
            </a:rPr>
            <a:t>Preparing for a TeamHealth</a:t>
          </a:r>
          <a:r>
            <a:rPr lang="en-US" dirty="0"/>
            <a:t>®</a:t>
          </a:r>
          <a:r>
            <a:rPr lang="en-US" dirty="0">
              <a:solidFill>
                <a:srgbClr val="FFFFFF"/>
              </a:solidFill>
            </a:rPr>
            <a:t> Retrospective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41EF962E-9F18-D245-89B9-C388EA8B33CA}">
      <dgm:prSet/>
      <dgm:spPr/>
      <dgm:t>
        <a:bodyPr/>
        <a:lstStyle/>
        <a:p>
          <a:pPr rtl="0"/>
          <a:r>
            <a:rPr lang="en-US" dirty="0"/>
            <a:t>Q &amp; A</a:t>
          </a:r>
        </a:p>
      </dgm:t>
    </dgm:pt>
    <dgm:pt modelId="{C18DBFD0-F86B-C942-9834-40E3072D2B2B}" type="parTrans" cxnId="{C15B6E80-4428-7843-924C-540A02085681}">
      <dgm:prSet/>
      <dgm:spPr/>
      <dgm:t>
        <a:bodyPr/>
        <a:lstStyle/>
        <a:p>
          <a:endParaRPr lang="en-US"/>
        </a:p>
      </dgm:t>
    </dgm:pt>
    <dgm:pt modelId="{19DEFA95-40C2-CB4D-8594-1442FA4529C3}" type="sibTrans" cxnId="{C15B6E80-4428-7843-924C-540A02085681}">
      <dgm:prSet/>
      <dgm:spPr/>
      <dgm:t>
        <a:bodyPr/>
        <a:lstStyle/>
        <a:p>
          <a:endParaRPr lang="en-US"/>
        </a:p>
      </dgm:t>
    </dgm:pt>
    <dgm:pt modelId="{1F2AD804-F242-744C-826A-13842B202A5E}">
      <dgm:prSet/>
      <dgm:spPr/>
      <dgm:t>
        <a:bodyPr/>
        <a:lstStyle/>
        <a:p>
          <a:pPr rtl="0"/>
          <a:r>
            <a:rPr lang="en-US" dirty="0"/>
            <a:t>Post Retrospective Activities</a:t>
          </a:r>
        </a:p>
      </dgm:t>
    </dgm:pt>
    <dgm:pt modelId="{F9963F32-8DFE-5C48-BF46-EEEBAAE15F30}" type="parTrans" cxnId="{70A5E9D7-5609-A34C-B489-4F2E4269C499}">
      <dgm:prSet/>
      <dgm:spPr/>
      <dgm:t>
        <a:bodyPr/>
        <a:lstStyle/>
        <a:p>
          <a:endParaRPr lang="en-US"/>
        </a:p>
      </dgm:t>
    </dgm:pt>
    <dgm:pt modelId="{D6975974-A874-5F4A-892C-1E6D84E66BFC}" type="sibTrans" cxnId="{70A5E9D7-5609-A34C-B489-4F2E4269C499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Facilitating the Retrospective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92AAF3A2-6338-734B-9507-689027797779}" type="pres">
      <dgm:prSet presAssocID="{911BEE35-6F10-FC41-9118-E1948A5E9376}" presName="CompostProcess" presStyleCnt="0">
        <dgm:presLayoutVars>
          <dgm:dir/>
          <dgm:resizeHandles val="exact"/>
        </dgm:presLayoutVars>
      </dgm:prSet>
      <dgm:spPr/>
    </dgm:pt>
    <dgm:pt modelId="{39B60AC3-A912-B248-87A3-CB32AA69C1A0}" type="pres">
      <dgm:prSet presAssocID="{911BEE35-6F10-FC41-9118-E1948A5E9376}" presName="arrow" presStyleLbl="bgShp" presStyleIdx="0" presStyleCnt="1" custScaleX="117647" custLinFactNeighborX="-17864" custLinFactNeighborY="4758"/>
      <dgm:spPr>
        <a:solidFill>
          <a:schemeClr val="accent1">
            <a:lumMod val="20000"/>
            <a:lumOff val="80000"/>
          </a:schemeClr>
        </a:solidFill>
      </dgm:spPr>
    </dgm:pt>
    <dgm:pt modelId="{084696A4-7150-DD42-BA0A-BB7720113FD9}" type="pres">
      <dgm:prSet presAssocID="{911BEE35-6F10-FC41-9118-E1948A5E9376}" presName="linearProcess" presStyleCnt="0"/>
      <dgm:spPr/>
    </dgm:pt>
    <dgm:pt modelId="{B72BAD81-FA42-B845-8CF0-CE00E2C15F2D}" type="pres">
      <dgm:prSet presAssocID="{3467E0F3-6C96-B541-B260-7B04521020CE}" presName="textNode" presStyleLbl="node1" presStyleIdx="0" presStyleCnt="5">
        <dgm:presLayoutVars>
          <dgm:bulletEnabled val="1"/>
        </dgm:presLayoutVars>
      </dgm:prSet>
      <dgm:spPr/>
    </dgm:pt>
    <dgm:pt modelId="{E6F1D262-86E1-6142-B666-03EC2860A96A}" type="pres">
      <dgm:prSet presAssocID="{6B1E3EC5-AA9B-3448-9B45-9D6D1C7FAB64}" presName="sibTrans" presStyleCnt="0"/>
      <dgm:spPr/>
    </dgm:pt>
    <dgm:pt modelId="{235F182A-0E97-0841-A73E-1EEA433D77B3}" type="pres">
      <dgm:prSet presAssocID="{1F7FEA0A-5DEC-2449-BB94-5C57AF1888C3}" presName="textNode" presStyleLbl="node1" presStyleIdx="1" presStyleCnt="5">
        <dgm:presLayoutVars>
          <dgm:bulletEnabled val="1"/>
        </dgm:presLayoutVars>
      </dgm:prSet>
      <dgm:spPr/>
    </dgm:pt>
    <dgm:pt modelId="{3210F925-4DDC-8E4B-9C05-7DCE8EC078AF}" type="pres">
      <dgm:prSet presAssocID="{FF042498-9206-B74A-911C-2160FAFF570C}" presName="sibTrans" presStyleCnt="0"/>
      <dgm:spPr/>
    </dgm:pt>
    <dgm:pt modelId="{BCBB7381-A5B7-624B-9196-B915D38FBC81}" type="pres">
      <dgm:prSet presAssocID="{99083AF6-E6F7-EF4B-B2C0-67C1A8F83CF3}" presName="textNode" presStyleLbl="node1" presStyleIdx="2" presStyleCnt="5">
        <dgm:presLayoutVars>
          <dgm:bulletEnabled val="1"/>
        </dgm:presLayoutVars>
      </dgm:prSet>
      <dgm:spPr/>
    </dgm:pt>
    <dgm:pt modelId="{1C3AABF1-CE6A-2346-9BBF-ED60A9702BF3}" type="pres">
      <dgm:prSet presAssocID="{35F06453-EF01-4E47-90A2-BF47ABB6A89F}" presName="sibTrans" presStyleCnt="0"/>
      <dgm:spPr/>
    </dgm:pt>
    <dgm:pt modelId="{A855FCE2-200F-984D-8890-8CA2C79B0F96}" type="pres">
      <dgm:prSet presAssocID="{1F2AD804-F242-744C-826A-13842B202A5E}" presName="textNode" presStyleLbl="node1" presStyleIdx="3" presStyleCnt="5">
        <dgm:presLayoutVars>
          <dgm:bulletEnabled val="1"/>
        </dgm:presLayoutVars>
      </dgm:prSet>
      <dgm:spPr/>
    </dgm:pt>
    <dgm:pt modelId="{E1591A05-32B2-CF4E-BF92-1959AEF13AA0}" type="pres">
      <dgm:prSet presAssocID="{D6975974-A874-5F4A-892C-1E6D84E66BFC}" presName="sibTrans" presStyleCnt="0"/>
      <dgm:spPr/>
    </dgm:pt>
    <dgm:pt modelId="{8BDDDD89-B22A-3348-A6CC-D66999BBC8B3}" type="pres">
      <dgm:prSet presAssocID="{41EF962E-9F18-D245-89B9-C388EA8B33C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8D26C2B-F8DB-CC48-AAD5-E2C8290073F5}" type="presOf" srcId="{3467E0F3-6C96-B541-B260-7B04521020CE}" destId="{B72BAD81-FA42-B845-8CF0-CE00E2C15F2D}" srcOrd="0" destOrd="0" presId="urn:microsoft.com/office/officeart/2005/8/layout/hProcess9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242CC064-D9BF-4641-832F-EED59ABB95BE}" type="presOf" srcId="{99083AF6-E6F7-EF4B-B2C0-67C1A8F83CF3}" destId="{BCBB7381-A5B7-624B-9196-B915D38FBC81}" srcOrd="0" destOrd="0" presId="urn:microsoft.com/office/officeart/2005/8/layout/hProcess9"/>
    <dgm:cxn modelId="{A7D07765-9655-CC46-88B0-4CFB2421560C}" type="presOf" srcId="{911BEE35-6F10-FC41-9118-E1948A5E9376}" destId="{92AAF3A2-6338-734B-9507-689027797779}" srcOrd="0" destOrd="0" presId="urn:microsoft.com/office/officeart/2005/8/layout/hProcess9"/>
    <dgm:cxn modelId="{C15B6E80-4428-7843-924C-540A02085681}" srcId="{911BEE35-6F10-FC41-9118-E1948A5E9376}" destId="{41EF962E-9F18-D245-89B9-C388EA8B33CA}" srcOrd="4" destOrd="0" parTransId="{C18DBFD0-F86B-C942-9834-40E3072D2B2B}" sibTransId="{19DEFA95-40C2-CB4D-8594-1442FA4529C3}"/>
    <dgm:cxn modelId="{0A55A196-A0D4-974D-AFE0-07CF1B7C1B5A}" type="presOf" srcId="{1F2AD804-F242-744C-826A-13842B202A5E}" destId="{A855FCE2-200F-984D-8890-8CA2C79B0F96}" srcOrd="0" destOrd="0" presId="urn:microsoft.com/office/officeart/2005/8/layout/hProcess9"/>
    <dgm:cxn modelId="{B9AD78B4-EE4A-A348-B98F-A2C2A5AAFEF5}" type="presOf" srcId="{41EF962E-9F18-D245-89B9-C388EA8B33CA}" destId="{8BDDDD89-B22A-3348-A6CC-D66999BBC8B3}" srcOrd="0" destOrd="0" presId="urn:microsoft.com/office/officeart/2005/8/layout/hProcess9"/>
    <dgm:cxn modelId="{52E10EC2-B3B5-C14C-8EC5-59332DEBEE74}" srcId="{911BEE35-6F10-FC41-9118-E1948A5E9376}" destId="{99083AF6-E6F7-EF4B-B2C0-67C1A8F83CF3}" srcOrd="2" destOrd="0" parTransId="{689F5265-F4FC-094C-8DFB-385150555063}" sibTransId="{35F06453-EF01-4E47-90A2-BF47ABB6A89F}"/>
    <dgm:cxn modelId="{70A5E9D7-5609-A34C-B489-4F2E4269C499}" srcId="{911BEE35-6F10-FC41-9118-E1948A5E9376}" destId="{1F2AD804-F242-744C-826A-13842B202A5E}" srcOrd="3" destOrd="0" parTransId="{F9963F32-8DFE-5C48-BF46-EEEBAAE15F30}" sibTransId="{D6975974-A874-5F4A-892C-1E6D84E66BFC}"/>
    <dgm:cxn modelId="{A74915DD-28C6-B04A-90D6-567A5A5D5BB3}" type="presOf" srcId="{1F7FEA0A-5DEC-2449-BB94-5C57AF1888C3}" destId="{235F182A-0E97-0841-A73E-1EEA433D77B3}" srcOrd="0" destOrd="0" presId="urn:microsoft.com/office/officeart/2005/8/layout/hProcess9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7FF7C878-FCEB-C143-8154-8F5EDCBD0A57}" type="presParOf" srcId="{92AAF3A2-6338-734B-9507-689027797779}" destId="{39B60AC3-A912-B248-87A3-CB32AA69C1A0}" srcOrd="0" destOrd="0" presId="urn:microsoft.com/office/officeart/2005/8/layout/hProcess9"/>
    <dgm:cxn modelId="{E3257518-7610-FA4A-A75B-65F54663879E}" type="presParOf" srcId="{92AAF3A2-6338-734B-9507-689027797779}" destId="{084696A4-7150-DD42-BA0A-BB7720113FD9}" srcOrd="1" destOrd="0" presId="urn:microsoft.com/office/officeart/2005/8/layout/hProcess9"/>
    <dgm:cxn modelId="{AB4B5724-2CC2-EF40-B7CB-3EA4B2A0D12B}" type="presParOf" srcId="{084696A4-7150-DD42-BA0A-BB7720113FD9}" destId="{B72BAD81-FA42-B845-8CF0-CE00E2C15F2D}" srcOrd="0" destOrd="0" presId="urn:microsoft.com/office/officeart/2005/8/layout/hProcess9"/>
    <dgm:cxn modelId="{2C4514E9-95CE-8044-9FF9-0BE9C1A287A5}" type="presParOf" srcId="{084696A4-7150-DD42-BA0A-BB7720113FD9}" destId="{E6F1D262-86E1-6142-B666-03EC2860A96A}" srcOrd="1" destOrd="0" presId="urn:microsoft.com/office/officeart/2005/8/layout/hProcess9"/>
    <dgm:cxn modelId="{E59B739F-A818-7445-8BD8-647268DE0B43}" type="presParOf" srcId="{084696A4-7150-DD42-BA0A-BB7720113FD9}" destId="{235F182A-0E97-0841-A73E-1EEA433D77B3}" srcOrd="2" destOrd="0" presId="urn:microsoft.com/office/officeart/2005/8/layout/hProcess9"/>
    <dgm:cxn modelId="{812E344F-F483-124D-916C-C0C0DC283CBC}" type="presParOf" srcId="{084696A4-7150-DD42-BA0A-BB7720113FD9}" destId="{3210F925-4DDC-8E4B-9C05-7DCE8EC078AF}" srcOrd="3" destOrd="0" presId="urn:microsoft.com/office/officeart/2005/8/layout/hProcess9"/>
    <dgm:cxn modelId="{B54F0B45-AAFE-6942-93DD-AAB59CA6E9B3}" type="presParOf" srcId="{084696A4-7150-DD42-BA0A-BB7720113FD9}" destId="{BCBB7381-A5B7-624B-9196-B915D38FBC81}" srcOrd="4" destOrd="0" presId="urn:microsoft.com/office/officeart/2005/8/layout/hProcess9"/>
    <dgm:cxn modelId="{84517907-FCF7-E64B-98DA-EAB19D9058AB}" type="presParOf" srcId="{084696A4-7150-DD42-BA0A-BB7720113FD9}" destId="{1C3AABF1-CE6A-2346-9BBF-ED60A9702BF3}" srcOrd="5" destOrd="0" presId="urn:microsoft.com/office/officeart/2005/8/layout/hProcess9"/>
    <dgm:cxn modelId="{E499913B-CC6A-F443-ABEA-B869123A9DC8}" type="presParOf" srcId="{084696A4-7150-DD42-BA0A-BB7720113FD9}" destId="{A855FCE2-200F-984D-8890-8CA2C79B0F96}" srcOrd="6" destOrd="0" presId="urn:microsoft.com/office/officeart/2005/8/layout/hProcess9"/>
    <dgm:cxn modelId="{039427BD-C27E-3E48-AEAF-87A5A50A71FD}" type="presParOf" srcId="{084696A4-7150-DD42-BA0A-BB7720113FD9}" destId="{E1591A05-32B2-CF4E-BF92-1959AEF13AA0}" srcOrd="7" destOrd="0" presId="urn:microsoft.com/office/officeart/2005/8/layout/hProcess9"/>
    <dgm:cxn modelId="{5B51ABF0-F45B-B744-8F3B-3875B0A99F03}" type="presParOf" srcId="{084696A4-7150-DD42-BA0A-BB7720113FD9}" destId="{8BDDDD89-B22A-3348-A6CC-D66999BBC8B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FAD241-188F-2E4F-9F9F-49F278AC5FA0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24F5F5-409F-EE42-9FFC-8A4A64BDBB15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dirty="0"/>
            <a:t>Review outcomes of the retrospective(s) </a:t>
          </a:r>
        </a:p>
      </dgm:t>
    </dgm:pt>
    <dgm:pt modelId="{BFC8A2CE-8E5B-634B-BED5-A3D41E8D212D}" type="parTrans" cxnId="{5D3C488F-1B4B-6F48-A38A-69F368A8D103}">
      <dgm:prSet/>
      <dgm:spPr/>
      <dgm:t>
        <a:bodyPr/>
        <a:lstStyle/>
        <a:p>
          <a:endParaRPr lang="en-US" sz="2400"/>
        </a:p>
      </dgm:t>
    </dgm:pt>
    <dgm:pt modelId="{776EA34C-89E9-D749-93F6-7C0306D35E61}" type="sibTrans" cxnId="{5D3C488F-1B4B-6F48-A38A-69F368A8D103}">
      <dgm:prSet/>
      <dgm:spPr/>
      <dgm:t>
        <a:bodyPr/>
        <a:lstStyle/>
        <a:p>
          <a:endParaRPr lang="en-US" sz="2400"/>
        </a:p>
      </dgm:t>
    </dgm:pt>
    <dgm:pt modelId="{BC79789C-E9BB-F347-9F5C-A910D6C0E071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600" dirty="0"/>
            <a:t>Training (or reminder) on how to use and not use </a:t>
          </a:r>
          <a:r>
            <a:rPr lang="en-US" sz="1600" dirty="0" err="1"/>
            <a:t>AgilityHealth</a:t>
          </a:r>
          <a:r>
            <a:rPr lang="en-US" sz="1600" dirty="0"/>
            <a:t>®. Review themes around strengths, growth opportunities and impediments</a:t>
          </a:r>
        </a:p>
      </dgm:t>
    </dgm:pt>
    <dgm:pt modelId="{FBA74BBE-DE69-D24B-90F3-0506E3045AD0}" type="parTrans" cxnId="{F15BDF3B-6EB7-A640-8C5A-8535E091CDA8}">
      <dgm:prSet/>
      <dgm:spPr/>
      <dgm:t>
        <a:bodyPr/>
        <a:lstStyle/>
        <a:p>
          <a:endParaRPr lang="en-US" sz="2400"/>
        </a:p>
      </dgm:t>
    </dgm:pt>
    <dgm:pt modelId="{377276A7-BBAB-6742-AF6D-291E7281AE86}" type="sibTrans" cxnId="{F15BDF3B-6EB7-A640-8C5A-8535E091CDA8}">
      <dgm:prSet/>
      <dgm:spPr/>
      <dgm:t>
        <a:bodyPr/>
        <a:lstStyle/>
        <a:p>
          <a:endParaRPr lang="en-US" sz="2400"/>
        </a:p>
      </dgm:t>
    </dgm:pt>
    <dgm:pt modelId="{C0778D3A-ABCE-5D46-89DC-F6D2FFBE0B2B}">
      <dgm:prSet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600" dirty="0"/>
            <a:t>Call out specific organizational items leadership should own</a:t>
          </a:r>
        </a:p>
      </dgm:t>
    </dgm:pt>
    <dgm:pt modelId="{5A97B787-F530-3446-983D-88250A808704}" type="parTrans" cxnId="{C52DB779-8878-5E40-94EC-0748E885ADEB}">
      <dgm:prSet/>
      <dgm:spPr/>
      <dgm:t>
        <a:bodyPr/>
        <a:lstStyle/>
        <a:p>
          <a:endParaRPr lang="en-US" sz="2400"/>
        </a:p>
      </dgm:t>
    </dgm:pt>
    <dgm:pt modelId="{912BF109-A874-7543-85AC-90941C22B62D}" type="sibTrans" cxnId="{C52DB779-8878-5E40-94EC-0748E885ADEB}">
      <dgm:prSet/>
      <dgm:spPr/>
      <dgm:t>
        <a:bodyPr/>
        <a:lstStyle/>
        <a:p>
          <a:endParaRPr lang="en-US" sz="2400"/>
        </a:p>
      </dgm:t>
    </dgm:pt>
    <dgm:pt modelId="{95863713-2D54-A047-B52B-A441D550042C}">
      <dgm:prSet custT="1"/>
      <dgm:spPr/>
      <dgm:t>
        <a:bodyPr/>
        <a:lstStyle/>
        <a:p>
          <a:pPr rtl="0"/>
          <a:r>
            <a:rPr lang="en-US" sz="1600" dirty="0"/>
            <a:t>Do multi-team analysis highlighting trends and patterns</a:t>
          </a:r>
        </a:p>
      </dgm:t>
    </dgm:pt>
    <dgm:pt modelId="{1199AE13-4052-7342-9E6C-E71FA0160A98}" type="parTrans" cxnId="{6DA2758E-E75A-974A-AE52-BE3A5941A045}">
      <dgm:prSet/>
      <dgm:spPr/>
      <dgm:t>
        <a:bodyPr/>
        <a:lstStyle/>
        <a:p>
          <a:endParaRPr lang="en-US" sz="2400"/>
        </a:p>
      </dgm:t>
    </dgm:pt>
    <dgm:pt modelId="{A56AA1F6-3F60-CE4A-A3F2-7F7319BA288C}" type="sibTrans" cxnId="{6DA2758E-E75A-974A-AE52-BE3A5941A045}">
      <dgm:prSet/>
      <dgm:spPr/>
      <dgm:t>
        <a:bodyPr/>
        <a:lstStyle/>
        <a:p>
          <a:endParaRPr lang="en-US" sz="2400"/>
        </a:p>
      </dgm:t>
    </dgm:pt>
    <dgm:pt modelId="{1619D4A3-729C-A343-B11F-3D1CA6DC0A0C}">
      <dgm:prSet custT="1"/>
      <dgm:spPr/>
      <dgm:t>
        <a:bodyPr/>
        <a:lstStyle/>
        <a:p>
          <a:pPr rtl="0"/>
          <a:r>
            <a:rPr lang="en-US" sz="1600" dirty="0"/>
            <a:t>If not done already, establish Continuous Improvement Leadership Team and build internal cadence for reviewing and executing organizational growth items</a:t>
          </a:r>
        </a:p>
      </dgm:t>
    </dgm:pt>
    <dgm:pt modelId="{6352779B-9E79-A843-A9BD-DEB54D4B8571}" type="parTrans" cxnId="{D0375236-578F-AC40-9E12-9F3C4A09C044}">
      <dgm:prSet/>
      <dgm:spPr/>
      <dgm:t>
        <a:bodyPr/>
        <a:lstStyle/>
        <a:p>
          <a:endParaRPr lang="en-US" sz="2400"/>
        </a:p>
      </dgm:t>
    </dgm:pt>
    <dgm:pt modelId="{57470D47-5B64-3346-8A74-340F0D74BA4A}" type="sibTrans" cxnId="{D0375236-578F-AC40-9E12-9F3C4A09C044}">
      <dgm:prSet/>
      <dgm:spPr/>
      <dgm:t>
        <a:bodyPr/>
        <a:lstStyle/>
        <a:p>
          <a:endParaRPr lang="en-US" sz="2400"/>
        </a:p>
      </dgm:t>
    </dgm:pt>
    <dgm:pt modelId="{D1179C3F-E875-7940-A106-893F0BF45C49}" type="pres">
      <dgm:prSet presAssocID="{5EFAD241-188F-2E4F-9F9F-49F278AC5FA0}" presName="Name0" presStyleCnt="0">
        <dgm:presLayoutVars>
          <dgm:chMax val="7"/>
          <dgm:chPref val="7"/>
          <dgm:dir/>
        </dgm:presLayoutVars>
      </dgm:prSet>
      <dgm:spPr/>
    </dgm:pt>
    <dgm:pt modelId="{0053B4C5-EF90-9D4E-B86D-A07F0575EA4A}" type="pres">
      <dgm:prSet presAssocID="{5EFAD241-188F-2E4F-9F9F-49F278AC5FA0}" presName="Name1" presStyleCnt="0"/>
      <dgm:spPr/>
    </dgm:pt>
    <dgm:pt modelId="{3075F28E-B691-D84A-9E47-E6C23A2CDD2D}" type="pres">
      <dgm:prSet presAssocID="{5EFAD241-188F-2E4F-9F9F-49F278AC5FA0}" presName="cycle" presStyleCnt="0"/>
      <dgm:spPr/>
    </dgm:pt>
    <dgm:pt modelId="{8DD5109D-17A6-8047-A4AD-4A530EFFC6E0}" type="pres">
      <dgm:prSet presAssocID="{5EFAD241-188F-2E4F-9F9F-49F278AC5FA0}" presName="srcNode" presStyleLbl="node1" presStyleIdx="0" presStyleCnt="5"/>
      <dgm:spPr/>
    </dgm:pt>
    <dgm:pt modelId="{54C602E0-4809-E747-B2DC-F9B1EA650569}" type="pres">
      <dgm:prSet presAssocID="{5EFAD241-188F-2E4F-9F9F-49F278AC5FA0}" presName="conn" presStyleLbl="parChTrans1D2" presStyleIdx="0" presStyleCnt="1"/>
      <dgm:spPr/>
    </dgm:pt>
    <dgm:pt modelId="{8C9776ED-320F-5941-8969-8A22C7AF06AE}" type="pres">
      <dgm:prSet presAssocID="{5EFAD241-188F-2E4F-9F9F-49F278AC5FA0}" presName="extraNode" presStyleLbl="node1" presStyleIdx="0" presStyleCnt="5"/>
      <dgm:spPr/>
    </dgm:pt>
    <dgm:pt modelId="{BEC9FF98-7AB0-D74A-B391-9559EA80347C}" type="pres">
      <dgm:prSet presAssocID="{5EFAD241-188F-2E4F-9F9F-49F278AC5FA0}" presName="dstNode" presStyleLbl="node1" presStyleIdx="0" presStyleCnt="5"/>
      <dgm:spPr/>
    </dgm:pt>
    <dgm:pt modelId="{31A42213-609E-554B-ADAA-1315DBE506B3}" type="pres">
      <dgm:prSet presAssocID="{B124F5F5-409F-EE42-9FFC-8A4A64BDBB15}" presName="text_1" presStyleLbl="node1" presStyleIdx="0" presStyleCnt="5">
        <dgm:presLayoutVars>
          <dgm:bulletEnabled val="1"/>
        </dgm:presLayoutVars>
      </dgm:prSet>
      <dgm:spPr/>
    </dgm:pt>
    <dgm:pt modelId="{8AE706FE-1054-DC40-8CD1-D51B9C5D55D1}" type="pres">
      <dgm:prSet presAssocID="{B124F5F5-409F-EE42-9FFC-8A4A64BDBB15}" presName="accent_1" presStyleCnt="0"/>
      <dgm:spPr/>
    </dgm:pt>
    <dgm:pt modelId="{18C3CA64-3160-3848-8D03-014580D85C10}" type="pres">
      <dgm:prSet presAssocID="{B124F5F5-409F-EE42-9FFC-8A4A64BDBB15}" presName="accentRepeatNode" presStyleLbl="solidFgAcc1" presStyleIdx="0" presStyleCnt="5"/>
      <dgm:spPr/>
    </dgm:pt>
    <dgm:pt modelId="{97C88929-1289-E441-89B3-D4B484962B57}" type="pres">
      <dgm:prSet presAssocID="{BC79789C-E9BB-F347-9F5C-A910D6C0E071}" presName="text_2" presStyleLbl="node1" presStyleIdx="1" presStyleCnt="5">
        <dgm:presLayoutVars>
          <dgm:bulletEnabled val="1"/>
        </dgm:presLayoutVars>
      </dgm:prSet>
      <dgm:spPr/>
    </dgm:pt>
    <dgm:pt modelId="{45D43219-3E7F-7747-B5F5-E7330B5E6AF4}" type="pres">
      <dgm:prSet presAssocID="{BC79789C-E9BB-F347-9F5C-A910D6C0E071}" presName="accent_2" presStyleCnt="0"/>
      <dgm:spPr/>
    </dgm:pt>
    <dgm:pt modelId="{9467FDCA-3E1A-1147-A5A3-769C716B87C8}" type="pres">
      <dgm:prSet presAssocID="{BC79789C-E9BB-F347-9F5C-A910D6C0E071}" presName="accentRepeatNode" presStyleLbl="solidFgAcc1" presStyleIdx="1" presStyleCnt="5"/>
      <dgm:spPr/>
    </dgm:pt>
    <dgm:pt modelId="{A15B7EC8-CE09-7D4A-946F-3EB2CEC616E1}" type="pres">
      <dgm:prSet presAssocID="{C0778D3A-ABCE-5D46-89DC-F6D2FFBE0B2B}" presName="text_3" presStyleLbl="node1" presStyleIdx="2" presStyleCnt="5">
        <dgm:presLayoutVars>
          <dgm:bulletEnabled val="1"/>
        </dgm:presLayoutVars>
      </dgm:prSet>
      <dgm:spPr/>
    </dgm:pt>
    <dgm:pt modelId="{656CBAB7-E6A9-5642-817F-51D6A2C6A81E}" type="pres">
      <dgm:prSet presAssocID="{C0778D3A-ABCE-5D46-89DC-F6D2FFBE0B2B}" presName="accent_3" presStyleCnt="0"/>
      <dgm:spPr/>
    </dgm:pt>
    <dgm:pt modelId="{D6A0DC0F-4BC9-7F47-90DB-BC4A299FE838}" type="pres">
      <dgm:prSet presAssocID="{C0778D3A-ABCE-5D46-89DC-F6D2FFBE0B2B}" presName="accentRepeatNode" presStyleLbl="solidFgAcc1" presStyleIdx="2" presStyleCnt="5"/>
      <dgm:spPr/>
    </dgm:pt>
    <dgm:pt modelId="{B1400343-E2AF-FA40-8C31-E75D0941EC01}" type="pres">
      <dgm:prSet presAssocID="{95863713-2D54-A047-B52B-A441D550042C}" presName="text_4" presStyleLbl="node1" presStyleIdx="3" presStyleCnt="5">
        <dgm:presLayoutVars>
          <dgm:bulletEnabled val="1"/>
        </dgm:presLayoutVars>
      </dgm:prSet>
      <dgm:spPr/>
    </dgm:pt>
    <dgm:pt modelId="{1B3E4FE1-F01F-C348-B9F2-6F539915CE6C}" type="pres">
      <dgm:prSet presAssocID="{95863713-2D54-A047-B52B-A441D550042C}" presName="accent_4" presStyleCnt="0"/>
      <dgm:spPr/>
    </dgm:pt>
    <dgm:pt modelId="{AF04E544-7570-5D4D-94BA-E01A689CF41B}" type="pres">
      <dgm:prSet presAssocID="{95863713-2D54-A047-B52B-A441D550042C}" presName="accentRepeatNode" presStyleLbl="solidFgAcc1" presStyleIdx="3" presStyleCnt="5"/>
      <dgm:spPr/>
    </dgm:pt>
    <dgm:pt modelId="{D870EB9D-DFBD-9B46-8FC2-C59FA1D02632}" type="pres">
      <dgm:prSet presAssocID="{1619D4A3-729C-A343-B11F-3D1CA6DC0A0C}" presName="text_5" presStyleLbl="node1" presStyleIdx="4" presStyleCnt="5">
        <dgm:presLayoutVars>
          <dgm:bulletEnabled val="1"/>
        </dgm:presLayoutVars>
      </dgm:prSet>
      <dgm:spPr/>
    </dgm:pt>
    <dgm:pt modelId="{D0E2A228-AD2C-4F4A-B154-BEB8C9FD7731}" type="pres">
      <dgm:prSet presAssocID="{1619D4A3-729C-A343-B11F-3D1CA6DC0A0C}" presName="accent_5" presStyleCnt="0"/>
      <dgm:spPr/>
    </dgm:pt>
    <dgm:pt modelId="{755B4EE7-5552-524B-9DD0-BDF1D9BEEB60}" type="pres">
      <dgm:prSet presAssocID="{1619D4A3-729C-A343-B11F-3D1CA6DC0A0C}" presName="accentRepeatNode" presStyleLbl="solidFgAcc1" presStyleIdx="4" presStyleCnt="5"/>
      <dgm:spPr/>
    </dgm:pt>
  </dgm:ptLst>
  <dgm:cxnLst>
    <dgm:cxn modelId="{C1C16C09-9601-8648-AF84-6896FB5829AC}" type="presOf" srcId="{95863713-2D54-A047-B52B-A441D550042C}" destId="{B1400343-E2AF-FA40-8C31-E75D0941EC01}" srcOrd="0" destOrd="0" presId="urn:microsoft.com/office/officeart/2008/layout/VerticalCurvedList"/>
    <dgm:cxn modelId="{0A08520B-F25E-4447-B8D6-FECEB4A11A0D}" type="presOf" srcId="{B124F5F5-409F-EE42-9FFC-8A4A64BDBB15}" destId="{31A42213-609E-554B-ADAA-1315DBE506B3}" srcOrd="0" destOrd="0" presId="urn:microsoft.com/office/officeart/2008/layout/VerticalCurvedList"/>
    <dgm:cxn modelId="{D0375236-578F-AC40-9E12-9F3C4A09C044}" srcId="{5EFAD241-188F-2E4F-9F9F-49F278AC5FA0}" destId="{1619D4A3-729C-A343-B11F-3D1CA6DC0A0C}" srcOrd="4" destOrd="0" parTransId="{6352779B-9E79-A843-A9BD-DEB54D4B8571}" sibTransId="{57470D47-5B64-3346-8A74-340F0D74BA4A}"/>
    <dgm:cxn modelId="{F15BDF3B-6EB7-A640-8C5A-8535E091CDA8}" srcId="{5EFAD241-188F-2E4F-9F9F-49F278AC5FA0}" destId="{BC79789C-E9BB-F347-9F5C-A910D6C0E071}" srcOrd="1" destOrd="0" parTransId="{FBA74BBE-DE69-D24B-90F3-0506E3045AD0}" sibTransId="{377276A7-BBAB-6742-AF6D-291E7281AE86}"/>
    <dgm:cxn modelId="{4327394A-A965-2C4A-AD5B-D51D7B1374A8}" type="presOf" srcId="{BC79789C-E9BB-F347-9F5C-A910D6C0E071}" destId="{97C88929-1289-E441-89B3-D4B484962B57}" srcOrd="0" destOrd="0" presId="urn:microsoft.com/office/officeart/2008/layout/VerticalCurvedList"/>
    <dgm:cxn modelId="{C52DB779-8878-5E40-94EC-0748E885ADEB}" srcId="{5EFAD241-188F-2E4F-9F9F-49F278AC5FA0}" destId="{C0778D3A-ABCE-5D46-89DC-F6D2FFBE0B2B}" srcOrd="2" destOrd="0" parTransId="{5A97B787-F530-3446-983D-88250A808704}" sibTransId="{912BF109-A874-7543-85AC-90941C22B62D}"/>
    <dgm:cxn modelId="{6DA2758E-E75A-974A-AE52-BE3A5941A045}" srcId="{5EFAD241-188F-2E4F-9F9F-49F278AC5FA0}" destId="{95863713-2D54-A047-B52B-A441D550042C}" srcOrd="3" destOrd="0" parTransId="{1199AE13-4052-7342-9E6C-E71FA0160A98}" sibTransId="{A56AA1F6-3F60-CE4A-A3F2-7F7319BA288C}"/>
    <dgm:cxn modelId="{5D3C488F-1B4B-6F48-A38A-69F368A8D103}" srcId="{5EFAD241-188F-2E4F-9F9F-49F278AC5FA0}" destId="{B124F5F5-409F-EE42-9FFC-8A4A64BDBB15}" srcOrd="0" destOrd="0" parTransId="{BFC8A2CE-8E5B-634B-BED5-A3D41E8D212D}" sibTransId="{776EA34C-89E9-D749-93F6-7C0306D35E61}"/>
    <dgm:cxn modelId="{9FD3E091-86CE-1D47-ADE8-8C06B53D2B81}" type="presOf" srcId="{5EFAD241-188F-2E4F-9F9F-49F278AC5FA0}" destId="{D1179C3F-E875-7940-A106-893F0BF45C49}" srcOrd="0" destOrd="0" presId="urn:microsoft.com/office/officeart/2008/layout/VerticalCurvedList"/>
    <dgm:cxn modelId="{4D910496-1A02-384A-80DA-F87E6D3D242C}" type="presOf" srcId="{776EA34C-89E9-D749-93F6-7C0306D35E61}" destId="{54C602E0-4809-E747-B2DC-F9B1EA650569}" srcOrd="0" destOrd="0" presId="urn:microsoft.com/office/officeart/2008/layout/VerticalCurvedList"/>
    <dgm:cxn modelId="{CE57FABB-FF88-4F4B-998A-5867DD676F93}" type="presOf" srcId="{C0778D3A-ABCE-5D46-89DC-F6D2FFBE0B2B}" destId="{A15B7EC8-CE09-7D4A-946F-3EB2CEC616E1}" srcOrd="0" destOrd="0" presId="urn:microsoft.com/office/officeart/2008/layout/VerticalCurvedList"/>
    <dgm:cxn modelId="{84D062EE-28C8-184C-BF94-7F0FB0A49E83}" type="presOf" srcId="{1619D4A3-729C-A343-B11F-3D1CA6DC0A0C}" destId="{D870EB9D-DFBD-9B46-8FC2-C59FA1D02632}" srcOrd="0" destOrd="0" presId="urn:microsoft.com/office/officeart/2008/layout/VerticalCurvedList"/>
    <dgm:cxn modelId="{6561183C-EC1C-BB41-A2AB-C6F9D7098B38}" type="presParOf" srcId="{D1179C3F-E875-7940-A106-893F0BF45C49}" destId="{0053B4C5-EF90-9D4E-B86D-A07F0575EA4A}" srcOrd="0" destOrd="0" presId="urn:microsoft.com/office/officeart/2008/layout/VerticalCurvedList"/>
    <dgm:cxn modelId="{9281E857-F121-A84E-99A3-24F159AD77A2}" type="presParOf" srcId="{0053B4C5-EF90-9D4E-B86D-A07F0575EA4A}" destId="{3075F28E-B691-D84A-9E47-E6C23A2CDD2D}" srcOrd="0" destOrd="0" presId="urn:microsoft.com/office/officeart/2008/layout/VerticalCurvedList"/>
    <dgm:cxn modelId="{BA7CAC68-2683-6A4E-8A2E-164E21CE53E3}" type="presParOf" srcId="{3075F28E-B691-D84A-9E47-E6C23A2CDD2D}" destId="{8DD5109D-17A6-8047-A4AD-4A530EFFC6E0}" srcOrd="0" destOrd="0" presId="urn:microsoft.com/office/officeart/2008/layout/VerticalCurvedList"/>
    <dgm:cxn modelId="{94A1646F-F921-ED4D-9698-4BE51E77CCB4}" type="presParOf" srcId="{3075F28E-B691-D84A-9E47-E6C23A2CDD2D}" destId="{54C602E0-4809-E747-B2DC-F9B1EA650569}" srcOrd="1" destOrd="0" presId="urn:microsoft.com/office/officeart/2008/layout/VerticalCurvedList"/>
    <dgm:cxn modelId="{41BA4E5C-E0DB-5A43-810E-0FF4E392E227}" type="presParOf" srcId="{3075F28E-B691-D84A-9E47-E6C23A2CDD2D}" destId="{8C9776ED-320F-5941-8969-8A22C7AF06AE}" srcOrd="2" destOrd="0" presId="urn:microsoft.com/office/officeart/2008/layout/VerticalCurvedList"/>
    <dgm:cxn modelId="{3A1A0D6B-DFF5-7648-87EA-BE3AE6F93B1A}" type="presParOf" srcId="{3075F28E-B691-D84A-9E47-E6C23A2CDD2D}" destId="{BEC9FF98-7AB0-D74A-B391-9559EA80347C}" srcOrd="3" destOrd="0" presId="urn:microsoft.com/office/officeart/2008/layout/VerticalCurvedList"/>
    <dgm:cxn modelId="{8EB23733-EBA2-DE48-95FA-1E4C8105B43B}" type="presParOf" srcId="{0053B4C5-EF90-9D4E-B86D-A07F0575EA4A}" destId="{31A42213-609E-554B-ADAA-1315DBE506B3}" srcOrd="1" destOrd="0" presId="urn:microsoft.com/office/officeart/2008/layout/VerticalCurvedList"/>
    <dgm:cxn modelId="{9F9ED47F-8AE4-ED4D-AC20-CC1D67B8769C}" type="presParOf" srcId="{0053B4C5-EF90-9D4E-B86D-A07F0575EA4A}" destId="{8AE706FE-1054-DC40-8CD1-D51B9C5D55D1}" srcOrd="2" destOrd="0" presId="urn:microsoft.com/office/officeart/2008/layout/VerticalCurvedList"/>
    <dgm:cxn modelId="{ABE7EEC7-0F6E-864F-A447-413CC4B0CA3D}" type="presParOf" srcId="{8AE706FE-1054-DC40-8CD1-D51B9C5D55D1}" destId="{18C3CA64-3160-3848-8D03-014580D85C10}" srcOrd="0" destOrd="0" presId="urn:microsoft.com/office/officeart/2008/layout/VerticalCurvedList"/>
    <dgm:cxn modelId="{08F23719-6588-E84F-8700-574564081D55}" type="presParOf" srcId="{0053B4C5-EF90-9D4E-B86D-A07F0575EA4A}" destId="{97C88929-1289-E441-89B3-D4B484962B57}" srcOrd="3" destOrd="0" presId="urn:microsoft.com/office/officeart/2008/layout/VerticalCurvedList"/>
    <dgm:cxn modelId="{4450D35A-5F99-F146-97C7-6C719DA252F3}" type="presParOf" srcId="{0053B4C5-EF90-9D4E-B86D-A07F0575EA4A}" destId="{45D43219-3E7F-7747-B5F5-E7330B5E6AF4}" srcOrd="4" destOrd="0" presId="urn:microsoft.com/office/officeart/2008/layout/VerticalCurvedList"/>
    <dgm:cxn modelId="{71ED9204-3B71-3F43-A1B9-084C8A446575}" type="presParOf" srcId="{45D43219-3E7F-7747-B5F5-E7330B5E6AF4}" destId="{9467FDCA-3E1A-1147-A5A3-769C716B87C8}" srcOrd="0" destOrd="0" presId="urn:microsoft.com/office/officeart/2008/layout/VerticalCurvedList"/>
    <dgm:cxn modelId="{927DAD7B-5F2C-0348-AB45-609A69B5DB53}" type="presParOf" srcId="{0053B4C5-EF90-9D4E-B86D-A07F0575EA4A}" destId="{A15B7EC8-CE09-7D4A-946F-3EB2CEC616E1}" srcOrd="5" destOrd="0" presId="urn:microsoft.com/office/officeart/2008/layout/VerticalCurvedList"/>
    <dgm:cxn modelId="{F02FC28E-FD1E-0B46-B662-E58C5E48F662}" type="presParOf" srcId="{0053B4C5-EF90-9D4E-B86D-A07F0575EA4A}" destId="{656CBAB7-E6A9-5642-817F-51D6A2C6A81E}" srcOrd="6" destOrd="0" presId="urn:microsoft.com/office/officeart/2008/layout/VerticalCurvedList"/>
    <dgm:cxn modelId="{C1F96A3D-D4E6-534C-ADAB-8CA345C5AF19}" type="presParOf" srcId="{656CBAB7-E6A9-5642-817F-51D6A2C6A81E}" destId="{D6A0DC0F-4BC9-7F47-90DB-BC4A299FE838}" srcOrd="0" destOrd="0" presId="urn:microsoft.com/office/officeart/2008/layout/VerticalCurvedList"/>
    <dgm:cxn modelId="{FC234037-D567-374F-B2FC-7EE7E66A580C}" type="presParOf" srcId="{0053B4C5-EF90-9D4E-B86D-A07F0575EA4A}" destId="{B1400343-E2AF-FA40-8C31-E75D0941EC01}" srcOrd="7" destOrd="0" presId="urn:microsoft.com/office/officeart/2008/layout/VerticalCurvedList"/>
    <dgm:cxn modelId="{71CEBC6A-64A9-9D48-8BA2-40DECB9230F1}" type="presParOf" srcId="{0053B4C5-EF90-9D4E-B86D-A07F0575EA4A}" destId="{1B3E4FE1-F01F-C348-B9F2-6F539915CE6C}" srcOrd="8" destOrd="0" presId="urn:microsoft.com/office/officeart/2008/layout/VerticalCurvedList"/>
    <dgm:cxn modelId="{40196217-3998-AF4B-BDCD-9485C7027354}" type="presParOf" srcId="{1B3E4FE1-F01F-C348-B9F2-6F539915CE6C}" destId="{AF04E544-7570-5D4D-94BA-E01A689CF41B}" srcOrd="0" destOrd="0" presId="urn:microsoft.com/office/officeart/2008/layout/VerticalCurvedList"/>
    <dgm:cxn modelId="{9091F2B9-5AC5-274C-B011-E0951169D33A}" type="presParOf" srcId="{0053B4C5-EF90-9D4E-B86D-A07F0575EA4A}" destId="{D870EB9D-DFBD-9B46-8FC2-C59FA1D02632}" srcOrd="9" destOrd="0" presId="urn:microsoft.com/office/officeart/2008/layout/VerticalCurvedList"/>
    <dgm:cxn modelId="{D6FDA5CE-37C5-AC46-B166-5ABD269018C6}" type="presParOf" srcId="{0053B4C5-EF90-9D4E-B86D-A07F0575EA4A}" destId="{D0E2A228-AD2C-4F4A-B154-BEB8C9FD7731}" srcOrd="10" destOrd="0" presId="urn:microsoft.com/office/officeart/2008/layout/VerticalCurvedList"/>
    <dgm:cxn modelId="{72A9DC84-BC86-FA4D-A52E-441F0A3C78F8}" type="presParOf" srcId="{D0E2A228-AD2C-4F4A-B154-BEB8C9FD7731}" destId="{755B4EE7-5552-524B-9DD0-BDF1D9BEEB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49B514-B684-DF4C-B23D-A3586246E625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473138-5EE0-EA40-8DB2-BD94A63F0EC7}">
      <dgm:prSet phldrT="[Text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3200" dirty="0"/>
            <a:t>Programs</a:t>
          </a:r>
        </a:p>
      </dgm:t>
    </dgm:pt>
    <dgm:pt modelId="{2BF5264B-5D54-B142-8F03-94FC381DBCD1}" type="parTrans" cxnId="{68866371-56B9-7D45-ADC9-C3ACC9CC2EC2}">
      <dgm:prSet/>
      <dgm:spPr/>
      <dgm:t>
        <a:bodyPr/>
        <a:lstStyle/>
        <a:p>
          <a:endParaRPr lang="en-US" sz="1400"/>
        </a:p>
      </dgm:t>
    </dgm:pt>
    <dgm:pt modelId="{62CC5B4A-BE66-2148-9BCE-45CF231C12F4}" type="sibTrans" cxnId="{68866371-56B9-7D45-ADC9-C3ACC9CC2EC2}">
      <dgm:prSet/>
      <dgm:spPr/>
      <dgm:t>
        <a:bodyPr/>
        <a:lstStyle/>
        <a:p>
          <a:endParaRPr lang="en-US" sz="1400"/>
        </a:p>
      </dgm:t>
    </dgm:pt>
    <dgm:pt modelId="{00CC2EA7-4440-C946-8738-C6CADE3CC5A9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3200" dirty="0"/>
            <a:t>Release Trains</a:t>
          </a:r>
        </a:p>
      </dgm:t>
    </dgm:pt>
    <dgm:pt modelId="{0F2AB66E-6098-E440-A0C3-194FBB631001}" type="parTrans" cxnId="{5C72B1E8-0334-A246-B9E7-277A84BE48A0}">
      <dgm:prSet/>
      <dgm:spPr/>
      <dgm:t>
        <a:bodyPr/>
        <a:lstStyle/>
        <a:p>
          <a:endParaRPr lang="en-US" sz="1400"/>
        </a:p>
      </dgm:t>
    </dgm:pt>
    <dgm:pt modelId="{65A811A2-3245-2541-A6EC-768EE99CA387}" type="sibTrans" cxnId="{5C72B1E8-0334-A246-B9E7-277A84BE48A0}">
      <dgm:prSet/>
      <dgm:spPr/>
      <dgm:t>
        <a:bodyPr/>
        <a:lstStyle/>
        <a:p>
          <a:endParaRPr lang="en-US" sz="1400"/>
        </a:p>
      </dgm:t>
    </dgm:pt>
    <dgm:pt modelId="{5F936477-5F29-494E-89FD-EC7B06FCA18B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3200" dirty="0"/>
            <a:t>Product Lines</a:t>
          </a:r>
        </a:p>
      </dgm:t>
    </dgm:pt>
    <dgm:pt modelId="{4C305075-B485-BF43-B647-5B6D42E2CA85}" type="parTrans" cxnId="{8808EE08-FFDC-8444-9C11-DA28D42EE857}">
      <dgm:prSet/>
      <dgm:spPr/>
      <dgm:t>
        <a:bodyPr/>
        <a:lstStyle/>
        <a:p>
          <a:endParaRPr lang="en-US" sz="1400"/>
        </a:p>
      </dgm:t>
    </dgm:pt>
    <dgm:pt modelId="{24F156E3-BC35-A440-8231-8A2AB13CF393}" type="sibTrans" cxnId="{8808EE08-FFDC-8444-9C11-DA28D42EE857}">
      <dgm:prSet/>
      <dgm:spPr/>
      <dgm:t>
        <a:bodyPr/>
        <a:lstStyle/>
        <a:p>
          <a:endParaRPr lang="en-US" sz="1400"/>
        </a:p>
      </dgm:t>
    </dgm:pt>
    <dgm:pt modelId="{3EAB101D-203C-6B40-BA99-AD1759483596}" type="pres">
      <dgm:prSet presAssocID="{5649B514-B684-DF4C-B23D-A3586246E625}" presName="diagram" presStyleCnt="0">
        <dgm:presLayoutVars>
          <dgm:dir/>
          <dgm:resizeHandles val="exact"/>
        </dgm:presLayoutVars>
      </dgm:prSet>
      <dgm:spPr/>
    </dgm:pt>
    <dgm:pt modelId="{40A2F815-9495-7A43-B78D-68E1A2BA0370}" type="pres">
      <dgm:prSet presAssocID="{BB473138-5EE0-EA40-8DB2-BD94A63F0EC7}" presName="node" presStyleLbl="node1" presStyleIdx="0" presStyleCnt="3">
        <dgm:presLayoutVars>
          <dgm:bulletEnabled val="1"/>
        </dgm:presLayoutVars>
      </dgm:prSet>
      <dgm:spPr/>
    </dgm:pt>
    <dgm:pt modelId="{CBC016AE-14AD-5F42-A2F9-AE6535D09650}" type="pres">
      <dgm:prSet presAssocID="{62CC5B4A-BE66-2148-9BCE-45CF231C12F4}" presName="sibTrans" presStyleCnt="0"/>
      <dgm:spPr/>
    </dgm:pt>
    <dgm:pt modelId="{DB9C07FD-9635-A440-86FC-EBC6524DA167}" type="pres">
      <dgm:prSet presAssocID="{00CC2EA7-4440-C946-8738-C6CADE3CC5A9}" presName="node" presStyleLbl="node1" presStyleIdx="1" presStyleCnt="3">
        <dgm:presLayoutVars>
          <dgm:bulletEnabled val="1"/>
        </dgm:presLayoutVars>
      </dgm:prSet>
      <dgm:spPr/>
    </dgm:pt>
    <dgm:pt modelId="{ADA3D2EB-BDAB-4F41-BBF7-7DC77F0C6956}" type="pres">
      <dgm:prSet presAssocID="{65A811A2-3245-2541-A6EC-768EE99CA387}" presName="sibTrans" presStyleCnt="0"/>
      <dgm:spPr/>
    </dgm:pt>
    <dgm:pt modelId="{A0D29EEF-E660-FB46-BA69-A5CB7EB181F2}" type="pres">
      <dgm:prSet presAssocID="{5F936477-5F29-494E-89FD-EC7B06FCA18B}" presName="node" presStyleLbl="node1" presStyleIdx="2" presStyleCnt="3">
        <dgm:presLayoutVars>
          <dgm:bulletEnabled val="1"/>
        </dgm:presLayoutVars>
      </dgm:prSet>
      <dgm:spPr/>
    </dgm:pt>
  </dgm:ptLst>
  <dgm:cxnLst>
    <dgm:cxn modelId="{8808EE08-FFDC-8444-9C11-DA28D42EE857}" srcId="{5649B514-B684-DF4C-B23D-A3586246E625}" destId="{5F936477-5F29-494E-89FD-EC7B06FCA18B}" srcOrd="2" destOrd="0" parTransId="{4C305075-B485-BF43-B647-5B6D42E2CA85}" sibTransId="{24F156E3-BC35-A440-8231-8A2AB13CF393}"/>
    <dgm:cxn modelId="{FFA8EC10-01C7-3E47-9F13-AB0C85CFF5CD}" type="presOf" srcId="{BB473138-5EE0-EA40-8DB2-BD94A63F0EC7}" destId="{40A2F815-9495-7A43-B78D-68E1A2BA0370}" srcOrd="0" destOrd="0" presId="urn:microsoft.com/office/officeart/2005/8/layout/default"/>
    <dgm:cxn modelId="{6468CC2D-E482-854A-B4E0-46A45FF9B00D}" type="presOf" srcId="{5649B514-B684-DF4C-B23D-A3586246E625}" destId="{3EAB101D-203C-6B40-BA99-AD1759483596}" srcOrd="0" destOrd="0" presId="urn:microsoft.com/office/officeart/2005/8/layout/default"/>
    <dgm:cxn modelId="{68866371-56B9-7D45-ADC9-C3ACC9CC2EC2}" srcId="{5649B514-B684-DF4C-B23D-A3586246E625}" destId="{BB473138-5EE0-EA40-8DB2-BD94A63F0EC7}" srcOrd="0" destOrd="0" parTransId="{2BF5264B-5D54-B142-8F03-94FC381DBCD1}" sibTransId="{62CC5B4A-BE66-2148-9BCE-45CF231C12F4}"/>
    <dgm:cxn modelId="{2EB9FA73-F125-B048-A8D3-C1A6C3CBC3D9}" type="presOf" srcId="{00CC2EA7-4440-C946-8738-C6CADE3CC5A9}" destId="{DB9C07FD-9635-A440-86FC-EBC6524DA167}" srcOrd="0" destOrd="0" presId="urn:microsoft.com/office/officeart/2005/8/layout/default"/>
    <dgm:cxn modelId="{ED12FDC6-A0E1-DD45-B28C-D0F6D38233B0}" type="presOf" srcId="{5F936477-5F29-494E-89FD-EC7B06FCA18B}" destId="{A0D29EEF-E660-FB46-BA69-A5CB7EB181F2}" srcOrd="0" destOrd="0" presId="urn:microsoft.com/office/officeart/2005/8/layout/default"/>
    <dgm:cxn modelId="{5C72B1E8-0334-A246-B9E7-277A84BE48A0}" srcId="{5649B514-B684-DF4C-B23D-A3586246E625}" destId="{00CC2EA7-4440-C946-8738-C6CADE3CC5A9}" srcOrd="1" destOrd="0" parTransId="{0F2AB66E-6098-E440-A0C3-194FBB631001}" sibTransId="{65A811A2-3245-2541-A6EC-768EE99CA387}"/>
    <dgm:cxn modelId="{B4802AE6-6E69-4849-867C-2B18B1A92155}" type="presParOf" srcId="{3EAB101D-203C-6B40-BA99-AD1759483596}" destId="{40A2F815-9495-7A43-B78D-68E1A2BA0370}" srcOrd="0" destOrd="0" presId="urn:microsoft.com/office/officeart/2005/8/layout/default"/>
    <dgm:cxn modelId="{87F27FD0-AD8C-FE46-A45A-7C1A4E48E083}" type="presParOf" srcId="{3EAB101D-203C-6B40-BA99-AD1759483596}" destId="{CBC016AE-14AD-5F42-A2F9-AE6535D09650}" srcOrd="1" destOrd="0" presId="urn:microsoft.com/office/officeart/2005/8/layout/default"/>
    <dgm:cxn modelId="{D44D9F38-7858-0F45-B6C7-E31E63692FEF}" type="presParOf" srcId="{3EAB101D-203C-6B40-BA99-AD1759483596}" destId="{DB9C07FD-9635-A440-86FC-EBC6524DA167}" srcOrd="2" destOrd="0" presId="urn:microsoft.com/office/officeart/2005/8/layout/default"/>
    <dgm:cxn modelId="{BA6738A1-9E0C-024D-87B8-9C91B3B9E488}" type="presParOf" srcId="{3EAB101D-203C-6B40-BA99-AD1759483596}" destId="{ADA3D2EB-BDAB-4F41-BBF7-7DC77F0C6956}" srcOrd="3" destOrd="0" presId="urn:microsoft.com/office/officeart/2005/8/layout/default"/>
    <dgm:cxn modelId="{F8C8D616-C910-314D-8537-A3C72E78E487}" type="presParOf" srcId="{3EAB101D-203C-6B40-BA99-AD1759483596}" destId="{A0D29EEF-E660-FB46-BA69-A5CB7EB181F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dirty="0"/>
            <a:t>Review of the </a:t>
          </a:r>
          <a:r>
            <a:rPr lang="en-US" b="0" i="0" dirty="0" err="1"/>
            <a:t>AgilityHealth</a:t>
          </a:r>
          <a:r>
            <a:rPr lang="en-US" b="0" i="0" dirty="0"/>
            <a:t>® Purpose &amp; Roles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950" dirty="0">
              <a:solidFill>
                <a:srgbClr val="FFFFFF"/>
              </a:solidFill>
            </a:rPr>
            <a:t>Preparing for a TeamHealth</a:t>
          </a:r>
          <a:r>
            <a:rPr lang="en-US" sz="1950" dirty="0"/>
            <a:t>®</a:t>
          </a:r>
          <a:r>
            <a:rPr lang="en-US" sz="1950" dirty="0">
              <a:solidFill>
                <a:srgbClr val="FFFFFF"/>
              </a:solidFill>
            </a:rPr>
            <a:t> Retrospective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41EF962E-9F18-D245-89B9-C388EA8B33CA}">
      <dgm:prSet/>
      <dgm:spPr/>
      <dgm:t>
        <a:bodyPr/>
        <a:lstStyle/>
        <a:p>
          <a:pPr rtl="0"/>
          <a:r>
            <a:rPr lang="en-US" b="1" i="1" dirty="0"/>
            <a:t>Q &amp; A</a:t>
          </a:r>
        </a:p>
      </dgm:t>
    </dgm:pt>
    <dgm:pt modelId="{C18DBFD0-F86B-C942-9834-40E3072D2B2B}" type="parTrans" cxnId="{C15B6E80-4428-7843-924C-540A02085681}">
      <dgm:prSet/>
      <dgm:spPr/>
      <dgm:t>
        <a:bodyPr/>
        <a:lstStyle/>
        <a:p>
          <a:endParaRPr lang="en-US"/>
        </a:p>
      </dgm:t>
    </dgm:pt>
    <dgm:pt modelId="{19DEFA95-40C2-CB4D-8594-1442FA4529C3}" type="sibTrans" cxnId="{C15B6E80-4428-7843-924C-540A02085681}">
      <dgm:prSet/>
      <dgm:spPr/>
      <dgm:t>
        <a:bodyPr/>
        <a:lstStyle/>
        <a:p>
          <a:endParaRPr lang="en-US"/>
        </a:p>
      </dgm:t>
    </dgm:pt>
    <dgm:pt modelId="{1F2AD804-F242-744C-826A-13842B202A5E}">
      <dgm:prSet/>
      <dgm:spPr/>
      <dgm:t>
        <a:bodyPr/>
        <a:lstStyle/>
        <a:p>
          <a:pPr rtl="0"/>
          <a:r>
            <a:rPr lang="en-US" dirty="0"/>
            <a:t>Post Retrospective Activities</a:t>
          </a:r>
        </a:p>
      </dgm:t>
    </dgm:pt>
    <dgm:pt modelId="{F9963F32-8DFE-5C48-BF46-EEEBAAE15F30}" type="parTrans" cxnId="{70A5E9D7-5609-A34C-B489-4F2E4269C499}">
      <dgm:prSet/>
      <dgm:spPr/>
      <dgm:t>
        <a:bodyPr/>
        <a:lstStyle/>
        <a:p>
          <a:endParaRPr lang="en-US"/>
        </a:p>
      </dgm:t>
    </dgm:pt>
    <dgm:pt modelId="{D6975974-A874-5F4A-892C-1E6D84E66BFC}" type="sibTrans" cxnId="{70A5E9D7-5609-A34C-B489-4F2E4269C499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Facilitating the Retrospective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92AAF3A2-6338-734B-9507-689027797779}" type="pres">
      <dgm:prSet presAssocID="{911BEE35-6F10-FC41-9118-E1948A5E9376}" presName="CompostProcess" presStyleCnt="0">
        <dgm:presLayoutVars>
          <dgm:dir/>
          <dgm:resizeHandles val="exact"/>
        </dgm:presLayoutVars>
      </dgm:prSet>
      <dgm:spPr/>
    </dgm:pt>
    <dgm:pt modelId="{39B60AC3-A912-B248-87A3-CB32AA69C1A0}" type="pres">
      <dgm:prSet presAssocID="{911BEE35-6F10-FC41-9118-E1948A5E9376}" presName="arrow" presStyleLbl="bgShp" presStyleIdx="0" presStyleCnt="1" custScaleX="117647" custLinFactNeighborX="-17864" custLinFactNeighborY="4758"/>
      <dgm:spPr>
        <a:solidFill>
          <a:schemeClr val="accent1">
            <a:lumMod val="20000"/>
            <a:lumOff val="80000"/>
          </a:schemeClr>
        </a:solidFill>
      </dgm:spPr>
    </dgm:pt>
    <dgm:pt modelId="{084696A4-7150-DD42-BA0A-BB7720113FD9}" type="pres">
      <dgm:prSet presAssocID="{911BEE35-6F10-FC41-9118-E1948A5E9376}" presName="linearProcess" presStyleCnt="0"/>
      <dgm:spPr/>
    </dgm:pt>
    <dgm:pt modelId="{B72BAD81-FA42-B845-8CF0-CE00E2C15F2D}" type="pres">
      <dgm:prSet presAssocID="{3467E0F3-6C96-B541-B260-7B04521020CE}" presName="textNode" presStyleLbl="node1" presStyleIdx="0" presStyleCnt="5">
        <dgm:presLayoutVars>
          <dgm:bulletEnabled val="1"/>
        </dgm:presLayoutVars>
      </dgm:prSet>
      <dgm:spPr/>
    </dgm:pt>
    <dgm:pt modelId="{E6F1D262-86E1-6142-B666-03EC2860A96A}" type="pres">
      <dgm:prSet presAssocID="{6B1E3EC5-AA9B-3448-9B45-9D6D1C7FAB64}" presName="sibTrans" presStyleCnt="0"/>
      <dgm:spPr/>
    </dgm:pt>
    <dgm:pt modelId="{235F182A-0E97-0841-A73E-1EEA433D77B3}" type="pres">
      <dgm:prSet presAssocID="{1F7FEA0A-5DEC-2449-BB94-5C57AF1888C3}" presName="textNode" presStyleLbl="node1" presStyleIdx="1" presStyleCnt="5">
        <dgm:presLayoutVars>
          <dgm:bulletEnabled val="1"/>
        </dgm:presLayoutVars>
      </dgm:prSet>
      <dgm:spPr/>
    </dgm:pt>
    <dgm:pt modelId="{3210F925-4DDC-8E4B-9C05-7DCE8EC078AF}" type="pres">
      <dgm:prSet presAssocID="{FF042498-9206-B74A-911C-2160FAFF570C}" presName="sibTrans" presStyleCnt="0"/>
      <dgm:spPr/>
    </dgm:pt>
    <dgm:pt modelId="{BCBB7381-A5B7-624B-9196-B915D38FBC81}" type="pres">
      <dgm:prSet presAssocID="{99083AF6-E6F7-EF4B-B2C0-67C1A8F83CF3}" presName="textNode" presStyleLbl="node1" presStyleIdx="2" presStyleCnt="5">
        <dgm:presLayoutVars>
          <dgm:bulletEnabled val="1"/>
        </dgm:presLayoutVars>
      </dgm:prSet>
      <dgm:spPr/>
    </dgm:pt>
    <dgm:pt modelId="{1C3AABF1-CE6A-2346-9BBF-ED60A9702BF3}" type="pres">
      <dgm:prSet presAssocID="{35F06453-EF01-4E47-90A2-BF47ABB6A89F}" presName="sibTrans" presStyleCnt="0"/>
      <dgm:spPr/>
    </dgm:pt>
    <dgm:pt modelId="{A855FCE2-200F-984D-8890-8CA2C79B0F96}" type="pres">
      <dgm:prSet presAssocID="{1F2AD804-F242-744C-826A-13842B202A5E}" presName="textNode" presStyleLbl="node1" presStyleIdx="3" presStyleCnt="5">
        <dgm:presLayoutVars>
          <dgm:bulletEnabled val="1"/>
        </dgm:presLayoutVars>
      </dgm:prSet>
      <dgm:spPr/>
    </dgm:pt>
    <dgm:pt modelId="{E1591A05-32B2-CF4E-BF92-1959AEF13AA0}" type="pres">
      <dgm:prSet presAssocID="{D6975974-A874-5F4A-892C-1E6D84E66BFC}" presName="sibTrans" presStyleCnt="0"/>
      <dgm:spPr/>
    </dgm:pt>
    <dgm:pt modelId="{8BDDDD89-B22A-3348-A6CC-D66999BBC8B3}" type="pres">
      <dgm:prSet presAssocID="{41EF962E-9F18-D245-89B9-C388EA8B33C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8D26C2B-F8DB-CC48-AAD5-E2C8290073F5}" type="presOf" srcId="{3467E0F3-6C96-B541-B260-7B04521020CE}" destId="{B72BAD81-FA42-B845-8CF0-CE00E2C15F2D}" srcOrd="0" destOrd="0" presId="urn:microsoft.com/office/officeart/2005/8/layout/hProcess9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242CC064-D9BF-4641-832F-EED59ABB95BE}" type="presOf" srcId="{99083AF6-E6F7-EF4B-B2C0-67C1A8F83CF3}" destId="{BCBB7381-A5B7-624B-9196-B915D38FBC81}" srcOrd="0" destOrd="0" presId="urn:microsoft.com/office/officeart/2005/8/layout/hProcess9"/>
    <dgm:cxn modelId="{A7D07765-9655-CC46-88B0-4CFB2421560C}" type="presOf" srcId="{911BEE35-6F10-FC41-9118-E1948A5E9376}" destId="{92AAF3A2-6338-734B-9507-689027797779}" srcOrd="0" destOrd="0" presId="urn:microsoft.com/office/officeart/2005/8/layout/hProcess9"/>
    <dgm:cxn modelId="{C15B6E80-4428-7843-924C-540A02085681}" srcId="{911BEE35-6F10-FC41-9118-E1948A5E9376}" destId="{41EF962E-9F18-D245-89B9-C388EA8B33CA}" srcOrd="4" destOrd="0" parTransId="{C18DBFD0-F86B-C942-9834-40E3072D2B2B}" sibTransId="{19DEFA95-40C2-CB4D-8594-1442FA4529C3}"/>
    <dgm:cxn modelId="{0A55A196-A0D4-974D-AFE0-07CF1B7C1B5A}" type="presOf" srcId="{1F2AD804-F242-744C-826A-13842B202A5E}" destId="{A855FCE2-200F-984D-8890-8CA2C79B0F96}" srcOrd="0" destOrd="0" presId="urn:microsoft.com/office/officeart/2005/8/layout/hProcess9"/>
    <dgm:cxn modelId="{B9AD78B4-EE4A-A348-B98F-A2C2A5AAFEF5}" type="presOf" srcId="{41EF962E-9F18-D245-89B9-C388EA8B33CA}" destId="{8BDDDD89-B22A-3348-A6CC-D66999BBC8B3}" srcOrd="0" destOrd="0" presId="urn:microsoft.com/office/officeart/2005/8/layout/hProcess9"/>
    <dgm:cxn modelId="{52E10EC2-B3B5-C14C-8EC5-59332DEBEE74}" srcId="{911BEE35-6F10-FC41-9118-E1948A5E9376}" destId="{99083AF6-E6F7-EF4B-B2C0-67C1A8F83CF3}" srcOrd="2" destOrd="0" parTransId="{689F5265-F4FC-094C-8DFB-385150555063}" sibTransId="{35F06453-EF01-4E47-90A2-BF47ABB6A89F}"/>
    <dgm:cxn modelId="{70A5E9D7-5609-A34C-B489-4F2E4269C499}" srcId="{911BEE35-6F10-FC41-9118-E1948A5E9376}" destId="{1F2AD804-F242-744C-826A-13842B202A5E}" srcOrd="3" destOrd="0" parTransId="{F9963F32-8DFE-5C48-BF46-EEEBAAE15F30}" sibTransId="{D6975974-A874-5F4A-892C-1E6D84E66BFC}"/>
    <dgm:cxn modelId="{A74915DD-28C6-B04A-90D6-567A5A5D5BB3}" type="presOf" srcId="{1F7FEA0A-5DEC-2449-BB94-5C57AF1888C3}" destId="{235F182A-0E97-0841-A73E-1EEA433D77B3}" srcOrd="0" destOrd="0" presId="urn:microsoft.com/office/officeart/2005/8/layout/hProcess9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7FF7C878-FCEB-C143-8154-8F5EDCBD0A57}" type="presParOf" srcId="{92AAF3A2-6338-734B-9507-689027797779}" destId="{39B60AC3-A912-B248-87A3-CB32AA69C1A0}" srcOrd="0" destOrd="0" presId="urn:microsoft.com/office/officeart/2005/8/layout/hProcess9"/>
    <dgm:cxn modelId="{E3257518-7610-FA4A-A75B-65F54663879E}" type="presParOf" srcId="{92AAF3A2-6338-734B-9507-689027797779}" destId="{084696A4-7150-DD42-BA0A-BB7720113FD9}" srcOrd="1" destOrd="0" presId="urn:microsoft.com/office/officeart/2005/8/layout/hProcess9"/>
    <dgm:cxn modelId="{AB4B5724-2CC2-EF40-B7CB-3EA4B2A0D12B}" type="presParOf" srcId="{084696A4-7150-DD42-BA0A-BB7720113FD9}" destId="{B72BAD81-FA42-B845-8CF0-CE00E2C15F2D}" srcOrd="0" destOrd="0" presId="urn:microsoft.com/office/officeart/2005/8/layout/hProcess9"/>
    <dgm:cxn modelId="{2C4514E9-95CE-8044-9FF9-0BE9C1A287A5}" type="presParOf" srcId="{084696A4-7150-DD42-BA0A-BB7720113FD9}" destId="{E6F1D262-86E1-6142-B666-03EC2860A96A}" srcOrd="1" destOrd="0" presId="urn:microsoft.com/office/officeart/2005/8/layout/hProcess9"/>
    <dgm:cxn modelId="{E59B739F-A818-7445-8BD8-647268DE0B43}" type="presParOf" srcId="{084696A4-7150-DD42-BA0A-BB7720113FD9}" destId="{235F182A-0E97-0841-A73E-1EEA433D77B3}" srcOrd="2" destOrd="0" presId="urn:microsoft.com/office/officeart/2005/8/layout/hProcess9"/>
    <dgm:cxn modelId="{812E344F-F483-124D-916C-C0C0DC283CBC}" type="presParOf" srcId="{084696A4-7150-DD42-BA0A-BB7720113FD9}" destId="{3210F925-4DDC-8E4B-9C05-7DCE8EC078AF}" srcOrd="3" destOrd="0" presId="urn:microsoft.com/office/officeart/2005/8/layout/hProcess9"/>
    <dgm:cxn modelId="{B54F0B45-AAFE-6942-93DD-AAB59CA6E9B3}" type="presParOf" srcId="{084696A4-7150-DD42-BA0A-BB7720113FD9}" destId="{BCBB7381-A5B7-624B-9196-B915D38FBC81}" srcOrd="4" destOrd="0" presId="urn:microsoft.com/office/officeart/2005/8/layout/hProcess9"/>
    <dgm:cxn modelId="{84517907-FCF7-E64B-98DA-EAB19D9058AB}" type="presParOf" srcId="{084696A4-7150-DD42-BA0A-BB7720113FD9}" destId="{1C3AABF1-CE6A-2346-9BBF-ED60A9702BF3}" srcOrd="5" destOrd="0" presId="urn:microsoft.com/office/officeart/2005/8/layout/hProcess9"/>
    <dgm:cxn modelId="{E499913B-CC6A-F443-ABEA-B869123A9DC8}" type="presParOf" srcId="{084696A4-7150-DD42-BA0A-BB7720113FD9}" destId="{A855FCE2-200F-984D-8890-8CA2C79B0F96}" srcOrd="6" destOrd="0" presId="urn:microsoft.com/office/officeart/2005/8/layout/hProcess9"/>
    <dgm:cxn modelId="{039427BD-C27E-3E48-AEAF-87A5A50A71FD}" type="presParOf" srcId="{084696A4-7150-DD42-BA0A-BB7720113FD9}" destId="{E1591A05-32B2-CF4E-BF92-1959AEF13AA0}" srcOrd="7" destOrd="0" presId="urn:microsoft.com/office/officeart/2005/8/layout/hProcess9"/>
    <dgm:cxn modelId="{5B51ABF0-F45B-B744-8F3B-3875B0A99F03}" type="presParOf" srcId="{084696A4-7150-DD42-BA0A-BB7720113FD9}" destId="{8BDDDD89-B22A-3348-A6CC-D66999BBC8B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dirty="0"/>
            <a:t>Review of the </a:t>
          </a:r>
          <a:r>
            <a:rPr lang="en-US" b="0" i="0" dirty="0" err="1"/>
            <a:t>AgilityHealth</a:t>
          </a:r>
          <a:r>
            <a:rPr lang="en-US" b="0" i="0" dirty="0"/>
            <a:t>® Purpose &amp; Roles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950" b="1" i="1" dirty="0">
              <a:solidFill>
                <a:srgbClr val="FFFFFF"/>
              </a:solidFill>
            </a:rPr>
            <a:t>Preparing for a TeamHealth</a:t>
          </a:r>
          <a:r>
            <a:rPr lang="en-US" sz="1950" b="1" i="1" dirty="0"/>
            <a:t>®</a:t>
          </a:r>
          <a:r>
            <a:rPr lang="en-US" sz="1950" b="1" i="1" dirty="0">
              <a:solidFill>
                <a:srgbClr val="FFFFFF"/>
              </a:solidFill>
            </a:rPr>
            <a:t> Retrospective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41EF962E-9F18-D245-89B9-C388EA8B33CA}">
      <dgm:prSet/>
      <dgm:spPr/>
      <dgm:t>
        <a:bodyPr/>
        <a:lstStyle/>
        <a:p>
          <a:pPr rtl="0"/>
          <a:r>
            <a:rPr lang="en-US" dirty="0"/>
            <a:t>Q &amp; A</a:t>
          </a:r>
        </a:p>
      </dgm:t>
    </dgm:pt>
    <dgm:pt modelId="{C18DBFD0-F86B-C942-9834-40E3072D2B2B}" type="parTrans" cxnId="{C15B6E80-4428-7843-924C-540A02085681}">
      <dgm:prSet/>
      <dgm:spPr/>
      <dgm:t>
        <a:bodyPr/>
        <a:lstStyle/>
        <a:p>
          <a:endParaRPr lang="en-US"/>
        </a:p>
      </dgm:t>
    </dgm:pt>
    <dgm:pt modelId="{19DEFA95-40C2-CB4D-8594-1442FA4529C3}" type="sibTrans" cxnId="{C15B6E80-4428-7843-924C-540A02085681}">
      <dgm:prSet/>
      <dgm:spPr/>
      <dgm:t>
        <a:bodyPr/>
        <a:lstStyle/>
        <a:p>
          <a:endParaRPr lang="en-US"/>
        </a:p>
      </dgm:t>
    </dgm:pt>
    <dgm:pt modelId="{1F2AD804-F242-744C-826A-13842B202A5E}">
      <dgm:prSet/>
      <dgm:spPr/>
      <dgm:t>
        <a:bodyPr/>
        <a:lstStyle/>
        <a:p>
          <a:pPr rtl="0"/>
          <a:r>
            <a:rPr lang="en-US" dirty="0"/>
            <a:t>Post Retrospective Activities</a:t>
          </a:r>
        </a:p>
      </dgm:t>
    </dgm:pt>
    <dgm:pt modelId="{F9963F32-8DFE-5C48-BF46-EEEBAAE15F30}" type="parTrans" cxnId="{70A5E9D7-5609-A34C-B489-4F2E4269C499}">
      <dgm:prSet/>
      <dgm:spPr/>
      <dgm:t>
        <a:bodyPr/>
        <a:lstStyle/>
        <a:p>
          <a:endParaRPr lang="en-US"/>
        </a:p>
      </dgm:t>
    </dgm:pt>
    <dgm:pt modelId="{D6975974-A874-5F4A-892C-1E6D84E66BFC}" type="sibTrans" cxnId="{70A5E9D7-5609-A34C-B489-4F2E4269C499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Facilitating the Retrospective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92AAF3A2-6338-734B-9507-689027797779}" type="pres">
      <dgm:prSet presAssocID="{911BEE35-6F10-FC41-9118-E1948A5E9376}" presName="CompostProcess" presStyleCnt="0">
        <dgm:presLayoutVars>
          <dgm:dir/>
          <dgm:resizeHandles val="exact"/>
        </dgm:presLayoutVars>
      </dgm:prSet>
      <dgm:spPr/>
    </dgm:pt>
    <dgm:pt modelId="{39B60AC3-A912-B248-87A3-CB32AA69C1A0}" type="pres">
      <dgm:prSet presAssocID="{911BEE35-6F10-FC41-9118-E1948A5E9376}" presName="arrow" presStyleLbl="bgShp" presStyleIdx="0" presStyleCnt="1" custScaleX="117647" custLinFactNeighborX="-17864" custLinFactNeighborY="4758"/>
      <dgm:spPr>
        <a:solidFill>
          <a:schemeClr val="accent1">
            <a:lumMod val="20000"/>
            <a:lumOff val="80000"/>
          </a:schemeClr>
        </a:solidFill>
      </dgm:spPr>
    </dgm:pt>
    <dgm:pt modelId="{084696A4-7150-DD42-BA0A-BB7720113FD9}" type="pres">
      <dgm:prSet presAssocID="{911BEE35-6F10-FC41-9118-E1948A5E9376}" presName="linearProcess" presStyleCnt="0"/>
      <dgm:spPr/>
    </dgm:pt>
    <dgm:pt modelId="{B72BAD81-FA42-B845-8CF0-CE00E2C15F2D}" type="pres">
      <dgm:prSet presAssocID="{3467E0F3-6C96-B541-B260-7B04521020CE}" presName="textNode" presStyleLbl="node1" presStyleIdx="0" presStyleCnt="5">
        <dgm:presLayoutVars>
          <dgm:bulletEnabled val="1"/>
        </dgm:presLayoutVars>
      </dgm:prSet>
      <dgm:spPr/>
    </dgm:pt>
    <dgm:pt modelId="{E6F1D262-86E1-6142-B666-03EC2860A96A}" type="pres">
      <dgm:prSet presAssocID="{6B1E3EC5-AA9B-3448-9B45-9D6D1C7FAB64}" presName="sibTrans" presStyleCnt="0"/>
      <dgm:spPr/>
    </dgm:pt>
    <dgm:pt modelId="{235F182A-0E97-0841-A73E-1EEA433D77B3}" type="pres">
      <dgm:prSet presAssocID="{1F7FEA0A-5DEC-2449-BB94-5C57AF1888C3}" presName="textNode" presStyleLbl="node1" presStyleIdx="1" presStyleCnt="5">
        <dgm:presLayoutVars>
          <dgm:bulletEnabled val="1"/>
        </dgm:presLayoutVars>
      </dgm:prSet>
      <dgm:spPr/>
    </dgm:pt>
    <dgm:pt modelId="{3210F925-4DDC-8E4B-9C05-7DCE8EC078AF}" type="pres">
      <dgm:prSet presAssocID="{FF042498-9206-B74A-911C-2160FAFF570C}" presName="sibTrans" presStyleCnt="0"/>
      <dgm:spPr/>
    </dgm:pt>
    <dgm:pt modelId="{BCBB7381-A5B7-624B-9196-B915D38FBC81}" type="pres">
      <dgm:prSet presAssocID="{99083AF6-E6F7-EF4B-B2C0-67C1A8F83CF3}" presName="textNode" presStyleLbl="node1" presStyleIdx="2" presStyleCnt="5">
        <dgm:presLayoutVars>
          <dgm:bulletEnabled val="1"/>
        </dgm:presLayoutVars>
      </dgm:prSet>
      <dgm:spPr/>
    </dgm:pt>
    <dgm:pt modelId="{1C3AABF1-CE6A-2346-9BBF-ED60A9702BF3}" type="pres">
      <dgm:prSet presAssocID="{35F06453-EF01-4E47-90A2-BF47ABB6A89F}" presName="sibTrans" presStyleCnt="0"/>
      <dgm:spPr/>
    </dgm:pt>
    <dgm:pt modelId="{A855FCE2-200F-984D-8890-8CA2C79B0F96}" type="pres">
      <dgm:prSet presAssocID="{1F2AD804-F242-744C-826A-13842B202A5E}" presName="textNode" presStyleLbl="node1" presStyleIdx="3" presStyleCnt="5">
        <dgm:presLayoutVars>
          <dgm:bulletEnabled val="1"/>
        </dgm:presLayoutVars>
      </dgm:prSet>
      <dgm:spPr/>
    </dgm:pt>
    <dgm:pt modelId="{E1591A05-32B2-CF4E-BF92-1959AEF13AA0}" type="pres">
      <dgm:prSet presAssocID="{D6975974-A874-5F4A-892C-1E6D84E66BFC}" presName="sibTrans" presStyleCnt="0"/>
      <dgm:spPr/>
    </dgm:pt>
    <dgm:pt modelId="{8BDDDD89-B22A-3348-A6CC-D66999BBC8B3}" type="pres">
      <dgm:prSet presAssocID="{41EF962E-9F18-D245-89B9-C388EA8B33C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8D26C2B-F8DB-CC48-AAD5-E2C8290073F5}" type="presOf" srcId="{3467E0F3-6C96-B541-B260-7B04521020CE}" destId="{B72BAD81-FA42-B845-8CF0-CE00E2C15F2D}" srcOrd="0" destOrd="0" presId="urn:microsoft.com/office/officeart/2005/8/layout/hProcess9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242CC064-D9BF-4641-832F-EED59ABB95BE}" type="presOf" srcId="{99083AF6-E6F7-EF4B-B2C0-67C1A8F83CF3}" destId="{BCBB7381-A5B7-624B-9196-B915D38FBC81}" srcOrd="0" destOrd="0" presId="urn:microsoft.com/office/officeart/2005/8/layout/hProcess9"/>
    <dgm:cxn modelId="{A7D07765-9655-CC46-88B0-4CFB2421560C}" type="presOf" srcId="{911BEE35-6F10-FC41-9118-E1948A5E9376}" destId="{92AAF3A2-6338-734B-9507-689027797779}" srcOrd="0" destOrd="0" presId="urn:microsoft.com/office/officeart/2005/8/layout/hProcess9"/>
    <dgm:cxn modelId="{C15B6E80-4428-7843-924C-540A02085681}" srcId="{911BEE35-6F10-FC41-9118-E1948A5E9376}" destId="{41EF962E-9F18-D245-89B9-C388EA8B33CA}" srcOrd="4" destOrd="0" parTransId="{C18DBFD0-F86B-C942-9834-40E3072D2B2B}" sibTransId="{19DEFA95-40C2-CB4D-8594-1442FA4529C3}"/>
    <dgm:cxn modelId="{0A55A196-A0D4-974D-AFE0-07CF1B7C1B5A}" type="presOf" srcId="{1F2AD804-F242-744C-826A-13842B202A5E}" destId="{A855FCE2-200F-984D-8890-8CA2C79B0F96}" srcOrd="0" destOrd="0" presId="urn:microsoft.com/office/officeart/2005/8/layout/hProcess9"/>
    <dgm:cxn modelId="{B9AD78B4-EE4A-A348-B98F-A2C2A5AAFEF5}" type="presOf" srcId="{41EF962E-9F18-D245-89B9-C388EA8B33CA}" destId="{8BDDDD89-B22A-3348-A6CC-D66999BBC8B3}" srcOrd="0" destOrd="0" presId="urn:microsoft.com/office/officeart/2005/8/layout/hProcess9"/>
    <dgm:cxn modelId="{52E10EC2-B3B5-C14C-8EC5-59332DEBEE74}" srcId="{911BEE35-6F10-FC41-9118-E1948A5E9376}" destId="{99083AF6-E6F7-EF4B-B2C0-67C1A8F83CF3}" srcOrd="2" destOrd="0" parTransId="{689F5265-F4FC-094C-8DFB-385150555063}" sibTransId="{35F06453-EF01-4E47-90A2-BF47ABB6A89F}"/>
    <dgm:cxn modelId="{70A5E9D7-5609-A34C-B489-4F2E4269C499}" srcId="{911BEE35-6F10-FC41-9118-E1948A5E9376}" destId="{1F2AD804-F242-744C-826A-13842B202A5E}" srcOrd="3" destOrd="0" parTransId="{F9963F32-8DFE-5C48-BF46-EEEBAAE15F30}" sibTransId="{D6975974-A874-5F4A-892C-1E6D84E66BFC}"/>
    <dgm:cxn modelId="{A74915DD-28C6-B04A-90D6-567A5A5D5BB3}" type="presOf" srcId="{1F7FEA0A-5DEC-2449-BB94-5C57AF1888C3}" destId="{235F182A-0E97-0841-A73E-1EEA433D77B3}" srcOrd="0" destOrd="0" presId="urn:microsoft.com/office/officeart/2005/8/layout/hProcess9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7FF7C878-FCEB-C143-8154-8F5EDCBD0A57}" type="presParOf" srcId="{92AAF3A2-6338-734B-9507-689027797779}" destId="{39B60AC3-A912-B248-87A3-CB32AA69C1A0}" srcOrd="0" destOrd="0" presId="urn:microsoft.com/office/officeart/2005/8/layout/hProcess9"/>
    <dgm:cxn modelId="{E3257518-7610-FA4A-A75B-65F54663879E}" type="presParOf" srcId="{92AAF3A2-6338-734B-9507-689027797779}" destId="{084696A4-7150-DD42-BA0A-BB7720113FD9}" srcOrd="1" destOrd="0" presId="urn:microsoft.com/office/officeart/2005/8/layout/hProcess9"/>
    <dgm:cxn modelId="{AB4B5724-2CC2-EF40-B7CB-3EA4B2A0D12B}" type="presParOf" srcId="{084696A4-7150-DD42-BA0A-BB7720113FD9}" destId="{B72BAD81-FA42-B845-8CF0-CE00E2C15F2D}" srcOrd="0" destOrd="0" presId="urn:microsoft.com/office/officeart/2005/8/layout/hProcess9"/>
    <dgm:cxn modelId="{2C4514E9-95CE-8044-9FF9-0BE9C1A287A5}" type="presParOf" srcId="{084696A4-7150-DD42-BA0A-BB7720113FD9}" destId="{E6F1D262-86E1-6142-B666-03EC2860A96A}" srcOrd="1" destOrd="0" presId="urn:microsoft.com/office/officeart/2005/8/layout/hProcess9"/>
    <dgm:cxn modelId="{E59B739F-A818-7445-8BD8-647268DE0B43}" type="presParOf" srcId="{084696A4-7150-DD42-BA0A-BB7720113FD9}" destId="{235F182A-0E97-0841-A73E-1EEA433D77B3}" srcOrd="2" destOrd="0" presId="urn:microsoft.com/office/officeart/2005/8/layout/hProcess9"/>
    <dgm:cxn modelId="{812E344F-F483-124D-916C-C0C0DC283CBC}" type="presParOf" srcId="{084696A4-7150-DD42-BA0A-BB7720113FD9}" destId="{3210F925-4DDC-8E4B-9C05-7DCE8EC078AF}" srcOrd="3" destOrd="0" presId="urn:microsoft.com/office/officeart/2005/8/layout/hProcess9"/>
    <dgm:cxn modelId="{B54F0B45-AAFE-6942-93DD-AAB59CA6E9B3}" type="presParOf" srcId="{084696A4-7150-DD42-BA0A-BB7720113FD9}" destId="{BCBB7381-A5B7-624B-9196-B915D38FBC81}" srcOrd="4" destOrd="0" presId="urn:microsoft.com/office/officeart/2005/8/layout/hProcess9"/>
    <dgm:cxn modelId="{84517907-FCF7-E64B-98DA-EAB19D9058AB}" type="presParOf" srcId="{084696A4-7150-DD42-BA0A-BB7720113FD9}" destId="{1C3AABF1-CE6A-2346-9BBF-ED60A9702BF3}" srcOrd="5" destOrd="0" presId="urn:microsoft.com/office/officeart/2005/8/layout/hProcess9"/>
    <dgm:cxn modelId="{E499913B-CC6A-F443-ABEA-B869123A9DC8}" type="presParOf" srcId="{084696A4-7150-DD42-BA0A-BB7720113FD9}" destId="{A855FCE2-200F-984D-8890-8CA2C79B0F96}" srcOrd="6" destOrd="0" presId="urn:microsoft.com/office/officeart/2005/8/layout/hProcess9"/>
    <dgm:cxn modelId="{039427BD-C27E-3E48-AEAF-87A5A50A71FD}" type="presParOf" srcId="{084696A4-7150-DD42-BA0A-BB7720113FD9}" destId="{E1591A05-32B2-CF4E-BF92-1959AEF13AA0}" srcOrd="7" destOrd="0" presId="urn:microsoft.com/office/officeart/2005/8/layout/hProcess9"/>
    <dgm:cxn modelId="{5B51ABF0-F45B-B744-8F3B-3875B0A99F03}" type="presParOf" srcId="{084696A4-7150-DD42-BA0A-BB7720113FD9}" destId="{8BDDDD89-B22A-3348-A6CC-D66999BBC8B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F06B4-F8C7-4E34-94BF-63871184B1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D6DF6-EC2A-46B8-8466-3B22142AE03A}">
      <dgm:prSet phldrT="[Text]"/>
      <dgm:spPr/>
      <dgm:t>
        <a:bodyPr/>
        <a:lstStyle/>
        <a:p>
          <a:r>
            <a:rPr lang="en-US" dirty="0"/>
            <a:t>Setup the team, team members and stakeholders (or setup ScrumMaster as Team Admin to do this)</a:t>
          </a:r>
        </a:p>
      </dgm:t>
    </dgm:pt>
    <dgm:pt modelId="{26C91EF6-E81E-49F1-BC37-E5951847293E}" type="parTrans" cxnId="{57522952-E252-44DF-A1AD-45A17D22A7C9}">
      <dgm:prSet/>
      <dgm:spPr/>
      <dgm:t>
        <a:bodyPr/>
        <a:lstStyle/>
        <a:p>
          <a:endParaRPr lang="en-US"/>
        </a:p>
      </dgm:t>
    </dgm:pt>
    <dgm:pt modelId="{96F8C3B5-E451-46C3-9CA8-5BCBD7981BE4}" type="sibTrans" cxnId="{57522952-E252-44DF-A1AD-45A17D22A7C9}">
      <dgm:prSet/>
      <dgm:spPr/>
      <dgm:t>
        <a:bodyPr/>
        <a:lstStyle/>
        <a:p>
          <a:endParaRPr lang="en-US"/>
        </a:p>
      </dgm:t>
    </dgm:pt>
    <dgm:pt modelId="{C1B6EBDA-A2DF-514F-BC42-057F8AE384D1}">
      <dgm:prSet phldrT="[Text]"/>
      <dgm:spPr/>
      <dgm:t>
        <a:bodyPr/>
        <a:lstStyle/>
        <a:p>
          <a:r>
            <a:rPr lang="en-US" dirty="0"/>
            <a:t>Schedule session and provide purpose, agenda and reminder to bring laptop</a:t>
          </a:r>
        </a:p>
      </dgm:t>
    </dgm:pt>
    <dgm:pt modelId="{CABAB5E8-7458-A54B-8AF7-854112509ECB}" type="parTrans" cxnId="{F68F4951-2DD7-4748-A5DB-AB7A33B4538C}">
      <dgm:prSet/>
      <dgm:spPr/>
      <dgm:t>
        <a:bodyPr/>
        <a:lstStyle/>
        <a:p>
          <a:endParaRPr lang="en-US"/>
        </a:p>
      </dgm:t>
    </dgm:pt>
    <dgm:pt modelId="{E1B0BD0D-444B-B345-80E4-2DB2F3EBD65D}" type="sibTrans" cxnId="{F68F4951-2DD7-4748-A5DB-AB7A33B4538C}">
      <dgm:prSet/>
      <dgm:spPr/>
      <dgm:t>
        <a:bodyPr/>
        <a:lstStyle/>
        <a:p>
          <a:endParaRPr lang="en-US"/>
        </a:p>
      </dgm:t>
    </dgm:pt>
    <dgm:pt modelId="{20287EED-C59C-5146-9E1C-E9A4B7C3D66C}">
      <dgm:prSet phldrT="[Text]"/>
      <dgm:spPr/>
      <dgm:t>
        <a:bodyPr/>
        <a:lstStyle/>
        <a:p>
          <a:r>
            <a:rPr lang="en-US" dirty="0"/>
            <a:t>Create and launch assessment for stakeholders several days before the team retrospective session</a:t>
          </a:r>
        </a:p>
      </dgm:t>
    </dgm:pt>
    <dgm:pt modelId="{A58DB06C-69C9-4246-A369-A2D6F0427EA7}" type="parTrans" cxnId="{FA5F10EE-B0BC-6943-BB20-AB6AB8EBA3AE}">
      <dgm:prSet/>
      <dgm:spPr/>
      <dgm:t>
        <a:bodyPr/>
        <a:lstStyle/>
        <a:p>
          <a:endParaRPr lang="en-US"/>
        </a:p>
      </dgm:t>
    </dgm:pt>
    <dgm:pt modelId="{588F3EB6-4B74-9B45-9CC3-36E71FA3596C}" type="sibTrans" cxnId="{FA5F10EE-B0BC-6943-BB20-AB6AB8EBA3AE}">
      <dgm:prSet/>
      <dgm:spPr/>
      <dgm:t>
        <a:bodyPr/>
        <a:lstStyle/>
        <a:p>
          <a:endParaRPr lang="en-US"/>
        </a:p>
      </dgm:t>
    </dgm:pt>
    <dgm:pt modelId="{B37BB2F4-76E3-794F-BA10-4BA08DC04975}">
      <dgm:prSet phldrT="[Text]"/>
      <dgm:spPr/>
      <dgm:t>
        <a:bodyPr/>
        <a:lstStyle/>
        <a:p>
          <a:r>
            <a:rPr lang="en-US" dirty="0"/>
            <a:t>Prep for retrospective by getting background or general updates about the team (from ScrumMaster/PO)</a:t>
          </a:r>
        </a:p>
      </dgm:t>
    </dgm:pt>
    <dgm:pt modelId="{C9B10445-A93D-804F-B3AB-57E644CFDF5D}" type="parTrans" cxnId="{01B5EDC8-D4C0-234D-9B1D-F3F7A8919285}">
      <dgm:prSet/>
      <dgm:spPr/>
      <dgm:t>
        <a:bodyPr/>
        <a:lstStyle/>
        <a:p>
          <a:endParaRPr lang="en-US"/>
        </a:p>
      </dgm:t>
    </dgm:pt>
    <dgm:pt modelId="{3F93A782-D696-9A40-8B88-A4B1702F9AAD}" type="sibTrans" cxnId="{01B5EDC8-D4C0-234D-9B1D-F3F7A8919285}">
      <dgm:prSet/>
      <dgm:spPr/>
      <dgm:t>
        <a:bodyPr/>
        <a:lstStyle/>
        <a:p>
          <a:endParaRPr lang="en-US"/>
        </a:p>
      </dgm:t>
    </dgm:pt>
    <dgm:pt modelId="{A29BF733-C8CC-4242-812E-9172D630DD34}">
      <dgm:prSet phldrT="[Text]"/>
      <dgm:spPr/>
      <dgm:t>
        <a:bodyPr/>
        <a:lstStyle/>
        <a:p>
          <a:r>
            <a:rPr lang="en-US" dirty="0"/>
            <a:t>Enter hard metrics for the team (manually or ALM integration) – usually the ScrumMaster does this. Prep the ScrumMaster and/or Product Owner to answer Metrics questions.</a:t>
          </a:r>
        </a:p>
      </dgm:t>
    </dgm:pt>
    <dgm:pt modelId="{D2C0E2C4-0D3D-E84B-8EC6-4A42E0F18F07}" type="parTrans" cxnId="{0F9AAA04-8710-7141-89C9-F3FEC588CABF}">
      <dgm:prSet/>
      <dgm:spPr/>
      <dgm:t>
        <a:bodyPr/>
        <a:lstStyle/>
        <a:p>
          <a:endParaRPr lang="en-US"/>
        </a:p>
      </dgm:t>
    </dgm:pt>
    <dgm:pt modelId="{B28A5BB4-6465-F943-9393-31D1D57AF2D1}" type="sibTrans" cxnId="{0F9AAA04-8710-7141-89C9-F3FEC588CABF}">
      <dgm:prSet/>
      <dgm:spPr/>
      <dgm:t>
        <a:bodyPr/>
        <a:lstStyle/>
        <a:p>
          <a:endParaRPr lang="en-US"/>
        </a:p>
      </dgm:t>
    </dgm:pt>
    <dgm:pt modelId="{B1E9492A-1826-43A7-BAF6-F949FF421052}" type="pres">
      <dgm:prSet presAssocID="{F51F06B4-F8C7-4E34-94BF-63871184B1AB}" presName="Name0" presStyleCnt="0">
        <dgm:presLayoutVars>
          <dgm:chMax val="7"/>
          <dgm:chPref val="7"/>
          <dgm:dir/>
        </dgm:presLayoutVars>
      </dgm:prSet>
      <dgm:spPr/>
    </dgm:pt>
    <dgm:pt modelId="{F8B1240C-A0D1-4A58-8125-E60E79FB0B85}" type="pres">
      <dgm:prSet presAssocID="{F51F06B4-F8C7-4E34-94BF-63871184B1AB}" presName="Name1" presStyleCnt="0"/>
      <dgm:spPr/>
    </dgm:pt>
    <dgm:pt modelId="{6C8A2877-C400-487C-AF3A-38748B3FE005}" type="pres">
      <dgm:prSet presAssocID="{F51F06B4-F8C7-4E34-94BF-63871184B1AB}" presName="cycle" presStyleCnt="0"/>
      <dgm:spPr/>
    </dgm:pt>
    <dgm:pt modelId="{98A7D61E-3BE8-4E0A-B90D-B2E158F5C071}" type="pres">
      <dgm:prSet presAssocID="{F51F06B4-F8C7-4E34-94BF-63871184B1AB}" presName="srcNode" presStyleLbl="node1" presStyleIdx="0" presStyleCnt="5"/>
      <dgm:spPr/>
    </dgm:pt>
    <dgm:pt modelId="{718B9978-55D3-4962-BF64-82B67D70003E}" type="pres">
      <dgm:prSet presAssocID="{F51F06B4-F8C7-4E34-94BF-63871184B1AB}" presName="conn" presStyleLbl="parChTrans1D2" presStyleIdx="0" presStyleCnt="1"/>
      <dgm:spPr/>
    </dgm:pt>
    <dgm:pt modelId="{34E4C141-1AC4-4375-9680-B3C61A99F5B8}" type="pres">
      <dgm:prSet presAssocID="{F51F06B4-F8C7-4E34-94BF-63871184B1AB}" presName="extraNode" presStyleLbl="node1" presStyleIdx="0" presStyleCnt="5"/>
      <dgm:spPr/>
    </dgm:pt>
    <dgm:pt modelId="{E89FBF12-A620-4EB0-B4B7-78B8713BF832}" type="pres">
      <dgm:prSet presAssocID="{F51F06B4-F8C7-4E34-94BF-63871184B1AB}" presName="dstNode" presStyleLbl="node1" presStyleIdx="0" presStyleCnt="5"/>
      <dgm:spPr/>
    </dgm:pt>
    <dgm:pt modelId="{0F90F373-8B54-409A-9FBB-24F617C02EEE}" type="pres">
      <dgm:prSet presAssocID="{1E1D6DF6-EC2A-46B8-8466-3B22142AE03A}" presName="text_1" presStyleLbl="node1" presStyleIdx="0" presStyleCnt="5" custScaleX="78756" custLinFactNeighborX="-10654" custLinFactNeighborY="142">
        <dgm:presLayoutVars>
          <dgm:bulletEnabled val="1"/>
        </dgm:presLayoutVars>
      </dgm:prSet>
      <dgm:spPr/>
    </dgm:pt>
    <dgm:pt modelId="{94447E50-E424-44BD-9092-9AE96373B6D2}" type="pres">
      <dgm:prSet presAssocID="{1E1D6DF6-EC2A-46B8-8466-3B22142AE03A}" presName="accent_1" presStyleCnt="0"/>
      <dgm:spPr/>
    </dgm:pt>
    <dgm:pt modelId="{02C13181-9EB2-4087-8176-715219B31DF0}" type="pres">
      <dgm:prSet presAssocID="{1E1D6DF6-EC2A-46B8-8466-3B22142AE03A}" presName="accentRepeatNode" presStyleLbl="solidFgAcc1" presStyleIdx="0" presStyleCnt="5" custLinFactNeighborX="-5025" custLinFactNeighborY="4777"/>
      <dgm:spPr/>
    </dgm:pt>
    <dgm:pt modelId="{C6DD8D8A-E4A4-494C-A2CE-E00443FDBB95}" type="pres">
      <dgm:prSet presAssocID="{A29BF733-C8CC-4242-812E-9172D630DD34}" presName="text_2" presStyleLbl="node1" presStyleIdx="1" presStyleCnt="5" custScaleX="99604" custLinFactNeighborX="660" custLinFactNeighborY="2591">
        <dgm:presLayoutVars>
          <dgm:bulletEnabled val="1"/>
        </dgm:presLayoutVars>
      </dgm:prSet>
      <dgm:spPr/>
    </dgm:pt>
    <dgm:pt modelId="{6B69B1EA-ABDE-4A4F-B83E-00D0818D7898}" type="pres">
      <dgm:prSet presAssocID="{A29BF733-C8CC-4242-812E-9172D630DD34}" presName="accent_2" presStyleCnt="0"/>
      <dgm:spPr/>
    </dgm:pt>
    <dgm:pt modelId="{299CDCDB-F823-514E-851C-B07C6B85CCFC}" type="pres">
      <dgm:prSet presAssocID="{A29BF733-C8CC-4242-812E-9172D630DD34}" presName="accentRepeatNode" presStyleLbl="solidFgAcc1" presStyleIdx="1" presStyleCnt="5"/>
      <dgm:spPr/>
    </dgm:pt>
    <dgm:pt modelId="{C9076A7E-DBF3-D540-B4BC-DF9F4735FAE3}" type="pres">
      <dgm:prSet presAssocID="{C1B6EBDA-A2DF-514F-BC42-057F8AE384D1}" presName="text_3" presStyleLbl="node1" presStyleIdx="2" presStyleCnt="5" custScaleX="90891" custLinFactNeighborX="-3945" custLinFactNeighborY="0">
        <dgm:presLayoutVars>
          <dgm:bulletEnabled val="1"/>
        </dgm:presLayoutVars>
      </dgm:prSet>
      <dgm:spPr/>
    </dgm:pt>
    <dgm:pt modelId="{6A436C7D-574F-9642-81C9-C67665463FA0}" type="pres">
      <dgm:prSet presAssocID="{C1B6EBDA-A2DF-514F-BC42-057F8AE384D1}" presName="accent_3" presStyleCnt="0"/>
      <dgm:spPr/>
    </dgm:pt>
    <dgm:pt modelId="{FBA46C53-253F-CB48-992D-1ACC219412F8}" type="pres">
      <dgm:prSet presAssocID="{C1B6EBDA-A2DF-514F-BC42-057F8AE384D1}" presName="accentRepeatNode" presStyleLbl="solidFgAcc1" presStyleIdx="2" presStyleCnt="5"/>
      <dgm:spPr/>
    </dgm:pt>
    <dgm:pt modelId="{5D621290-57F8-F142-9C03-AB1023281F96}" type="pres">
      <dgm:prSet presAssocID="{20287EED-C59C-5146-9E1C-E9A4B7C3D66C}" presName="text_4" presStyleLbl="node1" presStyleIdx="3" presStyleCnt="5" custScaleX="89923" custLinFactNeighborX="-5692" custLinFactNeighborY="686">
        <dgm:presLayoutVars>
          <dgm:bulletEnabled val="1"/>
        </dgm:presLayoutVars>
      </dgm:prSet>
      <dgm:spPr/>
    </dgm:pt>
    <dgm:pt modelId="{44E5BC4C-D2CA-AA46-A173-BB6E02E30411}" type="pres">
      <dgm:prSet presAssocID="{20287EED-C59C-5146-9E1C-E9A4B7C3D66C}" presName="accent_4" presStyleCnt="0"/>
      <dgm:spPr/>
    </dgm:pt>
    <dgm:pt modelId="{EC9C87FF-7CF3-CE49-B95D-44F71068FEE0}" type="pres">
      <dgm:prSet presAssocID="{20287EED-C59C-5146-9E1C-E9A4B7C3D66C}" presName="accentRepeatNode" presStyleLbl="solidFgAcc1" presStyleIdx="3" presStyleCnt="5"/>
      <dgm:spPr/>
    </dgm:pt>
    <dgm:pt modelId="{48F4909E-0E4B-7A43-8E3E-37C6AFCA5288}" type="pres">
      <dgm:prSet presAssocID="{B37BB2F4-76E3-794F-BA10-4BA08DC04975}" presName="text_5" presStyleLbl="node1" presStyleIdx="4" presStyleCnt="5" custScaleX="86335" custLinFactNeighborX="-6056" custLinFactNeighborY="1371">
        <dgm:presLayoutVars>
          <dgm:bulletEnabled val="1"/>
        </dgm:presLayoutVars>
      </dgm:prSet>
      <dgm:spPr/>
    </dgm:pt>
    <dgm:pt modelId="{96AA9E63-7BEF-F946-8581-F9788E6857F0}" type="pres">
      <dgm:prSet presAssocID="{B37BB2F4-76E3-794F-BA10-4BA08DC04975}" presName="accent_5" presStyleCnt="0"/>
      <dgm:spPr/>
    </dgm:pt>
    <dgm:pt modelId="{9B8C3376-9597-244B-9FE9-0A6D6C0B70A2}" type="pres">
      <dgm:prSet presAssocID="{B37BB2F4-76E3-794F-BA10-4BA08DC04975}" presName="accentRepeatNode" presStyleLbl="solidFgAcc1" presStyleIdx="4" presStyleCnt="5"/>
      <dgm:spPr/>
    </dgm:pt>
  </dgm:ptLst>
  <dgm:cxnLst>
    <dgm:cxn modelId="{0F9AAA04-8710-7141-89C9-F3FEC588CABF}" srcId="{F51F06B4-F8C7-4E34-94BF-63871184B1AB}" destId="{A29BF733-C8CC-4242-812E-9172D630DD34}" srcOrd="1" destOrd="0" parTransId="{D2C0E2C4-0D3D-E84B-8EC6-4A42E0F18F07}" sibTransId="{B28A5BB4-6465-F943-9393-31D1D57AF2D1}"/>
    <dgm:cxn modelId="{1CF21717-F75E-0A49-BD70-960F21EF88C7}" type="presOf" srcId="{F51F06B4-F8C7-4E34-94BF-63871184B1AB}" destId="{B1E9492A-1826-43A7-BAF6-F949FF421052}" srcOrd="0" destOrd="0" presId="urn:microsoft.com/office/officeart/2008/layout/VerticalCurvedList"/>
    <dgm:cxn modelId="{6A6B2329-F655-8747-AD56-FB294E7F4EB5}" type="presOf" srcId="{A29BF733-C8CC-4242-812E-9172D630DD34}" destId="{C6DD8D8A-E4A4-494C-A2CE-E00443FDBB95}" srcOrd="0" destOrd="0" presId="urn:microsoft.com/office/officeart/2008/layout/VerticalCurvedList"/>
    <dgm:cxn modelId="{F68F4951-2DD7-4748-A5DB-AB7A33B4538C}" srcId="{F51F06B4-F8C7-4E34-94BF-63871184B1AB}" destId="{C1B6EBDA-A2DF-514F-BC42-057F8AE384D1}" srcOrd="2" destOrd="0" parTransId="{CABAB5E8-7458-A54B-8AF7-854112509ECB}" sibTransId="{E1B0BD0D-444B-B345-80E4-2DB2F3EBD65D}"/>
    <dgm:cxn modelId="{57522952-E252-44DF-A1AD-45A17D22A7C9}" srcId="{F51F06B4-F8C7-4E34-94BF-63871184B1AB}" destId="{1E1D6DF6-EC2A-46B8-8466-3B22142AE03A}" srcOrd="0" destOrd="0" parTransId="{26C91EF6-E81E-49F1-BC37-E5951847293E}" sibTransId="{96F8C3B5-E451-46C3-9CA8-5BCBD7981BE4}"/>
    <dgm:cxn modelId="{ED9D5A7F-4960-474C-9C37-92358D6F46B0}" type="presOf" srcId="{20287EED-C59C-5146-9E1C-E9A4B7C3D66C}" destId="{5D621290-57F8-F142-9C03-AB1023281F96}" srcOrd="0" destOrd="0" presId="urn:microsoft.com/office/officeart/2008/layout/VerticalCurvedList"/>
    <dgm:cxn modelId="{0CDB6CAD-E042-4141-AAC5-4502973B6435}" type="presOf" srcId="{1E1D6DF6-EC2A-46B8-8466-3B22142AE03A}" destId="{0F90F373-8B54-409A-9FBB-24F617C02EEE}" srcOrd="0" destOrd="0" presId="urn:microsoft.com/office/officeart/2008/layout/VerticalCurvedList"/>
    <dgm:cxn modelId="{C06A9DBC-F01C-554A-9525-615C09310BF9}" type="presOf" srcId="{96F8C3B5-E451-46C3-9CA8-5BCBD7981BE4}" destId="{718B9978-55D3-4962-BF64-82B67D70003E}" srcOrd="0" destOrd="0" presId="urn:microsoft.com/office/officeart/2008/layout/VerticalCurvedList"/>
    <dgm:cxn modelId="{01B5EDC8-D4C0-234D-9B1D-F3F7A8919285}" srcId="{F51F06B4-F8C7-4E34-94BF-63871184B1AB}" destId="{B37BB2F4-76E3-794F-BA10-4BA08DC04975}" srcOrd="4" destOrd="0" parTransId="{C9B10445-A93D-804F-B3AB-57E644CFDF5D}" sibTransId="{3F93A782-D696-9A40-8B88-A4B1702F9AAD}"/>
    <dgm:cxn modelId="{71B116DE-A71A-2749-BE4E-33792B13852F}" type="presOf" srcId="{B37BB2F4-76E3-794F-BA10-4BA08DC04975}" destId="{48F4909E-0E4B-7A43-8E3E-37C6AFCA5288}" srcOrd="0" destOrd="0" presId="urn:microsoft.com/office/officeart/2008/layout/VerticalCurvedList"/>
    <dgm:cxn modelId="{FA5F10EE-B0BC-6943-BB20-AB6AB8EBA3AE}" srcId="{F51F06B4-F8C7-4E34-94BF-63871184B1AB}" destId="{20287EED-C59C-5146-9E1C-E9A4B7C3D66C}" srcOrd="3" destOrd="0" parTransId="{A58DB06C-69C9-4246-A369-A2D6F0427EA7}" sibTransId="{588F3EB6-4B74-9B45-9CC3-36E71FA3596C}"/>
    <dgm:cxn modelId="{915119FC-0F56-E448-86EB-BA3807457B4F}" type="presOf" srcId="{C1B6EBDA-A2DF-514F-BC42-057F8AE384D1}" destId="{C9076A7E-DBF3-D540-B4BC-DF9F4735FAE3}" srcOrd="0" destOrd="0" presId="urn:microsoft.com/office/officeart/2008/layout/VerticalCurvedList"/>
    <dgm:cxn modelId="{DF46D5C2-58DC-794C-9F0D-D26A9918D016}" type="presParOf" srcId="{B1E9492A-1826-43A7-BAF6-F949FF421052}" destId="{F8B1240C-A0D1-4A58-8125-E60E79FB0B85}" srcOrd="0" destOrd="0" presId="urn:microsoft.com/office/officeart/2008/layout/VerticalCurvedList"/>
    <dgm:cxn modelId="{E0A58A02-ADBC-8345-8E45-AD7850586D31}" type="presParOf" srcId="{F8B1240C-A0D1-4A58-8125-E60E79FB0B85}" destId="{6C8A2877-C400-487C-AF3A-38748B3FE005}" srcOrd="0" destOrd="0" presId="urn:microsoft.com/office/officeart/2008/layout/VerticalCurvedList"/>
    <dgm:cxn modelId="{1AA5AEC2-45DB-6049-A754-C680FBE6D77F}" type="presParOf" srcId="{6C8A2877-C400-487C-AF3A-38748B3FE005}" destId="{98A7D61E-3BE8-4E0A-B90D-B2E158F5C071}" srcOrd="0" destOrd="0" presId="urn:microsoft.com/office/officeart/2008/layout/VerticalCurvedList"/>
    <dgm:cxn modelId="{E61FCE80-51D8-594B-BA60-313BFCC97B79}" type="presParOf" srcId="{6C8A2877-C400-487C-AF3A-38748B3FE005}" destId="{718B9978-55D3-4962-BF64-82B67D70003E}" srcOrd="1" destOrd="0" presId="urn:microsoft.com/office/officeart/2008/layout/VerticalCurvedList"/>
    <dgm:cxn modelId="{19A39178-127C-3045-AEE8-F33F2C172A6B}" type="presParOf" srcId="{6C8A2877-C400-487C-AF3A-38748B3FE005}" destId="{34E4C141-1AC4-4375-9680-B3C61A99F5B8}" srcOrd="2" destOrd="0" presId="urn:microsoft.com/office/officeart/2008/layout/VerticalCurvedList"/>
    <dgm:cxn modelId="{797089AB-A2FD-5D4D-830D-A633EAE8C021}" type="presParOf" srcId="{6C8A2877-C400-487C-AF3A-38748B3FE005}" destId="{E89FBF12-A620-4EB0-B4B7-78B8713BF832}" srcOrd="3" destOrd="0" presId="urn:microsoft.com/office/officeart/2008/layout/VerticalCurvedList"/>
    <dgm:cxn modelId="{5E5232E6-0190-CC45-A71F-49168A064215}" type="presParOf" srcId="{F8B1240C-A0D1-4A58-8125-E60E79FB0B85}" destId="{0F90F373-8B54-409A-9FBB-24F617C02EEE}" srcOrd="1" destOrd="0" presId="urn:microsoft.com/office/officeart/2008/layout/VerticalCurvedList"/>
    <dgm:cxn modelId="{91869E5E-8E54-5848-ABE9-4F1C1BCE8CDF}" type="presParOf" srcId="{F8B1240C-A0D1-4A58-8125-E60E79FB0B85}" destId="{94447E50-E424-44BD-9092-9AE96373B6D2}" srcOrd="2" destOrd="0" presId="urn:microsoft.com/office/officeart/2008/layout/VerticalCurvedList"/>
    <dgm:cxn modelId="{6A4FEE4C-7EE1-804D-B6E2-5D23C4984EE6}" type="presParOf" srcId="{94447E50-E424-44BD-9092-9AE96373B6D2}" destId="{02C13181-9EB2-4087-8176-715219B31DF0}" srcOrd="0" destOrd="0" presId="urn:microsoft.com/office/officeart/2008/layout/VerticalCurvedList"/>
    <dgm:cxn modelId="{89E7E315-FC8E-D741-9DA7-3342AE559CB5}" type="presParOf" srcId="{F8B1240C-A0D1-4A58-8125-E60E79FB0B85}" destId="{C6DD8D8A-E4A4-494C-A2CE-E00443FDBB95}" srcOrd="3" destOrd="0" presId="urn:microsoft.com/office/officeart/2008/layout/VerticalCurvedList"/>
    <dgm:cxn modelId="{EA1E977D-2789-BA4E-86E5-7656DCE01276}" type="presParOf" srcId="{F8B1240C-A0D1-4A58-8125-E60E79FB0B85}" destId="{6B69B1EA-ABDE-4A4F-B83E-00D0818D7898}" srcOrd="4" destOrd="0" presId="urn:microsoft.com/office/officeart/2008/layout/VerticalCurvedList"/>
    <dgm:cxn modelId="{1F5CD70E-8F1C-AA4B-A48B-306912778D79}" type="presParOf" srcId="{6B69B1EA-ABDE-4A4F-B83E-00D0818D7898}" destId="{299CDCDB-F823-514E-851C-B07C6B85CCFC}" srcOrd="0" destOrd="0" presId="urn:microsoft.com/office/officeart/2008/layout/VerticalCurvedList"/>
    <dgm:cxn modelId="{7E8BBE35-952A-674C-980C-59698D545B3A}" type="presParOf" srcId="{F8B1240C-A0D1-4A58-8125-E60E79FB0B85}" destId="{C9076A7E-DBF3-D540-B4BC-DF9F4735FAE3}" srcOrd="5" destOrd="0" presId="urn:microsoft.com/office/officeart/2008/layout/VerticalCurvedList"/>
    <dgm:cxn modelId="{F034AD4B-2967-8B4C-B123-49F9B95148BD}" type="presParOf" srcId="{F8B1240C-A0D1-4A58-8125-E60E79FB0B85}" destId="{6A436C7D-574F-9642-81C9-C67665463FA0}" srcOrd="6" destOrd="0" presId="urn:microsoft.com/office/officeart/2008/layout/VerticalCurvedList"/>
    <dgm:cxn modelId="{E2D1D646-8277-F346-8E8F-7015FB2BF146}" type="presParOf" srcId="{6A436C7D-574F-9642-81C9-C67665463FA0}" destId="{FBA46C53-253F-CB48-992D-1ACC219412F8}" srcOrd="0" destOrd="0" presId="urn:microsoft.com/office/officeart/2008/layout/VerticalCurvedList"/>
    <dgm:cxn modelId="{5250ACEC-FE59-344C-9C46-763AA916FF68}" type="presParOf" srcId="{F8B1240C-A0D1-4A58-8125-E60E79FB0B85}" destId="{5D621290-57F8-F142-9C03-AB1023281F96}" srcOrd="7" destOrd="0" presId="urn:microsoft.com/office/officeart/2008/layout/VerticalCurvedList"/>
    <dgm:cxn modelId="{FBCC7D44-6248-7B4D-B0B5-993305EC72CD}" type="presParOf" srcId="{F8B1240C-A0D1-4A58-8125-E60E79FB0B85}" destId="{44E5BC4C-D2CA-AA46-A173-BB6E02E30411}" srcOrd="8" destOrd="0" presId="urn:microsoft.com/office/officeart/2008/layout/VerticalCurvedList"/>
    <dgm:cxn modelId="{F86E13F1-5B93-904F-A702-AD77E5597E4B}" type="presParOf" srcId="{44E5BC4C-D2CA-AA46-A173-BB6E02E30411}" destId="{EC9C87FF-7CF3-CE49-B95D-44F71068FEE0}" srcOrd="0" destOrd="0" presId="urn:microsoft.com/office/officeart/2008/layout/VerticalCurvedList"/>
    <dgm:cxn modelId="{230F8F69-D45F-5046-AD4B-509556E7DB58}" type="presParOf" srcId="{F8B1240C-A0D1-4A58-8125-E60E79FB0B85}" destId="{48F4909E-0E4B-7A43-8E3E-37C6AFCA5288}" srcOrd="9" destOrd="0" presId="urn:microsoft.com/office/officeart/2008/layout/VerticalCurvedList"/>
    <dgm:cxn modelId="{4EAB4177-5539-1D44-9C5F-EEB0D32433EC}" type="presParOf" srcId="{F8B1240C-A0D1-4A58-8125-E60E79FB0B85}" destId="{96AA9E63-7BEF-F946-8581-F9788E6857F0}" srcOrd="10" destOrd="0" presId="urn:microsoft.com/office/officeart/2008/layout/VerticalCurvedList"/>
    <dgm:cxn modelId="{478D417D-EC28-584B-AA4F-4775D7C1AAF1}" type="presParOf" srcId="{96AA9E63-7BEF-F946-8581-F9788E6857F0}" destId="{9B8C3376-9597-244B-9FE9-0A6D6C0B70A2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dirty="0"/>
            <a:t>Review of the </a:t>
          </a:r>
          <a:r>
            <a:rPr lang="en-US" b="0" i="0" dirty="0" err="1"/>
            <a:t>AgilityHealth</a:t>
          </a:r>
          <a:r>
            <a:rPr lang="en-US" b="0" i="0" dirty="0"/>
            <a:t>® Purpose &amp; Roles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950" dirty="0">
              <a:solidFill>
                <a:srgbClr val="FFFFFF"/>
              </a:solidFill>
            </a:rPr>
            <a:t>Preparing for a TeamHealth</a:t>
          </a:r>
          <a:r>
            <a:rPr lang="en-US" sz="1950" dirty="0"/>
            <a:t>®</a:t>
          </a:r>
          <a:r>
            <a:rPr lang="en-US" sz="1950" dirty="0">
              <a:solidFill>
                <a:srgbClr val="FFFFFF"/>
              </a:solidFill>
            </a:rPr>
            <a:t> Retrospective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41EF962E-9F18-D245-89B9-C388EA8B33CA}">
      <dgm:prSet/>
      <dgm:spPr/>
      <dgm:t>
        <a:bodyPr/>
        <a:lstStyle/>
        <a:p>
          <a:pPr rtl="0"/>
          <a:r>
            <a:rPr lang="en-US" dirty="0"/>
            <a:t>Q &amp; A</a:t>
          </a:r>
        </a:p>
      </dgm:t>
    </dgm:pt>
    <dgm:pt modelId="{C18DBFD0-F86B-C942-9834-40E3072D2B2B}" type="parTrans" cxnId="{C15B6E80-4428-7843-924C-540A02085681}">
      <dgm:prSet/>
      <dgm:spPr/>
      <dgm:t>
        <a:bodyPr/>
        <a:lstStyle/>
        <a:p>
          <a:endParaRPr lang="en-US"/>
        </a:p>
      </dgm:t>
    </dgm:pt>
    <dgm:pt modelId="{19DEFA95-40C2-CB4D-8594-1442FA4529C3}" type="sibTrans" cxnId="{C15B6E80-4428-7843-924C-540A02085681}">
      <dgm:prSet/>
      <dgm:spPr/>
      <dgm:t>
        <a:bodyPr/>
        <a:lstStyle/>
        <a:p>
          <a:endParaRPr lang="en-US"/>
        </a:p>
      </dgm:t>
    </dgm:pt>
    <dgm:pt modelId="{1F2AD804-F242-744C-826A-13842B202A5E}">
      <dgm:prSet/>
      <dgm:spPr/>
      <dgm:t>
        <a:bodyPr/>
        <a:lstStyle/>
        <a:p>
          <a:pPr rtl="0"/>
          <a:r>
            <a:rPr lang="en-US" dirty="0"/>
            <a:t>Post Retrospective Activities</a:t>
          </a:r>
        </a:p>
      </dgm:t>
    </dgm:pt>
    <dgm:pt modelId="{F9963F32-8DFE-5C48-BF46-EEEBAAE15F30}" type="parTrans" cxnId="{70A5E9D7-5609-A34C-B489-4F2E4269C499}">
      <dgm:prSet/>
      <dgm:spPr/>
      <dgm:t>
        <a:bodyPr/>
        <a:lstStyle/>
        <a:p>
          <a:endParaRPr lang="en-US"/>
        </a:p>
      </dgm:t>
    </dgm:pt>
    <dgm:pt modelId="{D6975974-A874-5F4A-892C-1E6D84E66BFC}" type="sibTrans" cxnId="{70A5E9D7-5609-A34C-B489-4F2E4269C499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i="1" dirty="0"/>
            <a:t>Facilitating the Retrospective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92AAF3A2-6338-734B-9507-689027797779}" type="pres">
      <dgm:prSet presAssocID="{911BEE35-6F10-FC41-9118-E1948A5E9376}" presName="CompostProcess" presStyleCnt="0">
        <dgm:presLayoutVars>
          <dgm:dir/>
          <dgm:resizeHandles val="exact"/>
        </dgm:presLayoutVars>
      </dgm:prSet>
      <dgm:spPr/>
    </dgm:pt>
    <dgm:pt modelId="{39B60AC3-A912-B248-87A3-CB32AA69C1A0}" type="pres">
      <dgm:prSet presAssocID="{911BEE35-6F10-FC41-9118-E1948A5E9376}" presName="arrow" presStyleLbl="bgShp" presStyleIdx="0" presStyleCnt="1" custScaleX="117647" custLinFactNeighborX="-17864" custLinFactNeighborY="4758"/>
      <dgm:spPr>
        <a:solidFill>
          <a:schemeClr val="accent1">
            <a:lumMod val="20000"/>
            <a:lumOff val="80000"/>
          </a:schemeClr>
        </a:solidFill>
      </dgm:spPr>
    </dgm:pt>
    <dgm:pt modelId="{084696A4-7150-DD42-BA0A-BB7720113FD9}" type="pres">
      <dgm:prSet presAssocID="{911BEE35-6F10-FC41-9118-E1948A5E9376}" presName="linearProcess" presStyleCnt="0"/>
      <dgm:spPr/>
    </dgm:pt>
    <dgm:pt modelId="{B72BAD81-FA42-B845-8CF0-CE00E2C15F2D}" type="pres">
      <dgm:prSet presAssocID="{3467E0F3-6C96-B541-B260-7B04521020CE}" presName="textNode" presStyleLbl="node1" presStyleIdx="0" presStyleCnt="5">
        <dgm:presLayoutVars>
          <dgm:bulletEnabled val="1"/>
        </dgm:presLayoutVars>
      </dgm:prSet>
      <dgm:spPr/>
    </dgm:pt>
    <dgm:pt modelId="{E6F1D262-86E1-6142-B666-03EC2860A96A}" type="pres">
      <dgm:prSet presAssocID="{6B1E3EC5-AA9B-3448-9B45-9D6D1C7FAB64}" presName="sibTrans" presStyleCnt="0"/>
      <dgm:spPr/>
    </dgm:pt>
    <dgm:pt modelId="{235F182A-0E97-0841-A73E-1EEA433D77B3}" type="pres">
      <dgm:prSet presAssocID="{1F7FEA0A-5DEC-2449-BB94-5C57AF1888C3}" presName="textNode" presStyleLbl="node1" presStyleIdx="1" presStyleCnt="5">
        <dgm:presLayoutVars>
          <dgm:bulletEnabled val="1"/>
        </dgm:presLayoutVars>
      </dgm:prSet>
      <dgm:spPr/>
    </dgm:pt>
    <dgm:pt modelId="{3210F925-4DDC-8E4B-9C05-7DCE8EC078AF}" type="pres">
      <dgm:prSet presAssocID="{FF042498-9206-B74A-911C-2160FAFF570C}" presName="sibTrans" presStyleCnt="0"/>
      <dgm:spPr/>
    </dgm:pt>
    <dgm:pt modelId="{BCBB7381-A5B7-624B-9196-B915D38FBC81}" type="pres">
      <dgm:prSet presAssocID="{99083AF6-E6F7-EF4B-B2C0-67C1A8F83CF3}" presName="textNode" presStyleLbl="node1" presStyleIdx="2" presStyleCnt="5">
        <dgm:presLayoutVars>
          <dgm:bulletEnabled val="1"/>
        </dgm:presLayoutVars>
      </dgm:prSet>
      <dgm:spPr/>
    </dgm:pt>
    <dgm:pt modelId="{1C3AABF1-CE6A-2346-9BBF-ED60A9702BF3}" type="pres">
      <dgm:prSet presAssocID="{35F06453-EF01-4E47-90A2-BF47ABB6A89F}" presName="sibTrans" presStyleCnt="0"/>
      <dgm:spPr/>
    </dgm:pt>
    <dgm:pt modelId="{A855FCE2-200F-984D-8890-8CA2C79B0F96}" type="pres">
      <dgm:prSet presAssocID="{1F2AD804-F242-744C-826A-13842B202A5E}" presName="textNode" presStyleLbl="node1" presStyleIdx="3" presStyleCnt="5">
        <dgm:presLayoutVars>
          <dgm:bulletEnabled val="1"/>
        </dgm:presLayoutVars>
      </dgm:prSet>
      <dgm:spPr/>
    </dgm:pt>
    <dgm:pt modelId="{E1591A05-32B2-CF4E-BF92-1959AEF13AA0}" type="pres">
      <dgm:prSet presAssocID="{D6975974-A874-5F4A-892C-1E6D84E66BFC}" presName="sibTrans" presStyleCnt="0"/>
      <dgm:spPr/>
    </dgm:pt>
    <dgm:pt modelId="{8BDDDD89-B22A-3348-A6CC-D66999BBC8B3}" type="pres">
      <dgm:prSet presAssocID="{41EF962E-9F18-D245-89B9-C388EA8B33C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8D26C2B-F8DB-CC48-AAD5-E2C8290073F5}" type="presOf" srcId="{3467E0F3-6C96-B541-B260-7B04521020CE}" destId="{B72BAD81-FA42-B845-8CF0-CE00E2C15F2D}" srcOrd="0" destOrd="0" presId="urn:microsoft.com/office/officeart/2005/8/layout/hProcess9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242CC064-D9BF-4641-832F-EED59ABB95BE}" type="presOf" srcId="{99083AF6-E6F7-EF4B-B2C0-67C1A8F83CF3}" destId="{BCBB7381-A5B7-624B-9196-B915D38FBC81}" srcOrd="0" destOrd="0" presId="urn:microsoft.com/office/officeart/2005/8/layout/hProcess9"/>
    <dgm:cxn modelId="{A7D07765-9655-CC46-88B0-4CFB2421560C}" type="presOf" srcId="{911BEE35-6F10-FC41-9118-E1948A5E9376}" destId="{92AAF3A2-6338-734B-9507-689027797779}" srcOrd="0" destOrd="0" presId="urn:microsoft.com/office/officeart/2005/8/layout/hProcess9"/>
    <dgm:cxn modelId="{C15B6E80-4428-7843-924C-540A02085681}" srcId="{911BEE35-6F10-FC41-9118-E1948A5E9376}" destId="{41EF962E-9F18-D245-89B9-C388EA8B33CA}" srcOrd="4" destOrd="0" parTransId="{C18DBFD0-F86B-C942-9834-40E3072D2B2B}" sibTransId="{19DEFA95-40C2-CB4D-8594-1442FA4529C3}"/>
    <dgm:cxn modelId="{0A55A196-A0D4-974D-AFE0-07CF1B7C1B5A}" type="presOf" srcId="{1F2AD804-F242-744C-826A-13842B202A5E}" destId="{A855FCE2-200F-984D-8890-8CA2C79B0F96}" srcOrd="0" destOrd="0" presId="urn:microsoft.com/office/officeart/2005/8/layout/hProcess9"/>
    <dgm:cxn modelId="{B9AD78B4-EE4A-A348-B98F-A2C2A5AAFEF5}" type="presOf" srcId="{41EF962E-9F18-D245-89B9-C388EA8B33CA}" destId="{8BDDDD89-B22A-3348-A6CC-D66999BBC8B3}" srcOrd="0" destOrd="0" presId="urn:microsoft.com/office/officeart/2005/8/layout/hProcess9"/>
    <dgm:cxn modelId="{52E10EC2-B3B5-C14C-8EC5-59332DEBEE74}" srcId="{911BEE35-6F10-FC41-9118-E1948A5E9376}" destId="{99083AF6-E6F7-EF4B-B2C0-67C1A8F83CF3}" srcOrd="2" destOrd="0" parTransId="{689F5265-F4FC-094C-8DFB-385150555063}" sibTransId="{35F06453-EF01-4E47-90A2-BF47ABB6A89F}"/>
    <dgm:cxn modelId="{70A5E9D7-5609-A34C-B489-4F2E4269C499}" srcId="{911BEE35-6F10-FC41-9118-E1948A5E9376}" destId="{1F2AD804-F242-744C-826A-13842B202A5E}" srcOrd="3" destOrd="0" parTransId="{F9963F32-8DFE-5C48-BF46-EEEBAAE15F30}" sibTransId="{D6975974-A874-5F4A-892C-1E6D84E66BFC}"/>
    <dgm:cxn modelId="{A74915DD-28C6-B04A-90D6-567A5A5D5BB3}" type="presOf" srcId="{1F7FEA0A-5DEC-2449-BB94-5C57AF1888C3}" destId="{235F182A-0E97-0841-A73E-1EEA433D77B3}" srcOrd="0" destOrd="0" presId="urn:microsoft.com/office/officeart/2005/8/layout/hProcess9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7FF7C878-FCEB-C143-8154-8F5EDCBD0A57}" type="presParOf" srcId="{92AAF3A2-6338-734B-9507-689027797779}" destId="{39B60AC3-A912-B248-87A3-CB32AA69C1A0}" srcOrd="0" destOrd="0" presId="urn:microsoft.com/office/officeart/2005/8/layout/hProcess9"/>
    <dgm:cxn modelId="{E3257518-7610-FA4A-A75B-65F54663879E}" type="presParOf" srcId="{92AAF3A2-6338-734B-9507-689027797779}" destId="{084696A4-7150-DD42-BA0A-BB7720113FD9}" srcOrd="1" destOrd="0" presId="urn:microsoft.com/office/officeart/2005/8/layout/hProcess9"/>
    <dgm:cxn modelId="{AB4B5724-2CC2-EF40-B7CB-3EA4B2A0D12B}" type="presParOf" srcId="{084696A4-7150-DD42-BA0A-BB7720113FD9}" destId="{B72BAD81-FA42-B845-8CF0-CE00E2C15F2D}" srcOrd="0" destOrd="0" presId="urn:microsoft.com/office/officeart/2005/8/layout/hProcess9"/>
    <dgm:cxn modelId="{2C4514E9-95CE-8044-9FF9-0BE9C1A287A5}" type="presParOf" srcId="{084696A4-7150-DD42-BA0A-BB7720113FD9}" destId="{E6F1D262-86E1-6142-B666-03EC2860A96A}" srcOrd="1" destOrd="0" presId="urn:microsoft.com/office/officeart/2005/8/layout/hProcess9"/>
    <dgm:cxn modelId="{E59B739F-A818-7445-8BD8-647268DE0B43}" type="presParOf" srcId="{084696A4-7150-DD42-BA0A-BB7720113FD9}" destId="{235F182A-0E97-0841-A73E-1EEA433D77B3}" srcOrd="2" destOrd="0" presId="urn:microsoft.com/office/officeart/2005/8/layout/hProcess9"/>
    <dgm:cxn modelId="{812E344F-F483-124D-916C-C0C0DC283CBC}" type="presParOf" srcId="{084696A4-7150-DD42-BA0A-BB7720113FD9}" destId="{3210F925-4DDC-8E4B-9C05-7DCE8EC078AF}" srcOrd="3" destOrd="0" presId="urn:microsoft.com/office/officeart/2005/8/layout/hProcess9"/>
    <dgm:cxn modelId="{B54F0B45-AAFE-6942-93DD-AAB59CA6E9B3}" type="presParOf" srcId="{084696A4-7150-DD42-BA0A-BB7720113FD9}" destId="{BCBB7381-A5B7-624B-9196-B915D38FBC81}" srcOrd="4" destOrd="0" presId="urn:microsoft.com/office/officeart/2005/8/layout/hProcess9"/>
    <dgm:cxn modelId="{84517907-FCF7-E64B-98DA-EAB19D9058AB}" type="presParOf" srcId="{084696A4-7150-DD42-BA0A-BB7720113FD9}" destId="{1C3AABF1-CE6A-2346-9BBF-ED60A9702BF3}" srcOrd="5" destOrd="0" presId="urn:microsoft.com/office/officeart/2005/8/layout/hProcess9"/>
    <dgm:cxn modelId="{E499913B-CC6A-F443-ABEA-B869123A9DC8}" type="presParOf" srcId="{084696A4-7150-DD42-BA0A-BB7720113FD9}" destId="{A855FCE2-200F-984D-8890-8CA2C79B0F96}" srcOrd="6" destOrd="0" presId="urn:microsoft.com/office/officeart/2005/8/layout/hProcess9"/>
    <dgm:cxn modelId="{039427BD-C27E-3E48-AEAF-87A5A50A71FD}" type="presParOf" srcId="{084696A4-7150-DD42-BA0A-BB7720113FD9}" destId="{E1591A05-32B2-CF4E-BF92-1959AEF13AA0}" srcOrd="7" destOrd="0" presId="urn:microsoft.com/office/officeart/2005/8/layout/hProcess9"/>
    <dgm:cxn modelId="{5B51ABF0-F45B-B744-8F3B-3875B0A99F03}" type="presParOf" srcId="{084696A4-7150-DD42-BA0A-BB7720113FD9}" destId="{8BDDDD89-B22A-3348-A6CC-D66999BBC8B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2BD21E-2646-BB46-8798-59C5B10FC41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B518C4D-F3AD-694A-A326-B9EC8CCCF1DA}">
      <dgm:prSet phldrT="[Text]" custT="1"/>
      <dgm:spPr/>
      <dgm:t>
        <a:bodyPr/>
        <a:lstStyle/>
        <a:p>
          <a:r>
            <a:rPr lang="en-US" sz="1800" dirty="0"/>
            <a:t>Introduce yourself as their neutral </a:t>
          </a:r>
          <a:r>
            <a:rPr lang="en-US" sz="1800" dirty="0" err="1"/>
            <a:t>AgilityHealth</a:t>
          </a:r>
          <a:r>
            <a:rPr lang="en-US" sz="1800" dirty="0"/>
            <a:t>® Facilitator</a:t>
          </a:r>
        </a:p>
      </dgm:t>
    </dgm:pt>
    <dgm:pt modelId="{ADDE3AC4-7D60-4042-9F03-7ED546F4F3E2}" type="parTrans" cxnId="{9125BD1A-C29B-874A-ABCC-D2D662B149C4}">
      <dgm:prSet/>
      <dgm:spPr/>
      <dgm:t>
        <a:bodyPr/>
        <a:lstStyle/>
        <a:p>
          <a:endParaRPr lang="en-US" sz="1400"/>
        </a:p>
      </dgm:t>
    </dgm:pt>
    <dgm:pt modelId="{940DEA46-B6C6-0248-893F-EEF838ACF74C}" type="sibTrans" cxnId="{9125BD1A-C29B-874A-ABCC-D2D662B149C4}">
      <dgm:prSet/>
      <dgm:spPr/>
      <dgm:t>
        <a:bodyPr/>
        <a:lstStyle/>
        <a:p>
          <a:endParaRPr lang="en-US" sz="1400"/>
        </a:p>
      </dgm:t>
    </dgm:pt>
    <dgm:pt modelId="{C9C8013D-A46D-134C-80C9-69E9F3C37370}">
      <dgm:prSet phldrT="[Text]" custT="1"/>
      <dgm:spPr/>
      <dgm:t>
        <a:bodyPr/>
        <a:lstStyle/>
        <a:p>
          <a:r>
            <a:rPr lang="en-US" sz="1800" dirty="0"/>
            <a:t>Tactical vs. Strategic Retrospectives</a:t>
          </a:r>
        </a:p>
      </dgm:t>
    </dgm:pt>
    <dgm:pt modelId="{35489DB1-A2C0-6E4B-8D37-267CA3F0EAAE}" type="parTrans" cxnId="{392924C4-C5DC-B948-994B-9A367E040FF5}">
      <dgm:prSet/>
      <dgm:spPr/>
      <dgm:t>
        <a:bodyPr/>
        <a:lstStyle/>
        <a:p>
          <a:endParaRPr lang="en-US" sz="1400"/>
        </a:p>
      </dgm:t>
    </dgm:pt>
    <dgm:pt modelId="{F7E257DB-9491-CA4D-86F1-5679AF9AFCDE}" type="sibTrans" cxnId="{392924C4-C5DC-B948-994B-9A367E040FF5}">
      <dgm:prSet/>
      <dgm:spPr/>
      <dgm:t>
        <a:bodyPr/>
        <a:lstStyle/>
        <a:p>
          <a:endParaRPr lang="en-US" sz="1400"/>
        </a:p>
      </dgm:t>
    </dgm:pt>
    <dgm:pt modelId="{15832E1A-387A-AE47-9855-E41BB347AD6F}">
      <dgm:prSet phldrT="[Text]" custT="1"/>
      <dgm:spPr/>
      <dgm:t>
        <a:bodyPr/>
        <a:lstStyle/>
        <a:p>
          <a:r>
            <a:rPr lang="en-US" sz="1800" dirty="0"/>
            <a:t>Outcomes are the radar and actionable growth plan</a:t>
          </a:r>
        </a:p>
      </dgm:t>
    </dgm:pt>
    <dgm:pt modelId="{383C605E-AF68-CE4E-80B0-5D8E339AF629}" type="parTrans" cxnId="{57796AE9-4647-DA4F-8BAB-3747620805A6}">
      <dgm:prSet/>
      <dgm:spPr/>
      <dgm:t>
        <a:bodyPr/>
        <a:lstStyle/>
        <a:p>
          <a:endParaRPr lang="en-US" sz="1400"/>
        </a:p>
      </dgm:t>
    </dgm:pt>
    <dgm:pt modelId="{0B001747-D40E-0045-B92D-47ABE1119F78}" type="sibTrans" cxnId="{57796AE9-4647-DA4F-8BAB-3747620805A6}">
      <dgm:prSet/>
      <dgm:spPr/>
      <dgm:t>
        <a:bodyPr/>
        <a:lstStyle/>
        <a:p>
          <a:endParaRPr lang="en-US" sz="1400"/>
        </a:p>
      </dgm:t>
    </dgm:pt>
    <dgm:pt modelId="{2CFDAA7A-286C-7D4D-9E65-A5DF9E927AF0}">
      <dgm:prSet phldrT="[Text]" custT="1"/>
      <dgm:spPr/>
      <dgm:t>
        <a:bodyPr/>
        <a:lstStyle/>
        <a:p>
          <a:r>
            <a:rPr lang="en-US" sz="1800" dirty="0"/>
            <a:t>Quick Radar Dimensions overview</a:t>
          </a:r>
        </a:p>
      </dgm:t>
    </dgm:pt>
    <dgm:pt modelId="{AD6E6428-0926-7147-8E61-CF97582BC007}" type="parTrans" cxnId="{25771E2D-0E0D-EA43-B622-1EC448BFFA8D}">
      <dgm:prSet/>
      <dgm:spPr/>
      <dgm:t>
        <a:bodyPr/>
        <a:lstStyle/>
        <a:p>
          <a:endParaRPr lang="en-US" sz="1400"/>
        </a:p>
      </dgm:t>
    </dgm:pt>
    <dgm:pt modelId="{E131C964-7C12-5B4F-A4A6-469F5AA8F4E8}" type="sibTrans" cxnId="{25771E2D-0E0D-EA43-B622-1EC448BFFA8D}">
      <dgm:prSet/>
      <dgm:spPr/>
      <dgm:t>
        <a:bodyPr/>
        <a:lstStyle/>
        <a:p>
          <a:endParaRPr lang="en-US" sz="1400"/>
        </a:p>
      </dgm:t>
    </dgm:pt>
    <dgm:pt modelId="{11E96A87-C6A7-E345-87F4-BB2143BB0EA6}">
      <dgm:prSet phldrT="[Text]" custT="1"/>
      <dgm:spPr/>
      <dgm:t>
        <a:bodyPr/>
        <a:lstStyle/>
        <a:p>
          <a:r>
            <a:rPr lang="en-US" sz="1800" dirty="0"/>
            <a:t>Responses are anonymous</a:t>
          </a:r>
        </a:p>
      </dgm:t>
    </dgm:pt>
    <dgm:pt modelId="{42142419-EBD3-FB4D-9BC5-874CFC1BCE92}" type="parTrans" cxnId="{05D3CA1A-9BCC-9848-9839-B02A8C6ABEEC}">
      <dgm:prSet/>
      <dgm:spPr/>
      <dgm:t>
        <a:bodyPr/>
        <a:lstStyle/>
        <a:p>
          <a:endParaRPr lang="en-US" sz="1400"/>
        </a:p>
      </dgm:t>
    </dgm:pt>
    <dgm:pt modelId="{336F3C06-8600-2F43-B825-BD037D9DB65A}" type="sibTrans" cxnId="{05D3CA1A-9BCC-9848-9839-B02A8C6ABEEC}">
      <dgm:prSet/>
      <dgm:spPr/>
      <dgm:t>
        <a:bodyPr/>
        <a:lstStyle/>
        <a:p>
          <a:endParaRPr lang="en-US" sz="1400"/>
        </a:p>
      </dgm:t>
    </dgm:pt>
    <dgm:pt modelId="{BB517842-CF1D-9F47-B5A2-FA75DF4AE393}">
      <dgm:prSet phldrT="[Text]" custT="1"/>
      <dgm:spPr/>
      <dgm:t>
        <a:bodyPr/>
        <a:lstStyle/>
        <a:p>
          <a:r>
            <a:rPr lang="en-US" sz="1800" dirty="0"/>
            <a:t>Emphasize entry of detailed textual responses to provide context </a:t>
          </a:r>
        </a:p>
      </dgm:t>
    </dgm:pt>
    <dgm:pt modelId="{86CC4336-266C-3B4D-B8AC-4F2AE8E680A3}" type="parTrans" cxnId="{4235637C-A740-0749-8465-BD3105A526B7}">
      <dgm:prSet/>
      <dgm:spPr/>
      <dgm:t>
        <a:bodyPr/>
        <a:lstStyle/>
        <a:p>
          <a:endParaRPr lang="en-US" sz="1400"/>
        </a:p>
      </dgm:t>
    </dgm:pt>
    <dgm:pt modelId="{3593907B-3D87-3E41-9CD8-DF3FE66D3572}" type="sibTrans" cxnId="{4235637C-A740-0749-8465-BD3105A526B7}">
      <dgm:prSet/>
      <dgm:spPr/>
      <dgm:t>
        <a:bodyPr/>
        <a:lstStyle/>
        <a:p>
          <a:endParaRPr lang="en-US" sz="1400"/>
        </a:p>
      </dgm:t>
    </dgm:pt>
    <dgm:pt modelId="{83163574-8935-F44B-88D8-A298CADCBBDB}">
      <dgm:prSet phldrT="[Text]" custT="1"/>
      <dgm:spPr/>
      <dgm:t>
        <a:bodyPr/>
        <a:lstStyle/>
        <a:p>
          <a:r>
            <a:rPr lang="en-US" sz="1800" dirty="0"/>
            <a:t>Let’s set up our team norms! (Be open, honest, Vegas rule, etc.)</a:t>
          </a:r>
        </a:p>
      </dgm:t>
    </dgm:pt>
    <dgm:pt modelId="{93A647ED-BB9F-A44D-B726-0E6EC4831496}" type="parTrans" cxnId="{EE6DCDE2-E81B-4B4E-B952-B7C96C306339}">
      <dgm:prSet/>
      <dgm:spPr/>
      <dgm:t>
        <a:bodyPr/>
        <a:lstStyle/>
        <a:p>
          <a:endParaRPr lang="en-US"/>
        </a:p>
      </dgm:t>
    </dgm:pt>
    <dgm:pt modelId="{F5F53352-B9FE-324C-8D0B-76BB8486774D}" type="sibTrans" cxnId="{EE6DCDE2-E81B-4B4E-B952-B7C96C306339}">
      <dgm:prSet/>
      <dgm:spPr/>
      <dgm:t>
        <a:bodyPr/>
        <a:lstStyle/>
        <a:p>
          <a:endParaRPr lang="en-US"/>
        </a:p>
      </dgm:t>
    </dgm:pt>
    <dgm:pt modelId="{2DA50016-1C06-E448-A2D9-FB9D38ECF64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dirty="0"/>
            <a:t>Ratings follow the CRAWL(1-2), WALK(3-5), RUN(6-8), FLY(9-10) | </a:t>
          </a:r>
          <a:r>
            <a:rPr lang="en-US" sz="1800" i="1" dirty="0"/>
            <a:t>Additive </a:t>
          </a:r>
        </a:p>
      </dgm:t>
    </dgm:pt>
    <dgm:pt modelId="{557A0F1F-5751-ED48-8F50-1AF0A32563BB}" type="parTrans" cxnId="{927F9631-52B4-CF41-B641-A6CC0EE60233}">
      <dgm:prSet/>
      <dgm:spPr/>
      <dgm:t>
        <a:bodyPr/>
        <a:lstStyle/>
        <a:p>
          <a:endParaRPr lang="en-US"/>
        </a:p>
      </dgm:t>
    </dgm:pt>
    <dgm:pt modelId="{D0B3D4E7-586E-DB4C-9692-CE1CF403B976}" type="sibTrans" cxnId="{927F9631-52B4-CF41-B641-A6CC0EE60233}">
      <dgm:prSet/>
      <dgm:spPr/>
      <dgm:t>
        <a:bodyPr/>
        <a:lstStyle/>
        <a:p>
          <a:endParaRPr lang="en-US"/>
        </a:p>
      </dgm:t>
    </dgm:pt>
    <dgm:pt modelId="{461C6C36-B64E-1F45-B6FF-5590A9B76C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dirty="0"/>
            <a:t>Use upper/lower range when question has two parts/acceptance criteria</a:t>
          </a:r>
        </a:p>
      </dgm:t>
    </dgm:pt>
    <dgm:pt modelId="{3FEA30C8-A900-B946-895A-6E40D4ECB97F}" type="parTrans" cxnId="{C1D8913C-E5AE-2246-A453-A3D99ACC0075}">
      <dgm:prSet/>
      <dgm:spPr/>
      <dgm:t>
        <a:bodyPr/>
        <a:lstStyle/>
        <a:p>
          <a:endParaRPr lang="en-US"/>
        </a:p>
      </dgm:t>
    </dgm:pt>
    <dgm:pt modelId="{93964EB9-3A86-CF48-82A3-38BEF5B376DC}" type="sibTrans" cxnId="{C1D8913C-E5AE-2246-A453-A3D99ACC0075}">
      <dgm:prSet/>
      <dgm:spPr/>
      <dgm:t>
        <a:bodyPr/>
        <a:lstStyle/>
        <a:p>
          <a:endParaRPr lang="en-US"/>
        </a:p>
      </dgm:t>
    </dgm:pt>
    <dgm:pt modelId="{2F88BA7A-AC4B-0941-862B-80D42B809625}" type="pres">
      <dgm:prSet presAssocID="{182BD21E-2646-BB46-8798-59C5B10FC417}" presName="linear" presStyleCnt="0">
        <dgm:presLayoutVars>
          <dgm:animLvl val="lvl"/>
          <dgm:resizeHandles val="exact"/>
        </dgm:presLayoutVars>
      </dgm:prSet>
      <dgm:spPr/>
    </dgm:pt>
    <dgm:pt modelId="{30E92813-0C70-8844-ABF5-D4CE5BB8F497}" type="pres">
      <dgm:prSet presAssocID="{3B518C4D-F3AD-694A-A326-B9EC8CCCF1D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03CF7317-DEB6-A143-AAF7-59867C1B93CE}" type="pres">
      <dgm:prSet presAssocID="{940DEA46-B6C6-0248-893F-EEF838ACF74C}" presName="spacer" presStyleCnt="0"/>
      <dgm:spPr/>
    </dgm:pt>
    <dgm:pt modelId="{85791432-FEAF-904A-94FF-C5F3AEE10093}" type="pres">
      <dgm:prSet presAssocID="{C9C8013D-A46D-134C-80C9-69E9F3C3737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F23F33D-332B-5E46-B68A-70C89E07A675}" type="pres">
      <dgm:prSet presAssocID="{F7E257DB-9491-CA4D-86F1-5679AF9AFCDE}" presName="spacer" presStyleCnt="0"/>
      <dgm:spPr/>
    </dgm:pt>
    <dgm:pt modelId="{B46616A3-9DD7-9C4C-9181-1582A3E941C0}" type="pres">
      <dgm:prSet presAssocID="{2CFDAA7A-286C-7D4D-9E65-A5DF9E927AF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6A87716-D40B-3042-96E9-D43EE29158B3}" type="pres">
      <dgm:prSet presAssocID="{E131C964-7C12-5B4F-A4A6-469F5AA8F4E8}" presName="spacer" presStyleCnt="0"/>
      <dgm:spPr/>
    </dgm:pt>
    <dgm:pt modelId="{19AABD68-4F01-2A49-94B6-5B0758BAF4CE}" type="pres">
      <dgm:prSet presAssocID="{15832E1A-387A-AE47-9855-E41BB347AD6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9A979EB-8D72-B54F-8DC2-9B4F2424B9A1}" type="pres">
      <dgm:prSet presAssocID="{0B001747-D40E-0045-B92D-47ABE1119F78}" presName="spacer" presStyleCnt="0"/>
      <dgm:spPr/>
    </dgm:pt>
    <dgm:pt modelId="{20E129D2-DEEE-D542-BA21-8876ED5210CB}" type="pres">
      <dgm:prSet presAssocID="{2DA50016-1C06-E448-A2D9-FB9D38ECF64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02D9B5A-79DF-0640-9ADF-9DE024C25FA1}" type="pres">
      <dgm:prSet presAssocID="{D0B3D4E7-586E-DB4C-9692-CE1CF403B976}" presName="spacer" presStyleCnt="0"/>
      <dgm:spPr/>
    </dgm:pt>
    <dgm:pt modelId="{81C82D51-5E13-8D49-9797-E1B9063174E8}" type="pres">
      <dgm:prSet presAssocID="{461C6C36-B64E-1F45-B6FF-5590A9B76C7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64396BFF-4312-AF4D-AA4A-7A0977EA8617}" type="pres">
      <dgm:prSet presAssocID="{93964EB9-3A86-CF48-82A3-38BEF5B376DC}" presName="spacer" presStyleCnt="0"/>
      <dgm:spPr/>
    </dgm:pt>
    <dgm:pt modelId="{2E00DC14-4EBE-CA47-9AE5-3E8139E43A59}" type="pres">
      <dgm:prSet presAssocID="{11E96A87-C6A7-E345-87F4-BB2143BB0EA6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DCB107A-EA0F-F14F-8036-59B621BA24AA}" type="pres">
      <dgm:prSet presAssocID="{336F3C06-8600-2F43-B825-BD037D9DB65A}" presName="spacer" presStyleCnt="0"/>
      <dgm:spPr/>
    </dgm:pt>
    <dgm:pt modelId="{E9955014-A72E-3D4F-BC34-643FF716B4A7}" type="pres">
      <dgm:prSet presAssocID="{BB517842-CF1D-9F47-B5A2-FA75DF4AE39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DB4D0E7E-C018-A94F-8FD5-29661AFDA21F}" type="pres">
      <dgm:prSet presAssocID="{3593907B-3D87-3E41-9CD8-DF3FE66D3572}" presName="spacer" presStyleCnt="0"/>
      <dgm:spPr/>
    </dgm:pt>
    <dgm:pt modelId="{0F4C479B-AAB7-4747-86E6-5E0D707480B8}" type="pres">
      <dgm:prSet presAssocID="{83163574-8935-F44B-88D8-A298CADCBBD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32B57B01-D54F-1E4C-A336-5B3EA9C5AC6D}" type="presOf" srcId="{2DA50016-1C06-E448-A2D9-FB9D38ECF640}" destId="{20E129D2-DEEE-D542-BA21-8876ED5210CB}" srcOrd="0" destOrd="0" presId="urn:microsoft.com/office/officeart/2005/8/layout/vList2"/>
    <dgm:cxn modelId="{9125BD1A-C29B-874A-ABCC-D2D662B149C4}" srcId="{182BD21E-2646-BB46-8798-59C5B10FC417}" destId="{3B518C4D-F3AD-694A-A326-B9EC8CCCF1DA}" srcOrd="0" destOrd="0" parTransId="{ADDE3AC4-7D60-4042-9F03-7ED546F4F3E2}" sibTransId="{940DEA46-B6C6-0248-893F-EEF838ACF74C}"/>
    <dgm:cxn modelId="{05D3CA1A-9BCC-9848-9839-B02A8C6ABEEC}" srcId="{182BD21E-2646-BB46-8798-59C5B10FC417}" destId="{11E96A87-C6A7-E345-87F4-BB2143BB0EA6}" srcOrd="6" destOrd="0" parTransId="{42142419-EBD3-FB4D-9BC5-874CFC1BCE92}" sibTransId="{336F3C06-8600-2F43-B825-BD037D9DB65A}"/>
    <dgm:cxn modelId="{8C6A942A-76B6-2B49-9269-A1B5561D1C3D}" type="presOf" srcId="{BB517842-CF1D-9F47-B5A2-FA75DF4AE393}" destId="{E9955014-A72E-3D4F-BC34-643FF716B4A7}" srcOrd="0" destOrd="0" presId="urn:microsoft.com/office/officeart/2005/8/layout/vList2"/>
    <dgm:cxn modelId="{3652632C-DE68-0148-8CBE-75E531262250}" type="presOf" srcId="{2CFDAA7A-286C-7D4D-9E65-A5DF9E927AF0}" destId="{B46616A3-9DD7-9C4C-9181-1582A3E941C0}" srcOrd="0" destOrd="0" presId="urn:microsoft.com/office/officeart/2005/8/layout/vList2"/>
    <dgm:cxn modelId="{25771E2D-0E0D-EA43-B622-1EC448BFFA8D}" srcId="{182BD21E-2646-BB46-8798-59C5B10FC417}" destId="{2CFDAA7A-286C-7D4D-9E65-A5DF9E927AF0}" srcOrd="2" destOrd="0" parTransId="{AD6E6428-0926-7147-8E61-CF97582BC007}" sibTransId="{E131C964-7C12-5B4F-A4A6-469F5AA8F4E8}"/>
    <dgm:cxn modelId="{927F9631-52B4-CF41-B641-A6CC0EE60233}" srcId="{182BD21E-2646-BB46-8798-59C5B10FC417}" destId="{2DA50016-1C06-E448-A2D9-FB9D38ECF640}" srcOrd="4" destOrd="0" parTransId="{557A0F1F-5751-ED48-8F50-1AF0A32563BB}" sibTransId="{D0B3D4E7-586E-DB4C-9692-CE1CF403B976}"/>
    <dgm:cxn modelId="{C1D8913C-E5AE-2246-A453-A3D99ACC0075}" srcId="{182BD21E-2646-BB46-8798-59C5B10FC417}" destId="{461C6C36-B64E-1F45-B6FF-5590A9B76C75}" srcOrd="5" destOrd="0" parTransId="{3FEA30C8-A900-B946-895A-6E40D4ECB97F}" sibTransId="{93964EB9-3A86-CF48-82A3-38BEF5B376DC}"/>
    <dgm:cxn modelId="{E3BFBA42-EA16-1D4E-8B0F-04AD458DCD4D}" type="presOf" srcId="{461C6C36-B64E-1F45-B6FF-5590A9B76C75}" destId="{81C82D51-5E13-8D49-9797-E1B9063174E8}" srcOrd="0" destOrd="0" presId="urn:microsoft.com/office/officeart/2005/8/layout/vList2"/>
    <dgm:cxn modelId="{4235637C-A740-0749-8465-BD3105A526B7}" srcId="{182BD21E-2646-BB46-8798-59C5B10FC417}" destId="{BB517842-CF1D-9F47-B5A2-FA75DF4AE393}" srcOrd="7" destOrd="0" parTransId="{86CC4336-266C-3B4D-B8AC-4F2AE8E680A3}" sibTransId="{3593907B-3D87-3E41-9CD8-DF3FE66D3572}"/>
    <dgm:cxn modelId="{8DA042AA-9451-4649-83ED-503EA0D298D8}" type="presOf" srcId="{182BD21E-2646-BB46-8798-59C5B10FC417}" destId="{2F88BA7A-AC4B-0941-862B-80D42B809625}" srcOrd="0" destOrd="0" presId="urn:microsoft.com/office/officeart/2005/8/layout/vList2"/>
    <dgm:cxn modelId="{AEA754BE-E691-6541-83B6-E316ECFB069F}" type="presOf" srcId="{3B518C4D-F3AD-694A-A326-B9EC8CCCF1DA}" destId="{30E92813-0C70-8844-ABF5-D4CE5BB8F497}" srcOrd="0" destOrd="0" presId="urn:microsoft.com/office/officeart/2005/8/layout/vList2"/>
    <dgm:cxn modelId="{392924C4-C5DC-B948-994B-9A367E040FF5}" srcId="{182BD21E-2646-BB46-8798-59C5B10FC417}" destId="{C9C8013D-A46D-134C-80C9-69E9F3C37370}" srcOrd="1" destOrd="0" parTransId="{35489DB1-A2C0-6E4B-8D37-267CA3F0EAAE}" sibTransId="{F7E257DB-9491-CA4D-86F1-5679AF9AFCDE}"/>
    <dgm:cxn modelId="{5FDBFBC5-76CF-514D-AF5A-F1014321D7F4}" type="presOf" srcId="{11E96A87-C6A7-E345-87F4-BB2143BB0EA6}" destId="{2E00DC14-4EBE-CA47-9AE5-3E8139E43A59}" srcOrd="0" destOrd="0" presId="urn:microsoft.com/office/officeart/2005/8/layout/vList2"/>
    <dgm:cxn modelId="{04AB1DD5-65C9-FC4B-BEA1-3B14E87E4637}" type="presOf" srcId="{C9C8013D-A46D-134C-80C9-69E9F3C37370}" destId="{85791432-FEAF-904A-94FF-C5F3AEE10093}" srcOrd="0" destOrd="0" presId="urn:microsoft.com/office/officeart/2005/8/layout/vList2"/>
    <dgm:cxn modelId="{02C96EDB-8F7A-1649-BC86-774EF60AC116}" type="presOf" srcId="{83163574-8935-F44B-88D8-A298CADCBBDB}" destId="{0F4C479B-AAB7-4747-86E6-5E0D707480B8}" srcOrd="0" destOrd="0" presId="urn:microsoft.com/office/officeart/2005/8/layout/vList2"/>
    <dgm:cxn modelId="{EE6DCDE2-E81B-4B4E-B952-B7C96C306339}" srcId="{182BD21E-2646-BB46-8798-59C5B10FC417}" destId="{83163574-8935-F44B-88D8-A298CADCBBDB}" srcOrd="8" destOrd="0" parTransId="{93A647ED-BB9F-A44D-B726-0E6EC4831496}" sibTransId="{F5F53352-B9FE-324C-8D0B-76BB8486774D}"/>
    <dgm:cxn modelId="{57796AE9-4647-DA4F-8BAB-3747620805A6}" srcId="{182BD21E-2646-BB46-8798-59C5B10FC417}" destId="{15832E1A-387A-AE47-9855-E41BB347AD6F}" srcOrd="3" destOrd="0" parTransId="{383C605E-AF68-CE4E-80B0-5D8E339AF629}" sibTransId="{0B001747-D40E-0045-B92D-47ABE1119F78}"/>
    <dgm:cxn modelId="{427304F2-FC12-874A-93DA-36574E4524B7}" type="presOf" srcId="{15832E1A-387A-AE47-9855-E41BB347AD6F}" destId="{19AABD68-4F01-2A49-94B6-5B0758BAF4CE}" srcOrd="0" destOrd="0" presId="urn:microsoft.com/office/officeart/2005/8/layout/vList2"/>
    <dgm:cxn modelId="{9A7A9F86-B30D-7744-9EF1-D872AE418256}" type="presParOf" srcId="{2F88BA7A-AC4B-0941-862B-80D42B809625}" destId="{30E92813-0C70-8844-ABF5-D4CE5BB8F497}" srcOrd="0" destOrd="0" presId="urn:microsoft.com/office/officeart/2005/8/layout/vList2"/>
    <dgm:cxn modelId="{98A285AF-19FC-294C-96A5-A939413ABE80}" type="presParOf" srcId="{2F88BA7A-AC4B-0941-862B-80D42B809625}" destId="{03CF7317-DEB6-A143-AAF7-59867C1B93CE}" srcOrd="1" destOrd="0" presId="urn:microsoft.com/office/officeart/2005/8/layout/vList2"/>
    <dgm:cxn modelId="{A35E09DE-AC0E-E945-9FC8-FF00A9AC3139}" type="presParOf" srcId="{2F88BA7A-AC4B-0941-862B-80D42B809625}" destId="{85791432-FEAF-904A-94FF-C5F3AEE10093}" srcOrd="2" destOrd="0" presId="urn:microsoft.com/office/officeart/2005/8/layout/vList2"/>
    <dgm:cxn modelId="{5D0B909B-BFBE-914A-AE2B-A11A78A3DA05}" type="presParOf" srcId="{2F88BA7A-AC4B-0941-862B-80D42B809625}" destId="{0F23F33D-332B-5E46-B68A-70C89E07A675}" srcOrd="3" destOrd="0" presId="urn:microsoft.com/office/officeart/2005/8/layout/vList2"/>
    <dgm:cxn modelId="{A005168B-2A20-C84D-A743-A03A8EEB3267}" type="presParOf" srcId="{2F88BA7A-AC4B-0941-862B-80D42B809625}" destId="{B46616A3-9DD7-9C4C-9181-1582A3E941C0}" srcOrd="4" destOrd="0" presId="urn:microsoft.com/office/officeart/2005/8/layout/vList2"/>
    <dgm:cxn modelId="{0AA50F36-E653-EE46-8EA1-A26D0C4325DA}" type="presParOf" srcId="{2F88BA7A-AC4B-0941-862B-80D42B809625}" destId="{56A87716-D40B-3042-96E9-D43EE29158B3}" srcOrd="5" destOrd="0" presId="urn:microsoft.com/office/officeart/2005/8/layout/vList2"/>
    <dgm:cxn modelId="{BAC6F769-CDE4-034F-99DF-790A077D3267}" type="presParOf" srcId="{2F88BA7A-AC4B-0941-862B-80D42B809625}" destId="{19AABD68-4F01-2A49-94B6-5B0758BAF4CE}" srcOrd="6" destOrd="0" presId="urn:microsoft.com/office/officeart/2005/8/layout/vList2"/>
    <dgm:cxn modelId="{5E2455E0-3F00-C045-B7B4-20CBE0D893E7}" type="presParOf" srcId="{2F88BA7A-AC4B-0941-862B-80D42B809625}" destId="{89A979EB-8D72-B54F-8DC2-9B4F2424B9A1}" srcOrd="7" destOrd="0" presId="urn:microsoft.com/office/officeart/2005/8/layout/vList2"/>
    <dgm:cxn modelId="{74973EE3-51A8-0647-95B9-E4F5A34EE9EB}" type="presParOf" srcId="{2F88BA7A-AC4B-0941-862B-80D42B809625}" destId="{20E129D2-DEEE-D542-BA21-8876ED5210CB}" srcOrd="8" destOrd="0" presId="urn:microsoft.com/office/officeart/2005/8/layout/vList2"/>
    <dgm:cxn modelId="{0074112E-825F-7D44-87E9-3288A282E4D8}" type="presParOf" srcId="{2F88BA7A-AC4B-0941-862B-80D42B809625}" destId="{302D9B5A-79DF-0640-9ADF-9DE024C25FA1}" srcOrd="9" destOrd="0" presId="urn:microsoft.com/office/officeart/2005/8/layout/vList2"/>
    <dgm:cxn modelId="{4CD5C8A5-06A7-EA4B-A14D-378D3C0480AD}" type="presParOf" srcId="{2F88BA7A-AC4B-0941-862B-80D42B809625}" destId="{81C82D51-5E13-8D49-9797-E1B9063174E8}" srcOrd="10" destOrd="0" presId="urn:microsoft.com/office/officeart/2005/8/layout/vList2"/>
    <dgm:cxn modelId="{E2C67B8E-D15C-8643-A16C-3F040BF31952}" type="presParOf" srcId="{2F88BA7A-AC4B-0941-862B-80D42B809625}" destId="{64396BFF-4312-AF4D-AA4A-7A0977EA8617}" srcOrd="11" destOrd="0" presId="urn:microsoft.com/office/officeart/2005/8/layout/vList2"/>
    <dgm:cxn modelId="{983B789D-6AB4-DF4A-867F-602BF4CCC7A8}" type="presParOf" srcId="{2F88BA7A-AC4B-0941-862B-80D42B809625}" destId="{2E00DC14-4EBE-CA47-9AE5-3E8139E43A59}" srcOrd="12" destOrd="0" presId="urn:microsoft.com/office/officeart/2005/8/layout/vList2"/>
    <dgm:cxn modelId="{113F844D-DE2D-9846-8870-4ED082CAAA7F}" type="presParOf" srcId="{2F88BA7A-AC4B-0941-862B-80D42B809625}" destId="{DDCB107A-EA0F-F14F-8036-59B621BA24AA}" srcOrd="13" destOrd="0" presId="urn:microsoft.com/office/officeart/2005/8/layout/vList2"/>
    <dgm:cxn modelId="{8CDC2ACC-5577-5042-9B27-A0A376A986F8}" type="presParOf" srcId="{2F88BA7A-AC4B-0941-862B-80D42B809625}" destId="{E9955014-A72E-3D4F-BC34-643FF716B4A7}" srcOrd="14" destOrd="0" presId="urn:microsoft.com/office/officeart/2005/8/layout/vList2"/>
    <dgm:cxn modelId="{124455BA-E60D-A54F-9C2A-BA3CD683738C}" type="presParOf" srcId="{2F88BA7A-AC4B-0941-862B-80D42B809625}" destId="{DB4D0E7E-C018-A94F-8FD5-29661AFDA21F}" srcOrd="15" destOrd="0" presId="urn:microsoft.com/office/officeart/2005/8/layout/vList2"/>
    <dgm:cxn modelId="{E5FDE360-388F-A74C-B46B-080AD336A992}" type="presParOf" srcId="{2F88BA7A-AC4B-0941-862B-80D42B809625}" destId="{0F4C479B-AAB7-4747-86E6-5E0D707480B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91B8C-B1BA-BB42-AD02-DA4B15AFEC90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02DF1-68A5-AD4E-8CE2-A70BA2E698C9}">
      <dgm:prSet phldrT="[Text]"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Remind participants to select N/A when unsure</a:t>
          </a:r>
          <a:endParaRPr lang="en-US" dirty="0"/>
        </a:p>
      </dgm:t>
    </dgm:pt>
    <dgm:pt modelId="{4247A1A3-4086-F441-9D60-42047F77770A}" type="parTrans" cxnId="{CFC98EE1-E041-8543-88D2-84894AC74B57}">
      <dgm:prSet/>
      <dgm:spPr/>
      <dgm:t>
        <a:bodyPr/>
        <a:lstStyle/>
        <a:p>
          <a:endParaRPr lang="en-US"/>
        </a:p>
      </dgm:t>
    </dgm:pt>
    <dgm:pt modelId="{159C87C3-D620-FF43-8F7A-B468E2229F41}" type="sibTrans" cxnId="{CFC98EE1-E041-8543-88D2-84894AC74B57}">
      <dgm:prSet/>
      <dgm:spPr/>
      <dgm:t>
        <a:bodyPr/>
        <a:lstStyle/>
        <a:p>
          <a:endParaRPr lang="en-US"/>
        </a:p>
      </dgm:t>
    </dgm:pt>
    <dgm:pt modelId="{621BBD70-5C3B-E14E-A631-00F4A36D72F6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Prepare the team for a healthy open retrospective through team norms</a:t>
          </a:r>
        </a:p>
      </dgm:t>
    </dgm:pt>
    <dgm:pt modelId="{002E7B7D-C4C7-D747-A9D2-1D43152DFDB5}" type="parTrans" cxnId="{68D39E1E-F385-F34A-A8DC-D58B05418648}">
      <dgm:prSet/>
      <dgm:spPr/>
      <dgm:t>
        <a:bodyPr/>
        <a:lstStyle/>
        <a:p>
          <a:endParaRPr lang="en-US"/>
        </a:p>
      </dgm:t>
    </dgm:pt>
    <dgm:pt modelId="{976B1163-B3B2-8E47-8D10-261912428289}" type="sibTrans" cxnId="{68D39E1E-F385-F34A-A8DC-D58B05418648}">
      <dgm:prSet/>
      <dgm:spPr/>
      <dgm:t>
        <a:bodyPr/>
        <a:lstStyle/>
        <a:p>
          <a:endParaRPr lang="en-US"/>
        </a:p>
      </dgm:t>
    </dgm:pt>
    <dgm:pt modelId="{681F3ADE-7117-FA48-A4E9-62CD39C82D2D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Dig deeper into team dynamics (elephant in the room conversations) </a:t>
          </a:r>
        </a:p>
      </dgm:t>
    </dgm:pt>
    <dgm:pt modelId="{1511EFF3-5E47-BB41-A778-5E5976CB07C9}" type="parTrans" cxnId="{E26076FB-954B-D34B-AC09-2C4AD47BCCDD}">
      <dgm:prSet/>
      <dgm:spPr/>
      <dgm:t>
        <a:bodyPr/>
        <a:lstStyle/>
        <a:p>
          <a:endParaRPr lang="en-US"/>
        </a:p>
      </dgm:t>
    </dgm:pt>
    <dgm:pt modelId="{5F7C3DE9-C7EC-2B43-BA9F-11E2D615F5D1}" type="sibTrans" cxnId="{E26076FB-954B-D34B-AC09-2C4AD47BCCDD}">
      <dgm:prSet/>
      <dgm:spPr/>
      <dgm:t>
        <a:bodyPr/>
        <a:lstStyle/>
        <a:p>
          <a:endParaRPr lang="en-US"/>
        </a:p>
      </dgm:t>
    </dgm:pt>
    <dgm:pt modelId="{F93AC23D-8E0E-DA42-92D9-CEE155471D93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Celebrate success, try the appreciation game</a:t>
          </a:r>
        </a:p>
      </dgm:t>
    </dgm:pt>
    <dgm:pt modelId="{7191859C-31B4-6947-AD30-335CE7B106AA}" type="parTrans" cxnId="{B5E561D9-D17F-9649-916A-987C1675B80E}">
      <dgm:prSet/>
      <dgm:spPr/>
      <dgm:t>
        <a:bodyPr/>
        <a:lstStyle/>
        <a:p>
          <a:endParaRPr lang="en-US"/>
        </a:p>
      </dgm:t>
    </dgm:pt>
    <dgm:pt modelId="{F2CC156C-821F-CF48-BE74-D1152916ABF0}" type="sibTrans" cxnId="{B5E561D9-D17F-9649-916A-987C1675B80E}">
      <dgm:prSet/>
      <dgm:spPr/>
      <dgm:t>
        <a:bodyPr/>
        <a:lstStyle/>
        <a:p>
          <a:endParaRPr lang="en-US"/>
        </a:p>
      </dgm:t>
    </dgm:pt>
    <dgm:pt modelId="{2E3EA6FE-2B17-2B4E-954C-D06BD9B672BC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Keep growth plan to a manageable size. i.e. Only select top 3 to 4 things to improve</a:t>
          </a:r>
        </a:p>
      </dgm:t>
    </dgm:pt>
    <dgm:pt modelId="{7DC755DF-6A14-4740-AA1E-35D12954EBEC}" type="parTrans" cxnId="{8B323493-DA34-2947-AB2C-3667CD4F97F7}">
      <dgm:prSet/>
      <dgm:spPr/>
      <dgm:t>
        <a:bodyPr/>
        <a:lstStyle/>
        <a:p>
          <a:endParaRPr lang="en-US"/>
        </a:p>
      </dgm:t>
    </dgm:pt>
    <dgm:pt modelId="{7C59E89E-C05D-404A-8E5F-0B0047944604}" type="sibTrans" cxnId="{8B323493-DA34-2947-AB2C-3667CD4F97F7}">
      <dgm:prSet/>
      <dgm:spPr/>
      <dgm:t>
        <a:bodyPr/>
        <a:lstStyle/>
        <a:p>
          <a:endParaRPr lang="en-US"/>
        </a:p>
      </dgm:t>
    </dgm:pt>
    <dgm:pt modelId="{3F176F41-93F2-6A48-93A3-5D8E400AA51A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Review textual responses in case any are out of ordinary</a:t>
          </a:r>
        </a:p>
      </dgm:t>
    </dgm:pt>
    <dgm:pt modelId="{07AF7CC3-ACA3-4442-AF14-E04801B0730E}" type="parTrans" cxnId="{7EA6CF7C-F82C-A047-900B-CA18CE92D66B}">
      <dgm:prSet/>
      <dgm:spPr/>
      <dgm:t>
        <a:bodyPr/>
        <a:lstStyle/>
        <a:p>
          <a:endParaRPr lang="en-US"/>
        </a:p>
      </dgm:t>
    </dgm:pt>
    <dgm:pt modelId="{CD624F29-7639-5045-AAB8-D9D71C710B60}" type="sibTrans" cxnId="{7EA6CF7C-F82C-A047-900B-CA18CE92D66B}">
      <dgm:prSet/>
      <dgm:spPr/>
      <dgm:t>
        <a:bodyPr/>
        <a:lstStyle/>
        <a:p>
          <a:endParaRPr lang="en-US"/>
        </a:p>
      </dgm:t>
    </dgm:pt>
    <dgm:pt modelId="{E44D1799-D3BF-D947-B87A-5C47FE214DB3}" type="pres">
      <dgm:prSet presAssocID="{FF191B8C-B1BA-BB42-AD02-DA4B15AFEC90}" presName="Name0" presStyleCnt="0">
        <dgm:presLayoutVars>
          <dgm:dir/>
          <dgm:resizeHandles val="exact"/>
        </dgm:presLayoutVars>
      </dgm:prSet>
      <dgm:spPr/>
    </dgm:pt>
    <dgm:pt modelId="{58345A14-B503-6F4B-B695-614CD08BD555}" type="pres">
      <dgm:prSet presAssocID="{7DE02DF1-68A5-AD4E-8CE2-A70BA2E698C9}" presName="composite" presStyleCnt="0"/>
      <dgm:spPr/>
    </dgm:pt>
    <dgm:pt modelId="{6693A6A3-310A-4C42-9D2A-6B738F173806}" type="pres">
      <dgm:prSet presAssocID="{7DE02DF1-68A5-AD4E-8CE2-A70BA2E698C9}" presName="rect1" presStyleLbl="trAlignAcc1" presStyleIdx="0" presStyleCnt="6">
        <dgm:presLayoutVars>
          <dgm:bulletEnabled val="1"/>
        </dgm:presLayoutVars>
      </dgm:prSet>
      <dgm:spPr/>
    </dgm:pt>
    <dgm:pt modelId="{FBEAEF24-DDA8-3545-A367-2852EAE5BA71}" type="pres">
      <dgm:prSet presAssocID="{7DE02DF1-68A5-AD4E-8CE2-A70BA2E698C9}" presName="rect2" presStyleLbl="fgImgPlace1" presStyleIdx="0" presStyleCnt="6" custScaleX="87658" custScaleY="569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E0BAA9-99D7-BF49-A967-226730A629E7}" type="pres">
      <dgm:prSet presAssocID="{159C87C3-D620-FF43-8F7A-B468E2229F41}" presName="sibTrans" presStyleCnt="0"/>
      <dgm:spPr/>
    </dgm:pt>
    <dgm:pt modelId="{41E9B40D-0437-4F4A-AAE2-E42D55423025}" type="pres">
      <dgm:prSet presAssocID="{621BBD70-5C3B-E14E-A631-00F4A36D72F6}" presName="composite" presStyleCnt="0"/>
      <dgm:spPr/>
    </dgm:pt>
    <dgm:pt modelId="{BEACF4FA-0A29-1F4C-9C97-56ED46F62043}" type="pres">
      <dgm:prSet presAssocID="{621BBD70-5C3B-E14E-A631-00F4A36D72F6}" presName="rect1" presStyleLbl="trAlignAcc1" presStyleIdx="1" presStyleCnt="6">
        <dgm:presLayoutVars>
          <dgm:bulletEnabled val="1"/>
        </dgm:presLayoutVars>
      </dgm:prSet>
      <dgm:spPr/>
    </dgm:pt>
    <dgm:pt modelId="{0B89F82A-7B36-0748-A6ED-9DCED7EF92FE}" type="pres">
      <dgm:prSet presAssocID="{621BBD70-5C3B-E14E-A631-00F4A36D72F6}" presName="rect2" presStyleLbl="fgImgPlace1" presStyleIdx="1" presStyleCnt="6" custScaleX="84460" custScaleY="551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74F74C-2C11-8E42-8EBA-D6B2F2BFC4E3}" type="pres">
      <dgm:prSet presAssocID="{976B1163-B3B2-8E47-8D10-261912428289}" presName="sibTrans" presStyleCnt="0"/>
      <dgm:spPr/>
    </dgm:pt>
    <dgm:pt modelId="{9452E153-01CE-9645-AD21-187A48996E8A}" type="pres">
      <dgm:prSet presAssocID="{681F3ADE-7117-FA48-A4E9-62CD39C82D2D}" presName="composite" presStyleCnt="0"/>
      <dgm:spPr/>
    </dgm:pt>
    <dgm:pt modelId="{6FCF63C7-27A1-8147-883B-453893984B94}" type="pres">
      <dgm:prSet presAssocID="{681F3ADE-7117-FA48-A4E9-62CD39C82D2D}" presName="rect1" presStyleLbl="trAlignAcc1" presStyleIdx="2" presStyleCnt="6">
        <dgm:presLayoutVars>
          <dgm:bulletEnabled val="1"/>
        </dgm:presLayoutVars>
      </dgm:prSet>
      <dgm:spPr/>
    </dgm:pt>
    <dgm:pt modelId="{4045C9FC-DD76-AE4D-9798-25C671680BC4}" type="pres">
      <dgm:prSet presAssocID="{681F3ADE-7117-FA48-A4E9-62CD39C82D2D}" presName="rect2" presStyleLbl="fgImgPlace1" presStyleIdx="2" presStyleCnt="6" custScaleX="90223" custScaleY="636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A80739-2833-B549-8C20-671E86FD0BFC}" type="pres">
      <dgm:prSet presAssocID="{5F7C3DE9-C7EC-2B43-BA9F-11E2D615F5D1}" presName="sibTrans" presStyleCnt="0"/>
      <dgm:spPr/>
    </dgm:pt>
    <dgm:pt modelId="{AA4ABE93-563F-4743-AC86-12FD6B40551D}" type="pres">
      <dgm:prSet presAssocID="{F93AC23D-8E0E-DA42-92D9-CEE155471D93}" presName="composite" presStyleCnt="0"/>
      <dgm:spPr/>
    </dgm:pt>
    <dgm:pt modelId="{CB7D8E2D-9538-804A-B646-7F75DF9C2655}" type="pres">
      <dgm:prSet presAssocID="{F93AC23D-8E0E-DA42-92D9-CEE155471D93}" presName="rect1" presStyleLbl="trAlignAcc1" presStyleIdx="3" presStyleCnt="6">
        <dgm:presLayoutVars>
          <dgm:bulletEnabled val="1"/>
        </dgm:presLayoutVars>
      </dgm:prSet>
      <dgm:spPr/>
    </dgm:pt>
    <dgm:pt modelId="{76C4AC8F-523E-CA48-AC0E-D2F825270C28}" type="pres">
      <dgm:prSet presAssocID="{F93AC23D-8E0E-DA42-92D9-CEE155471D93}" presName="rect2" presStyleLbl="fgImgPlace1" presStyleIdx="3" presStyleCnt="6" custScaleX="84460" custScaleY="551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315B27D-E709-B941-BC41-BAB1B5EAC1B1}" type="pres">
      <dgm:prSet presAssocID="{F2CC156C-821F-CF48-BE74-D1152916ABF0}" presName="sibTrans" presStyleCnt="0"/>
      <dgm:spPr/>
    </dgm:pt>
    <dgm:pt modelId="{E00688D4-845E-6D49-A4CA-F57C154FDC3A}" type="pres">
      <dgm:prSet presAssocID="{2E3EA6FE-2B17-2B4E-954C-D06BD9B672BC}" presName="composite" presStyleCnt="0"/>
      <dgm:spPr/>
    </dgm:pt>
    <dgm:pt modelId="{555C9DC8-C3FC-0640-8432-90CEE8A8BF74}" type="pres">
      <dgm:prSet presAssocID="{2E3EA6FE-2B17-2B4E-954C-D06BD9B672BC}" presName="rect1" presStyleLbl="trAlignAcc1" presStyleIdx="4" presStyleCnt="6">
        <dgm:presLayoutVars>
          <dgm:bulletEnabled val="1"/>
        </dgm:presLayoutVars>
      </dgm:prSet>
      <dgm:spPr/>
    </dgm:pt>
    <dgm:pt modelId="{14075898-0FB7-DE45-A962-DD65A9D405B4}" type="pres">
      <dgm:prSet presAssocID="{2E3EA6FE-2B17-2B4E-954C-D06BD9B672BC}" presName="rect2" presStyleLbl="fgImgPlace1" presStyleIdx="4" presStyleCnt="6" custScaleX="84460" custScaleY="5517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96C16BB-03E3-9E42-BB28-D99B1EE6CD9B}" type="pres">
      <dgm:prSet presAssocID="{7C59E89E-C05D-404A-8E5F-0B0047944604}" presName="sibTrans" presStyleCnt="0"/>
      <dgm:spPr/>
    </dgm:pt>
    <dgm:pt modelId="{FF643E4E-BD95-6040-B10F-8FFBCC5149F0}" type="pres">
      <dgm:prSet presAssocID="{3F176F41-93F2-6A48-93A3-5D8E400AA51A}" presName="composite" presStyleCnt="0"/>
      <dgm:spPr/>
    </dgm:pt>
    <dgm:pt modelId="{FE893951-11EF-3D45-87ED-D2DA2689B1E2}" type="pres">
      <dgm:prSet presAssocID="{3F176F41-93F2-6A48-93A3-5D8E400AA51A}" presName="rect1" presStyleLbl="trAlignAcc1" presStyleIdx="5" presStyleCnt="6">
        <dgm:presLayoutVars>
          <dgm:bulletEnabled val="1"/>
        </dgm:presLayoutVars>
      </dgm:prSet>
      <dgm:spPr/>
    </dgm:pt>
    <dgm:pt modelId="{C96037A6-E41B-7741-829D-4CD17053A2F9}" type="pres">
      <dgm:prSet presAssocID="{3F176F41-93F2-6A48-93A3-5D8E400AA51A}" presName="rect2" presStyleLbl="fgImgPlace1" presStyleIdx="5" presStyleCnt="6" custScaleX="84460" custScaleY="5517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8D39E1E-F385-F34A-A8DC-D58B05418648}" srcId="{FF191B8C-B1BA-BB42-AD02-DA4B15AFEC90}" destId="{621BBD70-5C3B-E14E-A631-00F4A36D72F6}" srcOrd="1" destOrd="0" parTransId="{002E7B7D-C4C7-D747-A9D2-1D43152DFDB5}" sibTransId="{976B1163-B3B2-8E47-8D10-261912428289}"/>
    <dgm:cxn modelId="{25E9E75A-E259-AB49-A936-13E1A8B8C8EA}" type="presOf" srcId="{F93AC23D-8E0E-DA42-92D9-CEE155471D93}" destId="{CB7D8E2D-9538-804A-B646-7F75DF9C2655}" srcOrd="0" destOrd="0" presId="urn:microsoft.com/office/officeart/2008/layout/PictureStrips"/>
    <dgm:cxn modelId="{C99DF17B-24C2-8B4D-A64A-A534F9E87642}" type="presOf" srcId="{2E3EA6FE-2B17-2B4E-954C-D06BD9B672BC}" destId="{555C9DC8-C3FC-0640-8432-90CEE8A8BF74}" srcOrd="0" destOrd="0" presId="urn:microsoft.com/office/officeart/2008/layout/PictureStrips"/>
    <dgm:cxn modelId="{7EA6CF7C-F82C-A047-900B-CA18CE92D66B}" srcId="{FF191B8C-B1BA-BB42-AD02-DA4B15AFEC90}" destId="{3F176F41-93F2-6A48-93A3-5D8E400AA51A}" srcOrd="5" destOrd="0" parTransId="{07AF7CC3-ACA3-4442-AF14-E04801B0730E}" sibTransId="{CD624F29-7639-5045-AAB8-D9D71C710B60}"/>
    <dgm:cxn modelId="{8C45568A-90BE-304C-BE8D-4595F46C1E94}" type="presOf" srcId="{621BBD70-5C3B-E14E-A631-00F4A36D72F6}" destId="{BEACF4FA-0A29-1F4C-9C97-56ED46F62043}" srcOrd="0" destOrd="0" presId="urn:microsoft.com/office/officeart/2008/layout/PictureStrips"/>
    <dgm:cxn modelId="{8B323493-DA34-2947-AB2C-3667CD4F97F7}" srcId="{FF191B8C-B1BA-BB42-AD02-DA4B15AFEC90}" destId="{2E3EA6FE-2B17-2B4E-954C-D06BD9B672BC}" srcOrd="4" destOrd="0" parTransId="{7DC755DF-6A14-4740-AA1E-35D12954EBEC}" sibTransId="{7C59E89E-C05D-404A-8E5F-0B0047944604}"/>
    <dgm:cxn modelId="{BDCD37AE-94C3-0045-BCF8-870EDB1A18F7}" type="presOf" srcId="{FF191B8C-B1BA-BB42-AD02-DA4B15AFEC90}" destId="{E44D1799-D3BF-D947-B87A-5C47FE214DB3}" srcOrd="0" destOrd="0" presId="urn:microsoft.com/office/officeart/2008/layout/PictureStrips"/>
    <dgm:cxn modelId="{3F5516BF-85C2-3D4F-A3D7-6DE8D5D1A6C5}" type="presOf" srcId="{681F3ADE-7117-FA48-A4E9-62CD39C82D2D}" destId="{6FCF63C7-27A1-8147-883B-453893984B94}" srcOrd="0" destOrd="0" presId="urn:microsoft.com/office/officeart/2008/layout/PictureStrips"/>
    <dgm:cxn modelId="{EFF9C1C2-05B0-D34F-9ADE-B493C7457437}" type="presOf" srcId="{3F176F41-93F2-6A48-93A3-5D8E400AA51A}" destId="{FE893951-11EF-3D45-87ED-D2DA2689B1E2}" srcOrd="0" destOrd="0" presId="urn:microsoft.com/office/officeart/2008/layout/PictureStrips"/>
    <dgm:cxn modelId="{B5E561D9-D17F-9649-916A-987C1675B80E}" srcId="{FF191B8C-B1BA-BB42-AD02-DA4B15AFEC90}" destId="{F93AC23D-8E0E-DA42-92D9-CEE155471D93}" srcOrd="3" destOrd="0" parTransId="{7191859C-31B4-6947-AD30-335CE7B106AA}" sibTransId="{F2CC156C-821F-CF48-BE74-D1152916ABF0}"/>
    <dgm:cxn modelId="{524B4BDD-44CD-BF4C-B3ED-241B0BE46DBE}" type="presOf" srcId="{7DE02DF1-68A5-AD4E-8CE2-A70BA2E698C9}" destId="{6693A6A3-310A-4C42-9D2A-6B738F173806}" srcOrd="0" destOrd="0" presId="urn:microsoft.com/office/officeart/2008/layout/PictureStrips"/>
    <dgm:cxn modelId="{CFC98EE1-E041-8543-88D2-84894AC74B57}" srcId="{FF191B8C-B1BA-BB42-AD02-DA4B15AFEC90}" destId="{7DE02DF1-68A5-AD4E-8CE2-A70BA2E698C9}" srcOrd="0" destOrd="0" parTransId="{4247A1A3-4086-F441-9D60-42047F77770A}" sibTransId="{159C87C3-D620-FF43-8F7A-B468E2229F41}"/>
    <dgm:cxn modelId="{E26076FB-954B-D34B-AC09-2C4AD47BCCDD}" srcId="{FF191B8C-B1BA-BB42-AD02-DA4B15AFEC90}" destId="{681F3ADE-7117-FA48-A4E9-62CD39C82D2D}" srcOrd="2" destOrd="0" parTransId="{1511EFF3-5E47-BB41-A778-5E5976CB07C9}" sibTransId="{5F7C3DE9-C7EC-2B43-BA9F-11E2D615F5D1}"/>
    <dgm:cxn modelId="{49C4AF28-1CC6-F941-91F3-7B1AE7D53A1A}" type="presParOf" srcId="{E44D1799-D3BF-D947-B87A-5C47FE214DB3}" destId="{58345A14-B503-6F4B-B695-614CD08BD555}" srcOrd="0" destOrd="0" presId="urn:microsoft.com/office/officeart/2008/layout/PictureStrips"/>
    <dgm:cxn modelId="{1721B996-1D25-B346-A376-5DE9FD7B08A0}" type="presParOf" srcId="{58345A14-B503-6F4B-B695-614CD08BD555}" destId="{6693A6A3-310A-4C42-9D2A-6B738F173806}" srcOrd="0" destOrd="0" presId="urn:microsoft.com/office/officeart/2008/layout/PictureStrips"/>
    <dgm:cxn modelId="{F130378F-DC60-264A-A4D7-13374CB79BBB}" type="presParOf" srcId="{58345A14-B503-6F4B-B695-614CD08BD555}" destId="{FBEAEF24-DDA8-3545-A367-2852EAE5BA71}" srcOrd="1" destOrd="0" presId="urn:microsoft.com/office/officeart/2008/layout/PictureStrips"/>
    <dgm:cxn modelId="{0B6EF1E5-413A-4441-B76F-0B80496A44A4}" type="presParOf" srcId="{E44D1799-D3BF-D947-B87A-5C47FE214DB3}" destId="{7FE0BAA9-99D7-BF49-A967-226730A629E7}" srcOrd="1" destOrd="0" presId="urn:microsoft.com/office/officeart/2008/layout/PictureStrips"/>
    <dgm:cxn modelId="{24AC048C-B547-9341-9026-FDCC48879792}" type="presParOf" srcId="{E44D1799-D3BF-D947-B87A-5C47FE214DB3}" destId="{41E9B40D-0437-4F4A-AAE2-E42D55423025}" srcOrd="2" destOrd="0" presId="urn:microsoft.com/office/officeart/2008/layout/PictureStrips"/>
    <dgm:cxn modelId="{887B07E0-F117-214F-9863-B16E0EB4ADB8}" type="presParOf" srcId="{41E9B40D-0437-4F4A-AAE2-E42D55423025}" destId="{BEACF4FA-0A29-1F4C-9C97-56ED46F62043}" srcOrd="0" destOrd="0" presId="urn:microsoft.com/office/officeart/2008/layout/PictureStrips"/>
    <dgm:cxn modelId="{0170D891-ACF0-224A-943A-3CAC21C469DF}" type="presParOf" srcId="{41E9B40D-0437-4F4A-AAE2-E42D55423025}" destId="{0B89F82A-7B36-0748-A6ED-9DCED7EF92FE}" srcOrd="1" destOrd="0" presId="urn:microsoft.com/office/officeart/2008/layout/PictureStrips"/>
    <dgm:cxn modelId="{32F24DF4-E905-6043-A5F0-1D1C497EB2A0}" type="presParOf" srcId="{E44D1799-D3BF-D947-B87A-5C47FE214DB3}" destId="{0074F74C-2C11-8E42-8EBA-D6B2F2BFC4E3}" srcOrd="3" destOrd="0" presId="urn:microsoft.com/office/officeart/2008/layout/PictureStrips"/>
    <dgm:cxn modelId="{957EEC31-77A2-D241-97E4-47CF85FC8041}" type="presParOf" srcId="{E44D1799-D3BF-D947-B87A-5C47FE214DB3}" destId="{9452E153-01CE-9645-AD21-187A48996E8A}" srcOrd="4" destOrd="0" presId="urn:microsoft.com/office/officeart/2008/layout/PictureStrips"/>
    <dgm:cxn modelId="{32022704-E666-E242-8C57-43F749C2E28D}" type="presParOf" srcId="{9452E153-01CE-9645-AD21-187A48996E8A}" destId="{6FCF63C7-27A1-8147-883B-453893984B94}" srcOrd="0" destOrd="0" presId="urn:microsoft.com/office/officeart/2008/layout/PictureStrips"/>
    <dgm:cxn modelId="{1634D4BD-FC46-E142-AF6D-BF2A87401BF8}" type="presParOf" srcId="{9452E153-01CE-9645-AD21-187A48996E8A}" destId="{4045C9FC-DD76-AE4D-9798-25C671680BC4}" srcOrd="1" destOrd="0" presId="urn:microsoft.com/office/officeart/2008/layout/PictureStrips"/>
    <dgm:cxn modelId="{09E24752-36E7-9F4D-A016-68B9D5EC96E0}" type="presParOf" srcId="{E44D1799-D3BF-D947-B87A-5C47FE214DB3}" destId="{54A80739-2833-B549-8C20-671E86FD0BFC}" srcOrd="5" destOrd="0" presId="urn:microsoft.com/office/officeart/2008/layout/PictureStrips"/>
    <dgm:cxn modelId="{1FE8C367-EE01-BF46-970F-0EF43F0514C2}" type="presParOf" srcId="{E44D1799-D3BF-D947-B87A-5C47FE214DB3}" destId="{AA4ABE93-563F-4743-AC86-12FD6B40551D}" srcOrd="6" destOrd="0" presId="urn:microsoft.com/office/officeart/2008/layout/PictureStrips"/>
    <dgm:cxn modelId="{CACE5EE5-3B58-A243-9C93-5FFAACA95746}" type="presParOf" srcId="{AA4ABE93-563F-4743-AC86-12FD6B40551D}" destId="{CB7D8E2D-9538-804A-B646-7F75DF9C2655}" srcOrd="0" destOrd="0" presId="urn:microsoft.com/office/officeart/2008/layout/PictureStrips"/>
    <dgm:cxn modelId="{F9517CB5-93B6-CE4B-87DE-C86C1888892D}" type="presParOf" srcId="{AA4ABE93-563F-4743-AC86-12FD6B40551D}" destId="{76C4AC8F-523E-CA48-AC0E-D2F825270C28}" srcOrd="1" destOrd="0" presId="urn:microsoft.com/office/officeart/2008/layout/PictureStrips"/>
    <dgm:cxn modelId="{FAFE305D-87EB-3541-982A-D4ABC4E34FFA}" type="presParOf" srcId="{E44D1799-D3BF-D947-B87A-5C47FE214DB3}" destId="{6315B27D-E709-B941-BC41-BAB1B5EAC1B1}" srcOrd="7" destOrd="0" presId="urn:microsoft.com/office/officeart/2008/layout/PictureStrips"/>
    <dgm:cxn modelId="{DA593F6C-FD0F-344D-8E5E-77414F8AF27F}" type="presParOf" srcId="{E44D1799-D3BF-D947-B87A-5C47FE214DB3}" destId="{E00688D4-845E-6D49-A4CA-F57C154FDC3A}" srcOrd="8" destOrd="0" presId="urn:microsoft.com/office/officeart/2008/layout/PictureStrips"/>
    <dgm:cxn modelId="{597B8CE5-389B-3C45-B21F-644543E7B9DC}" type="presParOf" srcId="{E00688D4-845E-6D49-A4CA-F57C154FDC3A}" destId="{555C9DC8-C3FC-0640-8432-90CEE8A8BF74}" srcOrd="0" destOrd="0" presId="urn:microsoft.com/office/officeart/2008/layout/PictureStrips"/>
    <dgm:cxn modelId="{EDB5943F-650F-A348-83FB-466FA66935B1}" type="presParOf" srcId="{E00688D4-845E-6D49-A4CA-F57C154FDC3A}" destId="{14075898-0FB7-DE45-A962-DD65A9D405B4}" srcOrd="1" destOrd="0" presId="urn:microsoft.com/office/officeart/2008/layout/PictureStrips"/>
    <dgm:cxn modelId="{3E26D916-EFFE-DE48-B3AB-2B58A32C1ABB}" type="presParOf" srcId="{E44D1799-D3BF-D947-B87A-5C47FE214DB3}" destId="{396C16BB-03E3-9E42-BB28-D99B1EE6CD9B}" srcOrd="9" destOrd="0" presId="urn:microsoft.com/office/officeart/2008/layout/PictureStrips"/>
    <dgm:cxn modelId="{ADBE7E61-4D78-3A44-942B-F89B0C0E661F}" type="presParOf" srcId="{E44D1799-D3BF-D947-B87A-5C47FE214DB3}" destId="{FF643E4E-BD95-6040-B10F-8FFBCC5149F0}" srcOrd="10" destOrd="0" presId="urn:microsoft.com/office/officeart/2008/layout/PictureStrips"/>
    <dgm:cxn modelId="{8C35D4DB-B7C3-0F48-8533-4A6DAF9649FB}" type="presParOf" srcId="{FF643E4E-BD95-6040-B10F-8FFBCC5149F0}" destId="{FE893951-11EF-3D45-87ED-D2DA2689B1E2}" srcOrd="0" destOrd="0" presId="urn:microsoft.com/office/officeart/2008/layout/PictureStrips"/>
    <dgm:cxn modelId="{D0F338E7-6E41-B34A-8D16-67BB920EA433}" type="presParOf" srcId="{FF643E4E-BD95-6040-B10F-8FFBCC5149F0}" destId="{C96037A6-E41B-7741-829D-4CD17053A2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191B8C-B1BA-BB42-AD02-DA4B15AFEC90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02DF1-68A5-AD4E-8CE2-A70BA2E698C9}">
      <dgm:prSet phldrT="[Text]"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Frame the retrospective as a Health Check designed to address real issues.</a:t>
          </a:r>
        </a:p>
      </dgm:t>
    </dgm:pt>
    <dgm:pt modelId="{4247A1A3-4086-F441-9D60-42047F77770A}" type="parTrans" cxnId="{CFC98EE1-E041-8543-88D2-84894AC74B57}">
      <dgm:prSet/>
      <dgm:spPr/>
      <dgm:t>
        <a:bodyPr/>
        <a:lstStyle/>
        <a:p>
          <a:endParaRPr lang="en-US"/>
        </a:p>
      </dgm:t>
    </dgm:pt>
    <dgm:pt modelId="{159C87C3-D620-FF43-8F7A-B468E2229F41}" type="sibTrans" cxnId="{CFC98EE1-E041-8543-88D2-84894AC74B57}">
      <dgm:prSet/>
      <dgm:spPr/>
      <dgm:t>
        <a:bodyPr/>
        <a:lstStyle/>
        <a:p>
          <a:endParaRPr lang="en-US"/>
        </a:p>
      </dgm:t>
    </dgm:pt>
    <dgm:pt modelId="{621BBD70-5C3B-E14E-A631-00F4A36D72F6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Keep in mind what it takes to be a High Performing Team.  Push teams to think about “how they may not know what they don’t know</a:t>
          </a:r>
        </a:p>
      </dgm:t>
    </dgm:pt>
    <dgm:pt modelId="{002E7B7D-C4C7-D747-A9D2-1D43152DFDB5}" type="parTrans" cxnId="{68D39E1E-F385-F34A-A8DC-D58B05418648}">
      <dgm:prSet/>
      <dgm:spPr/>
      <dgm:t>
        <a:bodyPr/>
        <a:lstStyle/>
        <a:p>
          <a:endParaRPr lang="en-US"/>
        </a:p>
      </dgm:t>
    </dgm:pt>
    <dgm:pt modelId="{976B1163-B3B2-8E47-8D10-261912428289}" type="sibTrans" cxnId="{68D39E1E-F385-F34A-A8DC-D58B05418648}">
      <dgm:prSet/>
      <dgm:spPr/>
      <dgm:t>
        <a:bodyPr/>
        <a:lstStyle/>
        <a:p>
          <a:endParaRPr lang="en-US"/>
        </a:p>
      </dgm:t>
    </dgm:pt>
    <dgm:pt modelId="{681F3ADE-7117-FA48-A4E9-62CD39C82D2D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Before reviewing with the team: Discuss low responses about Leadership Roles with the Triangle Leads.</a:t>
          </a:r>
        </a:p>
      </dgm:t>
    </dgm:pt>
    <dgm:pt modelId="{1511EFF3-5E47-BB41-A778-5E5976CB07C9}" type="parTrans" cxnId="{E26076FB-954B-D34B-AC09-2C4AD47BCCDD}">
      <dgm:prSet/>
      <dgm:spPr/>
      <dgm:t>
        <a:bodyPr/>
        <a:lstStyle/>
        <a:p>
          <a:endParaRPr lang="en-US"/>
        </a:p>
      </dgm:t>
    </dgm:pt>
    <dgm:pt modelId="{5F7C3DE9-C7EC-2B43-BA9F-11E2D615F5D1}" type="sibTrans" cxnId="{E26076FB-954B-D34B-AC09-2C4AD47BCCDD}">
      <dgm:prSet/>
      <dgm:spPr/>
      <dgm:t>
        <a:bodyPr/>
        <a:lstStyle/>
        <a:p>
          <a:endParaRPr lang="en-US"/>
        </a:p>
      </dgm:t>
    </dgm:pt>
    <dgm:pt modelId="{F93AC23D-8E0E-DA42-92D9-CEE155471D93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Before reviewing with the team: Review comments for improper language, inflammatory comments or personal attacks</a:t>
          </a:r>
        </a:p>
      </dgm:t>
    </dgm:pt>
    <dgm:pt modelId="{7191859C-31B4-6947-AD30-335CE7B106AA}" type="parTrans" cxnId="{B5E561D9-D17F-9649-916A-987C1675B80E}">
      <dgm:prSet/>
      <dgm:spPr/>
      <dgm:t>
        <a:bodyPr/>
        <a:lstStyle/>
        <a:p>
          <a:endParaRPr lang="en-US"/>
        </a:p>
      </dgm:t>
    </dgm:pt>
    <dgm:pt modelId="{F2CC156C-821F-CF48-BE74-D1152916ABF0}" type="sibTrans" cxnId="{B5E561D9-D17F-9649-916A-987C1675B80E}">
      <dgm:prSet/>
      <dgm:spPr/>
      <dgm:t>
        <a:bodyPr/>
        <a:lstStyle/>
        <a:p>
          <a:endParaRPr lang="en-US"/>
        </a:p>
      </dgm:t>
    </dgm:pt>
    <dgm:pt modelId="{550BAC49-5DDF-0648-B99C-DBB2426E6BA2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Before reviewing with the team: Determine who should be paired up together for the group breakouts.</a:t>
          </a:r>
        </a:p>
      </dgm:t>
    </dgm:pt>
    <dgm:pt modelId="{4F3692B6-D9FF-8E46-B869-A4AC8E6D44BD}" type="parTrans" cxnId="{18C6F5AD-7FD0-174E-8D93-FDF5C38C685F}">
      <dgm:prSet/>
      <dgm:spPr/>
      <dgm:t>
        <a:bodyPr/>
        <a:lstStyle/>
        <a:p>
          <a:endParaRPr lang="en-US"/>
        </a:p>
      </dgm:t>
    </dgm:pt>
    <dgm:pt modelId="{0F5522B0-FF3B-6C44-84F3-BAB063A4D640}" type="sibTrans" cxnId="{18C6F5AD-7FD0-174E-8D93-FDF5C38C685F}">
      <dgm:prSet/>
      <dgm:spPr/>
      <dgm:t>
        <a:bodyPr/>
        <a:lstStyle/>
        <a:p>
          <a:endParaRPr lang="en-US"/>
        </a:p>
      </dgm:t>
    </dgm:pt>
    <dgm:pt modelId="{F0852243-7EEC-0743-BD58-9719D29F531F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</a:rPr>
            <a:t>If Managers are on the team, discuss ahead of time if their presence will impact how the team scores.</a:t>
          </a:r>
        </a:p>
      </dgm:t>
    </dgm:pt>
    <dgm:pt modelId="{E355DF07-636C-D445-BA47-3FF8D52F7114}" type="parTrans" cxnId="{B1CAB04C-E7E9-7845-8341-20385A74D2F5}">
      <dgm:prSet/>
      <dgm:spPr/>
      <dgm:t>
        <a:bodyPr/>
        <a:lstStyle/>
        <a:p>
          <a:endParaRPr lang="en-US"/>
        </a:p>
      </dgm:t>
    </dgm:pt>
    <dgm:pt modelId="{040B4D9C-9B75-2E4B-A3DA-5D619EC2921E}" type="sibTrans" cxnId="{B1CAB04C-E7E9-7845-8341-20385A74D2F5}">
      <dgm:prSet/>
      <dgm:spPr/>
      <dgm:t>
        <a:bodyPr/>
        <a:lstStyle/>
        <a:p>
          <a:endParaRPr lang="en-US"/>
        </a:p>
      </dgm:t>
    </dgm:pt>
    <dgm:pt modelId="{E44D1799-D3BF-D947-B87A-5C47FE214DB3}" type="pres">
      <dgm:prSet presAssocID="{FF191B8C-B1BA-BB42-AD02-DA4B15AFEC90}" presName="Name0" presStyleCnt="0">
        <dgm:presLayoutVars>
          <dgm:dir/>
          <dgm:resizeHandles val="exact"/>
        </dgm:presLayoutVars>
      </dgm:prSet>
      <dgm:spPr/>
    </dgm:pt>
    <dgm:pt modelId="{58345A14-B503-6F4B-B695-614CD08BD555}" type="pres">
      <dgm:prSet presAssocID="{7DE02DF1-68A5-AD4E-8CE2-A70BA2E698C9}" presName="composite" presStyleCnt="0"/>
      <dgm:spPr/>
    </dgm:pt>
    <dgm:pt modelId="{6693A6A3-310A-4C42-9D2A-6B738F173806}" type="pres">
      <dgm:prSet presAssocID="{7DE02DF1-68A5-AD4E-8CE2-A70BA2E698C9}" presName="rect1" presStyleLbl="trAlignAcc1" presStyleIdx="0" presStyleCnt="6">
        <dgm:presLayoutVars>
          <dgm:bulletEnabled val="1"/>
        </dgm:presLayoutVars>
      </dgm:prSet>
      <dgm:spPr/>
    </dgm:pt>
    <dgm:pt modelId="{FBEAEF24-DDA8-3545-A367-2852EAE5BA71}" type="pres">
      <dgm:prSet presAssocID="{7DE02DF1-68A5-AD4E-8CE2-A70BA2E698C9}" presName="rect2" presStyleLbl="fgImgPlace1" presStyleIdx="0" presStyleCnt="6" custScaleX="87658" custScaleY="569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E0BAA9-99D7-BF49-A967-226730A629E7}" type="pres">
      <dgm:prSet presAssocID="{159C87C3-D620-FF43-8F7A-B468E2229F41}" presName="sibTrans" presStyleCnt="0"/>
      <dgm:spPr/>
    </dgm:pt>
    <dgm:pt modelId="{41E9B40D-0437-4F4A-AAE2-E42D55423025}" type="pres">
      <dgm:prSet presAssocID="{621BBD70-5C3B-E14E-A631-00F4A36D72F6}" presName="composite" presStyleCnt="0"/>
      <dgm:spPr/>
    </dgm:pt>
    <dgm:pt modelId="{BEACF4FA-0A29-1F4C-9C97-56ED46F62043}" type="pres">
      <dgm:prSet presAssocID="{621BBD70-5C3B-E14E-A631-00F4A36D72F6}" presName="rect1" presStyleLbl="trAlignAcc1" presStyleIdx="1" presStyleCnt="6">
        <dgm:presLayoutVars>
          <dgm:bulletEnabled val="1"/>
        </dgm:presLayoutVars>
      </dgm:prSet>
      <dgm:spPr/>
    </dgm:pt>
    <dgm:pt modelId="{0B89F82A-7B36-0748-A6ED-9DCED7EF92FE}" type="pres">
      <dgm:prSet presAssocID="{621BBD70-5C3B-E14E-A631-00F4A36D72F6}" presName="rect2" presStyleLbl="fgImgPlace1" presStyleIdx="1" presStyleCnt="6" custScaleX="84460" custScaleY="551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74F74C-2C11-8E42-8EBA-D6B2F2BFC4E3}" type="pres">
      <dgm:prSet presAssocID="{976B1163-B3B2-8E47-8D10-261912428289}" presName="sibTrans" presStyleCnt="0"/>
      <dgm:spPr/>
    </dgm:pt>
    <dgm:pt modelId="{9452E153-01CE-9645-AD21-187A48996E8A}" type="pres">
      <dgm:prSet presAssocID="{681F3ADE-7117-FA48-A4E9-62CD39C82D2D}" presName="composite" presStyleCnt="0"/>
      <dgm:spPr/>
    </dgm:pt>
    <dgm:pt modelId="{6FCF63C7-27A1-8147-883B-453893984B94}" type="pres">
      <dgm:prSet presAssocID="{681F3ADE-7117-FA48-A4E9-62CD39C82D2D}" presName="rect1" presStyleLbl="trAlignAcc1" presStyleIdx="2" presStyleCnt="6">
        <dgm:presLayoutVars>
          <dgm:bulletEnabled val="1"/>
        </dgm:presLayoutVars>
      </dgm:prSet>
      <dgm:spPr/>
    </dgm:pt>
    <dgm:pt modelId="{4045C9FC-DD76-AE4D-9798-25C671680BC4}" type="pres">
      <dgm:prSet presAssocID="{681F3ADE-7117-FA48-A4E9-62CD39C82D2D}" presName="rect2" presStyleLbl="fgImgPlace1" presStyleIdx="2" presStyleCnt="6" custScaleX="90223" custScaleY="636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A80739-2833-B549-8C20-671E86FD0BFC}" type="pres">
      <dgm:prSet presAssocID="{5F7C3DE9-C7EC-2B43-BA9F-11E2D615F5D1}" presName="sibTrans" presStyleCnt="0"/>
      <dgm:spPr/>
    </dgm:pt>
    <dgm:pt modelId="{AA4ABE93-563F-4743-AC86-12FD6B40551D}" type="pres">
      <dgm:prSet presAssocID="{F93AC23D-8E0E-DA42-92D9-CEE155471D93}" presName="composite" presStyleCnt="0"/>
      <dgm:spPr/>
    </dgm:pt>
    <dgm:pt modelId="{CB7D8E2D-9538-804A-B646-7F75DF9C2655}" type="pres">
      <dgm:prSet presAssocID="{F93AC23D-8E0E-DA42-92D9-CEE155471D93}" presName="rect1" presStyleLbl="trAlignAcc1" presStyleIdx="3" presStyleCnt="6">
        <dgm:presLayoutVars>
          <dgm:bulletEnabled val="1"/>
        </dgm:presLayoutVars>
      </dgm:prSet>
      <dgm:spPr/>
    </dgm:pt>
    <dgm:pt modelId="{76C4AC8F-523E-CA48-AC0E-D2F825270C28}" type="pres">
      <dgm:prSet presAssocID="{F93AC23D-8E0E-DA42-92D9-CEE155471D93}" presName="rect2" presStyleLbl="fgImgPlace1" presStyleIdx="3" presStyleCnt="6" custScaleX="84460" custScaleY="551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315B27D-E709-B941-BC41-BAB1B5EAC1B1}" type="pres">
      <dgm:prSet presAssocID="{F2CC156C-821F-CF48-BE74-D1152916ABF0}" presName="sibTrans" presStyleCnt="0"/>
      <dgm:spPr/>
    </dgm:pt>
    <dgm:pt modelId="{6CDF8E1C-6CEE-EF4C-8285-0D769D249A30}" type="pres">
      <dgm:prSet presAssocID="{550BAC49-5DDF-0648-B99C-DBB2426E6BA2}" presName="composite" presStyleCnt="0"/>
      <dgm:spPr/>
    </dgm:pt>
    <dgm:pt modelId="{C3DC2B3F-8736-884B-B4D9-CF6861D45788}" type="pres">
      <dgm:prSet presAssocID="{550BAC49-5DDF-0648-B99C-DBB2426E6BA2}" presName="rect1" presStyleLbl="trAlignAcc1" presStyleIdx="4" presStyleCnt="6">
        <dgm:presLayoutVars>
          <dgm:bulletEnabled val="1"/>
        </dgm:presLayoutVars>
      </dgm:prSet>
      <dgm:spPr/>
    </dgm:pt>
    <dgm:pt modelId="{E92BF584-244A-7345-BCE3-1A4BFB3D5881}" type="pres">
      <dgm:prSet presAssocID="{550BAC49-5DDF-0648-B99C-DBB2426E6BA2}" presName="rect2" presStyleLbl="fgImgPlace1" presStyleIdx="4" presStyleCnt="6" custScaleX="84460" custScaleY="5517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4A8691D-4E05-4E4A-B121-65DD947D056C}" type="pres">
      <dgm:prSet presAssocID="{0F5522B0-FF3B-6C44-84F3-BAB063A4D640}" presName="sibTrans" presStyleCnt="0"/>
      <dgm:spPr/>
    </dgm:pt>
    <dgm:pt modelId="{F132EBC1-9B8E-C74D-B749-70617B8C8C93}" type="pres">
      <dgm:prSet presAssocID="{F0852243-7EEC-0743-BD58-9719D29F531F}" presName="composite" presStyleCnt="0"/>
      <dgm:spPr/>
    </dgm:pt>
    <dgm:pt modelId="{7CC353AF-F272-E541-AEDD-3C570D9B6B25}" type="pres">
      <dgm:prSet presAssocID="{F0852243-7EEC-0743-BD58-9719D29F531F}" presName="rect1" presStyleLbl="trAlignAcc1" presStyleIdx="5" presStyleCnt="6">
        <dgm:presLayoutVars>
          <dgm:bulletEnabled val="1"/>
        </dgm:presLayoutVars>
      </dgm:prSet>
      <dgm:spPr/>
    </dgm:pt>
    <dgm:pt modelId="{F71A77C6-D333-3C4B-BF00-7130AEFA9888}" type="pres">
      <dgm:prSet presAssocID="{F0852243-7EEC-0743-BD58-9719D29F531F}" presName="rect2" presStyleLbl="fgImgPlace1" presStyleIdx="5" presStyleCnt="6" custScaleX="84460" custScaleY="5517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8A122113-3EB3-494A-9334-073257708CE6}" type="presOf" srcId="{F93AC23D-8E0E-DA42-92D9-CEE155471D93}" destId="{CB7D8E2D-9538-804A-B646-7F75DF9C2655}" srcOrd="0" destOrd="0" presId="urn:microsoft.com/office/officeart/2008/layout/PictureStrips"/>
    <dgm:cxn modelId="{68D39E1E-F385-F34A-A8DC-D58B05418648}" srcId="{FF191B8C-B1BA-BB42-AD02-DA4B15AFEC90}" destId="{621BBD70-5C3B-E14E-A631-00F4A36D72F6}" srcOrd="1" destOrd="0" parTransId="{002E7B7D-C4C7-D747-A9D2-1D43152DFDB5}" sibTransId="{976B1163-B3B2-8E47-8D10-261912428289}"/>
    <dgm:cxn modelId="{7656772D-785C-A845-8DCC-73747806517F}" type="presOf" srcId="{FF191B8C-B1BA-BB42-AD02-DA4B15AFEC90}" destId="{E44D1799-D3BF-D947-B87A-5C47FE214DB3}" srcOrd="0" destOrd="0" presId="urn:microsoft.com/office/officeart/2008/layout/PictureStrips"/>
    <dgm:cxn modelId="{B1CAB04C-E7E9-7845-8341-20385A74D2F5}" srcId="{FF191B8C-B1BA-BB42-AD02-DA4B15AFEC90}" destId="{F0852243-7EEC-0743-BD58-9719D29F531F}" srcOrd="5" destOrd="0" parTransId="{E355DF07-636C-D445-BA47-3FF8D52F7114}" sibTransId="{040B4D9C-9B75-2E4B-A3DA-5D619EC2921E}"/>
    <dgm:cxn modelId="{CF998054-4B37-F24E-9C9B-9904E9DFD6A5}" type="presOf" srcId="{681F3ADE-7117-FA48-A4E9-62CD39C82D2D}" destId="{6FCF63C7-27A1-8147-883B-453893984B94}" srcOrd="0" destOrd="0" presId="urn:microsoft.com/office/officeart/2008/layout/PictureStrips"/>
    <dgm:cxn modelId="{5B0E3A59-5E05-7644-AE86-766D0585F462}" type="presOf" srcId="{F0852243-7EEC-0743-BD58-9719D29F531F}" destId="{7CC353AF-F272-E541-AEDD-3C570D9B6B25}" srcOrd="0" destOrd="0" presId="urn:microsoft.com/office/officeart/2008/layout/PictureStrips"/>
    <dgm:cxn modelId="{CCDAEF66-E580-3B46-BAED-5E69D534A210}" type="presOf" srcId="{550BAC49-5DDF-0648-B99C-DBB2426E6BA2}" destId="{C3DC2B3F-8736-884B-B4D9-CF6861D45788}" srcOrd="0" destOrd="0" presId="urn:microsoft.com/office/officeart/2008/layout/PictureStrips"/>
    <dgm:cxn modelId="{18C6F5AD-7FD0-174E-8D93-FDF5C38C685F}" srcId="{FF191B8C-B1BA-BB42-AD02-DA4B15AFEC90}" destId="{550BAC49-5DDF-0648-B99C-DBB2426E6BA2}" srcOrd="4" destOrd="0" parTransId="{4F3692B6-D9FF-8E46-B869-A4AC8E6D44BD}" sibTransId="{0F5522B0-FF3B-6C44-84F3-BAB063A4D640}"/>
    <dgm:cxn modelId="{B5E561D9-D17F-9649-916A-987C1675B80E}" srcId="{FF191B8C-B1BA-BB42-AD02-DA4B15AFEC90}" destId="{F93AC23D-8E0E-DA42-92D9-CEE155471D93}" srcOrd="3" destOrd="0" parTransId="{7191859C-31B4-6947-AD30-335CE7B106AA}" sibTransId="{F2CC156C-821F-CF48-BE74-D1152916ABF0}"/>
    <dgm:cxn modelId="{71FDBEDC-5EBE-2E42-85ED-6644A82A7A00}" type="presOf" srcId="{7DE02DF1-68A5-AD4E-8CE2-A70BA2E698C9}" destId="{6693A6A3-310A-4C42-9D2A-6B738F173806}" srcOrd="0" destOrd="0" presId="urn:microsoft.com/office/officeart/2008/layout/PictureStrips"/>
    <dgm:cxn modelId="{02820AE0-DDDD-EA43-8251-08FF18B1CCAB}" type="presOf" srcId="{621BBD70-5C3B-E14E-A631-00F4A36D72F6}" destId="{BEACF4FA-0A29-1F4C-9C97-56ED46F62043}" srcOrd="0" destOrd="0" presId="urn:microsoft.com/office/officeart/2008/layout/PictureStrips"/>
    <dgm:cxn modelId="{CFC98EE1-E041-8543-88D2-84894AC74B57}" srcId="{FF191B8C-B1BA-BB42-AD02-DA4B15AFEC90}" destId="{7DE02DF1-68A5-AD4E-8CE2-A70BA2E698C9}" srcOrd="0" destOrd="0" parTransId="{4247A1A3-4086-F441-9D60-42047F77770A}" sibTransId="{159C87C3-D620-FF43-8F7A-B468E2229F41}"/>
    <dgm:cxn modelId="{E26076FB-954B-D34B-AC09-2C4AD47BCCDD}" srcId="{FF191B8C-B1BA-BB42-AD02-DA4B15AFEC90}" destId="{681F3ADE-7117-FA48-A4E9-62CD39C82D2D}" srcOrd="2" destOrd="0" parTransId="{1511EFF3-5E47-BB41-A778-5E5976CB07C9}" sibTransId="{5F7C3DE9-C7EC-2B43-BA9F-11E2D615F5D1}"/>
    <dgm:cxn modelId="{B8DF44D2-EA17-8A4F-9E0D-7F6FC8AC019F}" type="presParOf" srcId="{E44D1799-D3BF-D947-B87A-5C47FE214DB3}" destId="{58345A14-B503-6F4B-B695-614CD08BD555}" srcOrd="0" destOrd="0" presId="urn:microsoft.com/office/officeart/2008/layout/PictureStrips"/>
    <dgm:cxn modelId="{F8C0922F-3030-8540-B0AC-9DEE0DF8B9AA}" type="presParOf" srcId="{58345A14-B503-6F4B-B695-614CD08BD555}" destId="{6693A6A3-310A-4C42-9D2A-6B738F173806}" srcOrd="0" destOrd="0" presId="urn:microsoft.com/office/officeart/2008/layout/PictureStrips"/>
    <dgm:cxn modelId="{4A969E9A-128B-CD4A-9133-2858D2EDBAE7}" type="presParOf" srcId="{58345A14-B503-6F4B-B695-614CD08BD555}" destId="{FBEAEF24-DDA8-3545-A367-2852EAE5BA71}" srcOrd="1" destOrd="0" presId="urn:microsoft.com/office/officeart/2008/layout/PictureStrips"/>
    <dgm:cxn modelId="{18982636-4C36-9441-A35F-85C72ADA97E2}" type="presParOf" srcId="{E44D1799-D3BF-D947-B87A-5C47FE214DB3}" destId="{7FE0BAA9-99D7-BF49-A967-226730A629E7}" srcOrd="1" destOrd="0" presId="urn:microsoft.com/office/officeart/2008/layout/PictureStrips"/>
    <dgm:cxn modelId="{056FC48C-3E77-BF48-A651-F0DE88C80258}" type="presParOf" srcId="{E44D1799-D3BF-D947-B87A-5C47FE214DB3}" destId="{41E9B40D-0437-4F4A-AAE2-E42D55423025}" srcOrd="2" destOrd="0" presId="urn:microsoft.com/office/officeart/2008/layout/PictureStrips"/>
    <dgm:cxn modelId="{306B8C5B-6B41-1346-8AF4-BA3D602B37D4}" type="presParOf" srcId="{41E9B40D-0437-4F4A-AAE2-E42D55423025}" destId="{BEACF4FA-0A29-1F4C-9C97-56ED46F62043}" srcOrd="0" destOrd="0" presId="urn:microsoft.com/office/officeart/2008/layout/PictureStrips"/>
    <dgm:cxn modelId="{68FC8437-FC87-5C49-AD14-331D0FF0FBFF}" type="presParOf" srcId="{41E9B40D-0437-4F4A-AAE2-E42D55423025}" destId="{0B89F82A-7B36-0748-A6ED-9DCED7EF92FE}" srcOrd="1" destOrd="0" presId="urn:microsoft.com/office/officeart/2008/layout/PictureStrips"/>
    <dgm:cxn modelId="{BE8D4A0D-5D28-2648-9CCD-CC53F01391EE}" type="presParOf" srcId="{E44D1799-D3BF-D947-B87A-5C47FE214DB3}" destId="{0074F74C-2C11-8E42-8EBA-D6B2F2BFC4E3}" srcOrd="3" destOrd="0" presId="urn:microsoft.com/office/officeart/2008/layout/PictureStrips"/>
    <dgm:cxn modelId="{4BB8C488-3C8B-5344-A78C-659DCB2ECAAF}" type="presParOf" srcId="{E44D1799-D3BF-D947-B87A-5C47FE214DB3}" destId="{9452E153-01CE-9645-AD21-187A48996E8A}" srcOrd="4" destOrd="0" presId="urn:microsoft.com/office/officeart/2008/layout/PictureStrips"/>
    <dgm:cxn modelId="{7F8B0610-A5FC-0B4F-B91E-BB5D929DFFBF}" type="presParOf" srcId="{9452E153-01CE-9645-AD21-187A48996E8A}" destId="{6FCF63C7-27A1-8147-883B-453893984B94}" srcOrd="0" destOrd="0" presId="urn:microsoft.com/office/officeart/2008/layout/PictureStrips"/>
    <dgm:cxn modelId="{E5326F5E-D0AE-0E49-9669-033EFC7AE583}" type="presParOf" srcId="{9452E153-01CE-9645-AD21-187A48996E8A}" destId="{4045C9FC-DD76-AE4D-9798-25C671680BC4}" srcOrd="1" destOrd="0" presId="urn:microsoft.com/office/officeart/2008/layout/PictureStrips"/>
    <dgm:cxn modelId="{3965F826-DEBC-5146-8D01-ACDE7FE69E44}" type="presParOf" srcId="{E44D1799-D3BF-D947-B87A-5C47FE214DB3}" destId="{54A80739-2833-B549-8C20-671E86FD0BFC}" srcOrd="5" destOrd="0" presId="urn:microsoft.com/office/officeart/2008/layout/PictureStrips"/>
    <dgm:cxn modelId="{C22E4984-AD90-C647-9B61-B2ACF7088FA0}" type="presParOf" srcId="{E44D1799-D3BF-D947-B87A-5C47FE214DB3}" destId="{AA4ABE93-563F-4743-AC86-12FD6B40551D}" srcOrd="6" destOrd="0" presId="urn:microsoft.com/office/officeart/2008/layout/PictureStrips"/>
    <dgm:cxn modelId="{44D32D3E-11F9-A843-81FB-9583042CBAFD}" type="presParOf" srcId="{AA4ABE93-563F-4743-AC86-12FD6B40551D}" destId="{CB7D8E2D-9538-804A-B646-7F75DF9C2655}" srcOrd="0" destOrd="0" presId="urn:microsoft.com/office/officeart/2008/layout/PictureStrips"/>
    <dgm:cxn modelId="{766B9553-EE7D-6941-AC87-D4045904910E}" type="presParOf" srcId="{AA4ABE93-563F-4743-AC86-12FD6B40551D}" destId="{76C4AC8F-523E-CA48-AC0E-D2F825270C28}" srcOrd="1" destOrd="0" presId="urn:microsoft.com/office/officeart/2008/layout/PictureStrips"/>
    <dgm:cxn modelId="{54FDD690-8BCD-AF40-8F1B-CE8424693ACB}" type="presParOf" srcId="{E44D1799-D3BF-D947-B87A-5C47FE214DB3}" destId="{6315B27D-E709-B941-BC41-BAB1B5EAC1B1}" srcOrd="7" destOrd="0" presId="urn:microsoft.com/office/officeart/2008/layout/PictureStrips"/>
    <dgm:cxn modelId="{90AB8F99-06D8-4F46-B62E-9B2CE6392B9A}" type="presParOf" srcId="{E44D1799-D3BF-D947-B87A-5C47FE214DB3}" destId="{6CDF8E1C-6CEE-EF4C-8285-0D769D249A30}" srcOrd="8" destOrd="0" presId="urn:microsoft.com/office/officeart/2008/layout/PictureStrips"/>
    <dgm:cxn modelId="{EEAF9EE4-E907-5840-81BA-DFB8E3B4C86A}" type="presParOf" srcId="{6CDF8E1C-6CEE-EF4C-8285-0D769D249A30}" destId="{C3DC2B3F-8736-884B-B4D9-CF6861D45788}" srcOrd="0" destOrd="0" presId="urn:microsoft.com/office/officeart/2008/layout/PictureStrips"/>
    <dgm:cxn modelId="{CDA9112F-AD91-E746-8C90-4CD199447A30}" type="presParOf" srcId="{6CDF8E1C-6CEE-EF4C-8285-0D769D249A30}" destId="{E92BF584-244A-7345-BCE3-1A4BFB3D5881}" srcOrd="1" destOrd="0" presId="urn:microsoft.com/office/officeart/2008/layout/PictureStrips"/>
    <dgm:cxn modelId="{105A323F-9C81-3A41-AA63-952BF16EEDCE}" type="presParOf" srcId="{E44D1799-D3BF-D947-B87A-5C47FE214DB3}" destId="{D4A8691D-4E05-4E4A-B121-65DD947D056C}" srcOrd="9" destOrd="0" presId="urn:microsoft.com/office/officeart/2008/layout/PictureStrips"/>
    <dgm:cxn modelId="{A3048634-A59A-B943-A8F0-5525AA5646FB}" type="presParOf" srcId="{E44D1799-D3BF-D947-B87A-5C47FE214DB3}" destId="{F132EBC1-9B8E-C74D-B749-70617B8C8C93}" srcOrd="10" destOrd="0" presId="urn:microsoft.com/office/officeart/2008/layout/PictureStrips"/>
    <dgm:cxn modelId="{453992EF-9646-3B44-8A1D-62D2E7C6CA3F}" type="presParOf" srcId="{F132EBC1-9B8E-C74D-B749-70617B8C8C93}" destId="{7CC353AF-F272-E541-AEDD-3C570D9B6B25}" srcOrd="0" destOrd="0" presId="urn:microsoft.com/office/officeart/2008/layout/PictureStrips"/>
    <dgm:cxn modelId="{95DB1B0D-F86C-6D4B-9EA9-268F66C093CD}" type="presParOf" srcId="{F132EBC1-9B8E-C74D-B749-70617B8C8C93}" destId="{F71A77C6-D333-3C4B-BF00-7130AEFA98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1BEE35-6F10-FC41-9118-E1948A5E9376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E0F3-6C96-B541-B260-7B04521020C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0" i="0" dirty="0"/>
            <a:t>Review of the </a:t>
          </a:r>
          <a:r>
            <a:rPr lang="en-US" b="0" i="0" dirty="0" err="1"/>
            <a:t>AgilityHealth</a:t>
          </a:r>
          <a:r>
            <a:rPr lang="en-US" b="0" i="0" dirty="0"/>
            <a:t>® Purpose &amp; Roles</a:t>
          </a:r>
        </a:p>
      </dgm:t>
    </dgm:pt>
    <dgm:pt modelId="{8A91761F-8459-744F-AC29-73AB7C0E5C01}" type="parTrans" cxnId="{B511C75E-2D95-E341-8984-473DCB3745B6}">
      <dgm:prSet/>
      <dgm:spPr/>
      <dgm:t>
        <a:bodyPr/>
        <a:lstStyle/>
        <a:p>
          <a:endParaRPr lang="en-US"/>
        </a:p>
      </dgm:t>
    </dgm:pt>
    <dgm:pt modelId="{6B1E3EC5-AA9B-3448-9B45-9D6D1C7FAB64}" type="sibTrans" cxnId="{B511C75E-2D95-E341-8984-473DCB3745B6}">
      <dgm:prSet/>
      <dgm:spPr/>
      <dgm:t>
        <a:bodyPr/>
        <a:lstStyle/>
        <a:p>
          <a:endParaRPr lang="en-US"/>
        </a:p>
      </dgm:t>
    </dgm:pt>
    <dgm:pt modelId="{1F7FEA0A-5DEC-2449-BB94-5C57AF1888C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950" dirty="0">
              <a:solidFill>
                <a:srgbClr val="FFFFFF"/>
              </a:solidFill>
            </a:rPr>
            <a:t>Preparing for a TeamHealth</a:t>
          </a:r>
          <a:r>
            <a:rPr lang="en-US" sz="1950" dirty="0"/>
            <a:t>®</a:t>
          </a:r>
          <a:r>
            <a:rPr lang="en-US" sz="1950" dirty="0">
              <a:solidFill>
                <a:srgbClr val="FFFFFF"/>
              </a:solidFill>
            </a:rPr>
            <a:t> Retrospective</a:t>
          </a:r>
        </a:p>
      </dgm:t>
    </dgm:pt>
    <dgm:pt modelId="{559029CC-60CA-5744-9D4B-51AE78C4455D}" type="parTrans" cxnId="{99CBBAFD-5B11-7544-A211-382F68B37D02}">
      <dgm:prSet/>
      <dgm:spPr/>
      <dgm:t>
        <a:bodyPr/>
        <a:lstStyle/>
        <a:p>
          <a:endParaRPr lang="en-US"/>
        </a:p>
      </dgm:t>
    </dgm:pt>
    <dgm:pt modelId="{FF042498-9206-B74A-911C-2160FAFF570C}" type="sibTrans" cxnId="{99CBBAFD-5B11-7544-A211-382F68B37D02}">
      <dgm:prSet/>
      <dgm:spPr/>
      <dgm:t>
        <a:bodyPr/>
        <a:lstStyle/>
        <a:p>
          <a:endParaRPr lang="en-US"/>
        </a:p>
      </dgm:t>
    </dgm:pt>
    <dgm:pt modelId="{41EF962E-9F18-D245-89B9-C388EA8B33CA}">
      <dgm:prSet/>
      <dgm:spPr/>
      <dgm:t>
        <a:bodyPr/>
        <a:lstStyle/>
        <a:p>
          <a:pPr rtl="0"/>
          <a:r>
            <a:rPr lang="en-US" dirty="0"/>
            <a:t>Q &amp; A</a:t>
          </a:r>
        </a:p>
      </dgm:t>
    </dgm:pt>
    <dgm:pt modelId="{C18DBFD0-F86B-C942-9834-40E3072D2B2B}" type="parTrans" cxnId="{C15B6E80-4428-7843-924C-540A02085681}">
      <dgm:prSet/>
      <dgm:spPr/>
      <dgm:t>
        <a:bodyPr/>
        <a:lstStyle/>
        <a:p>
          <a:endParaRPr lang="en-US"/>
        </a:p>
      </dgm:t>
    </dgm:pt>
    <dgm:pt modelId="{19DEFA95-40C2-CB4D-8594-1442FA4529C3}" type="sibTrans" cxnId="{C15B6E80-4428-7843-924C-540A02085681}">
      <dgm:prSet/>
      <dgm:spPr/>
      <dgm:t>
        <a:bodyPr/>
        <a:lstStyle/>
        <a:p>
          <a:endParaRPr lang="en-US"/>
        </a:p>
      </dgm:t>
    </dgm:pt>
    <dgm:pt modelId="{1F2AD804-F242-744C-826A-13842B202A5E}">
      <dgm:prSet/>
      <dgm:spPr/>
      <dgm:t>
        <a:bodyPr/>
        <a:lstStyle/>
        <a:p>
          <a:pPr rtl="0"/>
          <a:r>
            <a:rPr lang="en-US" b="1" i="1" dirty="0"/>
            <a:t>Post Retrospective Activities</a:t>
          </a:r>
        </a:p>
      </dgm:t>
    </dgm:pt>
    <dgm:pt modelId="{F9963F32-8DFE-5C48-BF46-EEEBAAE15F30}" type="parTrans" cxnId="{70A5E9D7-5609-A34C-B489-4F2E4269C499}">
      <dgm:prSet/>
      <dgm:spPr/>
      <dgm:t>
        <a:bodyPr/>
        <a:lstStyle/>
        <a:p>
          <a:endParaRPr lang="en-US"/>
        </a:p>
      </dgm:t>
    </dgm:pt>
    <dgm:pt modelId="{D6975974-A874-5F4A-892C-1E6D84E66BFC}" type="sibTrans" cxnId="{70A5E9D7-5609-A34C-B489-4F2E4269C499}">
      <dgm:prSet/>
      <dgm:spPr/>
      <dgm:t>
        <a:bodyPr/>
        <a:lstStyle/>
        <a:p>
          <a:endParaRPr lang="en-US"/>
        </a:p>
      </dgm:t>
    </dgm:pt>
    <dgm:pt modelId="{99083AF6-E6F7-EF4B-B2C0-67C1A8F83CF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Facilitating the Retrospective</a:t>
          </a:r>
        </a:p>
      </dgm:t>
    </dgm:pt>
    <dgm:pt modelId="{689F5265-F4FC-094C-8DFB-385150555063}" type="parTrans" cxnId="{52E10EC2-B3B5-C14C-8EC5-59332DEBEE74}">
      <dgm:prSet/>
      <dgm:spPr/>
      <dgm:t>
        <a:bodyPr/>
        <a:lstStyle/>
        <a:p>
          <a:endParaRPr lang="en-US"/>
        </a:p>
      </dgm:t>
    </dgm:pt>
    <dgm:pt modelId="{35F06453-EF01-4E47-90A2-BF47ABB6A89F}" type="sibTrans" cxnId="{52E10EC2-B3B5-C14C-8EC5-59332DEBEE74}">
      <dgm:prSet/>
      <dgm:spPr/>
      <dgm:t>
        <a:bodyPr/>
        <a:lstStyle/>
        <a:p>
          <a:endParaRPr lang="en-US"/>
        </a:p>
      </dgm:t>
    </dgm:pt>
    <dgm:pt modelId="{92AAF3A2-6338-734B-9507-689027797779}" type="pres">
      <dgm:prSet presAssocID="{911BEE35-6F10-FC41-9118-E1948A5E9376}" presName="CompostProcess" presStyleCnt="0">
        <dgm:presLayoutVars>
          <dgm:dir/>
          <dgm:resizeHandles val="exact"/>
        </dgm:presLayoutVars>
      </dgm:prSet>
      <dgm:spPr/>
    </dgm:pt>
    <dgm:pt modelId="{39B60AC3-A912-B248-87A3-CB32AA69C1A0}" type="pres">
      <dgm:prSet presAssocID="{911BEE35-6F10-FC41-9118-E1948A5E9376}" presName="arrow" presStyleLbl="bgShp" presStyleIdx="0" presStyleCnt="1" custScaleX="117647" custLinFactNeighborX="-17864" custLinFactNeighborY="4758"/>
      <dgm:spPr>
        <a:solidFill>
          <a:schemeClr val="accent1">
            <a:lumMod val="20000"/>
            <a:lumOff val="80000"/>
          </a:schemeClr>
        </a:solidFill>
      </dgm:spPr>
    </dgm:pt>
    <dgm:pt modelId="{084696A4-7150-DD42-BA0A-BB7720113FD9}" type="pres">
      <dgm:prSet presAssocID="{911BEE35-6F10-FC41-9118-E1948A5E9376}" presName="linearProcess" presStyleCnt="0"/>
      <dgm:spPr/>
    </dgm:pt>
    <dgm:pt modelId="{B72BAD81-FA42-B845-8CF0-CE00E2C15F2D}" type="pres">
      <dgm:prSet presAssocID="{3467E0F3-6C96-B541-B260-7B04521020CE}" presName="textNode" presStyleLbl="node1" presStyleIdx="0" presStyleCnt="5">
        <dgm:presLayoutVars>
          <dgm:bulletEnabled val="1"/>
        </dgm:presLayoutVars>
      </dgm:prSet>
      <dgm:spPr/>
    </dgm:pt>
    <dgm:pt modelId="{E6F1D262-86E1-6142-B666-03EC2860A96A}" type="pres">
      <dgm:prSet presAssocID="{6B1E3EC5-AA9B-3448-9B45-9D6D1C7FAB64}" presName="sibTrans" presStyleCnt="0"/>
      <dgm:spPr/>
    </dgm:pt>
    <dgm:pt modelId="{235F182A-0E97-0841-A73E-1EEA433D77B3}" type="pres">
      <dgm:prSet presAssocID="{1F7FEA0A-5DEC-2449-BB94-5C57AF1888C3}" presName="textNode" presStyleLbl="node1" presStyleIdx="1" presStyleCnt="5">
        <dgm:presLayoutVars>
          <dgm:bulletEnabled val="1"/>
        </dgm:presLayoutVars>
      </dgm:prSet>
      <dgm:spPr/>
    </dgm:pt>
    <dgm:pt modelId="{3210F925-4DDC-8E4B-9C05-7DCE8EC078AF}" type="pres">
      <dgm:prSet presAssocID="{FF042498-9206-B74A-911C-2160FAFF570C}" presName="sibTrans" presStyleCnt="0"/>
      <dgm:spPr/>
    </dgm:pt>
    <dgm:pt modelId="{BCBB7381-A5B7-624B-9196-B915D38FBC81}" type="pres">
      <dgm:prSet presAssocID="{99083AF6-E6F7-EF4B-B2C0-67C1A8F83CF3}" presName="textNode" presStyleLbl="node1" presStyleIdx="2" presStyleCnt="5">
        <dgm:presLayoutVars>
          <dgm:bulletEnabled val="1"/>
        </dgm:presLayoutVars>
      </dgm:prSet>
      <dgm:spPr/>
    </dgm:pt>
    <dgm:pt modelId="{1C3AABF1-CE6A-2346-9BBF-ED60A9702BF3}" type="pres">
      <dgm:prSet presAssocID="{35F06453-EF01-4E47-90A2-BF47ABB6A89F}" presName="sibTrans" presStyleCnt="0"/>
      <dgm:spPr/>
    </dgm:pt>
    <dgm:pt modelId="{A855FCE2-200F-984D-8890-8CA2C79B0F96}" type="pres">
      <dgm:prSet presAssocID="{1F2AD804-F242-744C-826A-13842B202A5E}" presName="textNode" presStyleLbl="node1" presStyleIdx="3" presStyleCnt="5">
        <dgm:presLayoutVars>
          <dgm:bulletEnabled val="1"/>
        </dgm:presLayoutVars>
      </dgm:prSet>
      <dgm:spPr/>
    </dgm:pt>
    <dgm:pt modelId="{E1591A05-32B2-CF4E-BF92-1959AEF13AA0}" type="pres">
      <dgm:prSet presAssocID="{D6975974-A874-5F4A-892C-1E6D84E66BFC}" presName="sibTrans" presStyleCnt="0"/>
      <dgm:spPr/>
    </dgm:pt>
    <dgm:pt modelId="{8BDDDD89-B22A-3348-A6CC-D66999BBC8B3}" type="pres">
      <dgm:prSet presAssocID="{41EF962E-9F18-D245-89B9-C388EA8B33C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8D26C2B-F8DB-CC48-AAD5-E2C8290073F5}" type="presOf" srcId="{3467E0F3-6C96-B541-B260-7B04521020CE}" destId="{B72BAD81-FA42-B845-8CF0-CE00E2C15F2D}" srcOrd="0" destOrd="0" presId="urn:microsoft.com/office/officeart/2005/8/layout/hProcess9"/>
    <dgm:cxn modelId="{B511C75E-2D95-E341-8984-473DCB3745B6}" srcId="{911BEE35-6F10-FC41-9118-E1948A5E9376}" destId="{3467E0F3-6C96-B541-B260-7B04521020CE}" srcOrd="0" destOrd="0" parTransId="{8A91761F-8459-744F-AC29-73AB7C0E5C01}" sibTransId="{6B1E3EC5-AA9B-3448-9B45-9D6D1C7FAB64}"/>
    <dgm:cxn modelId="{242CC064-D9BF-4641-832F-EED59ABB95BE}" type="presOf" srcId="{99083AF6-E6F7-EF4B-B2C0-67C1A8F83CF3}" destId="{BCBB7381-A5B7-624B-9196-B915D38FBC81}" srcOrd="0" destOrd="0" presId="urn:microsoft.com/office/officeart/2005/8/layout/hProcess9"/>
    <dgm:cxn modelId="{A7D07765-9655-CC46-88B0-4CFB2421560C}" type="presOf" srcId="{911BEE35-6F10-FC41-9118-E1948A5E9376}" destId="{92AAF3A2-6338-734B-9507-689027797779}" srcOrd="0" destOrd="0" presId="urn:microsoft.com/office/officeart/2005/8/layout/hProcess9"/>
    <dgm:cxn modelId="{C15B6E80-4428-7843-924C-540A02085681}" srcId="{911BEE35-6F10-FC41-9118-E1948A5E9376}" destId="{41EF962E-9F18-D245-89B9-C388EA8B33CA}" srcOrd="4" destOrd="0" parTransId="{C18DBFD0-F86B-C942-9834-40E3072D2B2B}" sibTransId="{19DEFA95-40C2-CB4D-8594-1442FA4529C3}"/>
    <dgm:cxn modelId="{0A55A196-A0D4-974D-AFE0-07CF1B7C1B5A}" type="presOf" srcId="{1F2AD804-F242-744C-826A-13842B202A5E}" destId="{A855FCE2-200F-984D-8890-8CA2C79B0F96}" srcOrd="0" destOrd="0" presId="urn:microsoft.com/office/officeart/2005/8/layout/hProcess9"/>
    <dgm:cxn modelId="{B9AD78B4-EE4A-A348-B98F-A2C2A5AAFEF5}" type="presOf" srcId="{41EF962E-9F18-D245-89B9-C388EA8B33CA}" destId="{8BDDDD89-B22A-3348-A6CC-D66999BBC8B3}" srcOrd="0" destOrd="0" presId="urn:microsoft.com/office/officeart/2005/8/layout/hProcess9"/>
    <dgm:cxn modelId="{52E10EC2-B3B5-C14C-8EC5-59332DEBEE74}" srcId="{911BEE35-6F10-FC41-9118-E1948A5E9376}" destId="{99083AF6-E6F7-EF4B-B2C0-67C1A8F83CF3}" srcOrd="2" destOrd="0" parTransId="{689F5265-F4FC-094C-8DFB-385150555063}" sibTransId="{35F06453-EF01-4E47-90A2-BF47ABB6A89F}"/>
    <dgm:cxn modelId="{70A5E9D7-5609-A34C-B489-4F2E4269C499}" srcId="{911BEE35-6F10-FC41-9118-E1948A5E9376}" destId="{1F2AD804-F242-744C-826A-13842B202A5E}" srcOrd="3" destOrd="0" parTransId="{F9963F32-8DFE-5C48-BF46-EEEBAAE15F30}" sibTransId="{D6975974-A874-5F4A-892C-1E6D84E66BFC}"/>
    <dgm:cxn modelId="{A74915DD-28C6-B04A-90D6-567A5A5D5BB3}" type="presOf" srcId="{1F7FEA0A-5DEC-2449-BB94-5C57AF1888C3}" destId="{235F182A-0E97-0841-A73E-1EEA433D77B3}" srcOrd="0" destOrd="0" presId="urn:microsoft.com/office/officeart/2005/8/layout/hProcess9"/>
    <dgm:cxn modelId="{99CBBAFD-5B11-7544-A211-382F68B37D02}" srcId="{911BEE35-6F10-FC41-9118-E1948A5E9376}" destId="{1F7FEA0A-5DEC-2449-BB94-5C57AF1888C3}" srcOrd="1" destOrd="0" parTransId="{559029CC-60CA-5744-9D4B-51AE78C4455D}" sibTransId="{FF042498-9206-B74A-911C-2160FAFF570C}"/>
    <dgm:cxn modelId="{7FF7C878-FCEB-C143-8154-8F5EDCBD0A57}" type="presParOf" srcId="{92AAF3A2-6338-734B-9507-689027797779}" destId="{39B60AC3-A912-B248-87A3-CB32AA69C1A0}" srcOrd="0" destOrd="0" presId="urn:microsoft.com/office/officeart/2005/8/layout/hProcess9"/>
    <dgm:cxn modelId="{E3257518-7610-FA4A-A75B-65F54663879E}" type="presParOf" srcId="{92AAF3A2-6338-734B-9507-689027797779}" destId="{084696A4-7150-DD42-BA0A-BB7720113FD9}" srcOrd="1" destOrd="0" presId="urn:microsoft.com/office/officeart/2005/8/layout/hProcess9"/>
    <dgm:cxn modelId="{AB4B5724-2CC2-EF40-B7CB-3EA4B2A0D12B}" type="presParOf" srcId="{084696A4-7150-DD42-BA0A-BB7720113FD9}" destId="{B72BAD81-FA42-B845-8CF0-CE00E2C15F2D}" srcOrd="0" destOrd="0" presId="urn:microsoft.com/office/officeart/2005/8/layout/hProcess9"/>
    <dgm:cxn modelId="{2C4514E9-95CE-8044-9FF9-0BE9C1A287A5}" type="presParOf" srcId="{084696A4-7150-DD42-BA0A-BB7720113FD9}" destId="{E6F1D262-86E1-6142-B666-03EC2860A96A}" srcOrd="1" destOrd="0" presId="urn:microsoft.com/office/officeart/2005/8/layout/hProcess9"/>
    <dgm:cxn modelId="{E59B739F-A818-7445-8BD8-647268DE0B43}" type="presParOf" srcId="{084696A4-7150-DD42-BA0A-BB7720113FD9}" destId="{235F182A-0E97-0841-A73E-1EEA433D77B3}" srcOrd="2" destOrd="0" presId="urn:microsoft.com/office/officeart/2005/8/layout/hProcess9"/>
    <dgm:cxn modelId="{812E344F-F483-124D-916C-C0C0DC283CBC}" type="presParOf" srcId="{084696A4-7150-DD42-BA0A-BB7720113FD9}" destId="{3210F925-4DDC-8E4B-9C05-7DCE8EC078AF}" srcOrd="3" destOrd="0" presId="urn:microsoft.com/office/officeart/2005/8/layout/hProcess9"/>
    <dgm:cxn modelId="{B54F0B45-AAFE-6942-93DD-AAB59CA6E9B3}" type="presParOf" srcId="{084696A4-7150-DD42-BA0A-BB7720113FD9}" destId="{BCBB7381-A5B7-624B-9196-B915D38FBC81}" srcOrd="4" destOrd="0" presId="urn:microsoft.com/office/officeart/2005/8/layout/hProcess9"/>
    <dgm:cxn modelId="{84517907-FCF7-E64B-98DA-EAB19D9058AB}" type="presParOf" srcId="{084696A4-7150-DD42-BA0A-BB7720113FD9}" destId="{1C3AABF1-CE6A-2346-9BBF-ED60A9702BF3}" srcOrd="5" destOrd="0" presId="urn:microsoft.com/office/officeart/2005/8/layout/hProcess9"/>
    <dgm:cxn modelId="{E499913B-CC6A-F443-ABEA-B869123A9DC8}" type="presParOf" srcId="{084696A4-7150-DD42-BA0A-BB7720113FD9}" destId="{A855FCE2-200F-984D-8890-8CA2C79B0F96}" srcOrd="6" destOrd="0" presId="urn:microsoft.com/office/officeart/2005/8/layout/hProcess9"/>
    <dgm:cxn modelId="{039427BD-C27E-3E48-AEAF-87A5A50A71FD}" type="presParOf" srcId="{084696A4-7150-DD42-BA0A-BB7720113FD9}" destId="{E1591A05-32B2-CF4E-BF92-1959AEF13AA0}" srcOrd="7" destOrd="0" presId="urn:microsoft.com/office/officeart/2005/8/layout/hProcess9"/>
    <dgm:cxn modelId="{5B51ABF0-F45B-B744-8F3B-3875B0A99F03}" type="presParOf" srcId="{084696A4-7150-DD42-BA0A-BB7720113FD9}" destId="{8BDDDD89-B22A-3348-A6CC-D66999BBC8B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1F06B4-F8C7-4E34-94BF-63871184B1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D6DF6-EC2A-46B8-8466-3B22142AE03A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Communicate to ScrumMaster their role in keeping the radar and growth items visible during each iteration and retrospectives.</a:t>
          </a:r>
        </a:p>
      </dgm:t>
    </dgm:pt>
    <dgm:pt modelId="{26C91EF6-E81E-49F1-BC37-E5951847293E}" type="parTrans" cxnId="{57522952-E252-44DF-A1AD-45A17D22A7C9}">
      <dgm:prSet/>
      <dgm:spPr/>
      <dgm:t>
        <a:bodyPr/>
        <a:lstStyle/>
        <a:p>
          <a:endParaRPr lang="en-US"/>
        </a:p>
      </dgm:t>
    </dgm:pt>
    <dgm:pt modelId="{96F8C3B5-E451-46C3-9CA8-5BCBD7981BE4}" type="sibTrans" cxnId="{57522952-E252-44DF-A1AD-45A17D22A7C9}">
      <dgm:prSet/>
      <dgm:spPr/>
      <dgm:t>
        <a:bodyPr/>
        <a:lstStyle/>
        <a:p>
          <a:endParaRPr lang="en-US"/>
        </a:p>
      </dgm:t>
    </dgm:pt>
    <dgm:pt modelId="{62EB5DD7-B459-294B-9455-8F2B9AD58507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/>
            <a:t>Add your assessment notes/observations and team maturity rating in the “Edit Assessment” page. </a:t>
          </a:r>
          <a:endParaRPr lang="en-US" dirty="0"/>
        </a:p>
      </dgm:t>
    </dgm:pt>
    <dgm:pt modelId="{1B83415A-1619-FE49-A2DA-5D00C4A721AB}" type="parTrans" cxnId="{15A3160E-F13D-3844-8411-FDCA4C76E5B8}">
      <dgm:prSet/>
      <dgm:spPr/>
      <dgm:t>
        <a:bodyPr/>
        <a:lstStyle/>
        <a:p>
          <a:endParaRPr lang="en-US"/>
        </a:p>
      </dgm:t>
    </dgm:pt>
    <dgm:pt modelId="{855BC5D3-1D57-4546-85AF-8C6F39F8B40B}" type="sibTrans" cxnId="{15A3160E-F13D-3844-8411-FDCA4C76E5B8}">
      <dgm:prSet/>
      <dgm:spPr/>
      <dgm:t>
        <a:bodyPr/>
        <a:lstStyle/>
        <a:p>
          <a:endParaRPr lang="en-US"/>
        </a:p>
      </dgm:t>
    </dgm:pt>
    <dgm:pt modelId="{9DCA41A0-DEB1-3745-AB7F-C4CEF26717FB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Follow through with making sure organizational growth items are brought to leadership attention.</a:t>
          </a:r>
        </a:p>
      </dgm:t>
    </dgm:pt>
    <dgm:pt modelId="{E5431315-7AAC-F94A-9ACB-6E24678306C2}" type="parTrans" cxnId="{CE4D8EA2-52D1-034C-BA17-F1D8A68D8796}">
      <dgm:prSet/>
      <dgm:spPr/>
      <dgm:t>
        <a:bodyPr/>
        <a:lstStyle/>
        <a:p>
          <a:endParaRPr lang="en-US"/>
        </a:p>
      </dgm:t>
    </dgm:pt>
    <dgm:pt modelId="{3C6920FB-2F1D-7D4F-AE60-69E86593444F}" type="sibTrans" cxnId="{CE4D8EA2-52D1-034C-BA17-F1D8A68D8796}">
      <dgm:prSet/>
      <dgm:spPr/>
      <dgm:t>
        <a:bodyPr/>
        <a:lstStyle/>
        <a:p>
          <a:endParaRPr lang="en-US"/>
        </a:p>
      </dgm:t>
    </dgm:pt>
    <dgm:pt modelId="{B4045168-3C8D-724B-9F0A-D51A2F826764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Ensure all team members have access. </a:t>
          </a:r>
        </a:p>
      </dgm:t>
    </dgm:pt>
    <dgm:pt modelId="{A426738D-E869-7741-AA12-B61B15A2365F}" type="parTrans" cxnId="{042BB448-6A6A-B649-8CEC-F0B049DF7E01}">
      <dgm:prSet/>
      <dgm:spPr/>
      <dgm:t>
        <a:bodyPr/>
        <a:lstStyle/>
        <a:p>
          <a:endParaRPr lang="en-US"/>
        </a:p>
      </dgm:t>
    </dgm:pt>
    <dgm:pt modelId="{D8137788-55A6-BA43-963B-8876CDF2A5FC}" type="sibTrans" cxnId="{042BB448-6A6A-B649-8CEC-F0B049DF7E01}">
      <dgm:prSet/>
      <dgm:spPr/>
      <dgm:t>
        <a:bodyPr/>
        <a:lstStyle/>
        <a:p>
          <a:endParaRPr lang="en-US"/>
        </a:p>
      </dgm:t>
    </dgm:pt>
    <dgm:pt modelId="{6FF1013D-1D3F-2347-832E-CA129BDC8075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Managers should be debriefed on assessment results and where they can help </a:t>
          </a:r>
        </a:p>
      </dgm:t>
    </dgm:pt>
    <dgm:pt modelId="{C62A9F4A-D126-234C-886C-5E7096D402C0}" type="parTrans" cxnId="{018706F3-A10E-2844-93D5-3B68C964E919}">
      <dgm:prSet/>
      <dgm:spPr/>
      <dgm:t>
        <a:bodyPr/>
        <a:lstStyle/>
        <a:p>
          <a:endParaRPr lang="en-US"/>
        </a:p>
      </dgm:t>
    </dgm:pt>
    <dgm:pt modelId="{733F236A-4295-DD4B-957F-7203668550A8}" type="sibTrans" cxnId="{018706F3-A10E-2844-93D5-3B68C964E919}">
      <dgm:prSet/>
      <dgm:spPr/>
      <dgm:t>
        <a:bodyPr/>
        <a:lstStyle/>
        <a:p>
          <a:endParaRPr lang="en-US"/>
        </a:p>
      </dgm:t>
    </dgm:pt>
    <dgm:pt modelId="{B1E9492A-1826-43A7-BAF6-F949FF421052}" type="pres">
      <dgm:prSet presAssocID="{F51F06B4-F8C7-4E34-94BF-63871184B1AB}" presName="Name0" presStyleCnt="0">
        <dgm:presLayoutVars>
          <dgm:chMax val="7"/>
          <dgm:chPref val="7"/>
          <dgm:dir/>
        </dgm:presLayoutVars>
      </dgm:prSet>
      <dgm:spPr/>
    </dgm:pt>
    <dgm:pt modelId="{F8B1240C-A0D1-4A58-8125-E60E79FB0B85}" type="pres">
      <dgm:prSet presAssocID="{F51F06B4-F8C7-4E34-94BF-63871184B1AB}" presName="Name1" presStyleCnt="0"/>
      <dgm:spPr/>
    </dgm:pt>
    <dgm:pt modelId="{6C8A2877-C400-487C-AF3A-38748B3FE005}" type="pres">
      <dgm:prSet presAssocID="{F51F06B4-F8C7-4E34-94BF-63871184B1AB}" presName="cycle" presStyleCnt="0"/>
      <dgm:spPr/>
    </dgm:pt>
    <dgm:pt modelId="{98A7D61E-3BE8-4E0A-B90D-B2E158F5C071}" type="pres">
      <dgm:prSet presAssocID="{F51F06B4-F8C7-4E34-94BF-63871184B1AB}" presName="srcNode" presStyleLbl="node1" presStyleIdx="0" presStyleCnt="5"/>
      <dgm:spPr/>
    </dgm:pt>
    <dgm:pt modelId="{718B9978-55D3-4962-BF64-82B67D70003E}" type="pres">
      <dgm:prSet presAssocID="{F51F06B4-F8C7-4E34-94BF-63871184B1AB}" presName="conn" presStyleLbl="parChTrans1D2" presStyleIdx="0" presStyleCnt="1"/>
      <dgm:spPr/>
    </dgm:pt>
    <dgm:pt modelId="{34E4C141-1AC4-4375-9680-B3C61A99F5B8}" type="pres">
      <dgm:prSet presAssocID="{F51F06B4-F8C7-4E34-94BF-63871184B1AB}" presName="extraNode" presStyleLbl="node1" presStyleIdx="0" presStyleCnt="5"/>
      <dgm:spPr/>
    </dgm:pt>
    <dgm:pt modelId="{E89FBF12-A620-4EB0-B4B7-78B8713BF832}" type="pres">
      <dgm:prSet presAssocID="{F51F06B4-F8C7-4E34-94BF-63871184B1AB}" presName="dstNode" presStyleLbl="node1" presStyleIdx="0" presStyleCnt="5"/>
      <dgm:spPr/>
    </dgm:pt>
    <dgm:pt modelId="{0F90F373-8B54-409A-9FBB-24F617C02EEE}" type="pres">
      <dgm:prSet presAssocID="{1E1D6DF6-EC2A-46B8-8466-3B22142AE03A}" presName="text_1" presStyleLbl="node1" presStyleIdx="0" presStyleCnt="5" custLinFactNeighborX="196">
        <dgm:presLayoutVars>
          <dgm:bulletEnabled val="1"/>
        </dgm:presLayoutVars>
      </dgm:prSet>
      <dgm:spPr/>
    </dgm:pt>
    <dgm:pt modelId="{94447E50-E424-44BD-9092-9AE96373B6D2}" type="pres">
      <dgm:prSet presAssocID="{1E1D6DF6-EC2A-46B8-8466-3B22142AE03A}" presName="accent_1" presStyleCnt="0"/>
      <dgm:spPr/>
    </dgm:pt>
    <dgm:pt modelId="{02C13181-9EB2-4087-8176-715219B31DF0}" type="pres">
      <dgm:prSet presAssocID="{1E1D6DF6-EC2A-46B8-8466-3B22142AE03A}" presName="accentRepeatNode" presStyleLbl="solidFgAcc1" presStyleIdx="0" presStyleCnt="5"/>
      <dgm:spPr/>
    </dgm:pt>
    <dgm:pt modelId="{CCA24A5C-DCC3-D44A-893C-D110E0315A8A}" type="pres">
      <dgm:prSet presAssocID="{B4045168-3C8D-724B-9F0A-D51A2F826764}" presName="text_2" presStyleLbl="node1" presStyleIdx="1" presStyleCnt="5" custLinFactNeighborX="207">
        <dgm:presLayoutVars>
          <dgm:bulletEnabled val="1"/>
        </dgm:presLayoutVars>
      </dgm:prSet>
      <dgm:spPr/>
    </dgm:pt>
    <dgm:pt modelId="{5365119D-347F-B14E-BBA1-22A0E92A71B3}" type="pres">
      <dgm:prSet presAssocID="{B4045168-3C8D-724B-9F0A-D51A2F826764}" presName="accent_2" presStyleCnt="0"/>
      <dgm:spPr/>
    </dgm:pt>
    <dgm:pt modelId="{9603B4AE-D047-D747-BAC3-BD427364988A}" type="pres">
      <dgm:prSet presAssocID="{B4045168-3C8D-724B-9F0A-D51A2F826764}" presName="accentRepeatNode" presStyleLbl="solidFgAcc1" presStyleIdx="1" presStyleCnt="5"/>
      <dgm:spPr/>
    </dgm:pt>
    <dgm:pt modelId="{601E2159-62EF-C249-ADEE-DBDE4407489D}" type="pres">
      <dgm:prSet presAssocID="{62EB5DD7-B459-294B-9455-8F2B9AD58507}" presName="text_3" presStyleLbl="node1" presStyleIdx="2" presStyleCnt="5" custLinFactNeighborX="210">
        <dgm:presLayoutVars>
          <dgm:bulletEnabled val="1"/>
        </dgm:presLayoutVars>
      </dgm:prSet>
      <dgm:spPr/>
    </dgm:pt>
    <dgm:pt modelId="{7B16DF18-946C-464A-9AC5-B24FBDF34219}" type="pres">
      <dgm:prSet presAssocID="{62EB5DD7-B459-294B-9455-8F2B9AD58507}" presName="accent_3" presStyleCnt="0"/>
      <dgm:spPr/>
    </dgm:pt>
    <dgm:pt modelId="{B3CF6D90-BBE5-484E-AE5D-62DB7EAA75D8}" type="pres">
      <dgm:prSet presAssocID="{62EB5DD7-B459-294B-9455-8F2B9AD58507}" presName="accentRepeatNode" presStyleLbl="solidFgAcc1" presStyleIdx="2" presStyleCnt="5"/>
      <dgm:spPr/>
    </dgm:pt>
    <dgm:pt modelId="{EA0610DE-7ACE-D142-BD00-E819ED04CF0C}" type="pres">
      <dgm:prSet presAssocID="{9DCA41A0-DEB1-3745-AB7F-C4CEF26717FB}" presName="text_4" presStyleLbl="node1" presStyleIdx="3" presStyleCnt="5" custLinFactNeighborX="207">
        <dgm:presLayoutVars>
          <dgm:bulletEnabled val="1"/>
        </dgm:presLayoutVars>
      </dgm:prSet>
      <dgm:spPr/>
    </dgm:pt>
    <dgm:pt modelId="{28F0FA67-D576-114A-8EB4-C103268F8A1C}" type="pres">
      <dgm:prSet presAssocID="{9DCA41A0-DEB1-3745-AB7F-C4CEF26717FB}" presName="accent_4" presStyleCnt="0"/>
      <dgm:spPr/>
    </dgm:pt>
    <dgm:pt modelId="{E4961F61-729F-FD4A-8233-B132CD59515D}" type="pres">
      <dgm:prSet presAssocID="{9DCA41A0-DEB1-3745-AB7F-C4CEF26717FB}" presName="accentRepeatNode" presStyleLbl="solidFgAcc1" presStyleIdx="3" presStyleCnt="5"/>
      <dgm:spPr/>
    </dgm:pt>
    <dgm:pt modelId="{1B68412E-CD44-C24C-B1E2-1C36AF95CDCB}" type="pres">
      <dgm:prSet presAssocID="{6FF1013D-1D3F-2347-832E-CA129BDC8075}" presName="text_5" presStyleLbl="node1" presStyleIdx="4" presStyleCnt="5" custLinFactNeighborX="196">
        <dgm:presLayoutVars>
          <dgm:bulletEnabled val="1"/>
        </dgm:presLayoutVars>
      </dgm:prSet>
      <dgm:spPr/>
    </dgm:pt>
    <dgm:pt modelId="{447572A9-4F9B-FD4A-99AA-A09FCE956178}" type="pres">
      <dgm:prSet presAssocID="{6FF1013D-1D3F-2347-832E-CA129BDC8075}" presName="accent_5" presStyleCnt="0"/>
      <dgm:spPr/>
    </dgm:pt>
    <dgm:pt modelId="{B8F087F3-EC88-604B-A4AE-4E5FDA291469}" type="pres">
      <dgm:prSet presAssocID="{6FF1013D-1D3F-2347-832E-CA129BDC8075}" presName="accentRepeatNode" presStyleLbl="solidFgAcc1" presStyleIdx="4" presStyleCnt="5"/>
      <dgm:spPr/>
    </dgm:pt>
  </dgm:ptLst>
  <dgm:cxnLst>
    <dgm:cxn modelId="{15A3160E-F13D-3844-8411-FDCA4C76E5B8}" srcId="{F51F06B4-F8C7-4E34-94BF-63871184B1AB}" destId="{62EB5DD7-B459-294B-9455-8F2B9AD58507}" srcOrd="2" destOrd="0" parTransId="{1B83415A-1619-FE49-A2DA-5D00C4A721AB}" sibTransId="{855BC5D3-1D57-4546-85AF-8C6F39F8B40B}"/>
    <dgm:cxn modelId="{828A7214-4D16-B846-B4BA-0F623B985E85}" type="presOf" srcId="{1E1D6DF6-EC2A-46B8-8466-3B22142AE03A}" destId="{0F90F373-8B54-409A-9FBB-24F617C02EEE}" srcOrd="0" destOrd="0" presId="urn:microsoft.com/office/officeart/2008/layout/VerticalCurvedList"/>
    <dgm:cxn modelId="{042BB448-6A6A-B649-8CEC-F0B049DF7E01}" srcId="{F51F06B4-F8C7-4E34-94BF-63871184B1AB}" destId="{B4045168-3C8D-724B-9F0A-D51A2F826764}" srcOrd="1" destOrd="0" parTransId="{A426738D-E869-7741-AA12-B61B15A2365F}" sibTransId="{D8137788-55A6-BA43-963B-8876CDF2A5FC}"/>
    <dgm:cxn modelId="{57522952-E252-44DF-A1AD-45A17D22A7C9}" srcId="{F51F06B4-F8C7-4E34-94BF-63871184B1AB}" destId="{1E1D6DF6-EC2A-46B8-8466-3B22142AE03A}" srcOrd="0" destOrd="0" parTransId="{26C91EF6-E81E-49F1-BC37-E5951847293E}" sibTransId="{96F8C3B5-E451-46C3-9CA8-5BCBD7981BE4}"/>
    <dgm:cxn modelId="{CE4D8EA2-52D1-034C-BA17-F1D8A68D8796}" srcId="{F51F06B4-F8C7-4E34-94BF-63871184B1AB}" destId="{9DCA41A0-DEB1-3745-AB7F-C4CEF26717FB}" srcOrd="3" destOrd="0" parTransId="{E5431315-7AAC-F94A-9ACB-6E24678306C2}" sibTransId="{3C6920FB-2F1D-7D4F-AE60-69E86593444F}"/>
    <dgm:cxn modelId="{1B3570B5-BD74-7949-8FCE-4D4D3BBB0F5C}" type="presOf" srcId="{96F8C3B5-E451-46C3-9CA8-5BCBD7981BE4}" destId="{718B9978-55D3-4962-BF64-82B67D70003E}" srcOrd="0" destOrd="0" presId="urn:microsoft.com/office/officeart/2008/layout/VerticalCurvedList"/>
    <dgm:cxn modelId="{A3EC2AB6-522F-E945-829C-55EC5D02923F}" type="presOf" srcId="{9DCA41A0-DEB1-3745-AB7F-C4CEF26717FB}" destId="{EA0610DE-7ACE-D142-BD00-E819ED04CF0C}" srcOrd="0" destOrd="0" presId="urn:microsoft.com/office/officeart/2008/layout/VerticalCurvedList"/>
    <dgm:cxn modelId="{69F6A8C3-CAEE-4A4C-86D7-F28707D72093}" type="presOf" srcId="{62EB5DD7-B459-294B-9455-8F2B9AD58507}" destId="{601E2159-62EF-C249-ADEE-DBDE4407489D}" srcOrd="0" destOrd="0" presId="urn:microsoft.com/office/officeart/2008/layout/VerticalCurvedList"/>
    <dgm:cxn modelId="{CF1AD9CD-A9A5-1747-A1DC-45B5ACA820B1}" type="presOf" srcId="{6FF1013D-1D3F-2347-832E-CA129BDC8075}" destId="{1B68412E-CD44-C24C-B1E2-1C36AF95CDCB}" srcOrd="0" destOrd="0" presId="urn:microsoft.com/office/officeart/2008/layout/VerticalCurvedList"/>
    <dgm:cxn modelId="{6956D5E1-5292-304E-8216-DED73E71C066}" type="presOf" srcId="{F51F06B4-F8C7-4E34-94BF-63871184B1AB}" destId="{B1E9492A-1826-43A7-BAF6-F949FF421052}" srcOrd="0" destOrd="0" presId="urn:microsoft.com/office/officeart/2008/layout/VerticalCurvedList"/>
    <dgm:cxn modelId="{FD7EAEEF-94FA-BF45-A9AE-F3F1B0D620F8}" type="presOf" srcId="{B4045168-3C8D-724B-9F0A-D51A2F826764}" destId="{CCA24A5C-DCC3-D44A-893C-D110E0315A8A}" srcOrd="0" destOrd="0" presId="urn:microsoft.com/office/officeart/2008/layout/VerticalCurvedList"/>
    <dgm:cxn modelId="{018706F3-A10E-2844-93D5-3B68C964E919}" srcId="{F51F06B4-F8C7-4E34-94BF-63871184B1AB}" destId="{6FF1013D-1D3F-2347-832E-CA129BDC8075}" srcOrd="4" destOrd="0" parTransId="{C62A9F4A-D126-234C-886C-5E7096D402C0}" sibTransId="{733F236A-4295-DD4B-957F-7203668550A8}"/>
    <dgm:cxn modelId="{4AD146F2-2FD2-8948-9B6A-9F9E4E7A9C73}" type="presParOf" srcId="{B1E9492A-1826-43A7-BAF6-F949FF421052}" destId="{F8B1240C-A0D1-4A58-8125-E60E79FB0B85}" srcOrd="0" destOrd="0" presId="urn:microsoft.com/office/officeart/2008/layout/VerticalCurvedList"/>
    <dgm:cxn modelId="{17A3E7BE-4F73-DB48-B374-7E9E782A3284}" type="presParOf" srcId="{F8B1240C-A0D1-4A58-8125-E60E79FB0B85}" destId="{6C8A2877-C400-487C-AF3A-38748B3FE005}" srcOrd="0" destOrd="0" presId="urn:microsoft.com/office/officeart/2008/layout/VerticalCurvedList"/>
    <dgm:cxn modelId="{CAAFE038-C3A4-6044-9349-C64105DB695A}" type="presParOf" srcId="{6C8A2877-C400-487C-AF3A-38748B3FE005}" destId="{98A7D61E-3BE8-4E0A-B90D-B2E158F5C071}" srcOrd="0" destOrd="0" presId="urn:microsoft.com/office/officeart/2008/layout/VerticalCurvedList"/>
    <dgm:cxn modelId="{93220151-6BAE-D442-AA84-13905CEF1E20}" type="presParOf" srcId="{6C8A2877-C400-487C-AF3A-38748B3FE005}" destId="{718B9978-55D3-4962-BF64-82B67D70003E}" srcOrd="1" destOrd="0" presId="urn:microsoft.com/office/officeart/2008/layout/VerticalCurvedList"/>
    <dgm:cxn modelId="{7D30CB38-08E3-B442-93A4-51F3B79A3DD2}" type="presParOf" srcId="{6C8A2877-C400-487C-AF3A-38748B3FE005}" destId="{34E4C141-1AC4-4375-9680-B3C61A99F5B8}" srcOrd="2" destOrd="0" presId="urn:microsoft.com/office/officeart/2008/layout/VerticalCurvedList"/>
    <dgm:cxn modelId="{9393D579-79A5-4B44-A53C-2AB14D129261}" type="presParOf" srcId="{6C8A2877-C400-487C-AF3A-38748B3FE005}" destId="{E89FBF12-A620-4EB0-B4B7-78B8713BF832}" srcOrd="3" destOrd="0" presId="urn:microsoft.com/office/officeart/2008/layout/VerticalCurvedList"/>
    <dgm:cxn modelId="{AB981BDD-1F78-F54E-A718-A47A8CAC60ED}" type="presParOf" srcId="{F8B1240C-A0D1-4A58-8125-E60E79FB0B85}" destId="{0F90F373-8B54-409A-9FBB-24F617C02EEE}" srcOrd="1" destOrd="0" presId="urn:microsoft.com/office/officeart/2008/layout/VerticalCurvedList"/>
    <dgm:cxn modelId="{1B3BFA3E-3AAA-C046-ABDD-ABFB35B2D902}" type="presParOf" srcId="{F8B1240C-A0D1-4A58-8125-E60E79FB0B85}" destId="{94447E50-E424-44BD-9092-9AE96373B6D2}" srcOrd="2" destOrd="0" presId="urn:microsoft.com/office/officeart/2008/layout/VerticalCurvedList"/>
    <dgm:cxn modelId="{E37FF2CF-7841-EA4D-9AE4-D2B63B878899}" type="presParOf" srcId="{94447E50-E424-44BD-9092-9AE96373B6D2}" destId="{02C13181-9EB2-4087-8176-715219B31DF0}" srcOrd="0" destOrd="0" presId="urn:microsoft.com/office/officeart/2008/layout/VerticalCurvedList"/>
    <dgm:cxn modelId="{1A8C6FEE-741B-5B4C-B3F2-D321F1CBB7E1}" type="presParOf" srcId="{F8B1240C-A0D1-4A58-8125-E60E79FB0B85}" destId="{CCA24A5C-DCC3-D44A-893C-D110E0315A8A}" srcOrd="3" destOrd="0" presId="urn:microsoft.com/office/officeart/2008/layout/VerticalCurvedList"/>
    <dgm:cxn modelId="{2589F2FA-D2BD-DB47-B2F3-8E42EE560920}" type="presParOf" srcId="{F8B1240C-A0D1-4A58-8125-E60E79FB0B85}" destId="{5365119D-347F-B14E-BBA1-22A0E92A71B3}" srcOrd="4" destOrd="0" presId="urn:microsoft.com/office/officeart/2008/layout/VerticalCurvedList"/>
    <dgm:cxn modelId="{2E7406A9-918E-A24A-A32A-3AF5E0F58964}" type="presParOf" srcId="{5365119D-347F-B14E-BBA1-22A0E92A71B3}" destId="{9603B4AE-D047-D747-BAC3-BD427364988A}" srcOrd="0" destOrd="0" presId="urn:microsoft.com/office/officeart/2008/layout/VerticalCurvedList"/>
    <dgm:cxn modelId="{24887B78-C955-3247-B284-D9B42AA0EA5D}" type="presParOf" srcId="{F8B1240C-A0D1-4A58-8125-E60E79FB0B85}" destId="{601E2159-62EF-C249-ADEE-DBDE4407489D}" srcOrd="5" destOrd="0" presId="urn:microsoft.com/office/officeart/2008/layout/VerticalCurvedList"/>
    <dgm:cxn modelId="{B9BDCE7F-4D4F-7744-8AEE-3FAACDCDC3C5}" type="presParOf" srcId="{F8B1240C-A0D1-4A58-8125-E60E79FB0B85}" destId="{7B16DF18-946C-464A-9AC5-B24FBDF34219}" srcOrd="6" destOrd="0" presId="urn:microsoft.com/office/officeart/2008/layout/VerticalCurvedList"/>
    <dgm:cxn modelId="{A6E05439-BF8D-414B-9FB5-7C09F9477A6D}" type="presParOf" srcId="{7B16DF18-946C-464A-9AC5-B24FBDF34219}" destId="{B3CF6D90-BBE5-484E-AE5D-62DB7EAA75D8}" srcOrd="0" destOrd="0" presId="urn:microsoft.com/office/officeart/2008/layout/VerticalCurvedList"/>
    <dgm:cxn modelId="{61C18AB8-27AF-404E-AB3C-76DC0F98FFDB}" type="presParOf" srcId="{F8B1240C-A0D1-4A58-8125-E60E79FB0B85}" destId="{EA0610DE-7ACE-D142-BD00-E819ED04CF0C}" srcOrd="7" destOrd="0" presId="urn:microsoft.com/office/officeart/2008/layout/VerticalCurvedList"/>
    <dgm:cxn modelId="{5BBD1D69-43CC-C94A-8F10-B395CEC3AF53}" type="presParOf" srcId="{F8B1240C-A0D1-4A58-8125-E60E79FB0B85}" destId="{28F0FA67-D576-114A-8EB4-C103268F8A1C}" srcOrd="8" destOrd="0" presId="urn:microsoft.com/office/officeart/2008/layout/VerticalCurvedList"/>
    <dgm:cxn modelId="{FA9B6061-EA1A-E443-92B7-4085890CAA55}" type="presParOf" srcId="{28F0FA67-D576-114A-8EB4-C103268F8A1C}" destId="{E4961F61-729F-FD4A-8233-B132CD59515D}" srcOrd="0" destOrd="0" presId="urn:microsoft.com/office/officeart/2008/layout/VerticalCurvedList"/>
    <dgm:cxn modelId="{1BAF8469-CCB3-9D4C-A32D-C65B78513273}" type="presParOf" srcId="{F8B1240C-A0D1-4A58-8125-E60E79FB0B85}" destId="{1B68412E-CD44-C24C-B1E2-1C36AF95CDCB}" srcOrd="9" destOrd="0" presId="urn:microsoft.com/office/officeart/2008/layout/VerticalCurvedList"/>
    <dgm:cxn modelId="{BEF96952-A6E8-EF49-9B07-0D276A09D131}" type="presParOf" srcId="{F8B1240C-A0D1-4A58-8125-E60E79FB0B85}" destId="{447572A9-4F9B-FD4A-99AA-A09FCE956178}" srcOrd="10" destOrd="0" presId="urn:microsoft.com/office/officeart/2008/layout/VerticalCurvedList"/>
    <dgm:cxn modelId="{6E3A33D9-3674-3241-8468-65DA5B668EC5}" type="presParOf" srcId="{447572A9-4F9B-FD4A-99AA-A09FCE956178}" destId="{B8F087F3-EC88-604B-A4AE-4E5FDA2914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0AC3-A912-B248-87A3-CB32AA69C1A0}">
      <dsp:nvSpPr>
        <dsp:cNvPr id="0" name=""/>
        <dsp:cNvSpPr/>
      </dsp:nvSpPr>
      <dsp:spPr>
        <a:xfrm>
          <a:off x="0" y="0"/>
          <a:ext cx="9931794" cy="4525962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BAD81-FA42-B845-8CF0-CE00E2C15F2D}">
      <dsp:nvSpPr>
        <dsp:cNvPr id="0" name=""/>
        <dsp:cNvSpPr/>
      </dsp:nvSpPr>
      <dsp:spPr>
        <a:xfrm>
          <a:off x="4364" y="1357788"/>
          <a:ext cx="1908282" cy="1810384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Review of the </a:t>
          </a:r>
          <a:r>
            <a:rPr lang="en-US" sz="2000" b="1" i="1" kern="1200" dirty="0" err="1"/>
            <a:t>AgilityHealth</a:t>
          </a:r>
          <a:r>
            <a:rPr lang="en-US" sz="2000" b="1" i="1" kern="1200" dirty="0"/>
            <a:t>® Purpose &amp; Roles</a:t>
          </a:r>
        </a:p>
      </dsp:txBody>
      <dsp:txXfrm>
        <a:off x="92740" y="1446164"/>
        <a:ext cx="1731530" cy="1633632"/>
      </dsp:txXfrm>
    </dsp:sp>
    <dsp:sp modelId="{235F182A-0E97-0841-A73E-1EEA433D77B3}">
      <dsp:nvSpPr>
        <dsp:cNvPr id="0" name=""/>
        <dsp:cNvSpPr/>
      </dsp:nvSpPr>
      <dsp:spPr>
        <a:xfrm>
          <a:off x="2008061" y="1357788"/>
          <a:ext cx="1908282" cy="1810384"/>
        </a:xfrm>
        <a:prstGeom prst="round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</a:rPr>
            <a:t>Preparing for a TeamHealth</a:t>
          </a:r>
          <a:r>
            <a:rPr lang="en-US" sz="2000" kern="1200" dirty="0"/>
            <a:t>®</a:t>
          </a:r>
          <a:r>
            <a:rPr lang="en-US" sz="2000" kern="1200" dirty="0">
              <a:solidFill>
                <a:srgbClr val="FFFFFF"/>
              </a:solidFill>
            </a:rPr>
            <a:t> Retrospective</a:t>
          </a:r>
        </a:p>
      </dsp:txBody>
      <dsp:txXfrm>
        <a:off x="2096437" y="1446164"/>
        <a:ext cx="1731530" cy="1633632"/>
      </dsp:txXfrm>
    </dsp:sp>
    <dsp:sp modelId="{BCBB7381-A5B7-624B-9196-B915D38FBC81}">
      <dsp:nvSpPr>
        <dsp:cNvPr id="0" name=""/>
        <dsp:cNvSpPr/>
      </dsp:nvSpPr>
      <dsp:spPr>
        <a:xfrm>
          <a:off x="4011758" y="1357788"/>
          <a:ext cx="1908282" cy="1810384"/>
        </a:xfrm>
        <a:prstGeom prst="round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Facilitating the Retrospective</a:t>
          </a:r>
        </a:p>
      </dsp:txBody>
      <dsp:txXfrm>
        <a:off x="4100134" y="1446164"/>
        <a:ext cx="1731530" cy="1633632"/>
      </dsp:txXfrm>
    </dsp:sp>
    <dsp:sp modelId="{A855FCE2-200F-984D-8890-8CA2C79B0F96}">
      <dsp:nvSpPr>
        <dsp:cNvPr id="0" name=""/>
        <dsp:cNvSpPr/>
      </dsp:nvSpPr>
      <dsp:spPr>
        <a:xfrm>
          <a:off x="6015454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Post Retrospective Activities</a:t>
          </a:r>
        </a:p>
      </dsp:txBody>
      <dsp:txXfrm>
        <a:off x="6103830" y="1446164"/>
        <a:ext cx="1731530" cy="1633632"/>
      </dsp:txXfrm>
    </dsp:sp>
    <dsp:sp modelId="{8BDDDD89-B22A-3348-A6CC-D66999BBC8B3}">
      <dsp:nvSpPr>
        <dsp:cNvPr id="0" name=""/>
        <dsp:cNvSpPr/>
      </dsp:nvSpPr>
      <dsp:spPr>
        <a:xfrm>
          <a:off x="8019151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 &amp; A</a:t>
          </a:r>
        </a:p>
      </dsp:txBody>
      <dsp:txXfrm>
        <a:off x="8107527" y="1446164"/>
        <a:ext cx="1731530" cy="16336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602E0-4809-E747-B2DC-F9B1EA650569}">
      <dsp:nvSpPr>
        <dsp:cNvPr id="0" name=""/>
        <dsp:cNvSpPr/>
      </dsp:nvSpPr>
      <dsp:spPr>
        <a:xfrm>
          <a:off x="-4885298" y="-748642"/>
          <a:ext cx="5818459" cy="5818459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42213-609E-554B-ADAA-1315DBE506B3}">
      <dsp:nvSpPr>
        <dsp:cNvPr id="0" name=""/>
        <dsp:cNvSpPr/>
      </dsp:nvSpPr>
      <dsp:spPr>
        <a:xfrm>
          <a:off x="408302" y="269987"/>
          <a:ext cx="7390573" cy="540319"/>
        </a:xfrm>
        <a:prstGeom prst="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87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outcomes of the retrospective(s) </a:t>
          </a:r>
        </a:p>
      </dsp:txBody>
      <dsp:txXfrm>
        <a:off x="408302" y="269987"/>
        <a:ext cx="7390573" cy="540319"/>
      </dsp:txXfrm>
    </dsp:sp>
    <dsp:sp modelId="{18C3CA64-3160-3848-8D03-014580D85C10}">
      <dsp:nvSpPr>
        <dsp:cNvPr id="0" name=""/>
        <dsp:cNvSpPr/>
      </dsp:nvSpPr>
      <dsp:spPr>
        <a:xfrm>
          <a:off x="70602" y="202447"/>
          <a:ext cx="675399" cy="675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88929-1289-E441-89B3-D4B484962B57}">
      <dsp:nvSpPr>
        <dsp:cNvPr id="0" name=""/>
        <dsp:cNvSpPr/>
      </dsp:nvSpPr>
      <dsp:spPr>
        <a:xfrm>
          <a:off x="795480" y="1080207"/>
          <a:ext cx="7003396" cy="540319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87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Training (or reminder) on how to use and not use </a:t>
          </a:r>
          <a:r>
            <a:rPr lang="en-US" sz="1600" kern="1200" dirty="0" err="1"/>
            <a:t>AgilityHealth</a:t>
          </a:r>
          <a:r>
            <a:rPr lang="en-US" sz="1600" kern="1200" dirty="0"/>
            <a:t>®. Review themes around strengths, growth opportunities and impediments</a:t>
          </a:r>
        </a:p>
      </dsp:txBody>
      <dsp:txXfrm>
        <a:off x="795480" y="1080207"/>
        <a:ext cx="7003396" cy="540319"/>
      </dsp:txXfrm>
    </dsp:sp>
    <dsp:sp modelId="{9467FDCA-3E1A-1147-A5A3-769C716B87C8}">
      <dsp:nvSpPr>
        <dsp:cNvPr id="0" name=""/>
        <dsp:cNvSpPr/>
      </dsp:nvSpPr>
      <dsp:spPr>
        <a:xfrm>
          <a:off x="457780" y="1012667"/>
          <a:ext cx="675399" cy="675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B7EC8-CE09-7D4A-946F-3EB2CEC616E1}">
      <dsp:nvSpPr>
        <dsp:cNvPr id="0" name=""/>
        <dsp:cNvSpPr/>
      </dsp:nvSpPr>
      <dsp:spPr>
        <a:xfrm>
          <a:off x="914312" y="1890427"/>
          <a:ext cx="6884564" cy="540319"/>
        </a:xfrm>
        <a:prstGeom prst="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87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Call out specific organizational items leadership should own</a:t>
          </a:r>
        </a:p>
      </dsp:txBody>
      <dsp:txXfrm>
        <a:off x="914312" y="1890427"/>
        <a:ext cx="6884564" cy="540319"/>
      </dsp:txXfrm>
    </dsp:sp>
    <dsp:sp modelId="{D6A0DC0F-4BC9-7F47-90DB-BC4A299FE838}">
      <dsp:nvSpPr>
        <dsp:cNvPr id="0" name=""/>
        <dsp:cNvSpPr/>
      </dsp:nvSpPr>
      <dsp:spPr>
        <a:xfrm>
          <a:off x="576612" y="1822887"/>
          <a:ext cx="675399" cy="675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00343-E2AF-FA40-8C31-E75D0941EC01}">
      <dsp:nvSpPr>
        <dsp:cNvPr id="0" name=""/>
        <dsp:cNvSpPr/>
      </dsp:nvSpPr>
      <dsp:spPr>
        <a:xfrm>
          <a:off x="795480" y="2700647"/>
          <a:ext cx="7003396" cy="5403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87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 multi-team analysis highlighting trends and patterns</a:t>
          </a:r>
        </a:p>
      </dsp:txBody>
      <dsp:txXfrm>
        <a:off x="795480" y="2700647"/>
        <a:ext cx="7003396" cy="540319"/>
      </dsp:txXfrm>
    </dsp:sp>
    <dsp:sp modelId="{AF04E544-7570-5D4D-94BA-E01A689CF41B}">
      <dsp:nvSpPr>
        <dsp:cNvPr id="0" name=""/>
        <dsp:cNvSpPr/>
      </dsp:nvSpPr>
      <dsp:spPr>
        <a:xfrm>
          <a:off x="457780" y="2633107"/>
          <a:ext cx="675399" cy="675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0EB9D-DFBD-9B46-8FC2-C59FA1D02632}">
      <dsp:nvSpPr>
        <dsp:cNvPr id="0" name=""/>
        <dsp:cNvSpPr/>
      </dsp:nvSpPr>
      <dsp:spPr>
        <a:xfrm>
          <a:off x="408302" y="3510868"/>
          <a:ext cx="7390573" cy="5403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879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not done already, establish Continuous Improvement Leadership Team and build internal cadence for reviewing and executing organizational growth items</a:t>
          </a:r>
        </a:p>
      </dsp:txBody>
      <dsp:txXfrm>
        <a:off x="408302" y="3510868"/>
        <a:ext cx="7390573" cy="540319"/>
      </dsp:txXfrm>
    </dsp:sp>
    <dsp:sp modelId="{755B4EE7-5552-524B-9DD0-BDF1D9BEEB60}">
      <dsp:nvSpPr>
        <dsp:cNvPr id="0" name=""/>
        <dsp:cNvSpPr/>
      </dsp:nvSpPr>
      <dsp:spPr>
        <a:xfrm>
          <a:off x="70602" y="3443328"/>
          <a:ext cx="675399" cy="675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815-9495-7A43-B78D-68E1A2BA0370}">
      <dsp:nvSpPr>
        <dsp:cNvPr id="0" name=""/>
        <dsp:cNvSpPr/>
      </dsp:nvSpPr>
      <dsp:spPr>
        <a:xfrm>
          <a:off x="0" y="325901"/>
          <a:ext cx="2651241" cy="1590745"/>
        </a:xfrm>
        <a:prstGeom prst="rect">
          <a:avLst/>
        </a:prstGeom>
        <a:solidFill>
          <a:schemeClr val="accent5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Programs</a:t>
          </a:r>
        </a:p>
      </dsp:txBody>
      <dsp:txXfrm>
        <a:off x="0" y="325901"/>
        <a:ext cx="2651241" cy="1590745"/>
      </dsp:txXfrm>
    </dsp:sp>
    <dsp:sp modelId="{DB9C07FD-9635-A440-86FC-EBC6524DA167}">
      <dsp:nvSpPr>
        <dsp:cNvPr id="0" name=""/>
        <dsp:cNvSpPr/>
      </dsp:nvSpPr>
      <dsp:spPr>
        <a:xfrm>
          <a:off x="2916366" y="325901"/>
          <a:ext cx="2651241" cy="1590745"/>
        </a:xfrm>
        <a:prstGeom prst="rect">
          <a:avLst/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Release Trains</a:t>
          </a:r>
        </a:p>
      </dsp:txBody>
      <dsp:txXfrm>
        <a:off x="2916366" y="325901"/>
        <a:ext cx="2651241" cy="1590745"/>
      </dsp:txXfrm>
    </dsp:sp>
    <dsp:sp modelId="{A0D29EEF-E660-FB46-BA69-A5CB7EB181F2}">
      <dsp:nvSpPr>
        <dsp:cNvPr id="0" name=""/>
        <dsp:cNvSpPr/>
      </dsp:nvSpPr>
      <dsp:spPr>
        <a:xfrm>
          <a:off x="5832732" y="325901"/>
          <a:ext cx="2651241" cy="1590745"/>
        </a:xfrm>
        <a:prstGeom prst="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Product Lines</a:t>
          </a:r>
        </a:p>
      </dsp:txBody>
      <dsp:txXfrm>
        <a:off x="5832732" y="325901"/>
        <a:ext cx="2651241" cy="1590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0AC3-A912-B248-87A3-CB32AA69C1A0}">
      <dsp:nvSpPr>
        <dsp:cNvPr id="0" name=""/>
        <dsp:cNvSpPr/>
      </dsp:nvSpPr>
      <dsp:spPr>
        <a:xfrm>
          <a:off x="0" y="0"/>
          <a:ext cx="9931794" cy="4525962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BAD81-FA42-B845-8CF0-CE00E2C15F2D}">
      <dsp:nvSpPr>
        <dsp:cNvPr id="0" name=""/>
        <dsp:cNvSpPr/>
      </dsp:nvSpPr>
      <dsp:spPr>
        <a:xfrm>
          <a:off x="4364" y="1357788"/>
          <a:ext cx="1908282" cy="1810384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Review of the </a:t>
          </a:r>
          <a:r>
            <a:rPr lang="en-US" sz="2100" b="0" i="0" kern="1200" dirty="0" err="1"/>
            <a:t>AgilityHealth</a:t>
          </a:r>
          <a:r>
            <a:rPr lang="en-US" sz="2100" b="0" i="0" kern="1200" dirty="0"/>
            <a:t>® Purpose &amp; Roles</a:t>
          </a:r>
        </a:p>
      </dsp:txBody>
      <dsp:txXfrm>
        <a:off x="92740" y="1446164"/>
        <a:ext cx="1731530" cy="1633632"/>
      </dsp:txXfrm>
    </dsp:sp>
    <dsp:sp modelId="{235F182A-0E97-0841-A73E-1EEA433D77B3}">
      <dsp:nvSpPr>
        <dsp:cNvPr id="0" name=""/>
        <dsp:cNvSpPr/>
      </dsp:nvSpPr>
      <dsp:spPr>
        <a:xfrm>
          <a:off x="2008061" y="1357788"/>
          <a:ext cx="1908282" cy="1810384"/>
        </a:xfrm>
        <a:prstGeom prst="round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 dirty="0">
              <a:solidFill>
                <a:srgbClr val="FFFFFF"/>
              </a:solidFill>
            </a:rPr>
            <a:t>Preparing for a TeamHealth</a:t>
          </a:r>
          <a:r>
            <a:rPr lang="en-US" sz="1950" kern="1200" dirty="0"/>
            <a:t>®</a:t>
          </a:r>
          <a:r>
            <a:rPr lang="en-US" sz="1950" kern="1200" dirty="0">
              <a:solidFill>
                <a:srgbClr val="FFFFFF"/>
              </a:solidFill>
            </a:rPr>
            <a:t> Retrospective</a:t>
          </a:r>
        </a:p>
      </dsp:txBody>
      <dsp:txXfrm>
        <a:off x="2096437" y="1446164"/>
        <a:ext cx="1731530" cy="1633632"/>
      </dsp:txXfrm>
    </dsp:sp>
    <dsp:sp modelId="{BCBB7381-A5B7-624B-9196-B915D38FBC81}">
      <dsp:nvSpPr>
        <dsp:cNvPr id="0" name=""/>
        <dsp:cNvSpPr/>
      </dsp:nvSpPr>
      <dsp:spPr>
        <a:xfrm>
          <a:off x="4011758" y="1357788"/>
          <a:ext cx="1908282" cy="1810384"/>
        </a:xfrm>
        <a:prstGeom prst="round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Facilitating the Retrospective</a:t>
          </a:r>
        </a:p>
      </dsp:txBody>
      <dsp:txXfrm>
        <a:off x="4100134" y="1446164"/>
        <a:ext cx="1731530" cy="1633632"/>
      </dsp:txXfrm>
    </dsp:sp>
    <dsp:sp modelId="{A855FCE2-200F-984D-8890-8CA2C79B0F96}">
      <dsp:nvSpPr>
        <dsp:cNvPr id="0" name=""/>
        <dsp:cNvSpPr/>
      </dsp:nvSpPr>
      <dsp:spPr>
        <a:xfrm>
          <a:off x="6015454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 Retrospective Activities</a:t>
          </a:r>
        </a:p>
      </dsp:txBody>
      <dsp:txXfrm>
        <a:off x="6103830" y="1446164"/>
        <a:ext cx="1731530" cy="1633632"/>
      </dsp:txXfrm>
    </dsp:sp>
    <dsp:sp modelId="{8BDDDD89-B22A-3348-A6CC-D66999BBC8B3}">
      <dsp:nvSpPr>
        <dsp:cNvPr id="0" name=""/>
        <dsp:cNvSpPr/>
      </dsp:nvSpPr>
      <dsp:spPr>
        <a:xfrm>
          <a:off x="8019151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Q &amp; A</a:t>
          </a:r>
        </a:p>
      </dsp:txBody>
      <dsp:txXfrm>
        <a:off x="8107527" y="1446164"/>
        <a:ext cx="1731530" cy="1633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0AC3-A912-B248-87A3-CB32AA69C1A0}">
      <dsp:nvSpPr>
        <dsp:cNvPr id="0" name=""/>
        <dsp:cNvSpPr/>
      </dsp:nvSpPr>
      <dsp:spPr>
        <a:xfrm>
          <a:off x="0" y="0"/>
          <a:ext cx="9931794" cy="4525962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BAD81-FA42-B845-8CF0-CE00E2C15F2D}">
      <dsp:nvSpPr>
        <dsp:cNvPr id="0" name=""/>
        <dsp:cNvSpPr/>
      </dsp:nvSpPr>
      <dsp:spPr>
        <a:xfrm>
          <a:off x="4364" y="1357788"/>
          <a:ext cx="1908282" cy="1810384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Review of the </a:t>
          </a:r>
          <a:r>
            <a:rPr lang="en-US" sz="2100" b="0" i="0" kern="1200" dirty="0" err="1"/>
            <a:t>AgilityHealth</a:t>
          </a:r>
          <a:r>
            <a:rPr lang="en-US" sz="2100" b="0" i="0" kern="1200" dirty="0"/>
            <a:t>® Purpose &amp; Roles</a:t>
          </a:r>
        </a:p>
      </dsp:txBody>
      <dsp:txXfrm>
        <a:off x="92740" y="1446164"/>
        <a:ext cx="1731530" cy="1633632"/>
      </dsp:txXfrm>
    </dsp:sp>
    <dsp:sp modelId="{235F182A-0E97-0841-A73E-1EEA433D77B3}">
      <dsp:nvSpPr>
        <dsp:cNvPr id="0" name=""/>
        <dsp:cNvSpPr/>
      </dsp:nvSpPr>
      <dsp:spPr>
        <a:xfrm>
          <a:off x="2008061" y="1357788"/>
          <a:ext cx="1908282" cy="1810384"/>
        </a:xfrm>
        <a:prstGeom prst="round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b="1" i="1" kern="1200" dirty="0">
              <a:solidFill>
                <a:srgbClr val="FFFFFF"/>
              </a:solidFill>
            </a:rPr>
            <a:t>Preparing for a TeamHealth</a:t>
          </a:r>
          <a:r>
            <a:rPr lang="en-US" sz="1950" b="1" i="1" kern="1200" dirty="0"/>
            <a:t>®</a:t>
          </a:r>
          <a:r>
            <a:rPr lang="en-US" sz="1950" b="1" i="1" kern="1200" dirty="0">
              <a:solidFill>
                <a:srgbClr val="FFFFFF"/>
              </a:solidFill>
            </a:rPr>
            <a:t> Retrospective</a:t>
          </a:r>
        </a:p>
      </dsp:txBody>
      <dsp:txXfrm>
        <a:off x="2096437" y="1446164"/>
        <a:ext cx="1731530" cy="1633632"/>
      </dsp:txXfrm>
    </dsp:sp>
    <dsp:sp modelId="{BCBB7381-A5B7-624B-9196-B915D38FBC81}">
      <dsp:nvSpPr>
        <dsp:cNvPr id="0" name=""/>
        <dsp:cNvSpPr/>
      </dsp:nvSpPr>
      <dsp:spPr>
        <a:xfrm>
          <a:off x="4011758" y="1357788"/>
          <a:ext cx="1908282" cy="1810384"/>
        </a:xfrm>
        <a:prstGeom prst="round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Facilitating the Retrospective</a:t>
          </a:r>
        </a:p>
      </dsp:txBody>
      <dsp:txXfrm>
        <a:off x="4100134" y="1446164"/>
        <a:ext cx="1731530" cy="1633632"/>
      </dsp:txXfrm>
    </dsp:sp>
    <dsp:sp modelId="{A855FCE2-200F-984D-8890-8CA2C79B0F96}">
      <dsp:nvSpPr>
        <dsp:cNvPr id="0" name=""/>
        <dsp:cNvSpPr/>
      </dsp:nvSpPr>
      <dsp:spPr>
        <a:xfrm>
          <a:off x="6015454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 Retrospective Activities</a:t>
          </a:r>
        </a:p>
      </dsp:txBody>
      <dsp:txXfrm>
        <a:off x="6103830" y="1446164"/>
        <a:ext cx="1731530" cy="1633632"/>
      </dsp:txXfrm>
    </dsp:sp>
    <dsp:sp modelId="{8BDDDD89-B22A-3348-A6CC-D66999BBC8B3}">
      <dsp:nvSpPr>
        <dsp:cNvPr id="0" name=""/>
        <dsp:cNvSpPr/>
      </dsp:nvSpPr>
      <dsp:spPr>
        <a:xfrm>
          <a:off x="8019151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 &amp; A</a:t>
          </a:r>
        </a:p>
      </dsp:txBody>
      <dsp:txXfrm>
        <a:off x="8107527" y="1446164"/>
        <a:ext cx="1731530" cy="1633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B9978-55D3-4962-BF64-82B67D70003E}">
      <dsp:nvSpPr>
        <dsp:cNvPr id="0" name=""/>
        <dsp:cNvSpPr/>
      </dsp:nvSpPr>
      <dsp:spPr>
        <a:xfrm>
          <a:off x="-5109730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0F373-8B54-409A-9FBB-24F617C02EEE}">
      <dsp:nvSpPr>
        <dsp:cNvPr id="0" name=""/>
        <dsp:cNvSpPr/>
      </dsp:nvSpPr>
      <dsp:spPr>
        <a:xfrm>
          <a:off x="432010" y="283585"/>
          <a:ext cx="6095628" cy="56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Setup the team, team members and stakeholders (or setup ScrumMaster as Team Admin to do this)</a:t>
          </a:r>
        </a:p>
      </dsp:txBody>
      <dsp:txXfrm>
        <a:off x="432010" y="283585"/>
        <a:ext cx="6095628" cy="565926"/>
      </dsp:txXfrm>
    </dsp:sp>
    <dsp:sp modelId="{02C13181-9EB2-4087-8176-715219B31DF0}">
      <dsp:nvSpPr>
        <dsp:cNvPr id="0" name=""/>
        <dsp:cNvSpPr/>
      </dsp:nvSpPr>
      <dsp:spPr>
        <a:xfrm>
          <a:off x="45236" y="245834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8D8A-E4A4-494C-A2CE-E00443FDBB95}">
      <dsp:nvSpPr>
        <dsp:cNvPr id="0" name=""/>
        <dsp:cNvSpPr/>
      </dsp:nvSpPr>
      <dsp:spPr>
        <a:xfrm>
          <a:off x="902942" y="1146063"/>
          <a:ext cx="7305320" cy="56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Enter hard metrics for the team (manually or ALM integration) – usually the ScrumMaster does this. Prep the ScrumMaster and/or Product Owner to answer Metrics questions.</a:t>
          </a:r>
        </a:p>
      </dsp:txBody>
      <dsp:txXfrm>
        <a:off x="902942" y="1146063"/>
        <a:ext cx="7305320" cy="565926"/>
      </dsp:txXfrm>
    </dsp:sp>
    <dsp:sp modelId="{299CDCDB-F823-514E-851C-B07C6B85CCFC}">
      <dsp:nvSpPr>
        <dsp:cNvPr id="0" name=""/>
        <dsp:cNvSpPr/>
      </dsp:nvSpPr>
      <dsp:spPr>
        <a:xfrm>
          <a:off x="486309" y="1060659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76A7E-DBF3-D540-B4BC-DF9F4735FAE3}">
      <dsp:nvSpPr>
        <dsp:cNvPr id="0" name=""/>
        <dsp:cNvSpPr/>
      </dsp:nvSpPr>
      <dsp:spPr>
        <a:xfrm>
          <a:off x="1008421" y="1980017"/>
          <a:ext cx="6553150" cy="56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Schedule session and provide purpose, agenda and reminder to bring laptop</a:t>
          </a:r>
        </a:p>
      </dsp:txBody>
      <dsp:txXfrm>
        <a:off x="1008421" y="1980017"/>
        <a:ext cx="6553150" cy="565926"/>
      </dsp:txXfrm>
    </dsp:sp>
    <dsp:sp modelId="{FBA46C53-253F-CB48-992D-1ACC219412F8}">
      <dsp:nvSpPr>
        <dsp:cNvPr id="0" name=""/>
        <dsp:cNvSpPr/>
      </dsp:nvSpPr>
      <dsp:spPr>
        <a:xfrm>
          <a:off x="610773" y="1909277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21290-57F8-F142-9C03-AB1023281F96}">
      <dsp:nvSpPr>
        <dsp:cNvPr id="0" name=""/>
        <dsp:cNvSpPr/>
      </dsp:nvSpPr>
      <dsp:spPr>
        <a:xfrm>
          <a:off x="792083" y="2832517"/>
          <a:ext cx="6595280" cy="56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and launch assessment for stakeholders several days before the team retrospective session</a:t>
          </a:r>
        </a:p>
      </dsp:txBody>
      <dsp:txXfrm>
        <a:off x="792083" y="2832517"/>
        <a:ext cx="6595280" cy="565926"/>
      </dsp:txXfrm>
    </dsp:sp>
    <dsp:sp modelId="{EC9C87FF-7CF3-CE49-B95D-44F71068FEE0}">
      <dsp:nvSpPr>
        <dsp:cNvPr id="0" name=""/>
        <dsp:cNvSpPr/>
      </dsp:nvSpPr>
      <dsp:spPr>
        <a:xfrm>
          <a:off x="486309" y="2757894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909E-0E4B-7A43-8E3E-37C6AFCA5288}">
      <dsp:nvSpPr>
        <dsp:cNvPr id="0" name=""/>
        <dsp:cNvSpPr/>
      </dsp:nvSpPr>
      <dsp:spPr>
        <a:xfrm>
          <a:off x="494587" y="3685012"/>
          <a:ext cx="6682234" cy="56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Prep for retrospective by getting background or general updates about the team (from ScrumMaster/PO)</a:t>
          </a:r>
        </a:p>
      </dsp:txBody>
      <dsp:txXfrm>
        <a:off x="494587" y="3685012"/>
        <a:ext cx="6682234" cy="565926"/>
      </dsp:txXfrm>
    </dsp:sp>
    <dsp:sp modelId="{9B8C3376-9597-244B-9FE9-0A6D6C0B70A2}">
      <dsp:nvSpPr>
        <dsp:cNvPr id="0" name=""/>
        <dsp:cNvSpPr/>
      </dsp:nvSpPr>
      <dsp:spPr>
        <a:xfrm>
          <a:off x="80783" y="3606512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0AC3-A912-B248-87A3-CB32AA69C1A0}">
      <dsp:nvSpPr>
        <dsp:cNvPr id="0" name=""/>
        <dsp:cNvSpPr/>
      </dsp:nvSpPr>
      <dsp:spPr>
        <a:xfrm>
          <a:off x="0" y="0"/>
          <a:ext cx="9931794" cy="4525962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BAD81-FA42-B845-8CF0-CE00E2C15F2D}">
      <dsp:nvSpPr>
        <dsp:cNvPr id="0" name=""/>
        <dsp:cNvSpPr/>
      </dsp:nvSpPr>
      <dsp:spPr>
        <a:xfrm>
          <a:off x="4364" y="1357788"/>
          <a:ext cx="1908282" cy="1810384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Review of the </a:t>
          </a:r>
          <a:r>
            <a:rPr lang="en-US" sz="2100" b="0" i="0" kern="1200" dirty="0" err="1"/>
            <a:t>AgilityHealth</a:t>
          </a:r>
          <a:r>
            <a:rPr lang="en-US" sz="2100" b="0" i="0" kern="1200" dirty="0"/>
            <a:t>® Purpose &amp; Roles</a:t>
          </a:r>
        </a:p>
      </dsp:txBody>
      <dsp:txXfrm>
        <a:off x="92740" y="1446164"/>
        <a:ext cx="1731530" cy="1633632"/>
      </dsp:txXfrm>
    </dsp:sp>
    <dsp:sp modelId="{235F182A-0E97-0841-A73E-1EEA433D77B3}">
      <dsp:nvSpPr>
        <dsp:cNvPr id="0" name=""/>
        <dsp:cNvSpPr/>
      </dsp:nvSpPr>
      <dsp:spPr>
        <a:xfrm>
          <a:off x="2008061" y="1357788"/>
          <a:ext cx="1908282" cy="1810384"/>
        </a:xfrm>
        <a:prstGeom prst="round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 dirty="0">
              <a:solidFill>
                <a:srgbClr val="FFFFFF"/>
              </a:solidFill>
            </a:rPr>
            <a:t>Preparing for a TeamHealth</a:t>
          </a:r>
          <a:r>
            <a:rPr lang="en-US" sz="1950" kern="1200" dirty="0"/>
            <a:t>®</a:t>
          </a:r>
          <a:r>
            <a:rPr lang="en-US" sz="1950" kern="1200" dirty="0">
              <a:solidFill>
                <a:srgbClr val="FFFFFF"/>
              </a:solidFill>
            </a:rPr>
            <a:t> Retrospective</a:t>
          </a:r>
        </a:p>
      </dsp:txBody>
      <dsp:txXfrm>
        <a:off x="2096437" y="1446164"/>
        <a:ext cx="1731530" cy="1633632"/>
      </dsp:txXfrm>
    </dsp:sp>
    <dsp:sp modelId="{BCBB7381-A5B7-624B-9196-B915D38FBC81}">
      <dsp:nvSpPr>
        <dsp:cNvPr id="0" name=""/>
        <dsp:cNvSpPr/>
      </dsp:nvSpPr>
      <dsp:spPr>
        <a:xfrm>
          <a:off x="4011758" y="1357788"/>
          <a:ext cx="1908282" cy="1810384"/>
        </a:xfrm>
        <a:prstGeom prst="round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Facilitating the Retrospective</a:t>
          </a:r>
        </a:p>
      </dsp:txBody>
      <dsp:txXfrm>
        <a:off x="4100134" y="1446164"/>
        <a:ext cx="1731530" cy="1633632"/>
      </dsp:txXfrm>
    </dsp:sp>
    <dsp:sp modelId="{A855FCE2-200F-984D-8890-8CA2C79B0F96}">
      <dsp:nvSpPr>
        <dsp:cNvPr id="0" name=""/>
        <dsp:cNvSpPr/>
      </dsp:nvSpPr>
      <dsp:spPr>
        <a:xfrm>
          <a:off x="6015454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 Retrospective Activities</a:t>
          </a:r>
        </a:p>
      </dsp:txBody>
      <dsp:txXfrm>
        <a:off x="6103830" y="1446164"/>
        <a:ext cx="1731530" cy="1633632"/>
      </dsp:txXfrm>
    </dsp:sp>
    <dsp:sp modelId="{8BDDDD89-B22A-3348-A6CC-D66999BBC8B3}">
      <dsp:nvSpPr>
        <dsp:cNvPr id="0" name=""/>
        <dsp:cNvSpPr/>
      </dsp:nvSpPr>
      <dsp:spPr>
        <a:xfrm>
          <a:off x="8019151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 &amp; A</a:t>
          </a:r>
        </a:p>
      </dsp:txBody>
      <dsp:txXfrm>
        <a:off x="8107527" y="1446164"/>
        <a:ext cx="1731530" cy="1633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2813-0C70-8844-ABF5-D4CE5BB8F497}">
      <dsp:nvSpPr>
        <dsp:cNvPr id="0" name=""/>
        <dsp:cNvSpPr/>
      </dsp:nvSpPr>
      <dsp:spPr>
        <a:xfrm>
          <a:off x="0" y="75592"/>
          <a:ext cx="7528440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Introduce yourself as their neutral </a:t>
          </a:r>
          <a:r>
            <a:rPr lang="en-US" sz="1800" kern="1200" dirty="0" err="1"/>
            <a:t>AgilityHealth</a:t>
          </a:r>
          <a:r>
            <a:rPr lang="en-US" sz="1800" kern="1200" dirty="0"/>
            <a:t>® Facilitator</a:t>
          </a:r>
        </a:p>
      </dsp:txBody>
      <dsp:txXfrm>
        <a:off x="21932" y="97524"/>
        <a:ext cx="7484576" cy="405416"/>
      </dsp:txXfrm>
    </dsp:sp>
    <dsp:sp modelId="{85791432-FEAF-904A-94FF-C5F3AEE10093}">
      <dsp:nvSpPr>
        <dsp:cNvPr id="0" name=""/>
        <dsp:cNvSpPr/>
      </dsp:nvSpPr>
      <dsp:spPr>
        <a:xfrm>
          <a:off x="0" y="593992"/>
          <a:ext cx="7528440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Tactical vs. Strategic Retrospectives</a:t>
          </a:r>
        </a:p>
      </dsp:txBody>
      <dsp:txXfrm>
        <a:off x="21932" y="615924"/>
        <a:ext cx="7484576" cy="405416"/>
      </dsp:txXfrm>
    </dsp:sp>
    <dsp:sp modelId="{B46616A3-9DD7-9C4C-9181-1582A3E941C0}">
      <dsp:nvSpPr>
        <dsp:cNvPr id="0" name=""/>
        <dsp:cNvSpPr/>
      </dsp:nvSpPr>
      <dsp:spPr>
        <a:xfrm>
          <a:off x="0" y="1112392"/>
          <a:ext cx="7528440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Quick Radar Dimensions overview</a:t>
          </a:r>
        </a:p>
      </dsp:txBody>
      <dsp:txXfrm>
        <a:off x="21932" y="1134324"/>
        <a:ext cx="7484576" cy="405416"/>
      </dsp:txXfrm>
    </dsp:sp>
    <dsp:sp modelId="{19AABD68-4F01-2A49-94B6-5B0758BAF4CE}">
      <dsp:nvSpPr>
        <dsp:cNvPr id="0" name=""/>
        <dsp:cNvSpPr/>
      </dsp:nvSpPr>
      <dsp:spPr>
        <a:xfrm>
          <a:off x="0" y="1630792"/>
          <a:ext cx="7528440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Outcomes are the radar and actionable growth plan</a:t>
          </a:r>
        </a:p>
      </dsp:txBody>
      <dsp:txXfrm>
        <a:off x="21932" y="1652724"/>
        <a:ext cx="7484576" cy="405416"/>
      </dsp:txXfrm>
    </dsp:sp>
    <dsp:sp modelId="{20E129D2-DEEE-D542-BA21-8876ED5210CB}">
      <dsp:nvSpPr>
        <dsp:cNvPr id="0" name=""/>
        <dsp:cNvSpPr/>
      </dsp:nvSpPr>
      <dsp:spPr>
        <a:xfrm>
          <a:off x="0" y="2149192"/>
          <a:ext cx="7528440" cy="449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Ratings follow the CRAWL(1-2), WALK(3-5), RUN(6-8), FLY(9-10) | </a:t>
          </a:r>
          <a:r>
            <a:rPr lang="en-US" sz="1800" i="1" kern="1200" dirty="0"/>
            <a:t>Additive </a:t>
          </a:r>
        </a:p>
      </dsp:txBody>
      <dsp:txXfrm>
        <a:off x="21932" y="2171124"/>
        <a:ext cx="7484576" cy="405416"/>
      </dsp:txXfrm>
    </dsp:sp>
    <dsp:sp modelId="{81C82D51-5E13-8D49-9797-E1B9063174E8}">
      <dsp:nvSpPr>
        <dsp:cNvPr id="0" name=""/>
        <dsp:cNvSpPr/>
      </dsp:nvSpPr>
      <dsp:spPr>
        <a:xfrm>
          <a:off x="0" y="2667592"/>
          <a:ext cx="7528440" cy="449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upper/lower range when question has two parts/acceptance criteria</a:t>
          </a:r>
        </a:p>
      </dsp:txBody>
      <dsp:txXfrm>
        <a:off x="21932" y="2689524"/>
        <a:ext cx="7484576" cy="405416"/>
      </dsp:txXfrm>
    </dsp:sp>
    <dsp:sp modelId="{2E00DC14-4EBE-CA47-9AE5-3E8139E43A59}">
      <dsp:nvSpPr>
        <dsp:cNvPr id="0" name=""/>
        <dsp:cNvSpPr/>
      </dsp:nvSpPr>
      <dsp:spPr>
        <a:xfrm>
          <a:off x="0" y="3185992"/>
          <a:ext cx="7528440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Responses are anonymous</a:t>
          </a:r>
        </a:p>
      </dsp:txBody>
      <dsp:txXfrm>
        <a:off x="21932" y="3207924"/>
        <a:ext cx="7484576" cy="405416"/>
      </dsp:txXfrm>
    </dsp:sp>
    <dsp:sp modelId="{E9955014-A72E-3D4F-BC34-643FF716B4A7}">
      <dsp:nvSpPr>
        <dsp:cNvPr id="0" name=""/>
        <dsp:cNvSpPr/>
      </dsp:nvSpPr>
      <dsp:spPr>
        <a:xfrm>
          <a:off x="0" y="3704392"/>
          <a:ext cx="7528440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Emphasize entry of detailed textual responses to provide context </a:t>
          </a:r>
        </a:p>
      </dsp:txBody>
      <dsp:txXfrm>
        <a:off x="21932" y="3726324"/>
        <a:ext cx="7484576" cy="405416"/>
      </dsp:txXfrm>
    </dsp:sp>
    <dsp:sp modelId="{0F4C479B-AAB7-4747-86E6-5E0D707480B8}">
      <dsp:nvSpPr>
        <dsp:cNvPr id="0" name=""/>
        <dsp:cNvSpPr/>
      </dsp:nvSpPr>
      <dsp:spPr>
        <a:xfrm>
          <a:off x="0" y="4222792"/>
          <a:ext cx="7528440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Let’s set up our team norms! (Be open, honest, Vegas rule, etc.)</a:t>
          </a:r>
        </a:p>
      </dsp:txBody>
      <dsp:txXfrm>
        <a:off x="21932" y="4244724"/>
        <a:ext cx="7484576" cy="405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3A6A3-310A-4C42-9D2A-6B738F173806}">
      <dsp:nvSpPr>
        <dsp:cNvPr id="0" name=""/>
        <dsp:cNvSpPr/>
      </dsp:nvSpPr>
      <dsp:spPr>
        <a:xfrm>
          <a:off x="122345" y="523792"/>
          <a:ext cx="3972883" cy="12415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404040"/>
              </a:solidFill>
            </a:rPr>
            <a:t>Remind participants to select N/A when unsure</a:t>
          </a:r>
          <a:endParaRPr lang="en-US" sz="1900" kern="1200" dirty="0"/>
        </a:p>
      </dsp:txBody>
      <dsp:txXfrm>
        <a:off x="122345" y="523792"/>
        <a:ext cx="3972883" cy="1241526"/>
      </dsp:txXfrm>
    </dsp:sp>
    <dsp:sp modelId="{FBEAEF24-DDA8-3545-A367-2852EAE5BA71}">
      <dsp:nvSpPr>
        <dsp:cNvPr id="0" name=""/>
        <dsp:cNvSpPr/>
      </dsp:nvSpPr>
      <dsp:spPr>
        <a:xfrm>
          <a:off x="10439" y="624768"/>
          <a:ext cx="761807" cy="7429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CF4FA-0A29-1F4C-9C97-56ED46F62043}">
      <dsp:nvSpPr>
        <dsp:cNvPr id="0" name=""/>
        <dsp:cNvSpPr/>
      </dsp:nvSpPr>
      <dsp:spPr>
        <a:xfrm>
          <a:off x="4441612" y="523792"/>
          <a:ext cx="3972883" cy="12415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404040"/>
              </a:solidFill>
            </a:rPr>
            <a:t>Prepare the team for a healthy open retrospective through team norms</a:t>
          </a:r>
        </a:p>
      </dsp:txBody>
      <dsp:txXfrm>
        <a:off x="4441612" y="523792"/>
        <a:ext cx="3972883" cy="1241526"/>
      </dsp:txXfrm>
    </dsp:sp>
    <dsp:sp modelId="{0B89F82A-7B36-0748-A6ED-9DCED7EF92FE}">
      <dsp:nvSpPr>
        <dsp:cNvPr id="0" name=""/>
        <dsp:cNvSpPr/>
      </dsp:nvSpPr>
      <dsp:spPr>
        <a:xfrm>
          <a:off x="4343602" y="636605"/>
          <a:ext cx="734015" cy="71931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CF63C7-27A1-8147-883B-453893984B94}">
      <dsp:nvSpPr>
        <dsp:cNvPr id="0" name=""/>
        <dsp:cNvSpPr/>
      </dsp:nvSpPr>
      <dsp:spPr>
        <a:xfrm>
          <a:off x="127918" y="1907404"/>
          <a:ext cx="3972883" cy="12415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404040"/>
              </a:solidFill>
            </a:rPr>
            <a:t>Dig deeper into team dynamics (elephant in the room conversations) </a:t>
          </a:r>
        </a:p>
      </dsp:txBody>
      <dsp:txXfrm>
        <a:off x="127918" y="1907404"/>
        <a:ext cx="3972883" cy="1241526"/>
      </dsp:txXfrm>
    </dsp:sp>
    <dsp:sp modelId="{4045C9FC-DD76-AE4D-9798-25C671680BC4}">
      <dsp:nvSpPr>
        <dsp:cNvPr id="0" name=""/>
        <dsp:cNvSpPr/>
      </dsp:nvSpPr>
      <dsp:spPr>
        <a:xfrm>
          <a:off x="4866" y="1965276"/>
          <a:ext cx="784099" cy="82919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7D8E2D-9538-804A-B646-7F75DF9C2655}">
      <dsp:nvSpPr>
        <dsp:cNvPr id="0" name=""/>
        <dsp:cNvSpPr/>
      </dsp:nvSpPr>
      <dsp:spPr>
        <a:xfrm>
          <a:off x="4447185" y="1907404"/>
          <a:ext cx="3972883" cy="12415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404040"/>
              </a:solidFill>
            </a:rPr>
            <a:t>Celebrate success, try the appreciation game</a:t>
          </a:r>
        </a:p>
      </dsp:txBody>
      <dsp:txXfrm>
        <a:off x="4447185" y="1907404"/>
        <a:ext cx="3972883" cy="1241526"/>
      </dsp:txXfrm>
    </dsp:sp>
    <dsp:sp modelId="{76C4AC8F-523E-CA48-AC0E-D2F825270C28}">
      <dsp:nvSpPr>
        <dsp:cNvPr id="0" name=""/>
        <dsp:cNvSpPr/>
      </dsp:nvSpPr>
      <dsp:spPr>
        <a:xfrm>
          <a:off x="4349175" y="2020217"/>
          <a:ext cx="734015" cy="71931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5C9DC8-C3FC-0640-8432-90CEE8A8BF74}">
      <dsp:nvSpPr>
        <dsp:cNvPr id="0" name=""/>
        <dsp:cNvSpPr/>
      </dsp:nvSpPr>
      <dsp:spPr>
        <a:xfrm>
          <a:off x="115397" y="3291016"/>
          <a:ext cx="3972883" cy="12415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404040"/>
              </a:solidFill>
            </a:rPr>
            <a:t>Keep growth plan to a manageable size. i.e. Only select top 3 to 4 things to improve</a:t>
          </a:r>
        </a:p>
      </dsp:txBody>
      <dsp:txXfrm>
        <a:off x="115397" y="3291016"/>
        <a:ext cx="3972883" cy="1241526"/>
      </dsp:txXfrm>
    </dsp:sp>
    <dsp:sp modelId="{14075898-0FB7-DE45-A962-DD65A9D405B4}">
      <dsp:nvSpPr>
        <dsp:cNvPr id="0" name=""/>
        <dsp:cNvSpPr/>
      </dsp:nvSpPr>
      <dsp:spPr>
        <a:xfrm>
          <a:off x="17387" y="3403829"/>
          <a:ext cx="734015" cy="71931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893951-11EF-3D45-87ED-D2DA2689B1E2}">
      <dsp:nvSpPr>
        <dsp:cNvPr id="0" name=""/>
        <dsp:cNvSpPr/>
      </dsp:nvSpPr>
      <dsp:spPr>
        <a:xfrm>
          <a:off x="4434664" y="3291016"/>
          <a:ext cx="3972883" cy="12415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404040"/>
              </a:solidFill>
            </a:rPr>
            <a:t>Review textual responses in case any are out of ordinary</a:t>
          </a:r>
        </a:p>
      </dsp:txBody>
      <dsp:txXfrm>
        <a:off x="4434664" y="3291016"/>
        <a:ext cx="3972883" cy="1241526"/>
      </dsp:txXfrm>
    </dsp:sp>
    <dsp:sp modelId="{C96037A6-E41B-7741-829D-4CD17053A2F9}">
      <dsp:nvSpPr>
        <dsp:cNvPr id="0" name=""/>
        <dsp:cNvSpPr/>
      </dsp:nvSpPr>
      <dsp:spPr>
        <a:xfrm>
          <a:off x="4336654" y="3403829"/>
          <a:ext cx="734015" cy="71931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3A6A3-310A-4C42-9D2A-6B738F173806}">
      <dsp:nvSpPr>
        <dsp:cNvPr id="0" name=""/>
        <dsp:cNvSpPr/>
      </dsp:nvSpPr>
      <dsp:spPr>
        <a:xfrm>
          <a:off x="121093" y="889757"/>
          <a:ext cx="3957087" cy="12365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58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04040"/>
              </a:solidFill>
            </a:rPr>
            <a:t>Frame the retrospective as a Health Check designed to address real issues.</a:t>
          </a:r>
        </a:p>
      </dsp:txBody>
      <dsp:txXfrm>
        <a:off x="121093" y="889757"/>
        <a:ext cx="3957087" cy="1236589"/>
      </dsp:txXfrm>
    </dsp:sp>
    <dsp:sp modelId="{FBEAEF24-DDA8-3545-A367-2852EAE5BA71}">
      <dsp:nvSpPr>
        <dsp:cNvPr id="0" name=""/>
        <dsp:cNvSpPr/>
      </dsp:nvSpPr>
      <dsp:spPr>
        <a:xfrm>
          <a:off x="9632" y="990331"/>
          <a:ext cx="758778" cy="7400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CF4FA-0A29-1F4C-9C97-56ED46F62043}">
      <dsp:nvSpPr>
        <dsp:cNvPr id="0" name=""/>
        <dsp:cNvSpPr/>
      </dsp:nvSpPr>
      <dsp:spPr>
        <a:xfrm>
          <a:off x="4458216" y="889757"/>
          <a:ext cx="3957087" cy="12365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58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04040"/>
              </a:solidFill>
            </a:rPr>
            <a:t>Keep in mind what it takes to be a High Performing Team.  Push teams to think about “how they may not know what they don’t know</a:t>
          </a:r>
        </a:p>
      </dsp:txBody>
      <dsp:txXfrm>
        <a:off x="4458216" y="889757"/>
        <a:ext cx="3957087" cy="1236589"/>
      </dsp:txXfrm>
    </dsp:sp>
    <dsp:sp modelId="{0B89F82A-7B36-0748-A6ED-9DCED7EF92FE}">
      <dsp:nvSpPr>
        <dsp:cNvPr id="0" name=""/>
        <dsp:cNvSpPr/>
      </dsp:nvSpPr>
      <dsp:spPr>
        <a:xfrm>
          <a:off x="4360596" y="1002121"/>
          <a:ext cx="731096" cy="7164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CF63C7-27A1-8147-883B-453893984B94}">
      <dsp:nvSpPr>
        <dsp:cNvPr id="0" name=""/>
        <dsp:cNvSpPr/>
      </dsp:nvSpPr>
      <dsp:spPr>
        <a:xfrm>
          <a:off x="126644" y="2267868"/>
          <a:ext cx="3957087" cy="12365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58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04040"/>
              </a:solidFill>
            </a:rPr>
            <a:t>Before reviewing with the team: Discuss low responses about Leadership Roles with the Triangle Leads.</a:t>
          </a:r>
        </a:p>
      </dsp:txBody>
      <dsp:txXfrm>
        <a:off x="126644" y="2267868"/>
        <a:ext cx="3957087" cy="1236589"/>
      </dsp:txXfrm>
    </dsp:sp>
    <dsp:sp modelId="{4045C9FC-DD76-AE4D-9798-25C671680BC4}">
      <dsp:nvSpPr>
        <dsp:cNvPr id="0" name=""/>
        <dsp:cNvSpPr/>
      </dsp:nvSpPr>
      <dsp:spPr>
        <a:xfrm>
          <a:off x="4081" y="2325509"/>
          <a:ext cx="780981" cy="82589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7D8E2D-9538-804A-B646-7F75DF9C2655}">
      <dsp:nvSpPr>
        <dsp:cNvPr id="0" name=""/>
        <dsp:cNvSpPr/>
      </dsp:nvSpPr>
      <dsp:spPr>
        <a:xfrm>
          <a:off x="4463767" y="2267868"/>
          <a:ext cx="3957087" cy="12365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58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04040"/>
              </a:solidFill>
            </a:rPr>
            <a:t>Before reviewing with the team: Review comments for improper language, inflammatory comments or personal attacks</a:t>
          </a:r>
        </a:p>
      </dsp:txBody>
      <dsp:txXfrm>
        <a:off x="4463767" y="2267868"/>
        <a:ext cx="3957087" cy="1236589"/>
      </dsp:txXfrm>
    </dsp:sp>
    <dsp:sp modelId="{76C4AC8F-523E-CA48-AC0E-D2F825270C28}">
      <dsp:nvSpPr>
        <dsp:cNvPr id="0" name=""/>
        <dsp:cNvSpPr/>
      </dsp:nvSpPr>
      <dsp:spPr>
        <a:xfrm>
          <a:off x="4366147" y="2380231"/>
          <a:ext cx="731096" cy="71645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C2B3F-8736-884B-B4D9-CF6861D45788}">
      <dsp:nvSpPr>
        <dsp:cNvPr id="0" name=""/>
        <dsp:cNvSpPr/>
      </dsp:nvSpPr>
      <dsp:spPr>
        <a:xfrm>
          <a:off x="114173" y="3645978"/>
          <a:ext cx="3957087" cy="12365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58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04040"/>
              </a:solidFill>
            </a:rPr>
            <a:t>Before reviewing with the team: Determine who should be paired up together for the group breakouts.</a:t>
          </a:r>
        </a:p>
      </dsp:txBody>
      <dsp:txXfrm>
        <a:off x="114173" y="3645978"/>
        <a:ext cx="3957087" cy="1236589"/>
      </dsp:txXfrm>
    </dsp:sp>
    <dsp:sp modelId="{E92BF584-244A-7345-BCE3-1A4BFB3D5881}">
      <dsp:nvSpPr>
        <dsp:cNvPr id="0" name=""/>
        <dsp:cNvSpPr/>
      </dsp:nvSpPr>
      <dsp:spPr>
        <a:xfrm>
          <a:off x="16552" y="3758342"/>
          <a:ext cx="731096" cy="71645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C353AF-F272-E541-AEDD-3C570D9B6B25}">
      <dsp:nvSpPr>
        <dsp:cNvPr id="0" name=""/>
        <dsp:cNvSpPr/>
      </dsp:nvSpPr>
      <dsp:spPr>
        <a:xfrm>
          <a:off x="4451296" y="3645978"/>
          <a:ext cx="3957087" cy="12365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58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04040"/>
              </a:solidFill>
            </a:rPr>
            <a:t>If Managers are on the team, discuss ahead of time if their presence will impact how the team scores.</a:t>
          </a:r>
        </a:p>
      </dsp:txBody>
      <dsp:txXfrm>
        <a:off x="4451296" y="3645978"/>
        <a:ext cx="3957087" cy="1236589"/>
      </dsp:txXfrm>
    </dsp:sp>
    <dsp:sp modelId="{F71A77C6-D333-3C4B-BF00-7130AEFA9888}">
      <dsp:nvSpPr>
        <dsp:cNvPr id="0" name=""/>
        <dsp:cNvSpPr/>
      </dsp:nvSpPr>
      <dsp:spPr>
        <a:xfrm>
          <a:off x="4353675" y="3758342"/>
          <a:ext cx="731096" cy="71645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0AC3-A912-B248-87A3-CB32AA69C1A0}">
      <dsp:nvSpPr>
        <dsp:cNvPr id="0" name=""/>
        <dsp:cNvSpPr/>
      </dsp:nvSpPr>
      <dsp:spPr>
        <a:xfrm>
          <a:off x="0" y="0"/>
          <a:ext cx="9931794" cy="4525962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BAD81-FA42-B845-8CF0-CE00E2C15F2D}">
      <dsp:nvSpPr>
        <dsp:cNvPr id="0" name=""/>
        <dsp:cNvSpPr/>
      </dsp:nvSpPr>
      <dsp:spPr>
        <a:xfrm>
          <a:off x="4364" y="1357788"/>
          <a:ext cx="1908282" cy="1810384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Review of the </a:t>
          </a:r>
          <a:r>
            <a:rPr lang="en-US" sz="2100" b="0" i="0" kern="1200" dirty="0" err="1"/>
            <a:t>AgilityHealth</a:t>
          </a:r>
          <a:r>
            <a:rPr lang="en-US" sz="2100" b="0" i="0" kern="1200" dirty="0"/>
            <a:t>® Purpose &amp; Roles</a:t>
          </a:r>
        </a:p>
      </dsp:txBody>
      <dsp:txXfrm>
        <a:off x="92740" y="1446164"/>
        <a:ext cx="1731530" cy="1633632"/>
      </dsp:txXfrm>
    </dsp:sp>
    <dsp:sp modelId="{235F182A-0E97-0841-A73E-1EEA433D77B3}">
      <dsp:nvSpPr>
        <dsp:cNvPr id="0" name=""/>
        <dsp:cNvSpPr/>
      </dsp:nvSpPr>
      <dsp:spPr>
        <a:xfrm>
          <a:off x="2008061" y="1357788"/>
          <a:ext cx="1908282" cy="1810384"/>
        </a:xfrm>
        <a:prstGeom prst="round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 dirty="0">
              <a:solidFill>
                <a:srgbClr val="FFFFFF"/>
              </a:solidFill>
            </a:rPr>
            <a:t>Preparing for a TeamHealth</a:t>
          </a:r>
          <a:r>
            <a:rPr lang="en-US" sz="1950" kern="1200" dirty="0"/>
            <a:t>®</a:t>
          </a:r>
          <a:r>
            <a:rPr lang="en-US" sz="1950" kern="1200" dirty="0">
              <a:solidFill>
                <a:srgbClr val="FFFFFF"/>
              </a:solidFill>
            </a:rPr>
            <a:t> Retrospective</a:t>
          </a:r>
        </a:p>
      </dsp:txBody>
      <dsp:txXfrm>
        <a:off x="2096437" y="1446164"/>
        <a:ext cx="1731530" cy="1633632"/>
      </dsp:txXfrm>
    </dsp:sp>
    <dsp:sp modelId="{BCBB7381-A5B7-624B-9196-B915D38FBC81}">
      <dsp:nvSpPr>
        <dsp:cNvPr id="0" name=""/>
        <dsp:cNvSpPr/>
      </dsp:nvSpPr>
      <dsp:spPr>
        <a:xfrm>
          <a:off x="4011758" y="1357788"/>
          <a:ext cx="1908282" cy="1810384"/>
        </a:xfrm>
        <a:prstGeom prst="roundRect">
          <a:avLst/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Facilitating the Retrospective</a:t>
          </a:r>
        </a:p>
      </dsp:txBody>
      <dsp:txXfrm>
        <a:off x="4100134" y="1446164"/>
        <a:ext cx="1731530" cy="1633632"/>
      </dsp:txXfrm>
    </dsp:sp>
    <dsp:sp modelId="{A855FCE2-200F-984D-8890-8CA2C79B0F96}">
      <dsp:nvSpPr>
        <dsp:cNvPr id="0" name=""/>
        <dsp:cNvSpPr/>
      </dsp:nvSpPr>
      <dsp:spPr>
        <a:xfrm>
          <a:off x="6015454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Post Retrospective Activities</a:t>
          </a:r>
        </a:p>
      </dsp:txBody>
      <dsp:txXfrm>
        <a:off x="6103830" y="1446164"/>
        <a:ext cx="1731530" cy="1633632"/>
      </dsp:txXfrm>
    </dsp:sp>
    <dsp:sp modelId="{8BDDDD89-B22A-3348-A6CC-D66999BBC8B3}">
      <dsp:nvSpPr>
        <dsp:cNvPr id="0" name=""/>
        <dsp:cNvSpPr/>
      </dsp:nvSpPr>
      <dsp:spPr>
        <a:xfrm>
          <a:off x="8019151" y="1357788"/>
          <a:ext cx="1908282" cy="1810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 &amp; A</a:t>
          </a:r>
        </a:p>
      </dsp:txBody>
      <dsp:txXfrm>
        <a:off x="8107527" y="1446164"/>
        <a:ext cx="1731530" cy="16336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B9978-55D3-4962-BF64-82B67D70003E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0F373-8B54-409A-9FBB-24F617C02EEE}">
      <dsp:nvSpPr>
        <dsp:cNvPr id="0" name=""/>
        <dsp:cNvSpPr/>
      </dsp:nvSpPr>
      <dsp:spPr>
        <a:xfrm>
          <a:off x="440682" y="282782"/>
          <a:ext cx="6865177" cy="56592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Communicate to ScrumMaster their role in keeping the radar and growth items visible during each iteration and retrospectives.</a:t>
          </a:r>
        </a:p>
      </dsp:txBody>
      <dsp:txXfrm>
        <a:off x="440682" y="282782"/>
        <a:ext cx="6865177" cy="565926"/>
      </dsp:txXfrm>
    </dsp:sp>
    <dsp:sp modelId="{02C13181-9EB2-4087-8176-715219B31DF0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24A5C-DCC3-D44A-893C-D110E0315A8A}">
      <dsp:nvSpPr>
        <dsp:cNvPr id="0" name=""/>
        <dsp:cNvSpPr/>
      </dsp:nvSpPr>
      <dsp:spPr>
        <a:xfrm>
          <a:off x="846124" y="1131400"/>
          <a:ext cx="6459651" cy="56592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Ensure all team members have access. </a:t>
          </a:r>
        </a:p>
      </dsp:txBody>
      <dsp:txXfrm>
        <a:off x="846124" y="1131400"/>
        <a:ext cx="6459651" cy="565926"/>
      </dsp:txXfrm>
    </dsp:sp>
    <dsp:sp modelId="{9603B4AE-D047-D747-BAC3-BD427364988A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E2159-62EF-C249-ADEE-DBDE4407489D}">
      <dsp:nvSpPr>
        <dsp:cNvPr id="0" name=""/>
        <dsp:cNvSpPr/>
      </dsp:nvSpPr>
      <dsp:spPr>
        <a:xfrm>
          <a:off x="970520" y="1980018"/>
          <a:ext cx="6335187" cy="56592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 your assessment notes/observations and team maturity rating in the “Edit Assessment” page. </a:t>
          </a:r>
          <a:endParaRPr lang="en-US" sz="1700" kern="1200" dirty="0"/>
        </a:p>
      </dsp:txBody>
      <dsp:txXfrm>
        <a:off x="970520" y="1980018"/>
        <a:ext cx="6335187" cy="565926"/>
      </dsp:txXfrm>
    </dsp:sp>
    <dsp:sp modelId="{B3CF6D90-BBE5-484E-AE5D-62DB7EAA75D8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610DE-7ACE-D142-BD00-E819ED04CF0C}">
      <dsp:nvSpPr>
        <dsp:cNvPr id="0" name=""/>
        <dsp:cNvSpPr/>
      </dsp:nvSpPr>
      <dsp:spPr>
        <a:xfrm>
          <a:off x="846124" y="2828636"/>
          <a:ext cx="6459651" cy="56592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Follow through with making sure organizational growth items are brought to leadership attention.</a:t>
          </a:r>
        </a:p>
      </dsp:txBody>
      <dsp:txXfrm>
        <a:off x="846124" y="2828636"/>
        <a:ext cx="6459651" cy="565926"/>
      </dsp:txXfrm>
    </dsp:sp>
    <dsp:sp modelId="{E4961F61-729F-FD4A-8233-B132CD59515D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8412E-CD44-C24C-B1E2-1C36AF95CDCB}">
      <dsp:nvSpPr>
        <dsp:cNvPr id="0" name=""/>
        <dsp:cNvSpPr/>
      </dsp:nvSpPr>
      <dsp:spPr>
        <a:xfrm>
          <a:off x="440682" y="3677254"/>
          <a:ext cx="6865177" cy="56592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Managers should be debriefed on assessment results and where they can help </a:t>
          </a:r>
        </a:p>
      </dsp:txBody>
      <dsp:txXfrm>
        <a:off x="440682" y="3677254"/>
        <a:ext cx="6865177" cy="565926"/>
      </dsp:txXfrm>
    </dsp:sp>
    <dsp:sp modelId="{B8F087F3-EC88-604B-A4AE-4E5FDA291469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300">
                <a:latin typeface="Calibri" pitchFamily="32" charset="0"/>
                <a:ea typeface="MS 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7894" y="8754110"/>
            <a:ext cx="6387253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ctr">
              <a:buClr>
                <a:srgbClr val="000000"/>
              </a:buClr>
              <a:buSzPct val="100000"/>
              <a:buFont typeface="Times New Roman" pitchFamily="16" charset="0"/>
              <a:buNone/>
              <a:defRPr sz="1100" dirty="0" smtClean="0">
                <a:solidFill>
                  <a:schemeClr val="bg1">
                    <a:lumMod val="50000"/>
                  </a:schemeClr>
                </a:solidFill>
                <a:latin typeface="Calibri" pitchFamily="32" charset="0"/>
                <a:ea typeface="MS Gothic" charset="-128"/>
              </a:defRPr>
            </a:lvl1pPr>
          </a:lstStyle>
          <a:p>
            <a:pPr>
              <a:defRPr/>
            </a:pPr>
            <a:r>
              <a:rPr lang="en-US"/>
              <a:t>Copyright(c) Agile Transformation Inc. | Enabling Business Agility | www.AgilityHealthRadar.com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300" smtClean="0">
                <a:latin typeface="Calibri" pitchFamily="32" charset="0"/>
                <a:ea typeface="MS Gothic" charset="-128"/>
              </a:defRPr>
            </a:lvl1pPr>
          </a:lstStyle>
          <a:p>
            <a:pPr>
              <a:defRPr/>
            </a:pPr>
            <a:fld id="{5527E889-3490-4E46-A74D-E35884690359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811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3158" tIns="46580" rIns="93158" bIns="4658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3037840" cy="468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3158" tIns="46580" rIns="93158" bIns="4658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2970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447675" y="231775"/>
            <a:ext cx="8061325" cy="45354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545253" y="5113021"/>
            <a:ext cx="5997787" cy="34813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691" tIns="47679" rIns="91691" bIns="4767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8828353"/>
            <a:ext cx="3037840" cy="468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3158" tIns="46580" rIns="93158" bIns="4658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dirty="0">
              <a:latin typeface="Calibri" pitchFamily="32" charset="0"/>
              <a:ea typeface="MS Gothic" charset="-128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153575" y="8752656"/>
            <a:ext cx="850336" cy="459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691" tIns="47679" rIns="91691" bIns="47679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 sz="11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fld id="{5A13CB0A-CA01-479F-9E09-3A089EB22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45253" y="4803142"/>
            <a:ext cx="1090507" cy="2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58" tIns="46580" rIns="93158" bIns="465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 b="1" i="1" dirty="0">
                <a:solidFill>
                  <a:schemeClr val="tx1"/>
                </a:solidFill>
                <a:latin typeface="+mn-lt"/>
                <a:ea typeface="MS Gothic" charset="-128"/>
              </a:rPr>
              <a:t>Notes: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288032" y="8752656"/>
            <a:ext cx="5809456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Copyright(c) Agile Transformation Inc. | Enabling Business Agility | www.AgilityHealthRadar.com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000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+mn-lt"/>
        <a:ea typeface="ＭＳ Ｐゴシック" charset="-128"/>
        <a:cs typeface="AR CENA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7800" y="263525"/>
            <a:ext cx="7916863" cy="445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7" name="Google Shape;1727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8" name="Google Shape;1728;p1:notes"/>
          <p:cNvSpPr txBox="1">
            <a:spLocks noGrp="1"/>
          </p:cNvSpPr>
          <p:nvPr>
            <p:ph type="sldNum" idx="12"/>
          </p:nvPr>
        </p:nvSpPr>
        <p:spPr>
          <a:xfrm>
            <a:off x="4329793" y="9425989"/>
            <a:ext cx="3312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5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856" y="8674651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86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0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13CB0A-CA01-479F-9E09-3A089EB2298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65000"/>
                  </a:srgbClr>
                </a:solidFill>
              </a:rPr>
              <a:t>Copyright(c) Agile Transformation Inc. | Enabling Business Agility | www.AgilityHealthRadar.com 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1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Copyright(c) Agile Transformation Inc. | Enabling Business Agility | www.AgilityHealthRadar.com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60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Copyright(c) Agile Transformation Inc. | Enabling Business Agility | www.AgilityHealthRadar.com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A13CB0A-CA01-479F-9E09-3A089EB2298E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Copyright(c) Agile Transformation Inc. | Enabling Business Agility | www.AgilityHealthRadar.com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6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13CB0A-CA01-479F-9E09-3A089EB229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65000"/>
                  </a:srgbClr>
                </a:solidFill>
              </a:rPr>
              <a:t>Copyright(c) Agile Transformation Inc. | Enabling Business Agility | www.AgilityHealthRadar.com 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3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15618" y="4485807"/>
            <a:ext cx="5724938" cy="4249711"/>
          </a:xfrm>
          <a:prstGeom prst="rect">
            <a:avLst/>
          </a:prstGeom>
          <a:noFill/>
          <a:ln>
            <a:noFill/>
          </a:ln>
        </p:spPr>
        <p:txBody>
          <a:bodyPr lIns="94838" tIns="94838" rIns="94838" bIns="94838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000" kern="1200" dirty="0">
                <a:solidFill>
                  <a:srgbClr val="000000"/>
                </a:solidFill>
                <a:effectLst/>
                <a:latin typeface="Comic Sans MS" pitchFamily="66" charset="0"/>
                <a:ea typeface="ＭＳ Ｐゴシック" charset="-128"/>
                <a:cs typeface="ＭＳ Ｐゴシック" charset="-128"/>
              </a:rPr>
              <a:t>. </a:t>
            </a:r>
            <a:endParaRPr lang="en-US" sz="2800" dirty="0">
              <a:effectLst/>
            </a:endParaRPr>
          </a:p>
          <a:p>
            <a:pPr>
              <a:buClr>
                <a:schemeClr val="dk1"/>
              </a:buClr>
              <a:buSzPct val="25000"/>
            </a:pPr>
            <a:endParaRPr sz="25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988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65123" algn="l"/>
                <a:tab pos="1530245" algn="l"/>
                <a:tab pos="2295368" algn="l"/>
                <a:tab pos="3060490" algn="l"/>
              </a:tabLst>
              <a:defRPr/>
            </a:pPr>
            <a:fld id="{5A13CB0A-CA01-479F-9E09-3A089EB2298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65123" algn="l"/>
                  <a:tab pos="1530245" algn="l"/>
                  <a:tab pos="2295368" algn="l"/>
                  <a:tab pos="3060490" algn="l"/>
                </a:tabLst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itchFamily="32" charset="0"/>
                <a:ea typeface="MS Gothic" charset="-128"/>
                <a:cs typeface="+mn-cs"/>
              </a:rPr>
              <a:t>Copyright(c) Agile Transformation Inc. | Building Lean High Performing Teams! | www.AgileTransformation.com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itchFamily="32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05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6075681" y="8829967"/>
            <a:ext cx="93309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80" rIns="93158" bIns="46580" anchor="b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BFA5153C-1C85-4592-A949-7BD57F78012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Gothic" charset="0"/>
                <a:cs typeface="MS Gothic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Gothic" charset="0"/>
              <a:cs typeface="MS Gothic" charset="0"/>
            </a:endParaRPr>
          </a:p>
        </p:txBody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556" tIns="45779" rIns="91556" bIns="45779"/>
          <a:lstStyle/>
          <a:p>
            <a:pPr>
              <a:buFontTx/>
              <a:buChar char="-"/>
              <a:defRPr/>
            </a:pPr>
            <a:endParaRPr lang="en-US" sz="1100" dirty="0">
              <a:ea typeface="+mn-ea"/>
              <a:cs typeface="+mn-cs"/>
            </a:endParaRPr>
          </a:p>
        </p:txBody>
      </p:sp>
      <p:sp>
        <p:nvSpPr>
          <p:cNvPr id="36868" name="Footer Placeholder 3"/>
          <p:cNvSpPr txBox="1">
            <a:spLocks noGrp="1"/>
          </p:cNvSpPr>
          <p:nvPr/>
        </p:nvSpPr>
        <p:spPr bwMode="auto">
          <a:xfrm>
            <a:off x="1635761" y="7514590"/>
            <a:ext cx="389466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80" rIns="93158" bIns="46580" anchor="b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Gothic" charset="0"/>
              <a:cs typeface="MS Gothic" charset="0"/>
            </a:endParaRPr>
          </a:p>
        </p:txBody>
      </p:sp>
      <p:sp>
        <p:nvSpPr>
          <p:cNvPr id="36869" name="Slide Number Placeholder 4"/>
          <p:cNvSpPr txBox="1">
            <a:spLocks noGrp="1"/>
          </p:cNvSpPr>
          <p:nvPr/>
        </p:nvSpPr>
        <p:spPr bwMode="auto">
          <a:xfrm>
            <a:off x="6075681" y="8829967"/>
            <a:ext cx="93309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80" rIns="93158" bIns="46580" anchor="b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0B8D49AE-400E-4C10-A8BB-F9306221C5F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MS Gothic" charset="0"/>
                <a:cs typeface="MS Gothic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Gothic" charset="0"/>
              <a:cs typeface="MS Gothic" charset="0"/>
            </a:endParaRPr>
          </a:p>
        </p:txBody>
      </p:sp>
      <p:sp>
        <p:nvSpPr>
          <p:cNvPr id="368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  <a:ln/>
        </p:spPr>
      </p:sp>
      <p:sp>
        <p:nvSpPr>
          <p:cNvPr id="10" name="Slide Number 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7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29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42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30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</a:p>
        </p:txBody>
      </p:sp>
    </p:spTree>
    <p:extLst>
      <p:ext uri="{BB962C8B-B14F-4D97-AF65-F5344CB8AC3E}">
        <p14:creationId xmlns:p14="http://schemas.microsoft.com/office/powerpoint/2010/main" val="37111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31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</a:p>
        </p:txBody>
      </p:sp>
    </p:spTree>
    <p:extLst>
      <p:ext uri="{BB962C8B-B14F-4D97-AF65-F5344CB8AC3E}">
        <p14:creationId xmlns:p14="http://schemas.microsoft.com/office/powerpoint/2010/main" val="726128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33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23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34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667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35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562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36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38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38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634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65123" algn="l"/>
                <a:tab pos="1530245" algn="l"/>
                <a:tab pos="2295368" algn="l"/>
                <a:tab pos="3060490" algn="l"/>
              </a:tabLst>
              <a:defRPr/>
            </a:pPr>
            <a:fld id="{5A13CB0A-CA01-479F-9E09-3A089EB2298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65123" algn="l"/>
                  <a:tab pos="1530245" algn="l"/>
                  <a:tab pos="2295368" algn="l"/>
                  <a:tab pos="3060490" algn="l"/>
                </a:tabLst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itchFamily="32" charset="0"/>
                <a:ea typeface="MS Gothic" charset="-128"/>
                <a:cs typeface="+mn-cs"/>
              </a:rPr>
              <a:t>Copyright(c) Agile Transformation Inc. | Building Lean High Performing Teams! | www.AgileTransformation.com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itchFamily="32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3ce95dc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4775"/>
            <a:ext cx="7453313" cy="4192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6f3ce95dc3_0_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6f3ce95dc3_0_12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Copyright(c) Agile Transformation Inc. | Building Lean High Performing Teams! | www.AgileTransformation.com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6" name="Google Shape;206;g6f3ce95dc3_0_1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12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3863" y="239713"/>
            <a:ext cx="8324851" cy="468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65123" algn="l"/>
                <a:tab pos="1530245" algn="l"/>
                <a:tab pos="2295368" algn="l"/>
                <a:tab pos="3060490" algn="l"/>
              </a:tabLst>
              <a:defRPr/>
            </a:pPr>
            <a:fld id="{5A13CB0A-CA01-479F-9E09-3A089EB2298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65123" algn="l"/>
                  <a:tab pos="1530245" algn="l"/>
                  <a:tab pos="2295368" algn="l"/>
                  <a:tab pos="3060490" algn="l"/>
                </a:tabLst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itchFamily="32" charset="0"/>
                <a:ea typeface="MS Gothic" charset="-128"/>
                <a:cs typeface="+mn-cs"/>
              </a:rPr>
              <a:t>Copyright(c) Agile Transformation Inc. | Building Lean High Performing Teams! | www.AgileTransformation.com</a:t>
            </a:r>
          </a:p>
        </p:txBody>
      </p:sp>
    </p:spTree>
    <p:extLst>
      <p:ext uri="{BB962C8B-B14F-4D97-AF65-F5344CB8AC3E}">
        <p14:creationId xmlns:p14="http://schemas.microsoft.com/office/powerpoint/2010/main" val="314323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B44CE-04C3-A24A-B26D-34EDF129E0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8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242DB-33EA-40EA-9B4C-5B241A860B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4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856" y="8674650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8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7675" y="231775"/>
            <a:ext cx="8061325" cy="4535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37502" algn="l"/>
                <a:tab pos="1475003" algn="l"/>
                <a:tab pos="2212505" algn="l"/>
                <a:tab pos="2950006" algn="l"/>
              </a:tabLst>
              <a:defRPr/>
            </a:pPr>
            <a:fld id="{5A13CB0A-CA01-479F-9E09-3A089EB2298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37502" algn="l"/>
                  <a:tab pos="1475003" algn="l"/>
                  <a:tab pos="2212505" algn="l"/>
                  <a:tab pos="2950006" algn="l"/>
                </a:tabLst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856" y="8674651"/>
            <a:ext cx="5834139" cy="546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Copyright(c) Agile Transformation Inc. | Enabling Business Agility | www.AgilityHealthRadar.com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13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0C12D-1480-724B-9494-B102EE8A18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620009"/>
            <a:ext cx="4095136" cy="1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7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276605F-9B47-EC47-88A5-B1A45F2E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38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0E6D3-9290-924C-85C7-C45A2E58D9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4C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8B5E1-D11B-BE49-AA6B-0442C8A39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9FBAF-1180-CD4C-B901-2A378CCA9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36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36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 1">
  <p:cSld name="Title Slide - Op 1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1"/>
          <p:cNvPicPr preferRelativeResize="0"/>
          <p:nvPr/>
        </p:nvPicPr>
        <p:blipFill rotWithShape="1">
          <a:blip r:embed="rId2">
            <a:alphaModFix amt="78000"/>
          </a:blip>
          <a:srcRect/>
          <a:stretch/>
        </p:blipFill>
        <p:spPr>
          <a:xfrm>
            <a:off x="0" y="-3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1"/>
          <p:cNvSpPr/>
          <p:nvPr/>
        </p:nvSpPr>
        <p:spPr>
          <a:xfrm>
            <a:off x="3000" y="5139190"/>
            <a:ext cx="12189000" cy="1105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2055354" y="5209314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10" y="-3"/>
            <a:ext cx="3418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0621" y="1514019"/>
            <a:ext cx="8821063" cy="352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5324F-50CE-4B46-A2B3-2DE96B0528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62" y="119463"/>
            <a:ext cx="4588625" cy="12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D3E4F-6118-7142-981B-2AEB5043D1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620009"/>
            <a:ext cx="4095136" cy="1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3CC244-9E0B-2A45-8ACE-64A8A6FB4D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481D20B-BFBD-3B4D-ADCB-65BE9299C9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B017E9-E37A-F44D-991B-44ED0E5601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1" dirty="0">
                <a:latin typeface="Arial" panose="020B0604020202020204" pitchFamily="34" charset="0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09908CC-2DD6-A740-ADFB-0BFBE4A5A9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2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95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62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90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D67975F-D1E6-B54F-989D-B8C520B1A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38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AgillityHealth®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718C3E9-FA2B-AD4A-9C0A-33D3F9A38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3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338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DF725-4BD6-4A4E-8367-D85C7C740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endParaRPr lang="en-US" sz="1600" b="0" dirty="0">
              <a:solidFill>
                <a:schemeClr val="accent5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D9541-CA47-3E49-AF70-9BD60789B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01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3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C0B0B-3F2D-4E46-B06C-339BAE832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9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5B5AB-1F71-3B43-9F26-E409593A1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76200"/>
            <a:ext cx="12268200" cy="71599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CB15D9-B81F-E64F-8920-81698CBB0F01}"/>
              </a:ext>
            </a:extLst>
          </p:cNvPr>
          <p:cNvSpPr/>
          <p:nvPr userDrawn="1"/>
        </p:nvSpPr>
        <p:spPr>
          <a:xfrm>
            <a:off x="0" y="3810000"/>
            <a:ext cx="1226820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4355CB-4B59-B943-880A-354DF7AEBA90}"/>
              </a:ext>
            </a:extLst>
          </p:cNvPr>
          <p:cNvCxnSpPr/>
          <p:nvPr userDrawn="1"/>
        </p:nvCxnSpPr>
        <p:spPr>
          <a:xfrm>
            <a:off x="0" y="5257800"/>
            <a:ext cx="12268200" cy="0"/>
          </a:xfrm>
          <a:prstGeom prst="lin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B84E62-B34B-CE40-9F1B-C15086772D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9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E01617-EF19-DC4E-A132-EB0DE07B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6"/>
            <a:ext cx="10515600" cy="58080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" name="Content Placeholder 63">
            <a:extLst>
              <a:ext uri="{FF2B5EF4-FFF2-40B4-BE49-F238E27FC236}">
                <a16:creationId xmlns:a16="http://schemas.microsoft.com/office/drawing/2014/main" id="{91E61772-AA40-884C-A532-81FB71DB20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03673" y="1158264"/>
            <a:ext cx="2700339" cy="1190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Content Placeholder 63">
            <a:extLst>
              <a:ext uri="{FF2B5EF4-FFF2-40B4-BE49-F238E27FC236}">
                <a16:creationId xmlns:a16="http://schemas.microsoft.com/office/drawing/2014/main" id="{7963C0BC-0A6F-FD4F-AFE7-A6B0185212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40193" y="1158264"/>
            <a:ext cx="2700339" cy="1190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/>
                </a:solidFill>
              </a:defRPr>
            </a:lvl2pPr>
            <a:lvl3pPr marL="914377" indent="0">
              <a:buNone/>
              <a:defRPr sz="2000">
                <a:solidFill>
                  <a:schemeClr val="tx1"/>
                </a:solidFill>
              </a:defRPr>
            </a:lvl3pPr>
            <a:lvl4pPr marL="1371566" indent="0">
              <a:buNone/>
              <a:defRPr sz="2000">
                <a:solidFill>
                  <a:schemeClr val="tx1"/>
                </a:solidFill>
              </a:defRPr>
            </a:lvl4pPr>
            <a:lvl5pPr marL="1828754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51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10286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4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Ligh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84"/>
          <p:cNvSpPr txBox="1"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063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84"/>
          <p:cNvSpPr txBox="1"/>
          <p:nvPr/>
        </p:nvSpPr>
        <p:spPr>
          <a:xfrm>
            <a:off x="4756255" y="6519448"/>
            <a:ext cx="2667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www.agilityhealthradar.com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508754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nview Horizon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16" y="1251057"/>
            <a:ext cx="11216640" cy="4564839"/>
          </a:xfrm>
          <a:prstGeom prst="rect">
            <a:avLst/>
          </a:prstGeom>
        </p:spPr>
        <p:txBody>
          <a:bodyPr>
            <a:normAutofit/>
          </a:bodyPr>
          <a:lstStyle>
            <a:lvl1pPr marL="243829" indent="-243829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US" sz="2667" kern="1200" spc="-4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400" spc="-4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133" spc="-4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216" y="397615"/>
            <a:ext cx="9753600" cy="853440"/>
          </a:xfrm>
          <a:prstGeom prst="rect">
            <a:avLst/>
          </a:prstGeom>
        </p:spPr>
        <p:txBody>
          <a:bodyPr lIns="91440" tIns="91440" rIns="91440" bIns="9144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733" spc="-4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93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1" y="4869873"/>
            <a:ext cx="9903052" cy="921329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B7DBF0-A668-4FF7-A70B-49A211DDC2CF}"/>
              </a:ext>
            </a:extLst>
          </p:cNvPr>
          <p:cNvSpPr/>
          <p:nvPr userDrawn="1"/>
        </p:nvSpPr>
        <p:spPr>
          <a:xfrm>
            <a:off x="1" y="4504554"/>
            <a:ext cx="12189052" cy="166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DBBB32-3E4A-4211-9C88-9948582B8959}"/>
              </a:ext>
            </a:extLst>
          </p:cNvPr>
          <p:cNvGrpSpPr/>
          <p:nvPr userDrawn="1"/>
        </p:nvGrpSpPr>
        <p:grpSpPr>
          <a:xfrm>
            <a:off x="3581402" y="639862"/>
            <a:ext cx="9108919" cy="1461939"/>
            <a:chOff x="4896403" y="1205061"/>
            <a:chExt cx="9108919" cy="14619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971997-AE5C-47DF-B406-DE992C1444BB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7070A6-84BC-42B3-81A6-3A826E057D69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13A805-CD92-445C-941E-0D7F4BE727BC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8C353CF-9FBA-45D6-9259-157F9F6EE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1"/>
            <a:ext cx="3160435" cy="63695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7A0724-ED62-3140-9684-0F13C90D8A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620009"/>
            <a:ext cx="4095136" cy="1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D1477E-52BE-154C-A6F4-ACE2D838D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9" t="3077" b="27692"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43530" y="4198349"/>
            <a:ext cx="12189052" cy="921329"/>
          </a:xfrm>
        </p:spPr>
        <p:txBody>
          <a:bodyPr>
            <a:noAutofit/>
          </a:bodyPr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0BE7F6-A54E-4D9D-8C35-F1F366E631B0}"/>
              </a:ext>
            </a:extLst>
          </p:cNvPr>
          <p:cNvSpPr/>
          <p:nvPr userDrawn="1"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CF2BC2-9F15-40BB-B5F3-11E290963F5B}"/>
              </a:ext>
            </a:extLst>
          </p:cNvPr>
          <p:cNvGrpSpPr/>
          <p:nvPr userDrawn="1"/>
        </p:nvGrpSpPr>
        <p:grpSpPr>
          <a:xfrm>
            <a:off x="3200402" y="1646776"/>
            <a:ext cx="9108919" cy="1461939"/>
            <a:chOff x="4896403" y="1205061"/>
            <a:chExt cx="9108919" cy="14619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2F02F1-43DA-4440-B00C-303B8C40698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A8DCA1-F752-4E7C-8AD1-797CDA264265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041A4B-3FCA-4C3E-889A-05A94DB5CBA7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48254BB-F9EE-45DE-8DDE-227837CE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8886"/>
            <a:ext cx="1310291" cy="13932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CC3DDF-6115-E44E-804D-D0569B4BFB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9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A3261B-DA5D-FF44-90F4-AA102B2538FE}"/>
              </a:ext>
            </a:extLst>
          </p:cNvPr>
          <p:cNvGrpSpPr/>
          <p:nvPr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7BCEF-C16D-544B-9BAB-50C47BCA2F9E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pc="-151" dirty="0">
                  <a:latin typeface="+mj-lt"/>
                </a:rPr>
                <a:t>The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954802-7799-AA44-BC86-08F4770E896E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-151" dirty="0">
                  <a:latin typeface="Arial" panose="020B0604020202020204" pitchFamily="34" charset="0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85BDA-A7F4-0D47-B428-E57C9DED997F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4DFFB36-F9CD-CD45-B053-71DF3926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7CAD45-5A3B-4040-AF10-5F04AE6CB74D}"/>
              </a:ext>
            </a:extLst>
          </p:cNvPr>
          <p:cNvCxnSpPr>
            <a:cxnSpLocks/>
          </p:cNvCxnSpPr>
          <p:nvPr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8C9EB-223D-4443-AF05-DE5A34051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F3512CF-5BEC-40DF-9355-33EC13654ACC}"/>
              </a:ext>
            </a:extLst>
          </p:cNvPr>
          <p:cNvGrpSpPr/>
          <p:nvPr userDrawn="1"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96C863-F6C1-4BE7-9EED-8D65DF570620}"/>
                </a:ext>
              </a:extLst>
            </p:cNvPr>
            <p:cNvSpPr txBox="1"/>
            <p:nvPr userDrawn="1"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The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70F323-F5AC-421A-AA31-7BAF4F371D97}"/>
                </a:ext>
              </a:extLst>
            </p:cNvPr>
            <p:cNvSpPr txBox="1"/>
            <p:nvPr userDrawn="1"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151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world’s leading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5D5A02-0F8A-4666-BF42-8E82134F6D0C}"/>
                </a:ext>
              </a:extLst>
            </p:cNvPr>
            <p:cNvSpPr txBox="1"/>
            <p:nvPr userDrawn="1"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Agile measurement &amp; growth platform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7F2290F-CB67-4311-9AE1-931E87AD1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11981"/>
            <a:ext cx="1310291" cy="139322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7F469-6F39-4026-9918-6FD98F316DD8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0649E4E-2431-074E-BECF-01A0C1FBB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1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AC0570C-4CF2-884F-8E90-AF0FB92676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4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95C659-BBEA-9541-BF61-7287FB838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954802-7799-AA44-BC86-08F4770E896E}"/>
              </a:ext>
            </a:extLst>
          </p:cNvPr>
          <p:cNvSpPr txBox="1"/>
          <p:nvPr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1" dirty="0">
                <a:latin typeface="Arial" panose="020B0604020202020204" pitchFamily="34" charset="0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85BDA-A7F4-0D47-B428-E57C9DED997F}"/>
              </a:ext>
            </a:extLst>
          </p:cNvPr>
          <p:cNvSpPr txBox="1"/>
          <p:nvPr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748A-A5DF-9F40-B111-B4BC8166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4F25599-1872-BC4E-9C07-8C841B7F9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78444"/>
            <a:ext cx="8686800" cy="921329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E57875-8662-024B-A1D9-584AEE66A426}"/>
              </a:ext>
            </a:extLst>
          </p:cNvPr>
          <p:cNvCxnSpPr>
            <a:cxnSpLocks/>
          </p:cNvCxnSpPr>
          <p:nvPr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6CB261-0CDC-4AE7-944B-BD4837B24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t="10730" r="8521" b="36195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09AB82-9139-4AB1-98FE-B2AD8C6C737D}"/>
              </a:ext>
            </a:extLst>
          </p:cNvPr>
          <p:cNvSpPr txBox="1"/>
          <p:nvPr userDrawn="1"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1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Accelerating Your Enterprise Business Agility Journey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0DECD-C72C-4AEC-B5F0-4D42C89E75D5}"/>
              </a:ext>
            </a:extLst>
          </p:cNvPr>
          <p:cNvSpPr txBox="1"/>
          <p:nvPr userDrawn="1"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strategy and measuring what matters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356F1-0B08-480B-B335-706370418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7" y="1818875"/>
            <a:ext cx="1310291" cy="139322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F6462E-966E-4B05-A265-328F9D415AEE}"/>
              </a:ext>
            </a:extLst>
          </p:cNvPr>
          <p:cNvCxnSpPr>
            <a:cxnSpLocks/>
          </p:cNvCxnSpPr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5091FB7-83A6-7B41-B680-76C879C00C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0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30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94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9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7CAA25F-51CD-4177-A1D9-4C8C0070D34F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A5CB58-BE02-466E-9EA3-83DAE06CE570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DFC6D19-CFCF-B140-9C99-673D8DC02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926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8500"/>
              </a:lnSpc>
              <a:defRPr sz="7800" b="0" i="0">
                <a:solidFill>
                  <a:schemeClr val="accent2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C01A-9520-544E-8BB4-04DD0AD8B824}"/>
              </a:ext>
            </a:extLst>
          </p:cNvPr>
          <p:cNvSpPr/>
          <p:nvPr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D9C2A-F56A-984A-9096-955D4BF0E923}"/>
              </a:ext>
            </a:extLst>
          </p:cNvPr>
          <p:cNvCxnSpPr/>
          <p:nvPr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03A21F1-DC0D-4679-B534-C68279DE7848}"/>
              </a:ext>
            </a:extLst>
          </p:cNvPr>
          <p:cNvSpPr/>
          <p:nvPr userDrawn="1"/>
        </p:nvSpPr>
        <p:spPr>
          <a:xfrm>
            <a:off x="4038600" y="6440677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8D02CF-5942-4E39-81FE-2003CE24EFC1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C5EB73-3C9A-7D4E-B6A8-089E19ECC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0"/>
            <a:ext cx="11277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11277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314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ight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CC94BB-D688-0947-8012-050CE7C5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DF9EC3-5784-7B46-98BA-CD7F0FE72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0435" y="2827017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44315-94DA-DC44-85CA-22C4F7ABF9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2923C-B9CC-47EF-AEDF-56D49B2B3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6" t="10938" r="7528" b="37586"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45F03-27D8-463E-BCCB-048E40189D62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E2EBF3-81AC-4D1C-B900-357ADCDC8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76C73F-9861-F849-B75B-DB8461C712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2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Grey Rad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endParaRPr lang="en-US" sz="1600" b="0" dirty="0">
              <a:solidFill>
                <a:schemeClr val="accent5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926E9-9093-154F-8F82-8F962D8DFBDF}"/>
              </a:ext>
            </a:extLst>
          </p:cNvPr>
          <p:cNvSpPr/>
          <p:nvPr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8D3B2-FE07-9C49-BE4F-C775FBEBD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599" y="3063318"/>
            <a:ext cx="8686800" cy="921329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63CE-1876-3B4C-A940-8F0E9BC3C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5F10BD-76C6-4D83-B218-8440EA05B0CB}"/>
              </a:ext>
            </a:extLst>
          </p:cNvPr>
          <p:cNvSpPr/>
          <p:nvPr userDrawn="1"/>
        </p:nvSpPr>
        <p:spPr bwMode="auto">
          <a:xfrm rot="162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4C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D69C2-5C8E-4CC1-927E-C0EC8EA7F9A6}"/>
              </a:ext>
            </a:extLst>
          </p:cNvPr>
          <p:cNvSpPr/>
          <p:nvPr userDrawn="1"/>
        </p:nvSpPr>
        <p:spPr>
          <a:xfrm>
            <a:off x="381000" y="6451684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49A634-9EC2-4AF3-BFAD-0042D0A08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39" t="-1936" r="1" b="-4521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203345-B520-A947-96F9-946D7542A6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96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310C49-F56E-6748-AB2E-0ED443C8CE30}"/>
              </a:ext>
            </a:extLst>
          </p:cNvPr>
          <p:cNvSpPr/>
          <p:nvPr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91A4FF-88A1-4F33-8707-5BE11CD7060A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AgilityHealth® | Confidential &amp; Proprietary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1E549D-9971-4F40-AD57-3040B43B7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0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7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">
  <p:cSld name="Title Slide - Op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3008025" y="1552000"/>
            <a:ext cx="81645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title" idx="2"/>
          </p:nvPr>
        </p:nvSpPr>
        <p:spPr>
          <a:xfrm>
            <a:off x="2069100" y="4908050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D060E-2D32-4644-9660-5DB8841E2E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793032"/>
            <a:ext cx="4095136" cy="1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 1">
  <p:cSld name="Title Slide - Op 1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2069100" y="4908050"/>
            <a:ext cx="10046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3505200" y="960975"/>
            <a:ext cx="8789300" cy="1461918"/>
            <a:chOff x="4896401" y="1205061"/>
            <a:chExt cx="8789300" cy="1461918"/>
          </a:xfrm>
        </p:grpSpPr>
        <p:sp>
          <p:nvSpPr>
            <p:cNvPr id="44" name="Google Shape;44;p3"/>
            <p:cNvSpPr txBox="1"/>
            <p:nvPr/>
          </p:nvSpPr>
          <p:spPr>
            <a:xfrm>
              <a:off x="4896401" y="1601161"/>
              <a:ext cx="994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4000"/>
                <a:buFont typeface="Calibri"/>
                <a:buNone/>
              </a:pPr>
              <a:r>
                <a:rPr lang="en-US" sz="4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 txBox="1"/>
            <p:nvPr/>
          </p:nvSpPr>
          <p:spPr>
            <a:xfrm>
              <a:off x="5779201" y="1205061"/>
              <a:ext cx="79065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7200"/>
                <a:buFont typeface="Arial"/>
                <a:buNone/>
              </a:pPr>
              <a:r>
                <a:rPr lang="en-US" sz="7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world’s leading</a:t>
              </a:r>
              <a:endParaRPr sz="7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5334000" y="2143779"/>
              <a:ext cx="835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2800"/>
                <a:buFont typeface="Arial"/>
                <a:buNone/>
              </a:pPr>
              <a:r>
                <a:rPr lang="en-US" sz="28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Agile measurement &amp; growth platform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92B0340-7B5B-304E-B905-9C931FE157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793032"/>
            <a:ext cx="4095136" cy="1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9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548640" y="1408177"/>
            <a:ext cx="11235000" cy="4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521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884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ight Grey Radar">
  <p:cSld name="1_Light Grey Radar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38028"/>
            <a:ext cx="12192001" cy="509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255833"/>
            <a:ext cx="3160435" cy="636957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3321600" y="2599000"/>
            <a:ext cx="8413200" cy="156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 sz="6000"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 sz="6000"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 sz="6000"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 sz="6000"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 sz="6000"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 sz="6000"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 sz="6000"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9BF25-74E8-C74F-B56B-B7036239A0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8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2">
  <p:cSld name="Title Slide - Op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-20290" y="3673456"/>
            <a:ext cx="12189052" cy="19711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888886"/>
            <a:ext cx="1310291" cy="139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888886"/>
            <a:ext cx="1310291" cy="1393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8"/>
          <p:cNvGrpSpPr/>
          <p:nvPr/>
        </p:nvGrpSpPr>
        <p:grpSpPr>
          <a:xfrm>
            <a:off x="3200400" y="1646776"/>
            <a:ext cx="8789339" cy="1461939"/>
            <a:chOff x="4896401" y="1205061"/>
            <a:chExt cx="8789339" cy="1461938"/>
          </a:xfrm>
        </p:grpSpPr>
        <p:sp>
          <p:nvSpPr>
            <p:cNvPr id="72" name="Google Shape;72;p8"/>
            <p:cNvSpPr txBox="1"/>
            <p:nvPr/>
          </p:nvSpPr>
          <p:spPr>
            <a:xfrm>
              <a:off x="4896401" y="1601161"/>
              <a:ext cx="994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4000"/>
                <a:buFont typeface="Calibri"/>
                <a:buNone/>
              </a:pPr>
              <a:r>
                <a:rPr lang="en-US" sz="4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 txBox="1"/>
            <p:nvPr/>
          </p:nvSpPr>
          <p:spPr>
            <a:xfrm>
              <a:off x="5779201" y="1205061"/>
              <a:ext cx="79065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7200"/>
                <a:buFont typeface="Arial"/>
                <a:buNone/>
              </a:pPr>
              <a:r>
                <a:rPr lang="en-US" sz="7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world’s leading</a:t>
              </a:r>
              <a:endParaRPr sz="7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 txBox="1"/>
            <p:nvPr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2800"/>
                <a:buFont typeface="Arial"/>
                <a:buNone/>
              </a:pPr>
              <a:r>
                <a:rPr lang="en-US" sz="28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Agile measurement &amp; growth platform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-43525" y="4192475"/>
            <a:ext cx="12235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FB042-B4B9-3C43-9C93-E67679E2F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2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3">
  <p:cSld name="Title Slide - Op 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9"/>
          <p:cNvGrpSpPr/>
          <p:nvPr/>
        </p:nvGrpSpPr>
        <p:grpSpPr>
          <a:xfrm>
            <a:off x="2895602" y="1869872"/>
            <a:ext cx="9108919" cy="1461939"/>
            <a:chOff x="4896403" y="1205061"/>
            <a:chExt cx="9108919" cy="1461938"/>
          </a:xfrm>
        </p:grpSpPr>
        <p:sp>
          <p:nvSpPr>
            <p:cNvPr id="80" name="Google Shape;80;p9"/>
            <p:cNvSpPr txBox="1"/>
            <p:nvPr/>
          </p:nvSpPr>
          <p:spPr>
            <a:xfrm>
              <a:off x="4896403" y="1601159"/>
              <a:ext cx="8944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5653582" y="1205061"/>
              <a:ext cx="8351740" cy="120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world’s leading</a:t>
              </a:r>
              <a:endParaRPr/>
            </a:p>
          </p:txBody>
        </p:sp>
        <p:sp>
          <p:nvSpPr>
            <p:cNvPr id="82" name="Google Shape;82;p9"/>
            <p:cNvSpPr txBox="1"/>
            <p:nvPr/>
          </p:nvSpPr>
          <p:spPr>
            <a:xfrm>
              <a:off x="5334000" y="2143779"/>
              <a:ext cx="8351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Agile measurement &amp; growth platform</a:t>
              </a:r>
              <a:endParaRPr/>
            </a:p>
          </p:txBody>
        </p:sp>
      </p:grpSp>
      <p:pic>
        <p:nvPicPr>
          <p:cNvPr id="83" name="Google Shape;83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2111981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9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9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525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2111981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9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0" name="Google Shape;90;p9"/>
          <p:cNvGrpSpPr/>
          <p:nvPr/>
        </p:nvGrpSpPr>
        <p:grpSpPr>
          <a:xfrm>
            <a:off x="2895600" y="1875375"/>
            <a:ext cx="8789300" cy="1461918"/>
            <a:chOff x="4896401" y="1205061"/>
            <a:chExt cx="8789300" cy="1461918"/>
          </a:xfrm>
        </p:grpSpPr>
        <p:sp>
          <p:nvSpPr>
            <p:cNvPr id="91" name="Google Shape;91;p9"/>
            <p:cNvSpPr txBox="1"/>
            <p:nvPr/>
          </p:nvSpPr>
          <p:spPr>
            <a:xfrm>
              <a:off x="4896401" y="1601161"/>
              <a:ext cx="994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4000"/>
                <a:buFont typeface="Calibri"/>
                <a:buNone/>
              </a:pPr>
              <a:r>
                <a:rPr lang="en-US" sz="40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 txBox="1"/>
            <p:nvPr/>
          </p:nvSpPr>
          <p:spPr>
            <a:xfrm>
              <a:off x="5779201" y="1205061"/>
              <a:ext cx="79065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7200"/>
                <a:buFont typeface="Arial"/>
                <a:buNone/>
              </a:pPr>
              <a:r>
                <a:rPr lang="en-US" sz="7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world’s leading</a:t>
              </a:r>
              <a:endParaRPr sz="7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5334000" y="2143779"/>
              <a:ext cx="835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2800"/>
                <a:buFont typeface="Arial"/>
                <a:buNone/>
              </a:pPr>
              <a:r>
                <a:rPr lang="en-US" sz="28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Agile measurement &amp; growth platform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4" name="Google Shape;9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3" y="5229225"/>
            <a:ext cx="1174432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537600" y="5424475"/>
            <a:ext cx="87894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415439-822D-BC4A-82F0-900FC8F61D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19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- Op 3">
  <p:cSld name="1_Title Slide - Op 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Accelerating Your Enterprise Business Agility Journey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2895601" y="3300314"/>
            <a:ext cx="83517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 strategy and measuring what matters</a:t>
            </a:r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97" y="1818875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0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10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0"/>
          <p:cNvSpPr txBox="1"/>
          <p:nvPr/>
        </p:nvSpPr>
        <p:spPr>
          <a:xfrm>
            <a:off x="2362201" y="1730655"/>
            <a:ext cx="8351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Accelerating Your Enterprise Business Agility Journey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3017600" y="3300325"/>
            <a:ext cx="747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through strategy and measuring what matters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97" y="1818875"/>
            <a:ext cx="1310291" cy="1393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0"/>
          <p:cNvCxnSpPr/>
          <p:nvPr/>
        </p:nvCxnSpPr>
        <p:spPr>
          <a:xfrm>
            <a:off x="0" y="5257800"/>
            <a:ext cx="12192000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3" y="5229225"/>
            <a:ext cx="1174432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537600" y="5424475"/>
            <a:ext cx="87894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A69D42-EFFD-4C4E-8E3A-ECB4BF9A6B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2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440"/>
            <a:ext cx="54102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37440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03BAB-DA71-5445-80D4-9E4C5BE6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747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457200" y="1837440"/>
            <a:ext cx="5410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2"/>
          </p:nvPr>
        </p:nvSpPr>
        <p:spPr>
          <a:xfrm>
            <a:off x="6477000" y="183744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8933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Logo Top Right">
  <p:cSld name="Title - Logo Top Right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548648" y="250250"/>
            <a:ext cx="901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63" y="914400"/>
            <a:ext cx="1174432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2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1FF8F-17C6-6F4C-9E6C-017AF7DA2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0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>
  <p:cSld name="Caselet (4 Stats)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682337" y="3934623"/>
            <a:ext cx="53826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"/>
          </p:nvPr>
        </p:nvSpPr>
        <p:spPr>
          <a:xfrm>
            <a:off x="489600" y="1046400"/>
            <a:ext cx="11199900" cy="65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3"/>
          </p:nvPr>
        </p:nvSpPr>
        <p:spPr>
          <a:xfrm>
            <a:off x="617600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1449599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5"/>
          </p:nvPr>
        </p:nvSpPr>
        <p:spPr>
          <a:xfrm>
            <a:off x="3486933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4318932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7"/>
          </p:nvPr>
        </p:nvSpPr>
        <p:spPr>
          <a:xfrm>
            <a:off x="6356267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7188266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9"/>
          </p:nvPr>
        </p:nvSpPr>
        <p:spPr>
          <a:xfrm>
            <a:off x="9225600" y="192700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3"/>
          </p:nvPr>
        </p:nvSpPr>
        <p:spPr>
          <a:xfrm>
            <a:off x="10057599" y="1927000"/>
            <a:ext cx="16002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4"/>
          </p:nvPr>
        </p:nvSpPr>
        <p:spPr>
          <a:xfrm>
            <a:off x="6314337" y="3934623"/>
            <a:ext cx="53826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5"/>
          </p:nvPr>
        </p:nvSpPr>
        <p:spPr>
          <a:xfrm>
            <a:off x="617600" y="3095000"/>
            <a:ext cx="5040000" cy="685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6"/>
          </p:nvPr>
        </p:nvSpPr>
        <p:spPr>
          <a:xfrm>
            <a:off x="6356330" y="3095000"/>
            <a:ext cx="5301600" cy="685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732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 TItle">
  <p:cSld name="Question TItle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472191" y="1165423"/>
            <a:ext cx="11235128" cy="452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897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800"/>
              <a:buFont typeface="Calibri"/>
              <a:buNone/>
              <a:defRPr sz="7800" b="0" i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0" name="Google Shape;140;p14"/>
          <p:cNvCxnSpPr/>
          <p:nvPr/>
        </p:nvCxnSpPr>
        <p:spPr>
          <a:xfrm>
            <a:off x="472189" y="914400"/>
            <a:ext cx="11719811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472189" y="914400"/>
            <a:ext cx="11719811" cy="0"/>
          </a:xfrm>
          <a:prstGeom prst="straightConnector1">
            <a:avLst/>
          </a:prstGeom>
          <a:noFill/>
          <a:ln w="25400" cap="flat" cmpd="sng">
            <a:solidFill>
              <a:srgbClr val="F3FCF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14"/>
          <p:cNvSpPr/>
          <p:nvPr/>
        </p:nvSpPr>
        <p:spPr>
          <a:xfrm>
            <a:off x="403860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67C13-F2E5-9E43-BBA6-3BF43DBED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4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Section Slide" type="secHead">
  <p:cSld name="Simple Section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548640" y="1709740"/>
            <a:ext cx="11277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1"/>
          </p:nvPr>
        </p:nvSpPr>
        <p:spPr>
          <a:xfrm>
            <a:off x="548640" y="4752000"/>
            <a:ext cx="11274600" cy="10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7A7A7A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655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ark Grey Radar">
  <p:cSld name="1_Dark Grey Radar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 rot="-54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121900" tIns="60950" rIns="121900" bIns="6095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644C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 rot="-5400000">
            <a:off x="3546347" y="-2767587"/>
            <a:ext cx="5099304" cy="121920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121900" tIns="60950" rIns="121900" bIns="609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6" b="-4520"/>
          <a:stretch/>
        </p:blipFill>
        <p:spPr>
          <a:xfrm>
            <a:off x="0" y="-2979643"/>
            <a:ext cx="3160435" cy="636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2137600" y="2716800"/>
            <a:ext cx="9440100" cy="152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36FA5F-1E04-0443-8FB4-F01882B3D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21288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0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EB00F-CAFB-9544-B51B-7D4A5EE76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6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58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 1 2">
  <p:cSld name="Title Slide - Op 1 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29" y="0"/>
            <a:ext cx="122355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/>
          <p:nvPr/>
        </p:nvSpPr>
        <p:spPr>
          <a:xfrm>
            <a:off x="1" y="4504554"/>
            <a:ext cx="12189000" cy="166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2286001" y="4869873"/>
            <a:ext cx="99030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7" name="Google Shape;177;p20"/>
          <p:cNvGrpSpPr/>
          <p:nvPr/>
        </p:nvGrpSpPr>
        <p:grpSpPr>
          <a:xfrm>
            <a:off x="3359696" y="639861"/>
            <a:ext cx="9330585" cy="1461918"/>
            <a:chOff x="4674697" y="1205061"/>
            <a:chExt cx="9330585" cy="1461918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4674697" y="1604980"/>
              <a:ext cx="1017409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4000"/>
                <a:buFont typeface="Calibri"/>
                <a:buNone/>
              </a:pPr>
              <a:r>
                <a:rPr lang="en-US" sz="4000" b="0" i="0" u="none" strike="noStrike" cap="none" dirty="0">
                  <a:solidFill>
                    <a:srgbClr val="58595B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653582" y="1205061"/>
              <a:ext cx="83517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7200"/>
                <a:buFont typeface="Arial"/>
                <a:buNone/>
              </a:pPr>
              <a:r>
                <a:rPr lang="en-US" sz="7200" b="1" i="0" u="none" strike="noStrike" cap="none">
                  <a:solidFill>
                    <a:srgbClr val="58595B"/>
                  </a:solidFill>
                  <a:latin typeface="Arial"/>
                  <a:ea typeface="Arial"/>
                  <a:cs typeface="Arial"/>
                  <a:sym typeface="Arial"/>
                </a:rPr>
                <a:t>world’s leading</a:t>
              </a:r>
              <a:endParaRPr/>
            </a:p>
          </p:txBody>
        </p:sp>
        <p:sp>
          <p:nvSpPr>
            <p:cNvPr id="180" name="Google Shape;180;p20"/>
            <p:cNvSpPr txBox="1"/>
            <p:nvPr/>
          </p:nvSpPr>
          <p:spPr>
            <a:xfrm>
              <a:off x="5334000" y="2143779"/>
              <a:ext cx="835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58595B"/>
                  </a:solidFill>
                  <a:latin typeface="Arial"/>
                  <a:ea typeface="Arial"/>
                  <a:cs typeface="Arial"/>
                  <a:sym typeface="Arial"/>
                </a:rPr>
                <a:t>Agile measurement &amp; growth platform</a:t>
              </a:r>
              <a:endParaRPr/>
            </a:p>
          </p:txBody>
        </p:sp>
      </p:grpSp>
      <p:pic>
        <p:nvPicPr>
          <p:cNvPr id="181" name="Google Shape;18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7" b="-4524"/>
          <a:stretch/>
        </p:blipFill>
        <p:spPr>
          <a:xfrm>
            <a:off x="0" y="1"/>
            <a:ext cx="3160436" cy="63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F05E1-909E-C640-B64C-1605EB9CD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793032"/>
            <a:ext cx="4095136" cy="1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8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838200" y="323086"/>
            <a:ext cx="10515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2603673" y="115826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2"/>
          </p:nvPr>
        </p:nvSpPr>
        <p:spPr>
          <a:xfrm>
            <a:off x="6940193" y="115826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07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380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4965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with Footer">
  <p:cSld name="Blank with Footer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76200"/>
            <a:ext cx="12268200" cy="7159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7"/>
          <p:cNvSpPr/>
          <p:nvPr/>
        </p:nvSpPr>
        <p:spPr>
          <a:xfrm>
            <a:off x="0" y="3810000"/>
            <a:ext cx="12268199" cy="14264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34;p67"/>
          <p:cNvCxnSpPr/>
          <p:nvPr/>
        </p:nvCxnSpPr>
        <p:spPr>
          <a:xfrm>
            <a:off x="0" y="5257800"/>
            <a:ext cx="12268199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1DDE6AA-3A7F-9540-A861-0A11BC477D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498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FF8A-ABDB-D148-AAE4-55A85750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654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699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Calibri Regular"/>
              </a:defRPr>
            </a:lvl1pPr>
            <a:lvl2pPr>
              <a:defRPr b="0" i="0">
                <a:latin typeface="Calibri Regular"/>
              </a:defRPr>
            </a:lvl2pPr>
            <a:lvl3pPr>
              <a:defRPr b="0" i="0">
                <a:latin typeface="Calibri Regular"/>
              </a:defRPr>
            </a:lvl3pPr>
            <a:lvl4pPr>
              <a:defRPr b="0" i="0">
                <a:latin typeface="Calibri Regular"/>
              </a:defRPr>
            </a:lvl4pPr>
            <a:lvl5pPr>
              <a:defRPr b="0" i="0">
                <a:latin typeface="Calibri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78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Logo Top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C39936-2CCF-CA4F-85AE-E542AD107420}"/>
              </a:ext>
            </a:extLst>
          </p:cNvPr>
          <p:cNvSpPr/>
          <p:nvPr userDrawn="1"/>
        </p:nvSpPr>
        <p:spPr>
          <a:xfrm>
            <a:off x="381000" y="6400800"/>
            <a:ext cx="76200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| Confidential &amp; Proprietary</a:t>
            </a:r>
          </a:p>
        </p:txBody>
      </p:sp>
      <p:sp>
        <p:nvSpPr>
          <p:cNvPr id="8" name="Title Placeholder 3">
            <a:extLst>
              <a:ext uri="{FF2B5EF4-FFF2-40B4-BE49-F238E27FC236}">
                <a16:creationId xmlns:a16="http://schemas.microsoft.com/office/drawing/2014/main" id="{230551A1-C79C-7B41-BCEC-18962BB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83C12A-BDEE-1A42-88B5-3B677A174D29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>
                    <a:lumMod val="20000"/>
                    <a:lumOff val="80000"/>
                  </a:schemeClr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992E9E4-E82F-374F-9D5B-196D84F6C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3" y="199167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7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let (4 Stats)" preserve="1">
  <p:cSld name="Caselet (4 Stats)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5"/>
          <p:cNvSpPr txBox="1">
            <a:spLocks noGrp="1"/>
          </p:cNvSpPr>
          <p:nvPr>
            <p:ph type="body" idx="14"/>
          </p:nvPr>
        </p:nvSpPr>
        <p:spPr>
          <a:xfrm>
            <a:off x="682337" y="1064830"/>
            <a:ext cx="10896168" cy="8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marR="0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9" name="Google Shape;769;p105"/>
          <p:cNvSpPr>
            <a:spLocks noGrp="1"/>
          </p:cNvSpPr>
          <p:nvPr>
            <p:ph type="body" idx="1"/>
          </p:nvPr>
        </p:nvSpPr>
        <p:spPr>
          <a:xfrm>
            <a:off x="682337" y="3309726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0" name="Google Shape;770;p105"/>
          <p:cNvSpPr txBox="1">
            <a:spLocks noGrp="1"/>
          </p:cNvSpPr>
          <p:nvPr>
            <p:ph type="title"/>
          </p:nvPr>
        </p:nvSpPr>
        <p:spPr>
          <a:xfrm>
            <a:off x="472191" y="250249"/>
            <a:ext cx="11235128" cy="5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1" name="Google Shape;771;p105"/>
          <p:cNvSpPr>
            <a:spLocks noGrp="1"/>
          </p:cNvSpPr>
          <p:nvPr>
            <p:ph type="body" idx="2"/>
          </p:nvPr>
        </p:nvSpPr>
        <p:spPr>
          <a:xfrm>
            <a:off x="6197411" y="3314203"/>
            <a:ext cx="5382491" cy="501612"/>
          </a:xfrm>
          <a:prstGeom prst="roundRect">
            <a:avLst>
              <a:gd name="adj" fmla="val 86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73" name="Google Shape;773;p105"/>
          <p:cNvSpPr txBox="1">
            <a:spLocks noGrp="1"/>
          </p:cNvSpPr>
          <p:nvPr>
            <p:ph type="body" idx="3"/>
          </p:nvPr>
        </p:nvSpPr>
        <p:spPr>
          <a:xfrm>
            <a:off x="142601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05"/>
          <p:cNvSpPr txBox="1">
            <a:spLocks noGrp="1"/>
          </p:cNvSpPr>
          <p:nvPr>
            <p:ph type="body" idx="4"/>
          </p:nvPr>
        </p:nvSpPr>
        <p:spPr>
          <a:xfrm>
            <a:off x="4273383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5"/>
          <p:cNvSpPr txBox="1">
            <a:spLocks noGrp="1"/>
          </p:cNvSpPr>
          <p:nvPr>
            <p:ph type="body" idx="5"/>
          </p:nvPr>
        </p:nvSpPr>
        <p:spPr>
          <a:xfrm>
            <a:off x="7132331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5"/>
          <p:cNvSpPr txBox="1">
            <a:spLocks noGrp="1"/>
          </p:cNvSpPr>
          <p:nvPr>
            <p:ph type="body" idx="6"/>
          </p:nvPr>
        </p:nvSpPr>
        <p:spPr>
          <a:xfrm>
            <a:off x="9987417" y="2260079"/>
            <a:ext cx="16002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"/>
              <a:buNone/>
              <a:defRPr sz="20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05"/>
          <p:cNvSpPr txBox="1">
            <a:spLocks noGrp="1"/>
          </p:cNvSpPr>
          <p:nvPr>
            <p:ph type="body" idx="7"/>
          </p:nvPr>
        </p:nvSpPr>
        <p:spPr>
          <a:xfrm>
            <a:off x="682336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8" name="Google Shape;778;p105"/>
          <p:cNvSpPr txBox="1">
            <a:spLocks noGrp="1"/>
          </p:cNvSpPr>
          <p:nvPr>
            <p:ph type="body" idx="8"/>
          </p:nvPr>
        </p:nvSpPr>
        <p:spPr>
          <a:xfrm>
            <a:off x="352392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5"/>
          <p:cNvSpPr txBox="1">
            <a:spLocks noGrp="1"/>
          </p:cNvSpPr>
          <p:nvPr>
            <p:ph type="body" idx="9"/>
          </p:nvPr>
        </p:nvSpPr>
        <p:spPr>
          <a:xfrm>
            <a:off x="6394443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05"/>
          <p:cNvSpPr txBox="1">
            <a:spLocks noGrp="1"/>
          </p:cNvSpPr>
          <p:nvPr>
            <p:ph type="body" idx="13"/>
          </p:nvPr>
        </p:nvSpPr>
        <p:spPr>
          <a:xfrm>
            <a:off x="9230241" y="2258301"/>
            <a:ext cx="685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189" lvl="0" indent="-22859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05"/>
          <p:cNvSpPr txBox="1">
            <a:spLocks noGrp="1"/>
          </p:cNvSpPr>
          <p:nvPr>
            <p:ph type="body" idx="15"/>
          </p:nvPr>
        </p:nvSpPr>
        <p:spPr>
          <a:xfrm>
            <a:off x="682337" y="3934623"/>
            <a:ext cx="5382491" cy="2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566" lvl="2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754" lvl="3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5943" lvl="4" indent="-3301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4" name="Google Shape;784;p105"/>
          <p:cNvSpPr txBox="1">
            <a:spLocks noGrp="1"/>
          </p:cNvSpPr>
          <p:nvPr>
            <p:ph type="body" idx="16"/>
          </p:nvPr>
        </p:nvSpPr>
        <p:spPr>
          <a:xfrm>
            <a:off x="6196014" y="3934623"/>
            <a:ext cx="5387521" cy="225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301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377" lvl="1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566" lvl="2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4FAD104-F412-404D-ADDC-002280F4EAC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71" r:id="rId1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AgilityHealth®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5A5B610-1C56-E945-A121-F6F1CCAF174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  <p:sldLayoutId id="2147484226" r:id="rId17"/>
    <p:sldLayoutId id="2147484227" r:id="rId18"/>
    <p:sldLayoutId id="2147484229" r:id="rId19"/>
    <p:sldLayoutId id="2147484230" r:id="rId2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91" y="1408177"/>
            <a:ext cx="11235128" cy="478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2191" y="250249"/>
            <a:ext cx="112351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AEF0F-D4C7-2A49-8E98-497E548B9CCF}"/>
              </a:ext>
            </a:extLst>
          </p:cNvPr>
          <p:cNvSpPr/>
          <p:nvPr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lang="de-DE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lang="en-US" sz="1051" b="0" i="0" baseline="0" dirty="0" err="1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lang="en-US" sz="1051" b="0" i="0" baseline="0" dirty="0">
                <a:solidFill>
                  <a:schemeClr val="bg2">
                    <a:lumMod val="50000"/>
                  </a:schemeClr>
                </a:solidFill>
                <a:latin typeface="Calibri Regular"/>
                <a:ea typeface="Myriad Pro" charset="0"/>
                <a:cs typeface="Myriad Pro" charset="0"/>
              </a:rPr>
              <a:t>®  | Confidential &amp; Proprietary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8B396F-B502-9B4D-99BC-8C3B48646A35}"/>
              </a:ext>
            </a:extLst>
          </p:cNvPr>
          <p:cNvCxnSpPr/>
          <p:nvPr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E68CE65-1799-48A5-8AE4-DE71F2860F98}"/>
              </a:ext>
            </a:extLst>
          </p:cNvPr>
          <p:cNvSpPr/>
          <p:nvPr userDrawn="1"/>
        </p:nvSpPr>
        <p:spPr>
          <a:xfrm>
            <a:off x="381000" y="6400801"/>
            <a:ext cx="4114800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Copyright</a:t>
            </a:r>
            <a:r>
              <a:rPr kumimoji="0" lang="de-DE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©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 </a:t>
            </a:r>
            <a:r>
              <a:rPr kumimoji="0" 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AgilityHealth</a:t>
            </a: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Calibri Regular"/>
                <a:ea typeface="Myriad Pro" charset="0"/>
                <a:cs typeface="Myriad Pro" charset="0"/>
              </a:rPr>
              <a:t>®  | Confidential &amp; Proprietary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F0387B-666E-4120-95D7-194E3223C677}"/>
              </a:ext>
            </a:extLst>
          </p:cNvPr>
          <p:cNvCxnSpPr/>
          <p:nvPr userDrawn="1"/>
        </p:nvCxnSpPr>
        <p:spPr>
          <a:xfrm>
            <a:off x="472189" y="914400"/>
            <a:ext cx="1171981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8500">
                  <a:schemeClr val="accent3"/>
                </a:gs>
                <a:gs pos="57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8F7A580-DC03-794F-87E1-ACEE683FBCD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548640" y="1408177"/>
            <a:ext cx="11235000" cy="4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548640" y="6477001"/>
            <a:ext cx="4114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7A7A7A"/>
                </a:solidFill>
                <a:latin typeface="Calibri"/>
                <a:ea typeface="Calibri"/>
                <a:cs typeface="Calibri"/>
                <a:sym typeface="Calibri"/>
              </a:rPr>
              <a:t>Copyright© AgilityHealth®  | Confidential &amp; Proprietary</a:t>
            </a:r>
            <a:endParaRPr/>
          </a:p>
        </p:txBody>
      </p:sp>
      <p:pic>
        <p:nvPicPr>
          <p:cNvPr id="21" name="Google Shape;21;p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47663" y="914400"/>
            <a:ext cx="11744325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26EA7-573D-3340-B4C2-3C65E5E6746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031815"/>
            <a:ext cx="2263825" cy="6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57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  <p:sldLayoutId id="2147484264" r:id="rId17"/>
    <p:sldLayoutId id="2147484265" r:id="rId18"/>
    <p:sldLayoutId id="2147484266" r:id="rId19"/>
    <p:sldLayoutId id="2147484267" r:id="rId20"/>
    <p:sldLayoutId id="2147484268" r:id="rId21"/>
    <p:sldLayoutId id="2147484269" r:id="rId22"/>
    <p:sldLayoutId id="21474842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support.agilityhealthradar.com/hc/en-us/articles/360002656533-Preparing-for-the-Retrospectiv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support.agilityhealthradar.com/hc/en-us/articles/360002642054-Facilitating-the-Retrospective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gilityhealthradar.com/hc/en-us/sections/360000021973-Facilitator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ttps://support.agilityhealthradar.com/hc/en-us/articles/360002642094-Post-Retrospective-Activities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ityhealthradar.com/teamhealth-overvie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"/>
          <p:cNvSpPr txBox="1">
            <a:spLocks noGrp="1"/>
          </p:cNvSpPr>
          <p:nvPr>
            <p:ph type="title"/>
          </p:nvPr>
        </p:nvSpPr>
        <p:spPr>
          <a:xfrm>
            <a:off x="2927648" y="5344195"/>
            <a:ext cx="9145016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dirty="0"/>
              <a:t>AgilityHealth® Facilitator </a:t>
            </a:r>
            <a:br>
              <a:rPr lang="en-US" sz="4400" dirty="0"/>
            </a:br>
            <a:r>
              <a:rPr lang="en-US" sz="4400" dirty="0"/>
              <a:t>Certification Refresher</a:t>
            </a:r>
          </a:p>
        </p:txBody>
      </p:sp>
    </p:spTree>
    <p:extLst>
      <p:ext uri="{BB962C8B-B14F-4D97-AF65-F5344CB8AC3E}">
        <p14:creationId xmlns:p14="http://schemas.microsoft.com/office/powerpoint/2010/main" val="373797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&amp; Jobs to Be Done</a:t>
            </a:r>
          </a:p>
        </p:txBody>
      </p:sp>
      <p:pic>
        <p:nvPicPr>
          <p:cNvPr id="53" name="Picture Placeholder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4"/>
          <a:stretch/>
        </p:blipFill>
        <p:spPr>
          <a:xfrm>
            <a:off x="7754865" y="3861048"/>
            <a:ext cx="993398" cy="992887"/>
          </a:xfrm>
          <a:prstGeom prst="rect">
            <a:avLst/>
          </a:prstGeom>
          <a:ln>
            <a:noFill/>
          </a:ln>
        </p:spPr>
      </p:pic>
      <p:pic>
        <p:nvPicPr>
          <p:cNvPr id="54" name="Picture Placeholder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64" y="1299032"/>
            <a:ext cx="993398" cy="993398"/>
          </a:xfrm>
          <a:prstGeom prst="rect">
            <a:avLst/>
          </a:prstGeom>
        </p:spPr>
      </p:pic>
      <p:pic>
        <p:nvPicPr>
          <p:cNvPr id="55" name="Picture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5" y="1311160"/>
            <a:ext cx="962365" cy="956935"/>
          </a:xfrm>
          <a:prstGeom prst="rect">
            <a:avLst/>
          </a:prstGeom>
        </p:spPr>
      </p:pic>
      <p:pic>
        <p:nvPicPr>
          <p:cNvPr id="56" name="Picture Placeholder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75" y="3861048"/>
            <a:ext cx="993398" cy="993398"/>
          </a:xfrm>
          <a:prstGeom prst="rect">
            <a:avLst/>
          </a:prstGeom>
        </p:spPr>
      </p:pic>
      <p:pic>
        <p:nvPicPr>
          <p:cNvPr id="57" name="Picture Placeholde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75" y="1309180"/>
            <a:ext cx="993398" cy="993398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883577" y="1319325"/>
            <a:ext cx="2105217" cy="2541723"/>
            <a:chOff x="830104" y="-616566"/>
            <a:chExt cx="1796630" cy="4038389"/>
          </a:xfrm>
        </p:grpSpPr>
        <p:sp>
          <p:nvSpPr>
            <p:cNvPr id="60" name="Rectangle 59"/>
            <p:cNvSpPr/>
            <p:nvPr/>
          </p:nvSpPr>
          <p:spPr>
            <a:xfrm>
              <a:off x="830104" y="-616566"/>
              <a:ext cx="1783997" cy="3795167"/>
            </a:xfrm>
            <a:prstGeom prst="rect">
              <a:avLst/>
            </a:prstGeom>
            <a:noFill/>
            <a:ln w="15875">
              <a:solidFill>
                <a:schemeClr val="accent1">
                  <a:shade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D697B6-62DA-4176-9A4B-B8248D350846}"/>
                </a:ext>
              </a:extLst>
            </p:cNvPr>
            <p:cNvSpPr/>
            <p:nvPr/>
          </p:nvSpPr>
          <p:spPr>
            <a:xfrm>
              <a:off x="838903" y="-616566"/>
              <a:ext cx="1787831" cy="103542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Light" charset="0"/>
                  <a:cs typeface="Myriad Pro Light" charset="0"/>
                </a:rPr>
                <a:t>Org Leaders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6BF41E-A79D-4083-BD24-F5F6BA1611F4}"/>
                </a:ext>
              </a:extLst>
            </p:cNvPr>
            <p:cNvSpPr txBox="1"/>
            <p:nvPr/>
          </p:nvSpPr>
          <p:spPr>
            <a:xfrm>
              <a:off x="853159" y="402318"/>
              <a:ext cx="1745973" cy="301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2" lvl="0" indent="-117472"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351"/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Remove Organizational and/or Enterprise obstacles</a:t>
              </a:r>
              <a:endParaRPr lang="en-US" sz="1200" dirty="0">
                <a:solidFill>
                  <a:srgbClr val="FFFFFF"/>
                </a:solidFill>
                <a:latin typeface="Myriad Pro" panose="020B0703030403020204" pitchFamily="34" charset="0"/>
              </a:endParaRPr>
            </a:p>
            <a:p>
              <a:pPr marL="117472" lvl="0" indent="-117472"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351"/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Visibility into  organization health and performance</a:t>
              </a:r>
              <a:endParaRPr lang="en-US" sz="1200" dirty="0">
                <a:solidFill>
                  <a:srgbClr val="FFFFFF"/>
                </a:solidFill>
                <a:latin typeface="Myriad Pro" panose="020B0703030403020204" pitchFamily="34" charset="0"/>
              </a:endParaRPr>
            </a:p>
            <a:p>
              <a:pPr marL="117472" lvl="0" indent="-117472"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351"/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Define business outcomes and measure results</a:t>
              </a:r>
              <a:endParaRPr lang="en-US" sz="1200" dirty="0">
                <a:solidFill>
                  <a:srgbClr val="FFFFFF"/>
                </a:solidFill>
                <a:latin typeface="Myriad Pro" panose="020B0703030403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31701" y="1309180"/>
            <a:ext cx="1969980" cy="2398786"/>
            <a:chOff x="2970919" y="1923296"/>
            <a:chExt cx="1969980" cy="1834158"/>
          </a:xfrm>
        </p:grpSpPr>
        <p:sp>
          <p:nvSpPr>
            <p:cNvPr id="63" name="Rectangle 62"/>
            <p:cNvSpPr/>
            <p:nvPr/>
          </p:nvSpPr>
          <p:spPr>
            <a:xfrm>
              <a:off x="2980066" y="1923296"/>
              <a:ext cx="1960833" cy="505940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Light" charset="0"/>
                  <a:cs typeface="Myriad Pro Light" charset="0"/>
                </a:rPr>
                <a:t>Agile Coaches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50110" y="2436088"/>
              <a:ext cx="1783379" cy="11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Multi-team roll </a:t>
              </a:r>
              <a:b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</a:b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up analysis</a:t>
              </a:r>
            </a:p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Coaching the </a:t>
              </a:r>
              <a:b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</a:b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target teams</a:t>
              </a:r>
            </a:p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Measure coaching impact</a:t>
              </a:r>
            </a:p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Identify patterns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70919" y="1924934"/>
              <a:ext cx="1969980" cy="1832520"/>
            </a:xfrm>
            <a:prstGeom prst="rect">
              <a:avLst/>
            </a:prstGeom>
            <a:noFill/>
            <a:ln w="15875">
              <a:solidFill>
                <a:schemeClr val="accent5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870323" y="1288882"/>
            <a:ext cx="2109994" cy="2419083"/>
            <a:chOff x="4400603" y="1959249"/>
            <a:chExt cx="1880527" cy="1860883"/>
          </a:xfrm>
        </p:grpSpPr>
        <p:sp>
          <p:nvSpPr>
            <p:cNvPr id="67" name="Rectangle 66"/>
            <p:cNvSpPr/>
            <p:nvPr/>
          </p:nvSpPr>
          <p:spPr>
            <a:xfrm>
              <a:off x="4400603" y="1959250"/>
              <a:ext cx="1792446" cy="502285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Light" charset="0"/>
                  <a:cs typeface="Myriad Pro Light" charset="0"/>
                </a:rPr>
                <a:t>Managers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57763" y="2461535"/>
              <a:ext cx="1823367" cy="131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Complete </a:t>
              </a:r>
              <a:b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</a:b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team survey as stakeholder</a:t>
              </a:r>
            </a:p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Own removal of organizational growth items</a:t>
              </a:r>
            </a:p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Measure growth over time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02617" y="1959249"/>
              <a:ext cx="1783997" cy="1860883"/>
            </a:xfrm>
            <a:prstGeom prst="rect">
              <a:avLst/>
            </a:prstGeom>
            <a:noFill/>
            <a:ln w="15875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883577" y="3861048"/>
            <a:ext cx="2178447" cy="2235426"/>
            <a:chOff x="-2237067" y="4409723"/>
            <a:chExt cx="2178447" cy="1869370"/>
          </a:xfrm>
        </p:grpSpPr>
        <p:sp>
          <p:nvSpPr>
            <p:cNvPr id="71" name="Rectangle 70"/>
            <p:cNvSpPr/>
            <p:nvPr/>
          </p:nvSpPr>
          <p:spPr>
            <a:xfrm>
              <a:off x="-2234941" y="4418210"/>
              <a:ext cx="2109740" cy="493798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Light" charset="0"/>
                  <a:cs typeface="Myriad Pro Light" charset="0"/>
                </a:rPr>
                <a:t>Scrum Masters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-2164385" y="4935903"/>
              <a:ext cx="2105765" cy="1003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Schedule </a:t>
              </a:r>
              <a:b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</a:b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and attend retrospectives</a:t>
              </a:r>
            </a:p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Work with team to build and prioritize SMART Growth Items</a:t>
              </a:r>
            </a:p>
            <a:p>
              <a:pPr marL="117472" lvl="0" indent="-117472" defTabSz="914377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charset="0"/>
                  <a:ea typeface="Myriad Pro" charset="0"/>
                  <a:cs typeface="Myriad Pro" charset="0"/>
                </a:rPr>
                <a:t>Manage team growth plan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2237067" y="4409723"/>
              <a:ext cx="2105217" cy="1869370"/>
            </a:xfrm>
            <a:prstGeom prst="rect">
              <a:avLst/>
            </a:prstGeom>
            <a:noFill/>
            <a:ln w="15875">
              <a:solidFill>
                <a:schemeClr val="accent3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907860" y="3861049"/>
            <a:ext cx="1966409" cy="2233611"/>
            <a:chOff x="9370565" y="3264931"/>
            <a:chExt cx="1966409" cy="1935423"/>
          </a:xfrm>
        </p:grpSpPr>
        <p:sp>
          <p:nvSpPr>
            <p:cNvPr id="75" name="Rectangle 74"/>
            <p:cNvSpPr/>
            <p:nvPr/>
          </p:nvSpPr>
          <p:spPr>
            <a:xfrm>
              <a:off x="9375822" y="3264932"/>
              <a:ext cx="1961152" cy="518880"/>
            </a:xfrm>
            <a:prstGeom prst="rect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Light" charset="0"/>
                  <a:cs typeface="Myriad Pro Light" charset="0"/>
                </a:rPr>
                <a:t>The Team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443115" y="3783810"/>
              <a:ext cx="1893073" cy="136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2" lvl="0" indent="-117472"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400"/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Be fully present &amp; complete assessments </a:t>
              </a:r>
              <a:endParaRPr lang="en-US" sz="1200" dirty="0">
                <a:solidFill>
                  <a:srgbClr val="FFFFFF"/>
                </a:solidFill>
                <a:latin typeface="Myriad Pro" panose="020B0703030403020204" pitchFamily="34" charset="0"/>
              </a:endParaRPr>
            </a:p>
            <a:p>
              <a:pPr marL="117472" lvl="0" indent="-117472"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400"/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Analyze results as a team real-time</a:t>
              </a:r>
              <a:endParaRPr lang="en-US" sz="1200" dirty="0">
                <a:solidFill>
                  <a:srgbClr val="FFFFFF"/>
                </a:solidFill>
                <a:latin typeface="Myriad Pro" panose="020B0703030403020204" pitchFamily="34" charset="0"/>
              </a:endParaRPr>
            </a:p>
            <a:p>
              <a:pPr marL="117472" lvl="0" indent="-117472"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400"/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Build growth plans</a:t>
              </a:r>
              <a:endParaRPr lang="en-US" sz="1200" dirty="0">
                <a:solidFill>
                  <a:srgbClr val="FFFFFF"/>
                </a:solidFill>
                <a:latin typeface="Myriad Pro" panose="020B0703030403020204" pitchFamily="34" charset="0"/>
              </a:endParaRPr>
            </a:p>
            <a:p>
              <a:pPr marL="117472" lvl="0" indent="-117472"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400"/>
                <a:buFont typeface="Arial"/>
                <a:buChar char="•"/>
                <a:defRPr/>
              </a:pPr>
              <a:r>
                <a:rPr lang="en-US" sz="1200" dirty="0">
                  <a:solidFill>
                    <a:srgbClr val="58595B"/>
                  </a:solidFill>
                  <a:latin typeface="Myriad Pro" panose="020B0703030403020204" pitchFamily="34" charset="0"/>
                  <a:ea typeface="Open Sans"/>
                  <a:cs typeface="Open Sans"/>
                  <a:sym typeface="Open Sans"/>
                </a:rPr>
                <a:t>Work as a team to prioritize and work on growth items </a:t>
              </a:r>
              <a:endParaRPr lang="en-US" sz="1200" dirty="0">
                <a:solidFill>
                  <a:srgbClr val="FFFFFF"/>
                </a:solidFill>
                <a:latin typeface="Myriad Pro" panose="020B0703030403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370565" y="3264931"/>
              <a:ext cx="1966409" cy="1935423"/>
            </a:xfrm>
            <a:prstGeom prst="rect">
              <a:avLst/>
            </a:prstGeom>
            <a:noFill/>
            <a:ln w="15875">
              <a:solidFill>
                <a:schemeClr val="accent6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2B13F1-1807-489C-AF78-D21A2A41CF48}"/>
              </a:ext>
            </a:extLst>
          </p:cNvPr>
          <p:cNvGrpSpPr/>
          <p:nvPr/>
        </p:nvGrpSpPr>
        <p:grpSpPr>
          <a:xfrm>
            <a:off x="5427818" y="3861048"/>
            <a:ext cx="1989858" cy="2233610"/>
            <a:chOff x="1294597" y="1137583"/>
            <a:chExt cx="1819881" cy="342647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98FA6F-7A7C-47EC-BE9E-F80805D9B7A1}"/>
                </a:ext>
              </a:extLst>
            </p:cNvPr>
            <p:cNvSpPr/>
            <p:nvPr/>
          </p:nvSpPr>
          <p:spPr>
            <a:xfrm>
              <a:off x="1298479" y="1137583"/>
              <a:ext cx="1787830" cy="918627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Light" charset="0"/>
                  <a:cs typeface="Myriad Pro Light" charset="0"/>
                </a:rPr>
                <a:t>AgilityHealth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®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  <a:ea typeface="Myriad Pro Light" charset="0"/>
                  <a:cs typeface="Myriad Pro Light" charset="0"/>
                </a:rPr>
                <a:t> Facilitator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61F518-9002-4E36-BFED-6F421711C015}"/>
                </a:ext>
              </a:extLst>
            </p:cNvPr>
            <p:cNvSpPr txBox="1"/>
            <p:nvPr/>
          </p:nvSpPr>
          <p:spPr>
            <a:xfrm>
              <a:off x="1330017" y="2102833"/>
              <a:ext cx="1784461" cy="184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marR="0" lvl="0" indent="-1174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Facilitator and Scrum Master Prep, Conduct and Close Assessment</a:t>
              </a:r>
            </a:p>
            <a:p>
              <a:pPr marL="117475" marR="0" lvl="0" indent="-1174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Engages with Scrum Master to Manage Teams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BE08BE-AD03-41D5-A354-A231002E05DB}"/>
                </a:ext>
              </a:extLst>
            </p:cNvPr>
            <p:cNvSpPr/>
            <p:nvPr/>
          </p:nvSpPr>
          <p:spPr>
            <a:xfrm>
              <a:off x="1294597" y="1152549"/>
              <a:ext cx="1783997" cy="3411513"/>
            </a:xfrm>
            <a:prstGeom prst="rect">
              <a:avLst/>
            </a:prstGeom>
            <a:noFill/>
            <a:ln w="15875"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Picture 7">
            <a:extLst>
              <a:ext uri="{FF2B5EF4-FFF2-40B4-BE49-F238E27FC236}">
                <a16:creationId xmlns:a16="http://schemas.microsoft.com/office/drawing/2014/main" id="{3097F3B3-201B-4531-B502-8AB15AFFC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2"/>
          <a:stretch/>
        </p:blipFill>
        <p:spPr bwMode="auto">
          <a:xfrm>
            <a:off x="891364" y="3861048"/>
            <a:ext cx="828431" cy="915550"/>
          </a:xfrm>
          <a:prstGeom prst="ellipse">
            <a:avLst/>
          </a:prstGeom>
          <a:ln w="25400" algn="ctr">
            <a:solidFill>
              <a:srgbClr val="CF1126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7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TeamHealth® Retro Prep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4638743"/>
              </p:ext>
            </p:extLst>
          </p:nvPr>
        </p:nvGraphicFramePr>
        <p:xfrm>
          <a:off x="1343472" y="1340768"/>
          <a:ext cx="9931799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91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Pre-Retrospective Activities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5427302"/>
              </p:ext>
            </p:extLst>
          </p:nvPr>
        </p:nvGraphicFramePr>
        <p:xfrm>
          <a:off x="3071664" y="161717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52662-6F64-4217-B778-A514209F9219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AutoShape 2" descr="data:image/jpeg;base64,/9j/4AAQSkZJRgABAQAAAQABAAD/2wCEAAkGBxQTEhQUExQUFhMWFBgVEhcYFxYYGhcXFxwYFhgXGhUaHSggHBolGxcUITEhJSkrLi4uGh8zODMsNygtLisBCgoKDg0OGxAQGDckHyI0NS0tLDI3LC0sLCwsLCwsLDQuLCwsLCwsLCwsLCwsLCwsLCwsLC8sLCwsLCwsLCwsLP/AABEIAMQBAQMBIgACEQEDEQH/xAAcAAEAAQUBAQAAAAAAAAAAAAAABAIDBQYHAQj/xAA+EAABAwEFBQUFBwIGAwAAAAABAAIRAwQSITFBBQZRYXETIoGRoTJSscHRByNCYnKC8KKyFDNDc5LhJJPC/8QAGQEBAQADAQAAAAAAAAAAAAAAAAECAwUE/8QAJBEBAAICAgICAgMBAAAAAAAAAAECAxESIQQxIkFRcRMyYQX/2gAMAwEAAhEDEQA/AO4oiICIiAiIgIiICIiAiIgIrdortY1z3ua1jRLnOIAAGZJOQXH98PtlLXmnYGsc0SHVqjXEOOXcZIw5uz4aoOxucAJOA1VplqYQSHsIGBIcDBOS+Ttp7etNoc51avVqF2DgXuukcLg7oHIBY+nkQMiZI0JGRI4qbXT7HRfJ2z947ZQAFK012NGIAqOu4flJIjlELoW6v2zVWFrLcwVGZGqwXXjm6mO67wjoU2advRY7YO26FsotrWd4ew+BadWuacWnkVkVUEREBERAREQEREBERAREQEREBERAREQEREBERAREQFS94AJJAAEknAADMkqpazv7WmjTs0wbVVbRcRMili+tiMppte2eLgg4z9p2+lS21nU2OIsrHfdNEgVI/wBR3GcxwEarSBQOfJdL29sKi+01HAGL5gacIgaZKmz7sUxlIleS/lVrOnQx+Fa0bc6bZT7pzU2lsWscQwxr8MOK6hQ2PTZkxs8YCkmhGi0W8yfqHor4NfuXNrHu9UxvNwAw+ihbV2K6ljp8F0yqI0WJ29Zb9JwhSnk25dsr+LThMQ0/c7eers+0CtTxB7tamSYqMmSOThjB0PivpzY21Kdpo069F16nUbLTrwII0IMgjiF8oWuzFp4rpX2Dbac201bK5x7OpTNSm0nAVGETdGhLXEn9AXRiduRaunckRFkwEREBERAREQEREBERAREQEREBERAREQEREBERAXPt97TNuptnClZi791Z934UvVdBXL986TxtKoTi11mplnRpqAjzk+KwyTqrbhjd4Yql3nGVlqFIYKBY7OSs1RsxC481mbO7yiKhA4KPaSOAU5tDMnJYjae1bNTwfVbPCZPkFlwtPqGH8lY9yj1mqDbYAx8Vcse2KFV11jjJykETyBKuWqiMQ4SCseM1nuGcXi0dS59ttgE444YcBr8lI+zCq5u1rJdBM1HNMcHMeCegmfBeby0IJGOePyU37I6N7a9nme6Krh/63D5rqYf6uR5MfJ9IIiLe8giIgIiICIiAiIgIiICIiAiIgIiICIiAiIgIiIC5v9rbKzDSr0RJNJ9E6wS5jgfK+ukLVftFP/jsAzNUR4NcsMk6rMtmKN3iHJLPVtFGDXtVGnOTC4Fx8IW17M25egEgziCDIKwFLYzbjmvDnXn9o50w6/iJDx3hgSImIJV+x2e7UYG4NYA1owwGWep5lc3JeJ9T27OLHaPfr99trtj3RhhOa1e12drRUqMoNqNpC8+SBOUw3MmMcAcuk7DbWktGOKgssxzHotdb6ntsnHuvTAWO0Uq8XrK+iJ7rmiGzgZ09QMln68EDGTxylS6NnLsyfFU2qyiEvflKUrFemj72WMuukCTMeuCye4ew32Ku21OIc8AhtMYi68QSTxzj5qbaqWKy2zme21xwcAWHVpiI6YAx1WyM1q1iIYWwUtblaNupUal5ocNQD54qtRNkGaFH/aZ/aFLXUrO4iXEtGrTAiIqxEREBERAREQEREBERAREQEREBERAREQEREBarv60llGMr5nyw+a2pYfeyleszzq0hw8DB9CVryxuktuGdZIaFVpBrS52AA/gVjZNkv1JiBmP+1D2vtAl9yCWtAJ5k5eQUCy26s18ta6DhBn0XMrTbuTbUNytlnMwIlRade6SHNBDYkjmsRSr1ak3mEY+0ccOA4BTGFzRjdHUgJNNEW61LOUi0iQVjrdU4LGWS2w/uuBBMOAMgE68v+1JqVMSsL/gj8scT3lntgbKdUcLupN52d3QzwwC117+90W/fZ7tKkabqPaN7YOdUNOe9dMAOjUSDit+HFF51LR5Gacddw22lTDWhoyAAHQYBVoi6biiIiAiIgIiICIiAiIgIiICIiAiIgIiICIiAiIgK1aaAexzHZOaWnoRCuog47tXZ9yo9tQd5kNfmJAm69pGhB+Cx+yaLG17td7zRcBccM2mRM4YgiRyz6dZ3j2C20tkG7VaDcf8A/LuLT6fHmNayOa51KoLr2GCDjz8RqDwheC9Jxz/jr4M8ZI19tlZQsLRg+rUN2YF7E9boGPVQLZbbzjTs9FlKSRfIDnhstcDJkAyHDXTJQrOx7SIaMom8Y+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/wAQ24zvU6c1nDg4gNBHKf6lD2pvraa5uUz2TTgAz2j1fn5QruxLEKlSq10kGhdJOJJLhjPGRKxtXlGmzHbhaJQbDtJhaO8OWKptu0Wge1isJXsF1zmuBD2G66CROodHPNG2ejBLrxdwJJXM3Wsu3EWtCI63uquJYJGhyAHGdVuu5W7V+K9fCkO80H/Uj8R4U/j0zt7obuduQ97YoNOA98jT9PHjlxWz7z24AdgzIQanTRvwPkvXhx8vlMdPD5Gbh8Kz39yxe1Lf21QuyaMKY/Lx6n6KIrb3Kg1ozI8YXrc5Rb6kM6kDzOPpKx1esXHHJVW+1teWhpBDSXOIxEgFoE5fiPkogMnkosJtlrlpDmkgjIgkEeIW07N3yqNwqtDxx9l30PotSYFeGAQdKsO8tnqYX7h4P7v9WXqstTqBwlpBHEGVySjRJWQs1J9Mywlp4gkfBB01Fpti3jrM/wAyKjfAO8CMPNbZZLS2owPYZB9OR5oi8iIgIiICIiAiIgIiICIiAiIgLEbW3io0JBN5/utxjqch8VrP2gbYLyLKw92R20a6lvSM+Z5LV3mUGV21vLWry2blP3G6/qOZ+HJaxanQpxarLWSSSMsvqivdkUDJe4Rh3eIHRZex7epWNtWvWmAwNY0Ree8nusaOJ9BJ0UOj7PVa7v8AUfuKTvdrsPmHNWVY3MQktm2I+ltBotNoBp1iXMu0XEC7N5jHhwJc4AgzhmcAsozdSi2oC57ngY9mbuPC89oEDlqtX3dZ2JJY+TVxeM4IGEAnDDMR+JvBTq1pcC0OJLiHSRgG6iWyROQ8CvRb/n1tbcxCV829a6iZdFO16dOiYAa5ohjMMTkIjT4BaXWrlxJJkkyTxJzWK2T3g6qfxmG/pGE+JE+SyDQtOSsVtNYn0tZ3G5VAqHbKQdngeI+HMclIesZWrGobrPZ1Pvchy56/HBVpricMIGGGXgplGhAV6zWOFeq4BQWg1XrLQvGT7OnNV2WzF0cFMqvazAyTo0Zn6DmVRR20YMbKpcKp5dFTFV+bhSb7rILvF5+QHVef4JvFxPEvefmqEPGJd5gLZNzbce0dTOTheHC8M/Mf2rXWUy3KCOEqdsB0WqlEiXGR1aR81EdDREUBERAREQEREBERAREQFC2ttBtCmXuzyaOJ0Cmrn+9m1+1rGkPZpa8Tk7wER5oNeqvL6jnuxc4k+JMn1+CFirbTwH88V7CqrBarYbn1+SlNaqqNLFBTZ6Wuixe+dAOsrhwcw/1AA+oWwgQFhN6hNmrRmGXh+0h3ySEW9l1Xdi2QNGukYEkwWxM3tJyx8oW16winZmMaHVopiAO4xoJcMI7obeyGmisbN2k98hrR2bpJkwZdGt3QyPHPJXt3bC91prVqoHcApUsZxOLz8B4ldfLfjj5/l5KU3bTY6FIANa0Q0AADgBgFecI+i9pBWq7C83R7P4jx5dOK5D2IFYmqS1vsfid7/Ifl+PTPIWWxhoUihZg0ZKQ7AII1aAFEptvuJPsNz5ngFXaCXG6FF2nUh9OztN0XTUquGYbN0AfmJmDpCCb/AI4uN2lAAMOfmARhDeJGU5dVfosDZ4nMnEk8SVZsrJEMAa0YDgI+J5DzCmts41lx10Hl9ZVHjXdf51VLn8j5t+qvChyXj6YQRHHkf50V3Zj/AL6kZ/1GeHeCpqiFRZP86l/uMx/cFEdRREUBERAREQEREBERAREQRNr2vsqNSoM2tJHXIesLlVcfj1GZ+K3LfvaDbraDXC/eD3gHFog3ZHOZ8FqlIwMR9FYCmZaF44KmytDZaMgcPHHyV5zEFDV63Ajy+nzVRavHtwPmPBBcJWM2yy9RqjjSeP6Sp5P1VmuyZHER54IrUtiVLtJuUmJmRIIMgRrAK2zZ9k7OmG6mXO/U4yVrm69G/wBm3HDvO09nTzhbi8L3+bf1Rowx7laJyGpwHTU/zipTGxEKBZXX6jjo03G/tzP/ACnyCyS8DeNVq1PgKu+qLhJyw8lQstK73jnC12y/eWq0VXTdaW0mxqGi8QOpefJZ7a9rFKk4nQLF7v2csptLsHGXuJ95/e8xKDN0QYGEAZDIBXmu/MPDFWKWOQ/cVekDNx6DD0GKD15/MfL/AKVuoRxd6/RVhozu+atVmt91vkEEWq4cT/PBXthtDrTREz94D5Y/JRnuj2QB0keiyG6dG9a6ZgYXnGBpdInzI81EdHREUBERAREQEREBERARFatVpbTaXvIa0ZkoOc70AG2VeEt87rZ9VFDRGB8DiPqlqHaV6j57rqjnNPEEyMFdpU2/hVVh2OLK10+y4G7qJGYB06H1WUYVC267s2tqSLrXC90Pdn1V+zPwRF8qhevKoJRXjDpwK8cMQvG5zxw/nqqqmqDG7rWW6a7scazmNnQNM4efostbapa1xHtZN/UcB6n0VVkphrRGsuPVxkqxasXsHu949SCB6XvNZ3tNp3KRGl3ZdmuMa3hgplyc5VNMwMlWQVir26BkF4Xc14QrNprBoPmgwO8Nbta1KgMi6+/9Lcfl6rI2Opelx9mSGDV0Z9Gzrqte2e81a9Z84wGNPAOJmOgatkoNGAAwAAA0EZIJIN7M4cBl56qRSgZAKikzVXYQU1JKtlVuVtyCPVWw7hU5qVX8GtaP3Ek/2ha9VK27cOjFF7veqR4NA+pUlGzoiKAiIgIiICIiAiIgLWd/bQ0UGsJN9zwWAflzJ5QfOFsy5dvBb+3rOd+EGGfpGXnifFBBo1cYOYyPFXHVbrmu0JuO5E5FeCzy38wxC9pNDwWuzIhw4cCFVXtp0W1KdRjsWuY5p8RCwm7loJpAOMvZ3H9WYT4gA+KnWi0lrcfaY4X+bTAv9PhisXYXBtoqgZOAd4iQT5FvkqM+7+fFUOK8vyF4XqCuMP5ovaxwHOF6xyoe7FvX0zQTFbYMZ4kn5D0VqvWgHwA8cPmq6dRBJc7BUCuor66s9sqJz6qx1tq4eC8Nb5qDaXl0NGpg+KxtaKxuWeOk3tFYe7OsXZwbw7+LhwEEALP2ZuUADrn5aLHiC/KAAAMM45rKUHAcApTetyyzceWq+oSG9V7Cp7YDiegK8dVJyHms2p45WahVT3KzVcgj2h2i6JuvQuWWkOLb3/I3h6ELndis7q1RrG5uMDlxPQDFdWo0g1rWjJoAHQCFJRWiIoCIiAiIgIiICIiDG7x1iyzVnNwNyPOB81y8Zx/M0RUT2K1UYCZ1Go6r1EELbQhl/wDE0R1BOII1C1jZ7y201KY9lpF2cwHC9E8JREGytdh4K5OKIiq2uMq0Xm8ERB5anmW/qJ8g5XWPKIghuqmSvH1CAiIr3ZzO0v3icMowzUDY1Sa7wYhlQhqIpMRJEzHputF8gFXpwKIsmK0HSqURBYeoNtqH1REGzfZ7RBdWcR3mhgbyDr0/2hbsiLEEREBERAREQ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7" name="AutoShape 4" descr="data:image/jpeg;base64,/9j/4AAQSkZJRgABAQAAAQABAAD/2wCEAAkGBxQTEhQUExQUFhMWFBgVEhcYFxYYGhcXFxwYFhgXGhUaHSggHBolGxcUITEhJSkrLi4uGh8zODMsNygtLisBCgoKDg0OGxAQGDckHyI0NS0tLDI3LC0sLCwsLCwsLDQuLCwsLCwsLCwsLCwsLCwsLCwsLC8sLCwsLCwsLCwsLP/AABEIAMQBAQMBIgACEQEDEQH/xAAcAAEAAQUBAQAAAAAAAAAAAAAABAIDBQYHAQj/xAA+EAABAwEFBQUFBwIGAwAAAAABAAIRAwQSITFBBQZRYXETIoGRoTJSscHRByNCYnKC8KKyFDNDc5LhJJPC/8QAGQEBAQADAQAAAAAAAAAAAAAAAAECAwUE/8QAJBEBAAICAgICAgMBAAAAAAAAAAECAxESIQQxIkFRcRMyYQX/2gAMAwEAAhEDEQA/AO4oiICIiAiIgIiICIiAiIgIrdortY1z3ua1jRLnOIAAGZJOQXH98PtlLXmnYGsc0SHVqjXEOOXcZIw5uz4aoOxucAJOA1VplqYQSHsIGBIcDBOS+Ttp7etNoc51avVqF2DgXuukcLg7oHIBY+nkQMiZI0JGRI4qbXT7HRfJ2z947ZQAFK012NGIAqOu4flJIjlELoW6v2zVWFrLcwVGZGqwXXjm6mO67wjoU2advRY7YO26FsotrWd4ew+BadWuacWnkVkVUEREBERAREQEREBERAREQEREBERAREQEREBERAREQFS94AJJAAEknAADMkqpazv7WmjTs0wbVVbRcRMili+tiMppte2eLgg4z9p2+lS21nU2OIsrHfdNEgVI/wBR3GcxwEarSBQOfJdL29sKi+01HAGL5gacIgaZKmz7sUxlIleS/lVrOnQx+Fa0bc6bZT7pzU2lsWscQwxr8MOK6hQ2PTZkxs8YCkmhGi0W8yfqHor4NfuXNrHu9UxvNwAw+ihbV2K6ljp8F0yqI0WJ29Zb9JwhSnk25dsr+LThMQ0/c7eers+0CtTxB7tamSYqMmSOThjB0PivpzY21Kdpo069F16nUbLTrwII0IMgjiF8oWuzFp4rpX2Dbac201bK5x7OpTNSm0nAVGETdGhLXEn9AXRiduRaunckRFkwEREBERAREQEREBERAREQEREBERAREQEREBERAXPt97TNuptnClZi791Z934UvVdBXL986TxtKoTi11mplnRpqAjzk+KwyTqrbhjd4Yql3nGVlqFIYKBY7OSs1RsxC481mbO7yiKhA4KPaSOAU5tDMnJYjae1bNTwfVbPCZPkFlwtPqGH8lY9yj1mqDbYAx8Vcse2KFV11jjJykETyBKuWqiMQ4SCseM1nuGcXi0dS59ttgE444YcBr8lI+zCq5u1rJdBM1HNMcHMeCegmfBeby0IJGOePyU37I6N7a9nme6Krh/63D5rqYf6uR5MfJ9IIiLe8giIgIiICIiAiIgIiICIiAiIgIiICIiAiIgIiIC5v9rbKzDSr0RJNJ9E6wS5jgfK+ukLVftFP/jsAzNUR4NcsMk6rMtmKN3iHJLPVtFGDXtVGnOTC4Fx8IW17M25egEgziCDIKwFLYzbjmvDnXn9o50w6/iJDx3hgSImIJV+x2e7UYG4NYA1owwGWep5lc3JeJ9T27OLHaPfr99trtj3RhhOa1e12drRUqMoNqNpC8+SBOUw3MmMcAcuk7DbWktGOKgssxzHotdb6ntsnHuvTAWO0Uq8XrK+iJ7rmiGzgZ09QMln68EDGTxylS6NnLsyfFU2qyiEvflKUrFemj72WMuukCTMeuCye4ew32Ku21OIc8AhtMYi68QSTxzj5qbaqWKy2zme21xwcAWHVpiI6YAx1WyM1q1iIYWwUtblaNupUal5ocNQD54qtRNkGaFH/aZ/aFLXUrO4iXEtGrTAiIqxEREBERAREQEREBERAREQEREBERAREQEREBarv60llGMr5nyw+a2pYfeyleszzq0hw8DB9CVryxuktuGdZIaFVpBrS52AA/gVjZNkv1JiBmP+1D2vtAl9yCWtAJ5k5eQUCy26s18ta6DhBn0XMrTbuTbUNytlnMwIlRade6SHNBDYkjmsRSr1ak3mEY+0ccOA4BTGFzRjdHUgJNNEW61LOUi0iQVjrdU4LGWS2w/uuBBMOAMgE68v+1JqVMSsL/gj8scT3lntgbKdUcLupN52d3QzwwC117+90W/fZ7tKkabqPaN7YOdUNOe9dMAOjUSDit+HFF51LR5Gacddw22lTDWhoyAAHQYBVoi6biiIiAiIgIiICIiAiIgIiICIiAiIgIiICIiAiIgK1aaAexzHZOaWnoRCuog47tXZ9yo9tQd5kNfmJAm69pGhB+Cx+yaLG17td7zRcBccM2mRM4YgiRyz6dZ3j2C20tkG7VaDcf8A/LuLT6fHmNayOa51KoLr2GCDjz8RqDwheC9Jxz/jr4M8ZI19tlZQsLRg+rUN2YF7E9boGPVQLZbbzjTs9FlKSRfIDnhstcDJkAyHDXTJQrOx7SIaMom8Y+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/wAQ24zvU6c1nDg4gNBHKf6lD2pvraa5uUz2TTgAz2j1fn5QruxLEKlSq10kGhdJOJJLhjPGRKxtXlGmzHbhaJQbDtJhaO8OWKptu0Wge1isJXsF1zmuBD2G66CROodHPNG2ejBLrxdwJJXM3Wsu3EWtCI63uquJYJGhyAHGdVuu5W7V+K9fCkO80H/Uj8R4U/j0zt7obuduQ97YoNOA98jT9PHjlxWz7z24AdgzIQanTRvwPkvXhx8vlMdPD5Gbh8Kz39yxe1Lf21QuyaMKY/Lx6n6KIrb3Kg1ozI8YXrc5Rb6kM6kDzOPpKx1esXHHJVW+1teWhpBDSXOIxEgFoE5fiPkogMnkosJtlrlpDmkgjIgkEeIW07N3yqNwqtDxx9l30PotSYFeGAQdKsO8tnqYX7h4P7v9WXqstTqBwlpBHEGVySjRJWQs1J9Mywlp4gkfBB01Fpti3jrM/wAyKjfAO8CMPNbZZLS2owPYZB9OR5oi8iIgIiICIiAiIgIiICIiAiIgLEbW3io0JBN5/utxjqch8VrP2gbYLyLKw92R20a6lvSM+Z5LV3mUGV21vLWry2blP3G6/qOZ+HJaxanQpxarLWSSSMsvqivdkUDJe4Rh3eIHRZex7epWNtWvWmAwNY0Ree8nusaOJ9BJ0UOj7PVa7v8AUfuKTvdrsPmHNWVY3MQktm2I+ltBotNoBp1iXMu0XEC7N5jHhwJc4AgzhmcAsozdSi2oC57ngY9mbuPC89oEDlqtX3dZ2JJY+TVxeM4IGEAnDDMR+JvBTq1pcC0OJLiHSRgG6iWyROQ8CvRb/n1tbcxCV829a6iZdFO16dOiYAa5ohjMMTkIjT4BaXWrlxJJkkyTxJzWK2T3g6qfxmG/pGE+JE+SyDQtOSsVtNYn0tZ3G5VAqHbKQdngeI+HMclIesZWrGobrPZ1Pvchy56/HBVpricMIGGGXgplGhAV6zWOFeq4BQWg1XrLQvGT7OnNV2WzF0cFMqvazAyTo0Zn6DmVRR20YMbKpcKp5dFTFV+bhSb7rILvF5+QHVef4JvFxPEvefmqEPGJd5gLZNzbce0dTOTheHC8M/Mf2rXWUy3KCOEqdsB0WqlEiXGR1aR81EdDREUBERAREQEREBERAREQFC2ttBtCmXuzyaOJ0Cmrn+9m1+1rGkPZpa8Tk7wER5oNeqvL6jnuxc4k+JMn1+CFirbTwH88V7CqrBarYbn1+SlNaqqNLFBTZ6Wuixe+dAOsrhwcw/1AA+oWwgQFhN6hNmrRmGXh+0h3ySEW9l1Xdi2QNGukYEkwWxM3tJyx8oW16winZmMaHVopiAO4xoJcMI7obeyGmisbN2k98hrR2bpJkwZdGt3QyPHPJXt3bC91prVqoHcApUsZxOLz8B4ldfLfjj5/l5KU3bTY6FIANa0Q0AADgBgFecI+i9pBWq7C83R7P4jx5dOK5D2IFYmqS1vsfid7/Ifl+PTPIWWxhoUihZg0ZKQ7AII1aAFEptvuJPsNz5ngFXaCXG6FF2nUh9OztN0XTUquGYbN0AfmJmDpCCb/AI4uN2lAAMOfmARhDeJGU5dVfosDZ4nMnEk8SVZsrJEMAa0YDgI+J5DzCmts41lx10Hl9ZVHjXdf51VLn8j5t+qvChyXj6YQRHHkf50V3Zj/AL6kZ/1GeHeCpqiFRZP86l/uMx/cFEdRREUBERAREQEREBERAREQRNr2vsqNSoM2tJHXIesLlVcfj1GZ+K3LfvaDbraDXC/eD3gHFog3ZHOZ8FqlIwMR9FYCmZaF44KmytDZaMgcPHHyV5zEFDV63Ajy+nzVRavHtwPmPBBcJWM2yy9RqjjSeP6Sp5P1VmuyZHER54IrUtiVLtJuUmJmRIIMgRrAK2zZ9k7OmG6mXO/U4yVrm69G/wBm3HDvO09nTzhbi8L3+bf1Rowx7laJyGpwHTU/zipTGxEKBZXX6jjo03G/tzP/ACnyCyS8DeNVq1PgKu+qLhJyw8lQstK73jnC12y/eWq0VXTdaW0mxqGi8QOpefJZ7a9rFKk4nQLF7v2csptLsHGXuJ95/e8xKDN0QYGEAZDIBXmu/MPDFWKWOQ/cVekDNx6DD0GKD15/MfL/AKVuoRxd6/RVhozu+atVmt91vkEEWq4cT/PBXthtDrTREz94D5Y/JRnuj2QB0keiyG6dG9a6ZgYXnGBpdInzI81EdHREUBERAREQEREBERARFatVpbTaXvIa0ZkoOc70AG2VeEt87rZ9VFDRGB8DiPqlqHaV6j57rqjnNPEEyMFdpU2/hVVh2OLK10+y4G7qJGYB06H1WUYVC267s2tqSLrXC90Pdn1V+zPwRF8qhevKoJRXjDpwK8cMQvG5zxw/nqqqmqDG7rWW6a7scazmNnQNM4efostbapa1xHtZN/UcB6n0VVkphrRGsuPVxkqxasXsHu949SCB6XvNZ3tNp3KRGl3ZdmuMa3hgplyc5VNMwMlWQVir26BkF4Xc14QrNprBoPmgwO8Nbta1KgMi6+/9Lcfl6rI2Opelx9mSGDV0Z9Gzrqte2e81a9Z84wGNPAOJmOgatkoNGAAwAAA0EZIJIN7M4cBl56qRSgZAKikzVXYQU1JKtlVuVtyCPVWw7hU5qVX8GtaP3Ek/2ha9VK27cOjFF7veqR4NA+pUlGzoiKAiIgIiICIiAiIgLWd/bQ0UGsJN9zwWAflzJ5QfOFsy5dvBb+3rOd+EGGfpGXnifFBBo1cYOYyPFXHVbrmu0JuO5E5FeCzy38wxC9pNDwWuzIhw4cCFVXtp0W1KdRjsWuY5p8RCwm7loJpAOMvZ3H9WYT4gA+KnWi0lrcfaY4X+bTAv9PhisXYXBtoqgZOAd4iQT5FvkqM+7+fFUOK8vyF4XqCuMP5ovaxwHOF6xyoe7FvX0zQTFbYMZ4kn5D0VqvWgHwA8cPmq6dRBJc7BUCuor66s9sqJz6qx1tq4eC8Nb5qDaXl0NGpg+KxtaKxuWeOk3tFYe7OsXZwbw7+LhwEEALP2ZuUADrn5aLHiC/KAAAMM45rKUHAcApTetyyzceWq+oSG9V7Cp7YDiegK8dVJyHms2p45WahVT3KzVcgj2h2i6JuvQuWWkOLb3/I3h6ELndis7q1RrG5uMDlxPQDFdWo0g1rWjJoAHQCFJRWiIoCIiAiIgIiICIiDG7x1iyzVnNwNyPOB81y8Zx/M0RUT2K1UYCZ1Go6r1EELbQhl/wDE0R1BOII1C1jZ7y201KY9lpF2cwHC9E8JREGytdh4K5OKIiq2uMq0Xm8ERB5anmW/qJ8g5XWPKIghuqmSvH1CAiIr3ZzO0v3icMowzUDY1Sa7wYhlQhqIpMRJEzHputF8gFXpwKIsmK0HSqURBYeoNtqH1REGzfZ7RBdWcR3mhgbyDr0/2hbsiLEEREBERAREQf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AutoShape 6" descr="data:image/jpeg;base64,/9j/4AAQSkZJRgABAQAAAQABAAD/2wCEAAkGBxQTEhQUExQUFhMWFBgVEhcYFxYYGhcXFxwYFhgXGhUaHSggHBolGxcUITEhJSkrLi4uGh8zODMsNygtLisBCgoKDg0OGxAQGDckHyI0NS0tLDI3LC0sLCwsLCwsLDQuLCwsLCwsLCwsLCwsLCwsLCwsLC8sLCwsLCwsLCwsLP/AABEIAMQBAQMBIgACEQEDEQH/xAAcAAEAAQUBAQAAAAAAAAAAAAAABAIDBQYHAQj/xAA+EAABAwEFBQUFBwIGAwAAAAABAAIRAwQSITFBBQZRYXETIoGRoTJSscHRByNCYnKC8KKyFDNDc5LhJJPC/8QAGQEBAQADAQAAAAAAAAAAAAAAAAECAwUE/8QAJBEBAAICAgICAgMBAAAAAAAAAAECAxESIQQxIkFRcRMyYQX/2gAMAwEAAhEDEQA/AO4oiICIiAiIgIiICIiAiIgIrdortY1z3ua1jRLnOIAAGZJOQXH98PtlLXmnYGsc0SHVqjXEOOXcZIw5uz4aoOxucAJOA1VplqYQSHsIGBIcDBOS+Ttp7etNoc51avVqF2DgXuukcLg7oHIBY+nkQMiZI0JGRI4qbXT7HRfJ2z947ZQAFK012NGIAqOu4flJIjlELoW6v2zVWFrLcwVGZGqwXXjm6mO67wjoU2advRY7YO26FsotrWd4ew+BadWuacWnkVkVUEREBERAREQEREBERAREQEREBERAREQEREBERAREQFS94AJJAAEknAADMkqpazv7WmjTs0wbVVbRcRMili+tiMppte2eLgg4z9p2+lS21nU2OIsrHfdNEgVI/wBR3GcxwEarSBQOfJdL29sKi+01HAGL5gacIgaZKmz7sUxlIleS/lVrOnQx+Fa0bc6bZT7pzU2lsWscQwxr8MOK6hQ2PTZkxs8YCkmhGi0W8yfqHor4NfuXNrHu9UxvNwAw+ihbV2K6ljp8F0yqI0WJ29Zb9JwhSnk25dsr+LThMQ0/c7eers+0CtTxB7tamSYqMmSOThjB0PivpzY21Kdpo069F16nUbLTrwII0IMgjiF8oWuzFp4rpX2Dbac201bK5x7OpTNSm0nAVGETdGhLXEn9AXRiduRaunckRFkwEREBERAREQEREBERAREQEREBERAREQEREBERAXPt97TNuptnClZi791Z934UvVdBXL986TxtKoTi11mplnRpqAjzk+KwyTqrbhjd4Yql3nGVlqFIYKBY7OSs1RsxC481mbO7yiKhA4KPaSOAU5tDMnJYjae1bNTwfVbPCZPkFlwtPqGH8lY9yj1mqDbYAx8Vcse2KFV11jjJykETyBKuWqiMQ4SCseM1nuGcXi0dS59ttgE444YcBr8lI+zCq5u1rJdBM1HNMcHMeCegmfBeby0IJGOePyU37I6N7a9nme6Krh/63D5rqYf6uR5MfJ9IIiLe8giIgIiICIiAiIgIiICIiAiIgIiICIiAiIgIiIC5v9rbKzDSr0RJNJ9E6wS5jgfK+ukLVftFP/jsAzNUR4NcsMk6rMtmKN3iHJLPVtFGDXtVGnOTC4Fx8IW17M25egEgziCDIKwFLYzbjmvDnXn9o50w6/iJDx3hgSImIJV+x2e7UYG4NYA1owwGWep5lc3JeJ9T27OLHaPfr99trtj3RhhOa1e12drRUqMoNqNpC8+SBOUw3MmMcAcuk7DbWktGOKgssxzHotdb6ntsnHuvTAWO0Uq8XrK+iJ7rmiGzgZ09QMln68EDGTxylS6NnLsyfFU2qyiEvflKUrFemj72WMuukCTMeuCye4ew32Ku21OIc8AhtMYi68QSTxzj5qbaqWKy2zme21xwcAWHVpiI6YAx1WyM1q1iIYWwUtblaNupUal5ocNQD54qtRNkGaFH/aZ/aFLXUrO4iXEtGrTAiIqxEREBERAREQEREBERAREQEREBERAREQEREBarv60llGMr5nyw+a2pYfeyleszzq0hw8DB9CVryxuktuGdZIaFVpBrS52AA/gVjZNkv1JiBmP+1D2vtAl9yCWtAJ5k5eQUCy26s18ta6DhBn0XMrTbuTbUNytlnMwIlRade6SHNBDYkjmsRSr1ak3mEY+0ccOA4BTGFzRjdHUgJNNEW61LOUi0iQVjrdU4LGWS2w/uuBBMOAMgE68v+1JqVMSsL/gj8scT3lntgbKdUcLupN52d3QzwwC117+90W/fZ7tKkabqPaN7YOdUNOe9dMAOjUSDit+HFF51LR5Gacddw22lTDWhoyAAHQYBVoi6biiIiAiIgIiICIiAiIgIiICIiAiIgIiICIiAiIgK1aaAexzHZOaWnoRCuog47tXZ9yo9tQd5kNfmJAm69pGhB+Cx+yaLG17td7zRcBccM2mRM4YgiRyz6dZ3j2C20tkG7VaDcf8A/LuLT6fHmNayOa51KoLr2GCDjz8RqDwheC9Jxz/jr4M8ZI19tlZQsLRg+rUN2YF7E9boGPVQLZbbzjTs9FlKSRfIDnhstcDJkAyHDXTJQrOx7SIaMom8Y+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/wAQ24zvU6c1nDg4gNBHKf6lD2pvraa5uUz2TTgAz2j1fn5QruxLEKlSq10kGhdJOJJLhjPGRKxtXlGmzHbhaJQbDtJhaO8OWKptu0Wge1isJXsF1zmuBD2G66CROodHPNG2ejBLrxdwJJXM3Wsu3EWtCI63uquJYJGhyAHGdVuu5W7V+K9fCkO80H/Uj8R4U/j0zt7obuduQ97YoNOA98jT9PHjlxWz7z24AdgzIQanTRvwPkvXhx8vlMdPD5Gbh8Kz39yxe1Lf21QuyaMKY/Lx6n6KIrb3Kg1ozI8YXrc5Rb6kM6kDzOPpKx1esXHHJVW+1teWhpBDSXOIxEgFoE5fiPkogMnkosJtlrlpDmkgjIgkEeIW07N3yqNwqtDxx9l30PotSYFeGAQdKsO8tnqYX7h4P7v9WXqstTqBwlpBHEGVySjRJWQs1J9Mywlp4gkfBB01Fpti3jrM/wAyKjfAO8CMPNbZZLS2owPYZB9OR5oi8iIgIiICIiAiIgIiICIiAiIgLEbW3io0JBN5/utxjqch8VrP2gbYLyLKw92R20a6lvSM+Z5LV3mUGV21vLWry2blP3G6/qOZ+HJaxanQpxarLWSSSMsvqivdkUDJe4Rh3eIHRZex7epWNtWvWmAwNY0Ree8nusaOJ9BJ0UOj7PVa7v8AUfuKTvdrsPmHNWVY3MQktm2I+ltBotNoBp1iXMu0XEC7N5jHhwJc4AgzhmcAsozdSi2oC57ngY9mbuPC89oEDlqtX3dZ2JJY+TVxeM4IGEAnDDMR+JvBTq1pcC0OJLiHSRgG6iWyROQ8CvRb/n1tbcxCV829a6iZdFO16dOiYAa5ohjMMTkIjT4BaXWrlxJJkkyTxJzWK2T3g6qfxmG/pGE+JE+SyDQtOSsVtNYn0tZ3G5VAqHbKQdngeI+HMclIesZWrGobrPZ1Pvchy56/HBVpricMIGGGXgplGhAV6zWOFeq4BQWg1XrLQvGT7OnNV2WzF0cFMqvazAyTo0Zn6DmVRR20YMbKpcKp5dFTFV+bhSb7rILvF5+QHVef4JvFxPEvefmqEPGJd5gLZNzbce0dTOTheHC8M/Mf2rXWUy3KCOEqdsB0WqlEiXGR1aR81EdDREUBERAREQEREBERAREQFC2ttBtCmXuzyaOJ0Cmrn+9m1+1rGkPZpa8Tk7wER5oNeqvL6jnuxc4k+JMn1+CFirbTwH88V7CqrBarYbn1+SlNaqqNLFBTZ6Wuixe+dAOsrhwcw/1AA+oWwgQFhN6hNmrRmGXh+0h3ySEW9l1Xdi2QNGukYEkwWxM3tJyx8oW16winZmMaHVopiAO4xoJcMI7obeyGmisbN2k98hrR2bpJkwZdGt3QyPHPJXt3bC91prVqoHcApUsZxOLz8B4ldfLfjj5/l5KU3bTY6FIANa0Q0AADgBgFecI+i9pBWq7C83R7P4jx5dOK5D2IFYmqS1vsfid7/Ifl+PTPIWWxhoUihZg0ZKQ7AII1aAFEptvuJPsNz5ngFXaCXG6FF2nUh9OztN0XTUquGYbN0AfmJmDpCCb/AI4uN2lAAMOfmARhDeJGU5dVfosDZ4nMnEk8SVZsrJEMAa0YDgI+J5DzCmts41lx10Hl9ZVHjXdf51VLn8j5t+qvChyXj6YQRHHkf50V3Zj/AL6kZ/1GeHeCpqiFRZP86l/uMx/cFEdRREUBERAREQEREBERAREQRNr2vsqNSoM2tJHXIesLlVcfj1GZ+K3LfvaDbraDXC/eD3gHFog3ZHOZ8FqlIwMR9FYCmZaF44KmytDZaMgcPHHyV5zEFDV63Ajy+nzVRavHtwPmPBBcJWM2yy9RqjjSeP6Sp5P1VmuyZHER54IrUtiVLtJuUmJmRIIMgRrAK2zZ9k7OmG6mXO/U4yVrm69G/wBm3HDvO09nTzhbi8L3+bf1Rowx7laJyGpwHTU/zipTGxEKBZXX6jjo03G/tzP/ACnyCyS8DeNVq1PgKu+qLhJyw8lQstK73jnC12y/eWq0VXTdaW0mxqGi8QOpefJZ7a9rFKk4nQLF7v2csptLsHGXuJ95/e8xKDN0QYGEAZDIBXmu/MPDFWKWOQ/cVekDNx6DD0GKD15/MfL/AKVuoRxd6/RVhozu+atVmt91vkEEWq4cT/PBXthtDrTREz94D5Y/JRnuj2QB0keiyG6dG9a6ZgYXnGBpdInzI81EdHREUBERAREQEREBERARFatVpbTaXvIa0ZkoOc70AG2VeEt87rZ9VFDRGB8DiPqlqHaV6j57rqjnNPEEyMFdpU2/hVVh2OLK10+y4G7qJGYB06H1WUYVC267s2tqSLrXC90Pdn1V+zPwRF8qhevKoJRXjDpwK8cMQvG5zxw/nqqqmqDG7rWW6a7scazmNnQNM4efostbapa1xHtZN/UcB6n0VVkphrRGsuPVxkqxasXsHu949SCB6XvNZ3tNp3KRGl3ZdmuMa3hgplyc5VNMwMlWQVir26BkF4Xc14QrNprBoPmgwO8Nbta1KgMi6+/9Lcfl6rI2Opelx9mSGDV0Z9Gzrqte2e81a9Z84wGNPAOJmOgatkoNGAAwAAA0EZIJIN7M4cBl56qRSgZAKikzVXYQU1JKtlVuVtyCPVWw7hU5qVX8GtaP3Ek/2ha9VK27cOjFF7veqR4NA+pUlGzoiKAiIgIiICIiAiIgLWd/bQ0UGsJN9zwWAflzJ5QfOFsy5dvBb+3rOd+EGGfpGXnifFBBo1cYOYyPFXHVbrmu0JuO5E5FeCzy38wxC9pNDwWuzIhw4cCFVXtp0W1KdRjsWuY5p8RCwm7loJpAOMvZ3H9WYT4gA+KnWi0lrcfaY4X+bTAv9PhisXYXBtoqgZOAd4iQT5FvkqM+7+fFUOK8vyF4XqCuMP5ovaxwHOF6xyoe7FvX0zQTFbYMZ4kn5D0VqvWgHwA8cPmq6dRBJc7BUCuor66s9sqJz6qx1tq4eC8Nb5qDaXl0NGpg+KxtaKxuWeOk3tFYe7OsXZwbw7+LhwEEALP2ZuUADrn5aLHiC/KAAAMM45rKUHAcApTetyyzceWq+oSG9V7Cp7YDiegK8dVJyHms2p45WahVT3KzVcgj2h2i6JuvQuWWkOLb3/I3h6ELndis7q1RrG5uMDlxPQDFdWo0g1rWjJoAHQCFJRWiIoCIiAiIgIiICIiDG7x1iyzVnNwNyPOB81y8Zx/M0RUT2K1UYCZ1Go6r1EELbQhl/wDE0R1BOII1C1jZ7y201KY9lpF2cwHC9E8JREGytdh4K5OKIiq2uMq0Xm8ERB5anmW/qJ8g5XWPKIghuqmSvH1CAiIr3ZzO0v3icMowzUDY1Sa7wYhlQhqIpMRJEzHputF8gFXpwKIsmK0HSqURBYeoNtqH1REGzfZ7RBdWcR3mhgbyDr0/2hbsiLEEREBERAREQf/Z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9" y="2786570"/>
            <a:ext cx="1858573" cy="1872208"/>
          </a:xfrm>
          <a:prstGeom prst="ellipse">
            <a:avLst/>
          </a:prstGeom>
          <a:ln w="25400" algn="ctr">
            <a:solidFill>
              <a:srgbClr val="C50202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5150" y="186952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8584" y="272303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1720" y="355699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7071" y="440949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672" y="526199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CB8B4-002D-4B0B-89C8-D22D3B927432}"/>
              </a:ext>
            </a:extLst>
          </p:cNvPr>
          <p:cNvSpPr txBox="1"/>
          <p:nvPr/>
        </p:nvSpPr>
        <p:spPr>
          <a:xfrm>
            <a:off x="489953" y="1029146"/>
            <a:ext cx="474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  <a:hlinkClick r:id="rId9"/>
              </a:rPr>
              <a:t>Support Center Article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3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Email/Calendar Invitation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355" y="1268760"/>
            <a:ext cx="10972800" cy="4608512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Subject Line: </a:t>
            </a:r>
            <a:r>
              <a:rPr lang="en-US" dirty="0"/>
              <a:t>AgilityHealth® Team Retrospectives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Dear Team Member: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As a reminder, your team has been selected to participate in an AgilityHealth® Retrospective. Please attend your retrospective session at [DATE] and [TIME]. The final output of this session is a Team Growth Plan with actionable items you want to achieve within the next quarter and Organizational Growth Items you want Leadership to address. 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Desired Outcomes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Analyze your radar results and engage in an open/honest conversation about your strengths and growth opportunities.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Develop an actionable growth plan for your team for the next quarter/release.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Let Leadership know where they can help you.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Have FUN! 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Post Retrospective: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We'll ask for your feedback on the session.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We'll share your Organizational Growth Items with Leadership so they can take action.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Your ScrumMaster will help pull any improvements you identified into your next retrospective.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Thank you for participating in the AgilityHealth® Retrospectives!</a:t>
            </a:r>
          </a:p>
        </p:txBody>
      </p:sp>
    </p:spTree>
    <p:extLst>
      <p:ext uri="{BB962C8B-B14F-4D97-AF65-F5344CB8AC3E}">
        <p14:creationId xmlns:p14="http://schemas.microsoft.com/office/powerpoint/2010/main" val="17442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3D509-2A50-45A0-B897-183D0E787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2852936"/>
            <a:ext cx="8686800" cy="921329"/>
          </a:xfrm>
        </p:spPr>
        <p:txBody>
          <a:bodyPr/>
          <a:lstStyle/>
          <a:p>
            <a:r>
              <a:rPr lang="en-US" dirty="0"/>
              <a:t>Product Demo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098BA5-3981-48D1-A2B7-11E8C8A0B037}"/>
              </a:ext>
            </a:extLst>
          </p:cNvPr>
          <p:cNvSpPr/>
          <p:nvPr/>
        </p:nvSpPr>
        <p:spPr>
          <a:xfrm>
            <a:off x="8544272" y="4365104"/>
            <a:ext cx="3456384" cy="13706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srgbClr val="F5F5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Add/Edit Teams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50" dirty="0">
                <a:ln w="0"/>
                <a:solidFill>
                  <a:srgbClr val="F5F5F5"/>
                </a:solidFill>
                <a:latin typeface="Calibri" panose="020F0502020204030204"/>
              </a:rPr>
              <a:t>Set up the Assessments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F5F5F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TeamHealth® Retro Facilitation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3923531"/>
              </p:ext>
            </p:extLst>
          </p:nvPr>
        </p:nvGraphicFramePr>
        <p:xfrm>
          <a:off x="1343472" y="1340768"/>
          <a:ext cx="9931799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D8A9D3-5F4D-49A5-8CB5-AE1ECD1D5C46}"/>
              </a:ext>
            </a:extLst>
          </p:cNvPr>
          <p:cNvSpPr/>
          <p:nvPr/>
        </p:nvSpPr>
        <p:spPr>
          <a:xfrm>
            <a:off x="1326994" y="5286399"/>
            <a:ext cx="2970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7"/>
              </a:rPr>
              <a:t>Support Center Article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2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ACED48-F518-4961-9264-81C4C4E1378D}"/>
              </a:ext>
            </a:extLst>
          </p:cNvPr>
          <p:cNvSpPr txBox="1"/>
          <p:nvPr/>
        </p:nvSpPr>
        <p:spPr>
          <a:xfrm>
            <a:off x="1873362" y="1006210"/>
            <a:ext cx="88569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Introduction (15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Meeting Norms, Review Agenda, Introduce the </a:t>
            </a:r>
            <a:r>
              <a:rPr lang="en-US" sz="1400" dirty="0">
                <a:solidFill>
                  <a:prstClr val="black"/>
                </a:solidFill>
              </a:rPr>
              <a:t>Assessment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Take the </a:t>
            </a:r>
            <a:r>
              <a:rPr lang="en-US" sz="1600" dirty="0">
                <a:solidFill>
                  <a:prstClr val="black"/>
                </a:solidFill>
              </a:rPr>
              <a:t>Assessment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(50 minutes) and Break (10 minutes for break)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Walk the Radar (5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Demonstrate how to read the radar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Break into small groups to review each dimension (10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Read the radar dimension and comments, jot down observations on Post-It Notes.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Group Discussion (60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Each team then presents their dimension and have a conversation with the whole group.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Review strengths, improvements and impediments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As a team, identify top issues (use dot/straw voting)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Create Growth Backlog (15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Select the top few issues and create growth items, with clear user stories and well-defined acceptance criteria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Closing Activities (10-15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Appreciation Game (or any other fun game), Capture Next Steps (What, When and Who), Retro of the Retro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4EBCC-61C6-4771-B4AE-49F3C0D4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TeamHealth® Meeting Agenda </a:t>
            </a:r>
            <a:r>
              <a:rPr lang="en-US" sz="2700" dirty="0"/>
              <a:t>(includes taking assessment during retro)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927" y="2204864"/>
            <a:ext cx="3791526" cy="400110"/>
          </a:xfrm>
          <a:prstGeom prst="rect">
            <a:avLst/>
          </a:prstGeom>
          <a:solidFill>
            <a:srgbClr val="FDEA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~3 hour timebox, once a quarter</a:t>
            </a:r>
          </a:p>
        </p:txBody>
      </p:sp>
    </p:spTree>
    <p:extLst>
      <p:ext uri="{BB962C8B-B14F-4D97-AF65-F5344CB8AC3E}">
        <p14:creationId xmlns:p14="http://schemas.microsoft.com/office/powerpoint/2010/main" val="415502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TeamHealth® Meeting Agenda </a:t>
            </a:r>
            <a:r>
              <a:rPr lang="en-US" sz="2400" dirty="0"/>
              <a:t>(Assessment is taken prior to retro)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4D759-4E6B-444A-942B-8D6BD829ED24}"/>
              </a:ext>
            </a:extLst>
          </p:cNvPr>
          <p:cNvSpPr txBox="1"/>
          <p:nvPr/>
        </p:nvSpPr>
        <p:spPr>
          <a:xfrm>
            <a:off x="1952328" y="1340768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Introduction (10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Meeting Norms, Review Agenda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Walk the Radar (5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Demonstrate how to read the radar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Break into small groups to review each dimension (10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Read the radar dimension and comments, jot down observations on Post-It Notes.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Group Discussion (60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Each team then presents their dimension and have a conversation with the whole group.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Review strengths, improvements and impediments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As a team, identify top issues (use dot/straw voting)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Create Growth Backlog (15-30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Select the top few issues and create growth items, with clear user stories and well-defined acceptance criteria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Closing Activities (15 minutes)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Appreciation Game (or any other fun game), Capture Next Steps (What, When and Who), Retro of the Retro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C56CD-8276-415D-975C-86DA96BA33FD}"/>
              </a:ext>
            </a:extLst>
          </p:cNvPr>
          <p:cNvSpPr txBox="1"/>
          <p:nvPr/>
        </p:nvSpPr>
        <p:spPr>
          <a:xfrm>
            <a:off x="6258673" y="1772816"/>
            <a:ext cx="4007550" cy="400110"/>
          </a:xfrm>
          <a:prstGeom prst="rect">
            <a:avLst/>
          </a:prstGeom>
          <a:solidFill>
            <a:srgbClr val="FDEA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~2-2.5 hour timebox, once a quarter</a:t>
            </a:r>
          </a:p>
        </p:txBody>
      </p:sp>
    </p:spTree>
    <p:extLst>
      <p:ext uri="{BB962C8B-B14F-4D97-AF65-F5344CB8AC3E}">
        <p14:creationId xmlns:p14="http://schemas.microsoft.com/office/powerpoint/2010/main" val="73633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TeamHealth® </a:t>
            </a:r>
            <a:r>
              <a:rPr lang="en-US" sz="3600" dirty="0"/>
              <a:t>Introduction Talking Points</a:t>
            </a:r>
            <a:endParaRPr lang="en-US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7651346"/>
              </p:ext>
            </p:extLst>
          </p:nvPr>
        </p:nvGraphicFramePr>
        <p:xfrm>
          <a:off x="2325535" y="1249507"/>
          <a:ext cx="7528440" cy="474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714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C3DEB-453A-43E8-BFB8-630512C35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536" y="2636912"/>
            <a:ext cx="7112029" cy="921329"/>
          </a:xfrm>
        </p:spPr>
        <p:txBody>
          <a:bodyPr/>
          <a:lstStyle/>
          <a:p>
            <a:r>
              <a:rPr lang="en-US" dirty="0"/>
              <a:t>TeamHealth®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7037C7-21BA-4E40-A8BA-F1EE99C56C3C}"/>
              </a:ext>
            </a:extLst>
          </p:cNvPr>
          <p:cNvSpPr txBox="1">
            <a:spLocks/>
          </p:cNvSpPr>
          <p:nvPr/>
        </p:nvSpPr>
        <p:spPr>
          <a:xfrm>
            <a:off x="3647728" y="3111695"/>
            <a:ext cx="3847759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" charset="0"/>
              </a:rPr>
              <a:t>Detailed View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" charset="0"/>
              </a:rPr>
              <a:t>Qualitative Metrics</a:t>
            </a:r>
          </a:p>
        </p:txBody>
      </p:sp>
    </p:spTree>
    <p:extLst>
      <p:ext uri="{BB962C8B-B14F-4D97-AF65-F5344CB8AC3E}">
        <p14:creationId xmlns:p14="http://schemas.microsoft.com/office/powerpoint/2010/main" val="286105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Purpose &amp; Agenda</a:t>
            </a:r>
            <a:endParaRPr dirty="0"/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330325"/>
            <a:ext cx="109728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Purpose: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certified AgilityHealth® Facilitators a refresher course reviewing their key responsibilities in preparing for and conducting a TeamHealth</a:t>
            </a:r>
            <a:r>
              <a:rPr lang="en-US" sz="2400" dirty="0"/>
              <a:t>®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Retrospective. 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Agenda: 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Quick Review of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AgilityHealth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® Purpose &amp; Roles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Preparing for a TeamHealth</a:t>
            </a:r>
            <a:r>
              <a:rPr lang="en-US" dirty="0"/>
              <a:t>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Retrospective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Facilitating the Retrospective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 Retrospective Activities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347200" y="6356350"/>
            <a:ext cx="2844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charset="0"/>
              <a:buNone/>
              <a:tabLst/>
              <a:defRPr/>
            </a:pPr>
            <a:fld id="{704777BA-9230-407B-BCD7-3CE3CD6CB889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Gothic" charset="0"/>
                <a:cs typeface="MS Gothic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Times New Roman" charset="0"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35845" name="Rectangle 6"/>
          <p:cNvSpPr txBox="1">
            <a:spLocks noGrp="1" noChangeArrowheads="1"/>
          </p:cNvSpPr>
          <p:nvPr/>
        </p:nvSpPr>
        <p:spPr bwMode="auto">
          <a:xfrm>
            <a:off x="9144000" y="6246813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with Assessment Invitation</a:t>
            </a:r>
          </a:p>
        </p:txBody>
      </p:sp>
      <p:pic>
        <p:nvPicPr>
          <p:cNvPr id="19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276872"/>
            <a:ext cx="9021688" cy="35519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D019DF-86BB-4F11-97E6-FA6A0152F1F7}"/>
              </a:ext>
            </a:extLst>
          </p:cNvPr>
          <p:cNvSpPr txBox="1"/>
          <p:nvPr/>
        </p:nvSpPr>
        <p:spPr>
          <a:xfrm>
            <a:off x="1271464" y="5735138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692BA-B496-4293-9320-F5963CBE9FCB}"/>
              </a:ext>
            </a:extLst>
          </p:cNvPr>
          <p:cNvSpPr txBox="1"/>
          <p:nvPr/>
        </p:nvSpPr>
        <p:spPr>
          <a:xfrm>
            <a:off x="961944" y="1210052"/>
            <a:ext cx="10255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Important:</a:t>
            </a:r>
            <a:r>
              <a:rPr lang="en-US" sz="1800" dirty="0">
                <a:solidFill>
                  <a:schemeClr val="tx1"/>
                </a:solidFill>
              </a:rPr>
              <a:t> Since each assessment link is unique to the user that receives the email, </a:t>
            </a:r>
            <a:r>
              <a:rPr lang="en-US" sz="1800" b="1" dirty="0">
                <a:solidFill>
                  <a:schemeClr val="tx1"/>
                </a:solidFill>
              </a:rPr>
              <a:t>no one should forward the assessment email they receive</a:t>
            </a:r>
            <a:r>
              <a:rPr lang="en-US" sz="1800" dirty="0">
                <a:solidFill>
                  <a:schemeClr val="tx1"/>
                </a:solidFill>
              </a:rPr>
              <a:t>. If someone takes the assessment in their place, the system will not allow them to take it.</a:t>
            </a:r>
          </a:p>
        </p:txBody>
      </p:sp>
    </p:spTree>
    <p:extLst>
      <p:ext uri="{BB962C8B-B14F-4D97-AF65-F5344CB8AC3E}">
        <p14:creationId xmlns:p14="http://schemas.microsoft.com/office/powerpoint/2010/main" val="172733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Guidance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28DFE-2E65-4793-A62D-A2E0CB1F9E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5" y="1339935"/>
            <a:ext cx="5976620" cy="47942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B12567F-8E1F-4AD4-B4E8-B5A3B056BE90}"/>
              </a:ext>
            </a:extLst>
          </p:cNvPr>
          <p:cNvSpPr/>
          <p:nvPr/>
        </p:nvSpPr>
        <p:spPr>
          <a:xfrm>
            <a:off x="4401889" y="5706622"/>
            <a:ext cx="807085" cy="32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13DC1C-C02E-4C96-B144-6FF576C2D53C}"/>
              </a:ext>
            </a:extLst>
          </p:cNvPr>
          <p:cNvSpPr/>
          <p:nvPr/>
        </p:nvSpPr>
        <p:spPr>
          <a:xfrm>
            <a:off x="6509418" y="5706622"/>
            <a:ext cx="1090295" cy="32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4A9710-263C-41E3-8704-09A688DBE5BB}"/>
              </a:ext>
            </a:extLst>
          </p:cNvPr>
          <p:cNvSpPr/>
          <p:nvPr/>
        </p:nvSpPr>
        <p:spPr>
          <a:xfrm>
            <a:off x="7532371" y="5707609"/>
            <a:ext cx="962025" cy="32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52904D-49C5-47EC-8487-33D4D534A70D}"/>
              </a:ext>
            </a:extLst>
          </p:cNvPr>
          <p:cNvSpPr/>
          <p:nvPr/>
        </p:nvSpPr>
        <p:spPr>
          <a:xfrm>
            <a:off x="2999656" y="3248728"/>
            <a:ext cx="1558375" cy="6211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Guidance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55" y="1225287"/>
            <a:ext cx="8162711" cy="4392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434" y="2033634"/>
            <a:ext cx="7906905" cy="40453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35669" y="1351850"/>
            <a:ext cx="627530" cy="552823"/>
          </a:xfrm>
          <a:prstGeom prst="ellipse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7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Guidance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4E030-EE84-4782-84C5-691C8ADD46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055955"/>
            <a:ext cx="6330036" cy="52324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04CD500-CF22-456B-88A6-18159C8A3653}"/>
              </a:ext>
            </a:extLst>
          </p:cNvPr>
          <p:cNvSpPr/>
          <p:nvPr/>
        </p:nvSpPr>
        <p:spPr>
          <a:xfrm>
            <a:off x="4151784" y="4510454"/>
            <a:ext cx="3168352" cy="15828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18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C0437B8-3D7B-45C8-8E5D-439BA001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87" y="2033987"/>
            <a:ext cx="7416824" cy="4005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for Participants to Login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161" y="1020955"/>
            <a:ext cx="7762457" cy="972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8488" y="980728"/>
            <a:ext cx="312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From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8488" y="1294232"/>
            <a:ext cx="312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Subject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79776" y="1189042"/>
            <a:ext cx="1018713" cy="1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30964" y="1494966"/>
            <a:ext cx="767524" cy="13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7DD4B6-F5E8-4D48-861F-B8778B1B1631}"/>
              </a:ext>
            </a:extLst>
          </p:cNvPr>
          <p:cNvSpPr txBox="1"/>
          <p:nvPr/>
        </p:nvSpPr>
        <p:spPr>
          <a:xfrm>
            <a:off x="2207568" y="5874073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2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31AB1-4B28-4A55-A3D6-4D0CE4A54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600" y="3140968"/>
            <a:ext cx="6968013" cy="921329"/>
          </a:xfrm>
        </p:spPr>
        <p:txBody>
          <a:bodyPr/>
          <a:lstStyle/>
          <a:p>
            <a:r>
              <a:rPr lang="en-US" dirty="0"/>
              <a:t>Product Demo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CC4DCD-24C6-42E1-8613-D83323CF59D0}"/>
              </a:ext>
            </a:extLst>
          </p:cNvPr>
          <p:cNvSpPr/>
          <p:nvPr/>
        </p:nvSpPr>
        <p:spPr>
          <a:xfrm>
            <a:off x="7464152" y="4221088"/>
            <a:ext cx="4608512" cy="1512965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50" dirty="0">
                <a:ln w="0"/>
                <a:solidFill>
                  <a:srgbClr val="FFFFFF"/>
                </a:solidFill>
                <a:latin typeface="Calibri" panose="020F0502020204030204"/>
              </a:rPr>
              <a:t>Assessment</a:t>
            </a: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Links &amp; Completion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50" dirty="0">
                <a:ln w="0"/>
                <a:solidFill>
                  <a:srgbClr val="FFFFFF"/>
                </a:solidFill>
                <a:latin typeface="Calibri" panose="020F0502020204030204"/>
              </a:rPr>
              <a:t>Review Results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Growth Portal</a:t>
            </a:r>
          </a:p>
        </p:txBody>
      </p:sp>
    </p:spTree>
    <p:extLst>
      <p:ext uri="{BB962C8B-B14F-4D97-AF65-F5344CB8AC3E}">
        <p14:creationId xmlns:p14="http://schemas.microsoft.com/office/powerpoint/2010/main" val="3658856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Growth Items Are Like Good Stories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45" y="1342093"/>
            <a:ext cx="5857875" cy="2561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8B866-A22E-4CB4-84D4-2730C69E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45" y="4146550"/>
            <a:ext cx="5857875" cy="216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C96772-A92F-42B6-8DF4-4D0ED8896E50}"/>
              </a:ext>
            </a:extLst>
          </p:cNvPr>
          <p:cNvSpPr/>
          <p:nvPr/>
        </p:nvSpPr>
        <p:spPr>
          <a:xfrm>
            <a:off x="7690147" y="1822974"/>
            <a:ext cx="3249608" cy="37856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pecific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easurable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chievable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ealistic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ime-Bound</a:t>
            </a:r>
          </a:p>
        </p:txBody>
      </p:sp>
    </p:spTree>
    <p:extLst>
      <p:ext uri="{BB962C8B-B14F-4D97-AF65-F5344CB8AC3E}">
        <p14:creationId xmlns:p14="http://schemas.microsoft.com/office/powerpoint/2010/main" val="1750985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BD8A-B757-D748-BC18-579DADB9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Growth Item?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97146-BE2B-405B-87C5-005D2009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18" y="3671970"/>
            <a:ext cx="6264696" cy="229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F240F8-9644-4445-8B14-087725868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1" y="1052738"/>
            <a:ext cx="6311843" cy="240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C8DCA9-7916-4FDF-962E-DCE0CB87A73E}"/>
              </a:ext>
            </a:extLst>
          </p:cNvPr>
          <p:cNvSpPr/>
          <p:nvPr/>
        </p:nvSpPr>
        <p:spPr>
          <a:xfrm>
            <a:off x="1716551" y="4014037"/>
            <a:ext cx="174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38B54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A8009-B55E-46A7-A6B3-A8BED324562F}"/>
              </a:ext>
            </a:extLst>
          </p:cNvPr>
          <p:cNvSpPr/>
          <p:nvPr/>
        </p:nvSpPr>
        <p:spPr>
          <a:xfrm>
            <a:off x="1127448" y="1777800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DB1E3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Not Good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86806-FA62-8544-ADBB-48A5988D80C6}"/>
              </a:ext>
            </a:extLst>
          </p:cNvPr>
          <p:cNvSpPr txBox="1"/>
          <p:nvPr/>
        </p:nvSpPr>
        <p:spPr>
          <a:xfrm>
            <a:off x="1055440" y="507241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Written as a good user story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     (INVEST or SMART)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Well defined acceptance criteria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2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 Items Backlog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FAA9E-112A-47FF-8E08-ECA9AEBAD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4" y="1340768"/>
            <a:ext cx="11784632" cy="46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1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Items -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9008" y="1196752"/>
            <a:ext cx="3788040" cy="1107996"/>
          </a:xfrm>
          <a:prstGeom prst="rect">
            <a:avLst/>
          </a:prstGeom>
          <a:solidFill>
            <a:srgbClr val="EEE448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 Condensed Bold"/>
                <a:ea typeface="+mn-ea"/>
                <a:cs typeface="DIN Condensed Bold"/>
              </a:rPr>
              <a:t>Growth Plan Items are added to the backlog and worked by the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9008" y="2492896"/>
            <a:ext cx="3788040" cy="1107996"/>
          </a:xfrm>
          <a:prstGeom prst="rect">
            <a:avLst/>
          </a:prstGeom>
          <a:solidFill>
            <a:srgbClr val="EEE448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 Condensed Bold"/>
                <a:ea typeface="+mn-ea"/>
                <a:cs typeface="DIN Condensed Bold"/>
              </a:rPr>
              <a:t>The self-organizing team functions as a their own P.O. for growth 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9008" y="3789040"/>
            <a:ext cx="3788040" cy="1107996"/>
          </a:xfrm>
          <a:prstGeom prst="rect">
            <a:avLst/>
          </a:prstGeom>
          <a:solidFill>
            <a:srgbClr val="EEE448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 Condensed Bold"/>
                <a:ea typeface="+mn-ea"/>
                <a:cs typeface="DIN Condensed Bold"/>
              </a:rPr>
              <a:t>Growth Plan Items, like good stories, need to be well-defined with acceptance criteria.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008" y="5157192"/>
            <a:ext cx="3788040" cy="769441"/>
          </a:xfrm>
          <a:prstGeom prst="rect">
            <a:avLst/>
          </a:prstGeom>
          <a:solidFill>
            <a:srgbClr val="EEE448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 Condensed Bold"/>
                <a:ea typeface="+mn-ea"/>
                <a:cs typeface="DIN Condensed Bold"/>
              </a:rPr>
              <a:t>Growth Plan Items are tied to Competency Targets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378E-6137-4FD0-9EB6-F0E108A2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205717"/>
            <a:ext cx="5184576" cy="48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AgilityHealth</a:t>
            </a:r>
            <a:r>
              <a:rPr lang="en-US" dirty="0"/>
              <a:t>® Facilitator Journey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1785026-5E8E-42FE-B813-7B2C8C441653}"/>
              </a:ext>
            </a:extLst>
          </p:cNvPr>
          <p:cNvSpPr/>
          <p:nvPr/>
        </p:nvSpPr>
        <p:spPr>
          <a:xfrm>
            <a:off x="2848975" y="1196752"/>
            <a:ext cx="6494049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u="sng" dirty="0">
                <a:solidFill>
                  <a:prstClr val="white"/>
                </a:solidFill>
                <a:latin typeface="Arial"/>
              </a:rPr>
              <a:t>Goals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Provide retrospective experience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Create a solid growth plan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Obtain valuable feedback for team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1CA50-10EB-40AD-AFF1-2E6EE1CAC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2740112"/>
            <a:ext cx="6019800" cy="2609850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69C8E32-FC05-4958-8F8A-7EC2BF90A49B}"/>
              </a:ext>
            </a:extLst>
          </p:cNvPr>
          <p:cNvSpPr/>
          <p:nvPr/>
        </p:nvSpPr>
        <p:spPr>
          <a:xfrm>
            <a:off x="4007768" y="5453162"/>
            <a:ext cx="4464496" cy="7245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Visit our Support Center to download your 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  <a:hlinkClick r:id="rId3"/>
              </a:rPr>
              <a:t>Getting Started by Role</a:t>
            </a:r>
            <a:r>
              <a:rPr lang="en-US" sz="1600" dirty="0">
                <a:solidFill>
                  <a:prstClr val="white"/>
                </a:solidFill>
                <a:latin typeface="Arial"/>
              </a:rPr>
              <a:t> guide for Facilitators</a:t>
            </a:r>
          </a:p>
        </p:txBody>
      </p:sp>
    </p:spTree>
    <p:extLst>
      <p:ext uri="{BB962C8B-B14F-4D97-AF65-F5344CB8AC3E}">
        <p14:creationId xmlns:p14="http://schemas.microsoft.com/office/powerpoint/2010/main" val="640705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AgilityHealth</a:t>
            </a:r>
            <a:r>
              <a:rPr lang="en-US" dirty="0"/>
              <a:t>® Facilitation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2FE5F-7650-4D5F-8D9A-987A28DB9C9B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991544" y="1196752"/>
          <a:ext cx="842493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546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AgilityHealth</a:t>
            </a:r>
            <a:r>
              <a:rPr lang="en-US" dirty="0"/>
              <a:t>® Facilitation Tips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135560" y="884828"/>
          <a:ext cx="8424936" cy="577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430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Retrospective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2174218"/>
              </p:ext>
            </p:extLst>
          </p:nvPr>
        </p:nvGraphicFramePr>
        <p:xfrm>
          <a:off x="1343472" y="1340768"/>
          <a:ext cx="9931799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9CCCC91-EDB3-4574-AE4B-B88DC2F68EDA}"/>
              </a:ext>
            </a:extLst>
          </p:cNvPr>
          <p:cNvSpPr/>
          <p:nvPr/>
        </p:nvSpPr>
        <p:spPr>
          <a:xfrm>
            <a:off x="1363724" y="5077108"/>
            <a:ext cx="2970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7"/>
              </a:rPr>
              <a:t>Support Center Article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47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Post-Retrospective Activities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5571615"/>
              </p:ext>
            </p:extLst>
          </p:nvPr>
        </p:nvGraphicFramePr>
        <p:xfrm>
          <a:off x="3175037" y="1634939"/>
          <a:ext cx="7354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data:image/jpeg;base64,/9j/4AAQSkZJRgABAQAAAQABAAD/2wCEAAkGBxQTEhQUExQUFhMWFBgVEhcYFxYYGhcXFxwYFhgXGhUaHSggHBolGxcUITEhJSkrLi4uGh8zODMsNygtLisBCgoKDg0OGxAQGDckHyI0NS0tLDI3LC0sLCwsLCwsLDQuLCwsLCwsLCwsLCwsLCwsLCwsLC8sLCwsLCwsLCwsLP/AABEIAMQBAQMBIgACEQEDEQH/xAAcAAEAAQUBAQAAAAAAAAAAAAAABAIDBQYHAQj/xAA+EAABAwEFBQUFBwIGAwAAAAABAAIRAwQSITFBBQZRYXETIoGRoTJSscHRByNCYnKC8KKyFDNDc5LhJJPC/8QAGQEBAQADAQAAAAAAAAAAAAAAAAECAwUE/8QAJBEBAAICAgICAgMBAAAAAAAAAAECAxESIQQxIkFRcRMyYQX/2gAMAwEAAhEDEQA/AO4oiICIiAiIgIiICIiAiIgIrdortY1z3ua1jRLnOIAAGZJOQXH98PtlLXmnYGsc0SHVqjXEOOXcZIw5uz4aoOxucAJOA1VplqYQSHsIGBIcDBOS+Ttp7etNoc51avVqF2DgXuukcLg7oHIBY+nkQMiZI0JGRI4qbXT7HRfJ2z947ZQAFK012NGIAqOu4flJIjlELoW6v2zVWFrLcwVGZGqwXXjm6mO67wjoU2advRY7YO26FsotrWd4ew+BadWuacWnkVkVUEREBERAREQEREBERAREQEREBERAREQEREBERAREQFS94AJJAAEknAADMkqpazv7WmjTs0wbVVbRcRMili+tiMppte2eLgg4z9p2+lS21nU2OIsrHfdNEgVI/wBR3GcxwEarSBQOfJdL29sKi+01HAGL5gacIgaZKmz7sUxlIleS/lVrOnQx+Fa0bc6bZT7pzU2lsWscQwxr8MOK6hQ2PTZkxs8YCkmhGi0W8yfqHor4NfuXNrHu9UxvNwAw+ihbV2K6ljp8F0yqI0WJ29Zb9JwhSnk25dsr+LThMQ0/c7eers+0CtTxB7tamSYqMmSOThjB0PivpzY21Kdpo069F16nUbLTrwII0IMgjiF8oWuzFp4rpX2Dbac201bK5x7OpTNSm0nAVGETdGhLXEn9AXRiduRaunckRFkwEREBERAREQEREBERAREQEREBERAREQEREBERAXPt97TNuptnClZi791Z934UvVdBXL986TxtKoTi11mplnRpqAjzk+KwyTqrbhjd4Yql3nGVlqFIYKBY7OSs1RsxC481mbO7yiKhA4KPaSOAU5tDMnJYjae1bNTwfVbPCZPkFlwtPqGH8lY9yj1mqDbYAx8Vcse2KFV11jjJykETyBKuWqiMQ4SCseM1nuGcXi0dS59ttgE444YcBr8lI+zCq5u1rJdBM1HNMcHMeCegmfBeby0IJGOePyU37I6N7a9nme6Krh/63D5rqYf6uR5MfJ9IIiLe8giIgIiICIiAiIgIiICIiAiIgIiICIiAiIgIiIC5v9rbKzDSr0RJNJ9E6wS5jgfK+ukLVftFP/jsAzNUR4NcsMk6rMtmKN3iHJLPVtFGDXtVGnOTC4Fx8IW17M25egEgziCDIKwFLYzbjmvDnXn9o50w6/iJDx3hgSImIJV+x2e7UYG4NYA1owwGWep5lc3JeJ9T27OLHaPfr99trtj3RhhOa1e12drRUqMoNqNpC8+SBOUw3MmMcAcuk7DbWktGOKgssxzHotdb6ntsnHuvTAWO0Uq8XrK+iJ7rmiGzgZ09QMln68EDGTxylS6NnLsyfFU2qyiEvflKUrFemj72WMuukCTMeuCye4ew32Ku21OIc8AhtMYi68QSTxzj5qbaqWKy2zme21xwcAWHVpiI6YAx1WyM1q1iIYWwUtblaNupUal5ocNQD54qtRNkGaFH/aZ/aFLXUrO4iXEtGrTAiIqxEREBERAREQEREBERAREQEREBERAREQEREBarv60llGMr5nyw+a2pYfeyleszzq0hw8DB9CVryxuktuGdZIaFVpBrS52AA/gVjZNkv1JiBmP+1D2vtAl9yCWtAJ5k5eQUCy26s18ta6DhBn0XMrTbuTbUNytlnMwIlRade6SHNBDYkjmsRSr1ak3mEY+0ccOA4BTGFzRjdHUgJNNEW61LOUi0iQVjrdU4LGWS2w/uuBBMOAMgE68v+1JqVMSsL/gj8scT3lntgbKdUcLupN52d3QzwwC117+90W/fZ7tKkabqPaN7YOdUNOe9dMAOjUSDit+HFF51LR5Gacddw22lTDWhoyAAHQYBVoi6biiIiAiIgIiICIiAiIgIiICIiAiIgIiICIiAiIgK1aaAexzHZOaWnoRCuog47tXZ9yo9tQd5kNfmJAm69pGhB+Cx+yaLG17td7zRcBccM2mRM4YgiRyz6dZ3j2C20tkG7VaDcf8A/LuLT6fHmNayOa51KoLr2GCDjz8RqDwheC9Jxz/jr4M8ZI19tlZQsLRg+rUN2YF7E9boGPVQLZbbzjTs9FlKSRfIDnhstcDJkAyHDXTJQrOx7SIaMom8Y+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/wAQ24zvU6c1nDg4gNBHKf6lD2pvraa5uUz2TTgAz2j1fn5QruxLEKlSq10kGhdJOJJLhjPGRKxtXlGmzHbhaJQbDtJhaO8OWKptu0Wge1isJXsF1zmuBD2G66CROodHPNG2ejBLrxdwJJXM3Wsu3EWtCI63uquJYJGhyAHGdVuu5W7V+K9fCkO80H/Uj8R4U/j0zt7obuduQ97YoNOA98jT9PHjlxWz7z24AdgzIQanTRvwPkvXhx8vlMdPD5Gbh8Kz39yxe1Lf21QuyaMKY/Lx6n6KIrb3Kg1ozI8YXrc5Rb6kM6kDzOPpKx1esXHHJVW+1teWhpBDSXOIxEgFoE5fiPkogMnkosJtlrlpDmkgjIgkEeIW07N3yqNwqtDxx9l30PotSYFeGAQdKsO8tnqYX7h4P7v9WXqstTqBwlpBHEGVySjRJWQs1J9Mywlp4gkfBB01Fpti3jrM/wAyKjfAO8CMPNbZZLS2owPYZB9OR5oi8iIgIiICIiAiIgIiICIiAiIgLEbW3io0JBN5/utxjqch8VrP2gbYLyLKw92R20a6lvSM+Z5LV3mUGV21vLWry2blP3G6/qOZ+HJaxanQpxarLWSSSMsvqivdkUDJe4Rh3eIHRZex7epWNtWvWmAwNY0Ree8nusaOJ9BJ0UOj7PVa7v8AUfuKTvdrsPmHNWVY3MQktm2I+ltBotNoBp1iXMu0XEC7N5jHhwJc4AgzhmcAsozdSi2oC57ngY9mbuPC89oEDlqtX3dZ2JJY+TVxeM4IGEAnDDMR+JvBTq1pcC0OJLiHSRgG6iWyROQ8CvRb/n1tbcxCV829a6iZdFO16dOiYAa5ohjMMTkIjT4BaXWrlxJJkkyTxJzWK2T3g6qfxmG/pGE+JE+SyDQtOSsVtNYn0tZ3G5VAqHbKQdngeI+HMclIesZWrGobrPZ1Pvchy56/HBVpricMIGGGXgplGhAV6zWOFeq4BQWg1XrLQvGT7OnNV2WzF0cFMqvazAyTo0Zn6DmVRR20YMbKpcKp5dFTFV+bhSb7rILvF5+QHVef4JvFxPEvefmqEPGJd5gLZNzbce0dTOTheHC8M/Mf2rXWUy3KCOEqdsB0WqlEiXGR1aR81EdDREUBERAREQEREBERAREQFC2ttBtCmXuzyaOJ0Cmrn+9m1+1rGkPZpa8Tk7wER5oNeqvL6jnuxc4k+JMn1+CFirbTwH88V7CqrBarYbn1+SlNaqqNLFBTZ6Wuixe+dAOsrhwcw/1AA+oWwgQFhN6hNmrRmGXh+0h3ySEW9l1Xdi2QNGukYEkwWxM3tJyx8oW16winZmMaHVopiAO4xoJcMI7obeyGmisbN2k98hrR2bpJkwZdGt3QyPHPJXt3bC91prVqoHcApUsZxOLz8B4ldfLfjj5/l5KU3bTY6FIANa0Q0AADgBgFecI+i9pBWq7C83R7P4jx5dOK5D2IFYmqS1vsfid7/Ifl+PTPIWWxhoUihZg0ZKQ7AII1aAFEptvuJPsNz5ngFXaCXG6FF2nUh9OztN0XTUquGYbN0AfmJmDpCCb/AI4uN2lAAMOfmARhDeJGU5dVfosDZ4nMnEk8SVZsrJEMAa0YDgI+J5DzCmts41lx10Hl9ZVHjXdf51VLn8j5t+qvChyXj6YQRHHkf50V3Zj/AL6kZ/1GeHeCpqiFRZP86l/uMx/cFEdRREUBERAREQEREBERAREQRNr2vsqNSoM2tJHXIesLlVcfj1GZ+K3LfvaDbraDXC/eD3gHFog3ZHOZ8FqlIwMR9FYCmZaF44KmytDZaMgcPHHyV5zEFDV63Ajy+nzVRavHtwPmPBBcJWM2yy9RqjjSeP6Sp5P1VmuyZHER54IrUtiVLtJuUmJmRIIMgRrAK2zZ9k7OmG6mXO/U4yVrm69G/wBm3HDvO09nTzhbi8L3+bf1Rowx7laJyGpwHTU/zipTGxEKBZXX6jjo03G/tzP/ACnyCyS8DeNVq1PgKu+qLhJyw8lQstK73jnC12y/eWq0VXTdaW0mxqGi8QOpefJZ7a9rFKk4nQLF7v2csptLsHGXuJ95/e8xKDN0QYGEAZDIBXmu/MPDFWKWOQ/cVekDNx6DD0GKD15/MfL/AKVuoRxd6/RVhozu+atVmt91vkEEWq4cT/PBXthtDrTREz94D5Y/JRnuj2QB0keiyG6dG9a6ZgYXnGBpdInzI81EdHREUBERAREQEREBERARFatVpbTaXvIa0ZkoOc70AG2VeEt87rZ9VFDRGB8DiPqlqHaV6j57rqjnNPEEyMFdpU2/hVVh2OLK10+y4G7qJGYB06H1WUYVC267s2tqSLrXC90Pdn1V+zPwRF8qhevKoJRXjDpwK8cMQvG5zxw/nqqqmqDG7rWW6a7scazmNnQNM4efostbapa1xHtZN/UcB6n0VVkphrRGsuPVxkqxasXsHu949SCB6XvNZ3tNp3KRGl3ZdmuMa3hgplyc5VNMwMlWQVir26BkF4Xc14QrNprBoPmgwO8Nbta1KgMi6+/9Lcfl6rI2Opelx9mSGDV0Z9Gzrqte2e81a9Z84wGNPAOJmOgatkoNGAAwAAA0EZIJIN7M4cBl56qRSgZAKikzVXYQU1JKtlVuVtyCPVWw7hU5qVX8GtaP3Ek/2ha9VK27cOjFF7veqR4NA+pUlGzoiKAiIgIiICIiAiIgLWd/bQ0UGsJN9zwWAflzJ5QfOFsy5dvBb+3rOd+EGGfpGXnifFBBo1cYOYyPFXHVbrmu0JuO5E5FeCzy38wxC9pNDwWuzIhw4cCFVXtp0W1KdRjsWuY5p8RCwm7loJpAOMvZ3H9WYT4gA+KnWi0lrcfaY4X+bTAv9PhisXYXBtoqgZOAd4iQT5FvkqM+7+fFUOK8vyF4XqCuMP5ovaxwHOF6xyoe7FvX0zQTFbYMZ4kn5D0VqvWgHwA8cPmq6dRBJc7BUCuor66s9sqJz6qx1tq4eC8Nb5qDaXl0NGpg+KxtaKxuWeOk3tFYe7OsXZwbw7+LhwEEALP2ZuUADrn5aLHiC/KAAAMM45rKUHAcApTetyyzceWq+oSG9V7Cp7YDiegK8dVJyHms2p45WahVT3KzVcgj2h2i6JuvQuWWkOLb3/I3h6ELndis7q1RrG5uMDlxPQDFdWo0g1rWjJoAHQCFJRWiIoCIiAiIgIiICIiDG7x1iyzVnNwNyPOB81y8Zx/M0RUT2K1UYCZ1Go6r1EELbQhl/wDE0R1BOII1C1jZ7y201KY9lpF2cwHC9E8JREGytdh4K5OKIiq2uMq0Xm8ERB5anmW/qJ8g5XWPKIghuqmSvH1CAiIr3ZzO0v3icMowzUDY1Sa7wYhlQhqIpMRJEzHputF8gFXpwKIsmK0HSqURBYeoNtqH1REGzfZ7RBdWcR3mhgbyDr0/2hbsiLEEREBERAREQ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7" name="AutoShape 4" descr="data:image/jpeg;base64,/9j/4AAQSkZJRgABAQAAAQABAAD/2wCEAAkGBxQTEhQUExQUFhMWFBgVEhcYFxYYGhcXFxwYFhgXGhUaHSggHBolGxcUITEhJSkrLi4uGh8zODMsNygtLisBCgoKDg0OGxAQGDckHyI0NS0tLDI3LC0sLCwsLCwsLDQuLCwsLCwsLCwsLCwsLCwsLCwsLC8sLCwsLCwsLCwsLP/AABEIAMQBAQMBIgACEQEDEQH/xAAcAAEAAQUBAQAAAAAAAAAAAAAABAIDBQYHAQj/xAA+EAABAwEFBQUFBwIGAwAAAAABAAIRAwQSITFBBQZRYXETIoGRoTJSscHRByNCYnKC8KKyFDNDc5LhJJPC/8QAGQEBAQADAQAAAAAAAAAAAAAAAAECAwUE/8QAJBEBAAICAgICAgMBAAAAAAAAAAECAxESIQQxIkFRcRMyYQX/2gAMAwEAAhEDEQA/AO4oiICIiAiIgIiICIiAiIgIrdortY1z3ua1jRLnOIAAGZJOQXH98PtlLXmnYGsc0SHVqjXEOOXcZIw5uz4aoOxucAJOA1VplqYQSHsIGBIcDBOS+Ttp7etNoc51avVqF2DgXuukcLg7oHIBY+nkQMiZI0JGRI4qbXT7HRfJ2z947ZQAFK012NGIAqOu4flJIjlELoW6v2zVWFrLcwVGZGqwXXjm6mO67wjoU2advRY7YO26FsotrWd4ew+BadWuacWnkVkVUEREBERAREQEREBERAREQEREBERAREQEREBERAREQFS94AJJAAEknAADMkqpazv7WmjTs0wbVVbRcRMili+tiMppte2eLgg4z9p2+lS21nU2OIsrHfdNEgVI/wBR3GcxwEarSBQOfJdL29sKi+01HAGL5gacIgaZKmz7sUxlIleS/lVrOnQx+Fa0bc6bZT7pzU2lsWscQwxr8MOK6hQ2PTZkxs8YCkmhGi0W8yfqHor4NfuXNrHu9UxvNwAw+ihbV2K6ljp8F0yqI0WJ29Zb9JwhSnk25dsr+LThMQ0/c7eers+0CtTxB7tamSYqMmSOThjB0PivpzY21Kdpo069F16nUbLTrwII0IMgjiF8oWuzFp4rpX2Dbac201bK5x7OpTNSm0nAVGETdGhLXEn9AXRiduRaunckRFkwEREBERAREQEREBERAREQEREBERAREQEREBERAXPt97TNuptnClZi791Z934UvVdBXL986TxtKoTi11mplnRpqAjzk+KwyTqrbhjd4Yql3nGVlqFIYKBY7OSs1RsxC481mbO7yiKhA4KPaSOAU5tDMnJYjae1bNTwfVbPCZPkFlwtPqGH8lY9yj1mqDbYAx8Vcse2KFV11jjJykETyBKuWqiMQ4SCseM1nuGcXi0dS59ttgE444YcBr8lI+zCq5u1rJdBM1HNMcHMeCegmfBeby0IJGOePyU37I6N7a9nme6Krh/63D5rqYf6uR5MfJ9IIiLe8giIgIiICIiAiIgIiICIiAiIgIiICIiAiIgIiIC5v9rbKzDSr0RJNJ9E6wS5jgfK+ukLVftFP/jsAzNUR4NcsMk6rMtmKN3iHJLPVtFGDXtVGnOTC4Fx8IW17M25egEgziCDIKwFLYzbjmvDnXn9o50w6/iJDx3hgSImIJV+x2e7UYG4NYA1owwGWep5lc3JeJ9T27OLHaPfr99trtj3RhhOa1e12drRUqMoNqNpC8+SBOUw3MmMcAcuk7DbWktGOKgssxzHotdb6ntsnHuvTAWO0Uq8XrK+iJ7rmiGzgZ09QMln68EDGTxylS6NnLsyfFU2qyiEvflKUrFemj72WMuukCTMeuCye4ew32Ku21OIc8AhtMYi68QSTxzj5qbaqWKy2zme21xwcAWHVpiI6YAx1WyM1q1iIYWwUtblaNupUal5ocNQD54qtRNkGaFH/aZ/aFLXUrO4iXEtGrTAiIqxEREBERAREQEREBERAREQEREBERAREQEREBarv60llGMr5nyw+a2pYfeyleszzq0hw8DB9CVryxuktuGdZIaFVpBrS52AA/gVjZNkv1JiBmP+1D2vtAl9yCWtAJ5k5eQUCy26s18ta6DhBn0XMrTbuTbUNytlnMwIlRade6SHNBDYkjmsRSr1ak3mEY+0ccOA4BTGFzRjdHUgJNNEW61LOUi0iQVjrdU4LGWS2w/uuBBMOAMgE68v+1JqVMSsL/gj8scT3lntgbKdUcLupN52d3QzwwC117+90W/fZ7tKkabqPaN7YOdUNOe9dMAOjUSDit+HFF51LR5Gacddw22lTDWhoyAAHQYBVoi6biiIiAiIgIiICIiAiIgIiICIiAiIgIiICIiAiIgK1aaAexzHZOaWnoRCuog47tXZ9yo9tQd5kNfmJAm69pGhB+Cx+yaLG17td7zRcBccM2mRM4YgiRyz6dZ3j2C20tkG7VaDcf8A/LuLT6fHmNayOa51KoLr2GCDjz8RqDwheC9Jxz/jr4M8ZI19tlZQsLRg+rUN2YF7E9boGPVQLZbbzjTs9FlKSRfIDnhstcDJkAyHDXTJQrOx7SIaMom8Y+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/wAQ24zvU6c1nDg4gNBHKf6lD2pvraa5uUz2TTgAz2j1fn5QruxLEKlSq10kGhdJOJJLhjPGRKxtXlGmzHbhaJQbDtJhaO8OWKptu0Wge1isJXsF1zmuBD2G66CROodHPNG2ejBLrxdwJJXM3Wsu3EWtCI63uquJYJGhyAHGdVuu5W7V+K9fCkO80H/Uj8R4U/j0zt7obuduQ97YoNOA98jT9PHjlxWz7z24AdgzIQanTRvwPkvXhx8vlMdPD5Gbh8Kz39yxe1Lf21QuyaMKY/Lx6n6KIrb3Kg1ozI8YXrc5Rb6kM6kDzOPpKx1esXHHJVW+1teWhpBDSXOIxEgFoE5fiPkogMnkosJtlrlpDmkgjIgkEeIW07N3yqNwqtDxx9l30PotSYFeGAQdKsO8tnqYX7h4P7v9WXqstTqBwlpBHEGVySjRJWQs1J9Mywlp4gkfBB01Fpti3jrM/wAyKjfAO8CMPNbZZLS2owPYZB9OR5oi8iIgIiICIiAiIgIiICIiAiIgLEbW3io0JBN5/utxjqch8VrP2gbYLyLKw92R20a6lvSM+Z5LV3mUGV21vLWry2blP3G6/qOZ+HJaxanQpxarLWSSSMsvqivdkUDJe4Rh3eIHRZex7epWNtWvWmAwNY0Ree8nusaOJ9BJ0UOj7PVa7v8AUfuKTvdrsPmHNWVY3MQktm2I+ltBotNoBp1iXMu0XEC7N5jHhwJc4AgzhmcAsozdSi2oC57ngY9mbuPC89oEDlqtX3dZ2JJY+TVxeM4IGEAnDDMR+JvBTq1pcC0OJLiHSRgG6iWyROQ8CvRb/n1tbcxCV829a6iZdFO16dOiYAa5ohjMMTkIjT4BaXWrlxJJkkyTxJzWK2T3g6qfxmG/pGE+JE+SyDQtOSsVtNYn0tZ3G5VAqHbKQdngeI+HMclIesZWrGobrPZ1Pvchy56/HBVpricMIGGGXgplGhAV6zWOFeq4BQWg1XrLQvGT7OnNV2WzF0cFMqvazAyTo0Zn6DmVRR20YMbKpcKp5dFTFV+bhSb7rILvF5+QHVef4JvFxPEvefmqEPGJd5gLZNzbce0dTOTheHC8M/Mf2rXWUy3KCOEqdsB0WqlEiXGR1aR81EdDREUBERAREQEREBERAREQFC2ttBtCmXuzyaOJ0Cmrn+9m1+1rGkPZpa8Tk7wER5oNeqvL6jnuxc4k+JMn1+CFirbTwH88V7CqrBarYbn1+SlNaqqNLFBTZ6Wuixe+dAOsrhwcw/1AA+oWwgQFhN6hNmrRmGXh+0h3ySEW9l1Xdi2QNGukYEkwWxM3tJyx8oW16winZmMaHVopiAO4xoJcMI7obeyGmisbN2k98hrR2bpJkwZdGt3QyPHPJXt3bC91prVqoHcApUsZxOLz8B4ldfLfjj5/l5KU3bTY6FIANa0Q0AADgBgFecI+i9pBWq7C83R7P4jx5dOK5D2IFYmqS1vsfid7/Ifl+PTPIWWxhoUihZg0ZKQ7AII1aAFEptvuJPsNz5ngFXaCXG6FF2nUh9OztN0XTUquGYbN0AfmJmDpCCb/AI4uN2lAAMOfmARhDeJGU5dVfosDZ4nMnEk8SVZsrJEMAa0YDgI+J5DzCmts41lx10Hl9ZVHjXdf51VLn8j5t+qvChyXj6YQRHHkf50V3Zj/AL6kZ/1GeHeCpqiFRZP86l/uMx/cFEdRREUBERAREQEREBERAREQRNr2vsqNSoM2tJHXIesLlVcfj1GZ+K3LfvaDbraDXC/eD3gHFog3ZHOZ8FqlIwMR9FYCmZaF44KmytDZaMgcPHHyV5zEFDV63Ajy+nzVRavHtwPmPBBcJWM2yy9RqjjSeP6Sp5P1VmuyZHER54IrUtiVLtJuUmJmRIIMgRrAK2zZ9k7OmG6mXO/U4yVrm69G/wBm3HDvO09nTzhbi8L3+bf1Rowx7laJyGpwHTU/zipTGxEKBZXX6jjo03G/tzP/ACnyCyS8DeNVq1PgKu+qLhJyw8lQstK73jnC12y/eWq0VXTdaW0mxqGi8QOpefJZ7a9rFKk4nQLF7v2csptLsHGXuJ95/e8xKDN0QYGEAZDIBXmu/MPDFWKWOQ/cVekDNx6DD0GKD15/MfL/AKVuoRxd6/RVhozu+atVmt91vkEEWq4cT/PBXthtDrTREz94D5Y/JRnuj2QB0keiyG6dG9a6ZgYXnGBpdInzI81EdHREUBERAREQEREBERARFatVpbTaXvIa0ZkoOc70AG2VeEt87rZ9VFDRGB8DiPqlqHaV6j57rqjnNPEEyMFdpU2/hVVh2OLK10+y4G7qJGYB06H1WUYVC267s2tqSLrXC90Pdn1V+zPwRF8qhevKoJRXjDpwK8cMQvG5zxw/nqqqmqDG7rWW6a7scazmNnQNM4efostbapa1xHtZN/UcB6n0VVkphrRGsuPVxkqxasXsHu949SCB6XvNZ3tNp3KRGl3ZdmuMa3hgplyc5VNMwMlWQVir26BkF4Xc14QrNprBoPmgwO8Nbta1KgMi6+/9Lcfl6rI2Opelx9mSGDV0Z9Gzrqte2e81a9Z84wGNPAOJmOgatkoNGAAwAAA0EZIJIN7M4cBl56qRSgZAKikzVXYQU1JKtlVuVtyCPVWw7hU5qVX8GtaP3Ek/2ha9VK27cOjFF7veqR4NA+pUlGzoiKAiIgIiICIiAiIgLWd/bQ0UGsJN9zwWAflzJ5QfOFsy5dvBb+3rOd+EGGfpGXnifFBBo1cYOYyPFXHVbrmu0JuO5E5FeCzy38wxC9pNDwWuzIhw4cCFVXtp0W1KdRjsWuY5p8RCwm7loJpAOMvZ3H9WYT4gA+KnWi0lrcfaY4X+bTAv9PhisXYXBtoqgZOAd4iQT5FvkqM+7+fFUOK8vyF4XqCuMP5ovaxwHOF6xyoe7FvX0zQTFbYMZ4kn5D0VqvWgHwA8cPmq6dRBJc7BUCuor66s9sqJz6qx1tq4eC8Nb5qDaXl0NGpg+KxtaKxuWeOk3tFYe7OsXZwbw7+LhwEEALP2ZuUADrn5aLHiC/KAAAMM45rKUHAcApTetyyzceWq+oSG9V7Cp7YDiegK8dVJyHms2p45WahVT3KzVcgj2h2i6JuvQuWWkOLb3/I3h6ELndis7q1RrG5uMDlxPQDFdWo0g1rWjJoAHQCFJRWiIoCIiAiIgIiICIiDG7x1iyzVnNwNyPOB81y8Zx/M0RUT2K1UYCZ1Go6r1EELbQhl/wDE0R1BOII1C1jZ7y201KY9lpF2cwHC9E8JREGytdh4K5OKIiq2uMq0Xm8ERB5anmW/qJ8g5XWPKIghuqmSvH1CAiIr3ZzO0v3icMowzUDY1Sa7wYhlQhqIpMRJEzHputF8gFXpwKIsmK0HSqURBYeoNtqH1REGzfZ7RBdWcR3mhgbyDr0/2hbsiLEEREBERAREQf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AutoShape 6" descr="data:image/jpeg;base64,/9j/4AAQSkZJRgABAQAAAQABAAD/2wCEAAkGBxQTEhQUExQUFhMWFBgVEhcYFxYYGhcXFxwYFhgXGhUaHSggHBolGxcUITEhJSkrLi4uGh8zODMsNygtLisBCgoKDg0OGxAQGDckHyI0NS0tLDI3LC0sLCwsLCwsLDQuLCwsLCwsLCwsLCwsLCwsLCwsLC8sLCwsLCwsLCwsLP/AABEIAMQBAQMBIgACEQEDEQH/xAAcAAEAAQUBAQAAAAAAAAAAAAAABAIDBQYHAQj/xAA+EAABAwEFBQUFBwIGAwAAAAABAAIRAwQSITFBBQZRYXETIoGRoTJSscHRByNCYnKC8KKyFDNDc5LhJJPC/8QAGQEBAQADAQAAAAAAAAAAAAAAAAECAwUE/8QAJBEBAAICAgICAgMBAAAAAAAAAAECAxESIQQxIkFRcRMyYQX/2gAMAwEAAhEDEQA/AO4oiICIiAiIgIiICIiAiIgIrdortY1z3ua1jRLnOIAAGZJOQXH98PtlLXmnYGsc0SHVqjXEOOXcZIw5uz4aoOxucAJOA1VplqYQSHsIGBIcDBOS+Ttp7etNoc51avVqF2DgXuukcLg7oHIBY+nkQMiZI0JGRI4qbXT7HRfJ2z947ZQAFK012NGIAqOu4flJIjlELoW6v2zVWFrLcwVGZGqwXXjm6mO67wjoU2advRY7YO26FsotrWd4ew+BadWuacWnkVkVUEREBERAREQEREBERAREQEREBERAREQEREBERAREQFS94AJJAAEknAADMkqpazv7WmjTs0wbVVbRcRMili+tiMppte2eLgg4z9p2+lS21nU2OIsrHfdNEgVI/wBR3GcxwEarSBQOfJdL29sKi+01HAGL5gacIgaZKmz7sUxlIleS/lVrOnQx+Fa0bc6bZT7pzU2lsWscQwxr8MOK6hQ2PTZkxs8YCkmhGi0W8yfqHor4NfuXNrHu9UxvNwAw+ihbV2K6ljp8F0yqI0WJ29Zb9JwhSnk25dsr+LThMQ0/c7eers+0CtTxB7tamSYqMmSOThjB0PivpzY21Kdpo069F16nUbLTrwII0IMgjiF8oWuzFp4rpX2Dbac201bK5x7OpTNSm0nAVGETdGhLXEn9AXRiduRaunckRFkwEREBERAREQEREBERAREQEREBERAREQEREBERAXPt97TNuptnClZi791Z934UvVdBXL986TxtKoTi11mplnRpqAjzk+KwyTqrbhjd4Yql3nGVlqFIYKBY7OSs1RsxC481mbO7yiKhA4KPaSOAU5tDMnJYjae1bNTwfVbPCZPkFlwtPqGH8lY9yj1mqDbYAx8Vcse2KFV11jjJykETyBKuWqiMQ4SCseM1nuGcXi0dS59ttgE444YcBr8lI+zCq5u1rJdBM1HNMcHMeCegmfBeby0IJGOePyU37I6N7a9nme6Krh/63D5rqYf6uR5MfJ9IIiLe8giIgIiICIiAiIgIiICIiAiIgIiICIiAiIgIiIC5v9rbKzDSr0RJNJ9E6wS5jgfK+ukLVftFP/jsAzNUR4NcsMk6rMtmKN3iHJLPVtFGDXtVGnOTC4Fx8IW17M25egEgziCDIKwFLYzbjmvDnXn9o50w6/iJDx3hgSImIJV+x2e7UYG4NYA1owwGWep5lc3JeJ9T27OLHaPfr99trtj3RhhOa1e12drRUqMoNqNpC8+SBOUw3MmMcAcuk7DbWktGOKgssxzHotdb6ntsnHuvTAWO0Uq8XrK+iJ7rmiGzgZ09QMln68EDGTxylS6NnLsyfFU2qyiEvflKUrFemj72WMuukCTMeuCye4ew32Ku21OIc8AhtMYi68QSTxzj5qbaqWKy2zme21xwcAWHVpiI6YAx1WyM1q1iIYWwUtblaNupUal5ocNQD54qtRNkGaFH/aZ/aFLXUrO4iXEtGrTAiIqxEREBERAREQEREBERAREQEREBERAREQEREBarv60llGMr5nyw+a2pYfeyleszzq0hw8DB9CVryxuktuGdZIaFVpBrS52AA/gVjZNkv1JiBmP+1D2vtAl9yCWtAJ5k5eQUCy26s18ta6DhBn0XMrTbuTbUNytlnMwIlRade6SHNBDYkjmsRSr1ak3mEY+0ccOA4BTGFzRjdHUgJNNEW61LOUi0iQVjrdU4LGWS2w/uuBBMOAMgE68v+1JqVMSsL/gj8scT3lntgbKdUcLupN52d3QzwwC117+90W/fZ7tKkabqPaN7YOdUNOe9dMAOjUSDit+HFF51LR5Gacddw22lTDWhoyAAHQYBVoi6biiIiAiIgIiICIiAiIgIiICIiAiIgIiICIiAiIgK1aaAexzHZOaWnoRCuog47tXZ9yo9tQd5kNfmJAm69pGhB+Cx+yaLG17td7zRcBccM2mRM4YgiRyz6dZ3j2C20tkG7VaDcf8A/LuLT6fHmNayOa51KoLr2GCDjz8RqDwheC9Jxz/jr4M8ZI19tlZQsLRg+rUN2YF7E9boGPVQLZbbzjTs9FlKSRfIDnhstcDJkAyHDXTJQrOx7SIaMom8Y+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/wAQ24zvU6c1nDg4gNBHKf6lD2pvraa5uUz2TTgAz2j1fn5QruxLEKlSq10kGhdJOJJLhjPGRKxtXlGmzHbhaJQbDtJhaO8OWKptu0Wge1isJXsF1zmuBD2G66CROodHPNG2ejBLrxdwJJXM3Wsu3EWtCI63uquJYJGhyAHGdVuu5W7V+K9fCkO80H/Uj8R4U/j0zt7obuduQ97YoNOA98jT9PHjlxWz7z24AdgzIQanTRvwPkvXhx8vlMdPD5Gbh8Kz39yxe1Lf21QuyaMKY/Lx6n6KIrb3Kg1ozI8YXrc5Rb6kM6kDzOPpKx1esXHHJVW+1teWhpBDSXOIxEgFoE5fiPkogMnkosJtlrlpDmkgjIgkEeIW07N3yqNwqtDxx9l30PotSYFeGAQdKsO8tnqYX7h4P7v9WXqstTqBwlpBHEGVySjRJWQs1J9Mywlp4gkfBB01Fpti3jrM/wAyKjfAO8CMPNbZZLS2owPYZB9OR5oi8iIgIiICIiAiIgIiICIiAiIgLEbW3io0JBN5/utxjqch8VrP2gbYLyLKw92R20a6lvSM+Z5LV3mUGV21vLWry2blP3G6/qOZ+HJaxanQpxarLWSSSMsvqivdkUDJe4Rh3eIHRZex7epWNtWvWmAwNY0Ree8nusaOJ9BJ0UOj7PVa7v8AUfuKTvdrsPmHNWVY3MQktm2I+ltBotNoBp1iXMu0XEC7N5jHhwJc4AgzhmcAsozdSi2oC57ngY9mbuPC89oEDlqtX3dZ2JJY+TVxeM4IGEAnDDMR+JvBTq1pcC0OJLiHSRgG6iWyROQ8CvRb/n1tbcxCV829a6iZdFO16dOiYAa5ohjMMTkIjT4BaXWrlxJJkkyTxJzWK2T3g6qfxmG/pGE+JE+SyDQtOSsVtNYn0tZ3G5VAqHbKQdngeI+HMclIesZWrGobrPZ1Pvchy56/HBVpricMIGGGXgplGhAV6zWOFeq4BQWg1XrLQvGT7OnNV2WzF0cFMqvazAyTo0Zn6DmVRR20YMbKpcKp5dFTFV+bhSb7rILvF5+QHVef4JvFxPEvefmqEPGJd5gLZNzbce0dTOTheHC8M/Mf2rXWUy3KCOEqdsB0WqlEiXGR1aR81EdDREUBERAREQEREBERAREQFC2ttBtCmXuzyaOJ0Cmrn+9m1+1rGkPZpa8Tk7wER5oNeqvL6jnuxc4k+JMn1+CFirbTwH88V7CqrBarYbn1+SlNaqqNLFBTZ6Wuixe+dAOsrhwcw/1AA+oWwgQFhN6hNmrRmGXh+0h3ySEW9l1Xdi2QNGukYEkwWxM3tJyx8oW16winZmMaHVopiAO4xoJcMI7obeyGmisbN2k98hrR2bpJkwZdGt3QyPHPJXt3bC91prVqoHcApUsZxOLz8B4ldfLfjj5/l5KU3bTY6FIANa0Q0AADgBgFecI+i9pBWq7C83R7P4jx5dOK5D2IFYmqS1vsfid7/Ifl+PTPIWWxhoUihZg0ZKQ7AII1aAFEptvuJPsNz5ngFXaCXG6FF2nUh9OztN0XTUquGYbN0AfmJmDpCCb/AI4uN2lAAMOfmARhDeJGU5dVfosDZ4nMnEk8SVZsrJEMAa0YDgI+J5DzCmts41lx10Hl9ZVHjXdf51VLn8j5t+qvChyXj6YQRHHkf50V3Zj/AL6kZ/1GeHeCpqiFRZP86l/uMx/cFEdRREUBERAREQEREBERAREQRNr2vsqNSoM2tJHXIesLlVcfj1GZ+K3LfvaDbraDXC/eD3gHFog3ZHOZ8FqlIwMR9FYCmZaF44KmytDZaMgcPHHyV5zEFDV63Ajy+nzVRavHtwPmPBBcJWM2yy9RqjjSeP6Sp5P1VmuyZHER54IrUtiVLtJuUmJmRIIMgRrAK2zZ9k7OmG6mXO/U4yVrm69G/wBm3HDvO09nTzhbi8L3+bf1Rowx7laJyGpwHTU/zipTGxEKBZXX6jjo03G/tzP/ACnyCyS8DeNVq1PgKu+qLhJyw8lQstK73jnC12y/eWq0VXTdaW0mxqGi8QOpefJZ7a9rFKk4nQLF7v2csptLsHGXuJ95/e8xKDN0QYGEAZDIBXmu/MPDFWKWOQ/cVekDNx6DD0GKD15/MfL/AKVuoRxd6/RVhozu+atVmt91vkEEWq4cT/PBXthtDrTREz94D5Y/JRnuj2QB0keiyG6dG9a6ZgYXnGBpdInzI81EdHREUBERAREQEREBERARFatVpbTaXvIa0ZkoOc70AG2VeEt87rZ9VFDRGB8DiPqlqHaV6j57rqjnNPEEyMFdpU2/hVVh2OLK10+y4G7qJGYB06H1WUYVC267s2tqSLrXC90Pdn1V+zPwRF8qhevKoJRXjDpwK8cMQvG5zxw/nqqqmqDG7rWW6a7scazmNnQNM4efostbapa1xHtZN/UcB6n0VVkphrRGsuPVxkqxasXsHu949SCB6XvNZ3tNp3KRGl3ZdmuMa3hgplyc5VNMwMlWQVir26BkF4Xc14QrNprBoPmgwO8Nbta1KgMi6+/9Lcfl6rI2Opelx9mSGDV0Z9Gzrqte2e81a9Z84wGNPAOJmOgatkoNGAAwAAA0EZIJIN7M4cBl56qRSgZAKikzVXYQU1JKtlVuVtyCPVWw7hU5qVX8GtaP3Ek/2ha9VK27cOjFF7veqR4NA+pUlGzoiKAiIgIiICIiAiIgLWd/bQ0UGsJN9zwWAflzJ5QfOFsy5dvBb+3rOd+EGGfpGXnifFBBo1cYOYyPFXHVbrmu0JuO5E5FeCzy38wxC9pNDwWuzIhw4cCFVXtp0W1KdRjsWuY5p8RCwm7loJpAOMvZ3H9WYT4gA+KnWi0lrcfaY4X+bTAv9PhisXYXBtoqgZOAd4iQT5FvkqM+7+fFUOK8vyF4XqCuMP5ovaxwHOF6xyoe7FvX0zQTFbYMZ4kn5D0VqvWgHwA8cPmq6dRBJc7BUCuor66s9sqJz6qx1tq4eC8Nb5qDaXl0NGpg+KxtaKxuWeOk3tFYe7OsXZwbw7+LhwEEALP2ZuUADrn5aLHiC/KAAAMM45rKUHAcApTetyyzceWq+oSG9V7Cp7YDiegK8dVJyHms2p45WahVT3KzVcgj2h2i6JuvQuWWkOLb3/I3h6ELndis7q1RrG5uMDlxPQDFdWo0g1rWjJoAHQCFJRWiIoCIiAiIgIiICIiDG7x1iyzVnNwNyPOB81y8Zx/M0RUT2K1UYCZ1Go6r1EELbQhl/wDE0R1BOII1C1jZ7y201KY9lpF2cwHC9E8JREGytdh4K5OKIiq2uMq0Xm8ERB5anmW/qJ8g5XWPKIghuqmSvH1CAiIr3ZzO0v3icMowzUDY1Sa7wYhlQhqIpMRJEzHputF8gFXpwKIsmK0HSqURBYeoNtqH1REGzfZ7RBdWcR3mhgbyDr0/2hbsiLEEREBERAREQf/Z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76" y="2852936"/>
            <a:ext cx="1858573" cy="1872208"/>
          </a:xfrm>
          <a:prstGeom prst="ellipse">
            <a:avLst/>
          </a:prstGeom>
          <a:ln w="25400" algn="ctr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8904" y="1852625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rgbClr val="298A08"/>
                </a:solidFill>
                <a:prstDash val="solid"/>
              </a:ln>
              <a:solidFill>
                <a:schemeClr val="accent3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1120" y="274420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1744" y="357475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120" y="4434159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4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rgbClr val="298A08"/>
                </a:solidFill>
                <a:prstDash val="solid"/>
              </a:ln>
              <a:solidFill>
                <a:schemeClr val="accent3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904" y="529356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rgbClr val="58595B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6386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Notes </a:t>
            </a:r>
          </a:p>
        </p:txBody>
      </p:sp>
      <p:sp>
        <p:nvSpPr>
          <p:cNvPr id="7" name="Shape 321">
            <a:extLst>
              <a:ext uri="{FF2B5EF4-FFF2-40B4-BE49-F238E27FC236}">
                <a16:creationId xmlns:a16="http://schemas.microsoft.com/office/drawing/2014/main" id="{DE20F0D5-DAE7-42AA-B5F3-6BB6FDF175F7}"/>
              </a:ext>
            </a:extLst>
          </p:cNvPr>
          <p:cNvSpPr txBox="1"/>
          <p:nvPr/>
        </p:nvSpPr>
        <p:spPr>
          <a:xfrm>
            <a:off x="1919536" y="1340768"/>
            <a:ext cx="5760640" cy="452479"/>
          </a:xfrm>
          <a:prstGeom prst="rect">
            <a:avLst/>
          </a:prstGeom>
          <a:noFill/>
          <a:ln>
            <a:noFill/>
          </a:ln>
        </p:spPr>
        <p:txBody>
          <a:bodyPr lIns="81577" tIns="40788" rIns="81577" bIns="40788" anchor="t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212428"/>
              </a:buClr>
              <a:buSzPct val="2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12428"/>
                </a:solidFill>
                <a:effectLst/>
                <a:uLnTx/>
                <a:uFillTx/>
                <a:latin typeface="Calibri" charset="0"/>
                <a:ea typeface="Arial"/>
                <a:cs typeface="Arial"/>
                <a:sym typeface="Arial"/>
              </a:rPr>
              <a:t>Making notes after the assessment is a very important step.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94446-DCC8-4026-9298-93C94020E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16" y="1785051"/>
            <a:ext cx="7627912" cy="4085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631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Manager Debrief – Post Retrospective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530099"/>
              </p:ext>
            </p:extLst>
          </p:nvPr>
        </p:nvGraphicFramePr>
        <p:xfrm>
          <a:off x="2160692" y="1268065"/>
          <a:ext cx="785812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7241E-FABE-427F-9F2F-4977F91CD682}"/>
              </a:ext>
            </a:extLst>
          </p:cNvPr>
          <p:cNvSpPr txBox="1"/>
          <p:nvPr/>
        </p:nvSpPr>
        <p:spPr>
          <a:xfrm>
            <a:off x="2567608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*Check out the Manager Debrief deck on the Support Center that we created to provide guidance on what slides to put together for your presentation!</a:t>
            </a:r>
          </a:p>
        </p:txBody>
      </p:sp>
    </p:spTree>
    <p:extLst>
      <p:ext uri="{BB962C8B-B14F-4D97-AF65-F5344CB8AC3E}">
        <p14:creationId xmlns:p14="http://schemas.microsoft.com/office/powerpoint/2010/main" val="15222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Multi-Teams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6844" y="1412776"/>
            <a:ext cx="7158311" cy="1160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“Multi-Team” is a term referencing a rollup of sub teams + a definition of a Continuous Improvement Leadership Team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10103964"/>
              </p:ext>
            </p:extLst>
          </p:nvPr>
        </p:nvGraphicFramePr>
        <p:xfrm>
          <a:off x="1860497" y="4004412"/>
          <a:ext cx="8483974" cy="224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3184" y="2686303"/>
            <a:ext cx="65786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95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72FD5-3E3A-4BA1-8F1B-E721FC5296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0435" y="2827017"/>
            <a:ext cx="8686800" cy="1471923"/>
          </a:xfrm>
        </p:spPr>
        <p:txBody>
          <a:bodyPr/>
          <a:lstStyle/>
          <a:p>
            <a:r>
              <a:rPr lang="en-US" dirty="0"/>
              <a:t>Multi- Team Rollup Radar</a:t>
            </a:r>
          </a:p>
          <a:p>
            <a:pPr algn="l"/>
            <a:r>
              <a:rPr lang="en-US" sz="2000" dirty="0"/>
              <a:t>        Analyze common patterns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EF5150-8C73-4CFA-957C-1F8D47CF6A16}"/>
              </a:ext>
            </a:extLst>
          </p:cNvPr>
          <p:cNvSpPr/>
          <p:nvPr/>
        </p:nvSpPr>
        <p:spPr>
          <a:xfrm>
            <a:off x="8184232" y="4797152"/>
            <a:ext cx="3888432" cy="648071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50" dirty="0">
                <a:ln w="0"/>
                <a:solidFill>
                  <a:srgbClr val="FFFFFF"/>
                </a:solidFill>
                <a:latin typeface="Calibri" panose="020F0502020204030204"/>
              </a:rPr>
              <a:t>Filter by Participant Groups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657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664" y="1412776"/>
            <a:ext cx="7412886" cy="95409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Educate Executives and Leaders on </a:t>
            </a:r>
            <a:r>
              <a:rPr lang="en-US" sz="2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Helvetica Light"/>
                <a:cs typeface="Helvetica Light"/>
              </a:rPr>
              <a:t>AgilityHealth</a:t>
            </a:r>
            <a:r>
              <a:rPr lang="en-US" sz="280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 Light"/>
                <a:cs typeface="Helvetica Light"/>
              </a:rPr>
              <a:t>®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 Light"/>
                <a:cs typeface="Helvetica Light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Continuous Growth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2392" y="2589503"/>
            <a:ext cx="7560840" cy="52320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Create Energy and Excitement, ‘Pull’ vs. ‘Push’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09" y="1521522"/>
            <a:ext cx="774700" cy="73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09" y="2497286"/>
            <a:ext cx="774700" cy="73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8962" y="3408314"/>
            <a:ext cx="6607524" cy="52320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Communication and Marketing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09" y="3301617"/>
            <a:ext cx="774700" cy="736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7325" y="4059964"/>
            <a:ext cx="7412886" cy="95409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Leaders Use Agile by Committing to Organizational Growth Stories for the Quarter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09" y="4173679"/>
            <a:ext cx="774700" cy="736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3338" y="5014057"/>
            <a:ext cx="7488832" cy="95409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NEVER Punish or Reward Teams or Leaders Based on their Assessment Results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09" y="5109783"/>
            <a:ext cx="774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31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6535462"/>
              </p:ext>
            </p:extLst>
          </p:nvPr>
        </p:nvGraphicFramePr>
        <p:xfrm>
          <a:off x="1343472" y="1340768"/>
          <a:ext cx="9931799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9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AgilityHealth</a:t>
            </a:r>
            <a:r>
              <a:rPr lang="en-US" dirty="0"/>
              <a:t>® Purpose &amp; Roles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7164034"/>
              </p:ext>
            </p:extLst>
          </p:nvPr>
        </p:nvGraphicFramePr>
        <p:xfrm>
          <a:off x="1343472" y="1340768"/>
          <a:ext cx="9931799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146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A206-BB2B-473B-A9D1-66F66820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Questions?  Check Out Our Customer Support Center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6076CA-84E1-483E-AA25-58C3474F1B74}"/>
              </a:ext>
            </a:extLst>
          </p:cNvPr>
          <p:cNvSpPr/>
          <p:nvPr/>
        </p:nvSpPr>
        <p:spPr>
          <a:xfrm>
            <a:off x="1347757" y="5041066"/>
            <a:ext cx="3680594" cy="101297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based guides, page by page tutorials, FAQ’s, downloadable resources and more!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B8EBA-6B99-46FA-8497-07AD0BCC8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1" y="1117260"/>
            <a:ext cx="5128267" cy="3842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69F3B-B077-4FF3-B696-B792CD4F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83" y="2060848"/>
            <a:ext cx="4952872" cy="4060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44EB6F-0F01-D749-BE03-DE7FA68030CD}"/>
              </a:ext>
            </a:extLst>
          </p:cNvPr>
          <p:cNvSpPr/>
          <p:nvPr/>
        </p:nvSpPr>
        <p:spPr>
          <a:xfrm>
            <a:off x="6471236" y="1412776"/>
            <a:ext cx="498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41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https://support.agilityhealthradar.com</a:t>
            </a:r>
          </a:p>
        </p:txBody>
      </p:sp>
    </p:spTree>
    <p:extLst>
      <p:ext uri="{BB962C8B-B14F-4D97-AF65-F5344CB8AC3E}">
        <p14:creationId xmlns:p14="http://schemas.microsoft.com/office/powerpoint/2010/main" val="1102739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AAAEE-40C4-3645-9E69-4EBD4D91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44AF7-DE18-994F-A9AF-D78107D33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" y="1371599"/>
            <a:ext cx="6116782" cy="382298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5C3354-9F48-3C49-9807-06E52FC68526}"/>
              </a:ext>
            </a:extLst>
          </p:cNvPr>
          <p:cNvSpPr/>
          <p:nvPr/>
        </p:nvSpPr>
        <p:spPr>
          <a:xfrm>
            <a:off x="6172200" y="1676400"/>
            <a:ext cx="5169288" cy="29718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Getting in touch:</a:t>
            </a:r>
          </a:p>
          <a:p>
            <a:pPr marL="0" marR="0" lvl="0" indent="0" algn="ctr" defTabSz="914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0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success@agilityhealthradar.com</a:t>
            </a:r>
          </a:p>
        </p:txBody>
      </p:sp>
    </p:spTree>
    <p:extLst>
      <p:ext uri="{BB962C8B-B14F-4D97-AF65-F5344CB8AC3E}">
        <p14:creationId xmlns:p14="http://schemas.microsoft.com/office/powerpoint/2010/main" val="337773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548640" y="250249"/>
            <a:ext cx="1123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is the AgilityHealth® Measurement Platform?</a:t>
            </a: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472192" y="1143000"/>
            <a:ext cx="11235000" cy="3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None/>
            </a:pPr>
            <a:r>
              <a:rPr lang="en-US" sz="36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AgilityHealth</a:t>
            </a:r>
            <a:r>
              <a:rPr lang="en-US" sz="3600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®</a:t>
            </a:r>
            <a:r>
              <a:rPr lang="en-US" sz="3600" b="1" dirty="0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>
                <a:solidFill>
                  <a:srgbClr val="7A7A7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the</a:t>
            </a:r>
            <a:r>
              <a:rPr lang="en-US" sz="3600" b="1" dirty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3600" b="1" dirty="0">
                <a:latin typeface="Open Sans"/>
                <a:ea typeface="Open Sans"/>
                <a:cs typeface="Open Sans"/>
                <a:sym typeface="Open Sans"/>
              </a:rPr>
              <a:t>world’s leading</a:t>
            </a:r>
            <a:br>
              <a:rPr lang="en-US" sz="36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dirty="0">
                <a:latin typeface="Open Sans"/>
                <a:ea typeface="Open Sans"/>
                <a:cs typeface="Open Sans"/>
                <a:sym typeface="Open Sans"/>
              </a:rPr>
              <a:t>measurement &amp; continuous improvement </a:t>
            </a:r>
            <a:br>
              <a:rPr lang="en-US" sz="3600" b="1" dirty="0">
                <a:solidFill>
                  <a:srgbClr val="7A7A7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600" dirty="0">
                <a:solidFill>
                  <a:srgbClr val="7A7A7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platform for accelerating the maturity and productivity of teams and enterprises.  </a:t>
            </a:r>
            <a:endParaRPr dirty="0"/>
          </a:p>
        </p:txBody>
      </p:sp>
      <p:grpSp>
        <p:nvGrpSpPr>
          <p:cNvPr id="210" name="Google Shape;210;p24"/>
          <p:cNvGrpSpPr/>
          <p:nvPr/>
        </p:nvGrpSpPr>
        <p:grpSpPr>
          <a:xfrm>
            <a:off x="5108028" y="4601885"/>
            <a:ext cx="1765200" cy="1446645"/>
            <a:chOff x="5132321" y="4643840"/>
            <a:chExt cx="1765200" cy="1446645"/>
          </a:xfrm>
        </p:grpSpPr>
        <p:sp>
          <p:nvSpPr>
            <p:cNvPr id="211" name="Google Shape;211;p24"/>
            <p:cNvSpPr/>
            <p:nvPr/>
          </p:nvSpPr>
          <p:spPr>
            <a:xfrm>
              <a:off x="5446717" y="4643840"/>
              <a:ext cx="1136400" cy="10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600"/>
                <a:buFont typeface="Calibri"/>
                <a:buNone/>
                <a:tabLst/>
                <a:defRPr/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80808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5132321" y="5721185"/>
              <a:ext cx="176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800"/>
                <a:buFont typeface="Open Sans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Grow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24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1088" y="4858431"/>
              <a:ext cx="637363" cy="6373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4"/>
          <p:cNvGrpSpPr/>
          <p:nvPr/>
        </p:nvGrpSpPr>
        <p:grpSpPr>
          <a:xfrm>
            <a:off x="2212428" y="4593000"/>
            <a:ext cx="1798500" cy="1443331"/>
            <a:chOff x="2438400" y="4634955"/>
            <a:chExt cx="1798500" cy="1443331"/>
          </a:xfrm>
        </p:grpSpPr>
        <p:sp>
          <p:nvSpPr>
            <p:cNvPr id="215" name="Google Shape;215;p24"/>
            <p:cNvSpPr/>
            <p:nvPr/>
          </p:nvSpPr>
          <p:spPr>
            <a:xfrm>
              <a:off x="2774684" y="4634955"/>
              <a:ext cx="1125300" cy="1063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50" rIns="121900" bIns="60950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600"/>
                <a:buFont typeface="Calibri"/>
                <a:buNone/>
                <a:tabLst/>
                <a:defRPr/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80808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2438400" y="5708986"/>
              <a:ext cx="1798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800"/>
                <a:buFont typeface="Open Sans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Measure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2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7981" y="4838114"/>
              <a:ext cx="619537" cy="6195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24"/>
          <p:cNvGrpSpPr/>
          <p:nvPr/>
        </p:nvGrpSpPr>
        <p:grpSpPr>
          <a:xfrm>
            <a:off x="7967994" y="4599146"/>
            <a:ext cx="1894800" cy="1454867"/>
            <a:chOff x="8041566" y="4641101"/>
            <a:chExt cx="1894800" cy="1454867"/>
          </a:xfrm>
        </p:grpSpPr>
        <p:sp>
          <p:nvSpPr>
            <p:cNvPr id="219" name="Google Shape;219;p24"/>
            <p:cNvSpPr txBox="1"/>
            <p:nvPr/>
          </p:nvSpPr>
          <p:spPr>
            <a:xfrm>
              <a:off x="8041566" y="5726668"/>
              <a:ext cx="189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8595B"/>
                </a:buClr>
                <a:buSzPts val="1800"/>
                <a:buFont typeface="Open Sans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Accelerate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0" name="Google Shape;220;p24"/>
            <p:cNvGrpSpPr/>
            <p:nvPr/>
          </p:nvGrpSpPr>
          <p:grpSpPr>
            <a:xfrm>
              <a:off x="8422797" y="4641101"/>
              <a:ext cx="1136400" cy="1044000"/>
              <a:chOff x="9639657" y="4697076"/>
              <a:chExt cx="1136400" cy="1044000"/>
            </a:xfrm>
          </p:grpSpPr>
          <p:sp>
            <p:nvSpPr>
              <p:cNvPr id="221" name="Google Shape;221;p24"/>
              <p:cNvSpPr/>
              <p:nvPr/>
            </p:nvSpPr>
            <p:spPr>
              <a:xfrm>
                <a:off x="9639657" y="4697076"/>
                <a:ext cx="1136400" cy="104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50" rIns="121900" bIns="60950" anchor="ctr" anchorCtr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8595B"/>
                  </a:buClr>
                  <a:buSzPts val="1600"/>
                  <a:buFont typeface="Calibri"/>
                  <a:buNone/>
                  <a:tabLst/>
                  <a:defRPr/>
                </a:pPr>
                <a:endParaRPr kumimoji="0" sz="1600" b="1" i="0" u="none" strike="noStrike" kern="0" cap="none" spc="0" normalizeH="0" baseline="0" noProof="0">
                  <a:ln>
                    <a:noFill/>
                  </a:ln>
                  <a:solidFill>
                    <a:srgbClr val="80808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2" name="Google Shape;222;p24"/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97555" y="4888491"/>
                <a:ext cx="616448" cy="6164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1668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1196752"/>
            <a:ext cx="6198716" cy="4286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855640" y="5661247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Watch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41C"/>
                </a:solidFill>
                <a:effectLst/>
                <a:uLnTx/>
                <a:uFillTx/>
                <a:latin typeface="Calibri" charset="0"/>
                <a:ea typeface="+mn-ea"/>
                <a:cs typeface="+mn-cs"/>
                <a:hlinkClick r:id="rId3"/>
              </a:rPr>
              <a:t>TeamHealth®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charset="0"/>
                <a:ea typeface="+mn-ea"/>
                <a:cs typeface="+mn-cs"/>
                <a:hlinkClick r:id="rId3"/>
              </a:rPr>
              <a:t> Overview Video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3E0D0-017A-4FA8-B00A-9C6A7FCA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Minute TeamHealth® Overview Video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52662-6F64-4217-B778-A514209F9219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6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AgilityHealth® Continuous Improvement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656" y="483961"/>
            <a:ext cx="7223760" cy="6529558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6173D21A-041E-4846-A2A8-17932131745B}"/>
              </a:ext>
            </a:extLst>
          </p:cNvPr>
          <p:cNvSpPr/>
          <p:nvPr/>
        </p:nvSpPr>
        <p:spPr>
          <a:xfrm>
            <a:off x="4295800" y="1144008"/>
            <a:ext cx="504056" cy="658425"/>
          </a:xfrm>
          <a:prstGeom prst="leftBrac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77224-DF45-3A4C-8DF1-641B13D35C4A}"/>
              </a:ext>
            </a:extLst>
          </p:cNvPr>
          <p:cNvSpPr txBox="1"/>
          <p:nvPr/>
        </p:nvSpPr>
        <p:spPr>
          <a:xfrm>
            <a:off x="2333784" y="1268760"/>
            <a:ext cx="1673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Org Leaders</a:t>
            </a:r>
          </a:p>
        </p:txBody>
      </p:sp>
      <p:sp>
        <p:nvSpPr>
          <p:cNvPr id="8" name="Google Shape;634;p20">
            <a:extLst>
              <a:ext uri="{FF2B5EF4-FFF2-40B4-BE49-F238E27FC236}">
                <a16:creationId xmlns:a16="http://schemas.microsoft.com/office/drawing/2014/main" id="{79A5DA6B-19B4-A846-A06E-3623C3E95CE9}"/>
              </a:ext>
            </a:extLst>
          </p:cNvPr>
          <p:cNvSpPr txBox="1"/>
          <p:nvPr/>
        </p:nvSpPr>
        <p:spPr>
          <a:xfrm>
            <a:off x="579783" y="4461500"/>
            <a:ext cx="2892287" cy="1415772"/>
          </a:xfrm>
          <a:prstGeom prst="rect">
            <a:avLst/>
          </a:prstGeom>
          <a:solidFill>
            <a:srgbClr val="9281BC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‘If you want to teams to align and achieve outcomes, you’ll need to hear their voice and remove obstacles.”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Sally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Elatta</a:t>
            </a:r>
            <a:endParaRPr kumimoji="0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61366-BC33-B048-A7EF-F34AA289A373}"/>
              </a:ext>
            </a:extLst>
          </p:cNvPr>
          <p:cNvSpPr txBox="1"/>
          <p:nvPr/>
        </p:nvSpPr>
        <p:spPr>
          <a:xfrm>
            <a:off x="9878409" y="4739660"/>
            <a:ext cx="2194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373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Teams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373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Scrum Masters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5373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Product Owners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5373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8ECE9-26CB-C646-B019-DDDE27771EF8}"/>
              </a:ext>
            </a:extLst>
          </p:cNvPr>
          <p:cNvCxnSpPr>
            <a:cxnSpLocks/>
          </p:cNvCxnSpPr>
          <p:nvPr/>
        </p:nvCxnSpPr>
        <p:spPr>
          <a:xfrm flipH="1" flipV="1">
            <a:off x="7335104" y="4365104"/>
            <a:ext cx="1929248" cy="804282"/>
          </a:xfrm>
          <a:prstGeom prst="straightConnector1">
            <a:avLst/>
          </a:prstGeom>
          <a:ln w="76200">
            <a:solidFill>
              <a:srgbClr val="D53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2178B3B-BD7A-6547-9177-739950BCC215}"/>
              </a:ext>
            </a:extLst>
          </p:cNvPr>
          <p:cNvSpPr/>
          <p:nvPr/>
        </p:nvSpPr>
        <p:spPr>
          <a:xfrm>
            <a:off x="2279576" y="191683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Agile Coaches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Managers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A85A7A1-779F-D341-84CE-CC14A5224AC3}"/>
              </a:ext>
            </a:extLst>
          </p:cNvPr>
          <p:cNvSpPr/>
          <p:nvPr/>
        </p:nvSpPr>
        <p:spPr>
          <a:xfrm>
            <a:off x="4295800" y="1978487"/>
            <a:ext cx="504056" cy="658425"/>
          </a:xfrm>
          <a:prstGeom prst="leftBrac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30EC146-801B-434F-A699-97CDBBD2155B}"/>
              </a:ext>
            </a:extLst>
          </p:cNvPr>
          <p:cNvSpPr/>
          <p:nvPr/>
        </p:nvSpPr>
        <p:spPr>
          <a:xfrm>
            <a:off x="9351328" y="4869160"/>
            <a:ext cx="504056" cy="864096"/>
          </a:xfrm>
          <a:prstGeom prst="leftBrace">
            <a:avLst/>
          </a:prstGeom>
          <a:noFill/>
          <a:ln w="38100">
            <a:solidFill>
              <a:srgbClr val="D53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76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Inspect &amp; Adapt Leads to Growth </a:t>
            </a:r>
          </a:p>
        </p:txBody>
      </p:sp>
      <p:sp>
        <p:nvSpPr>
          <p:cNvPr id="18" name="Curved Right Arrow 4">
            <a:extLst>
              <a:ext uri="{FF2B5EF4-FFF2-40B4-BE49-F238E27FC236}">
                <a16:creationId xmlns:a16="http://schemas.microsoft.com/office/drawing/2014/main" id="{7BF556DE-3942-4A4D-BCE6-1BD878407770}"/>
              </a:ext>
            </a:extLst>
          </p:cNvPr>
          <p:cNvSpPr/>
          <p:nvPr/>
        </p:nvSpPr>
        <p:spPr>
          <a:xfrm rot="16200000" flipH="1">
            <a:off x="5490912" y="785317"/>
            <a:ext cx="1371600" cy="3657600"/>
          </a:xfrm>
          <a:prstGeom prst="curvedRightArrow">
            <a:avLst/>
          </a:prstGeom>
          <a:gradFill rotWithShape="1">
            <a:gsLst>
              <a:gs pos="0">
                <a:srgbClr val="7030A0"/>
              </a:gs>
              <a:gs pos="56000">
                <a:srgbClr val="FFFFFF"/>
              </a:gs>
              <a:gs pos="100000">
                <a:srgbClr val="38B549"/>
              </a:gs>
            </a:gsLst>
            <a:lin ang="5400000" scaled="1"/>
          </a:gradFill>
          <a:ln w="6350" cap="flat" cmpd="sng" algn="ctr">
            <a:solidFill>
              <a:srgbClr val="38B54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rved Right Arrow 5">
            <a:extLst>
              <a:ext uri="{FF2B5EF4-FFF2-40B4-BE49-F238E27FC236}">
                <a16:creationId xmlns:a16="http://schemas.microsoft.com/office/drawing/2014/main" id="{12107D3A-C0AD-4B60-A79B-7C1BA558BF49}"/>
              </a:ext>
            </a:extLst>
          </p:cNvPr>
          <p:cNvSpPr/>
          <p:nvPr/>
        </p:nvSpPr>
        <p:spPr>
          <a:xfrm rot="16200000" flipV="1">
            <a:off x="5372714" y="2358008"/>
            <a:ext cx="1371600" cy="3657600"/>
          </a:xfrm>
          <a:prstGeom prst="curvedRightArrow">
            <a:avLst/>
          </a:prstGeom>
          <a:gradFill rotWithShape="1">
            <a:gsLst>
              <a:gs pos="0">
                <a:srgbClr val="840B55"/>
              </a:gs>
              <a:gs pos="56000">
                <a:srgbClr val="FFFFFF"/>
              </a:gs>
              <a:gs pos="100000">
                <a:srgbClr val="00AEEF">
                  <a:lumMod val="50000"/>
                </a:srgbClr>
              </a:gs>
            </a:gsLst>
            <a:lin ang="5400000" scaled="1"/>
          </a:gradFill>
          <a:ln w="6350" cap="flat" cmpd="sng" algn="ctr">
            <a:solidFill>
              <a:srgbClr val="00AEE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B988D-9D74-4514-9DF8-8C711647C861}"/>
              </a:ext>
            </a:extLst>
          </p:cNvPr>
          <p:cNvSpPr txBox="1"/>
          <p:nvPr/>
        </p:nvSpPr>
        <p:spPr>
          <a:xfrm>
            <a:off x="5209981" y="2247817"/>
            <a:ext cx="17283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8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Inspect</a:t>
            </a:r>
          </a:p>
          <a:p>
            <a:pPr algn="ctr" defTabSz="3428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&amp; </a:t>
            </a:r>
          </a:p>
          <a:p>
            <a:pPr algn="ctr" defTabSz="3428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Adapt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156838-D622-4BF0-A934-955DD5BEB5B4}"/>
              </a:ext>
            </a:extLst>
          </p:cNvPr>
          <p:cNvGrpSpPr/>
          <p:nvPr/>
        </p:nvGrpSpPr>
        <p:grpSpPr>
          <a:xfrm>
            <a:off x="8233156" y="4686667"/>
            <a:ext cx="3857176" cy="1402948"/>
            <a:chOff x="8997751" y="4046176"/>
            <a:chExt cx="5142901" cy="18705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E79EC9-0CE9-458D-A3F6-1E6088A2197A}"/>
                </a:ext>
              </a:extLst>
            </p:cNvPr>
            <p:cNvSpPr txBox="1"/>
            <p:nvPr/>
          </p:nvSpPr>
          <p:spPr>
            <a:xfrm>
              <a:off x="11014204" y="4046176"/>
              <a:ext cx="3126448" cy="187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6D2346"/>
                  </a:solidFill>
                  <a:effectLst/>
                  <a:uLnTx/>
                  <a:uFillTx/>
                  <a:latin typeface="Calibri"/>
                </a:rPr>
                <a:t>Plan</a:t>
              </a:r>
            </a:p>
            <a:p>
              <a:pPr marL="0" marR="0" lvl="0" indent="0" algn="ctr" defTabSz="3428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Gain Consensus &amp;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Build Growth Plan</a:t>
              </a:r>
            </a:p>
            <a:p>
              <a:pPr marL="0" marR="0" lvl="0" indent="0" algn="ctr" defTabSz="3428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 (for team &amp; leaders)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D3C377-F824-41FF-B98E-4165E149F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B1E3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997751" y="4050165"/>
              <a:ext cx="1828800" cy="18288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2EE5AC-57B3-45D4-8CEF-877CB5B45C8D}"/>
              </a:ext>
            </a:extLst>
          </p:cNvPr>
          <p:cNvGrpSpPr/>
          <p:nvPr/>
        </p:nvGrpSpPr>
        <p:grpSpPr>
          <a:xfrm>
            <a:off x="8233156" y="1083442"/>
            <a:ext cx="3270572" cy="1371600"/>
            <a:chOff x="3690778" y="1179606"/>
            <a:chExt cx="4360761" cy="18288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7ED32E-23ED-4EFB-9D8D-C6771B0CBFDB}"/>
                </a:ext>
              </a:extLst>
            </p:cNvPr>
            <p:cNvSpPr/>
            <p:nvPr/>
          </p:nvSpPr>
          <p:spPr>
            <a:xfrm>
              <a:off x="5618309" y="1463406"/>
              <a:ext cx="2433230" cy="137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33450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US" sz="2700" dirty="0">
                  <a:solidFill>
                    <a:srgbClr val="38B549"/>
                  </a:solidFill>
                  <a:latin typeface="Calibri"/>
                </a:rPr>
                <a:t>Understand</a:t>
              </a:r>
            </a:p>
            <a:p>
              <a:pPr algn="ctr" defTabSz="9334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800" dirty="0">
                  <a:solidFill>
                    <a:srgbClr val="58595B"/>
                  </a:solidFill>
                  <a:latin typeface="Calibri"/>
                </a:rPr>
                <a:t>Analyze Radar, </a:t>
              </a:r>
              <a:br>
                <a:rPr lang="en-US" sz="1800" dirty="0">
                  <a:solidFill>
                    <a:srgbClr val="58595B"/>
                  </a:solidFill>
                  <a:latin typeface="Calibri"/>
                </a:rPr>
              </a:br>
              <a:r>
                <a:rPr lang="en-US" sz="1800" dirty="0">
                  <a:solidFill>
                    <a:srgbClr val="58595B"/>
                  </a:solidFill>
                  <a:latin typeface="Calibri"/>
                </a:rPr>
                <a:t>Gain Insights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B234D2-D728-4408-ACA6-6A26494BB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0778" y="1179606"/>
              <a:ext cx="1836516" cy="18288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A8AF12-5D8A-4A65-AD6E-0ACC247018BE}"/>
              </a:ext>
            </a:extLst>
          </p:cNvPr>
          <p:cNvGrpSpPr/>
          <p:nvPr/>
        </p:nvGrpSpPr>
        <p:grpSpPr>
          <a:xfrm>
            <a:off x="733760" y="1157564"/>
            <a:ext cx="3355214" cy="1491149"/>
            <a:chOff x="5544104" y="1010714"/>
            <a:chExt cx="4473619" cy="19881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C2C5FC-F073-4D42-A345-A7EDFA436358}"/>
                </a:ext>
              </a:extLst>
            </p:cNvPr>
            <p:cNvSpPr/>
            <p:nvPr/>
          </p:nvSpPr>
          <p:spPr>
            <a:xfrm>
              <a:off x="5544104" y="1294514"/>
              <a:ext cx="2494347" cy="1704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644CA0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Measure</a:t>
              </a:r>
            </a:p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Collect Team Health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 &amp; Maturity Data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407CF5E-3291-4FBD-9E9C-4386036D1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44CA0">
                  <a:tint val="45000"/>
                  <a:satMod val="400000"/>
                </a:srgbClr>
              </a:duotone>
            </a:blip>
            <a:srcRect/>
            <a:stretch/>
          </p:blipFill>
          <p:spPr>
            <a:xfrm>
              <a:off x="8188923" y="1010714"/>
              <a:ext cx="1828800" cy="18288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C0DB30-F6E4-4390-B499-FE555CB76F51}"/>
              </a:ext>
            </a:extLst>
          </p:cNvPr>
          <p:cNvGrpSpPr/>
          <p:nvPr/>
        </p:nvGrpSpPr>
        <p:grpSpPr>
          <a:xfrm>
            <a:off x="495484" y="4702341"/>
            <a:ext cx="3593490" cy="1371600"/>
            <a:chOff x="5095707" y="4642311"/>
            <a:chExt cx="4791320" cy="1828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DAF0906-5EA2-43EF-9C6D-D37BC0DA0671}"/>
                </a:ext>
              </a:extLst>
            </p:cNvPr>
            <p:cNvSpPr/>
            <p:nvPr/>
          </p:nvSpPr>
          <p:spPr>
            <a:xfrm>
              <a:off x="5095707" y="4926111"/>
              <a:ext cx="2868693" cy="137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00AEEF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Grow</a:t>
              </a:r>
            </a:p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Validate the Growth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alibri"/>
                </a:rPr>
                <a:t> &amp; Iterate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E81295-74EF-4690-ADD3-72F2D5F04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AEE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58227" y="4642311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06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411" y="3797584"/>
            <a:ext cx="7163178" cy="7976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TeamHealth® Retrospective	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1256" y="1148795"/>
            <a:ext cx="834676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8B549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STRATEGIC RETROSPECTIVE: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50000"/>
                  </a:srgb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A retrospective that aims to help teams reflect on their last quarter or release and improve the next one. Facilitated by certified AgilityHealth® Facilitators.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75701" y="2211421"/>
            <a:ext cx="2907358" cy="1341955"/>
            <a:chOff x="4631363" y="2625965"/>
            <a:chExt cx="2907358" cy="1341955"/>
          </a:xfrm>
        </p:grpSpPr>
        <p:sp>
          <p:nvSpPr>
            <p:cNvPr id="15" name="TextBox 14"/>
            <p:cNvSpPr txBox="1"/>
            <p:nvPr/>
          </p:nvSpPr>
          <p:spPr>
            <a:xfrm>
              <a:off x="5136821" y="2742695"/>
              <a:ext cx="240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8B549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Analyze real-time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8B549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radar and textual responses. Have “real” conversations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221996" y="3035332"/>
              <a:ext cx="1341955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8B549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STEP 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55887" y="2625965"/>
            <a:ext cx="2521484" cy="1341955"/>
            <a:chOff x="8485011" y="2625965"/>
            <a:chExt cx="2521484" cy="1341955"/>
          </a:xfrm>
        </p:grpSpPr>
        <p:sp>
          <p:nvSpPr>
            <p:cNvPr id="16" name="TextBox 15"/>
            <p:cNvSpPr txBox="1"/>
            <p:nvPr/>
          </p:nvSpPr>
          <p:spPr>
            <a:xfrm>
              <a:off x="9008233" y="2742695"/>
              <a:ext cx="19982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EF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Build actionable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EF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growth plan for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EF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the team and for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EF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their leaders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8075644" y="3035332"/>
              <a:ext cx="1341955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EF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STEP 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81351" y="2545830"/>
            <a:ext cx="2555780" cy="1594058"/>
            <a:chOff x="777715" y="2625965"/>
            <a:chExt cx="2555780" cy="1594058"/>
          </a:xfrm>
        </p:grpSpPr>
        <p:sp>
          <p:nvSpPr>
            <p:cNvPr id="4" name="TextBox 3"/>
            <p:cNvSpPr txBox="1"/>
            <p:nvPr/>
          </p:nvSpPr>
          <p:spPr>
            <a:xfrm>
              <a:off x="1330959" y="2742695"/>
              <a:ext cx="20025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Team members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complete the assessment on their phone or laptop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68348" y="3035332"/>
              <a:ext cx="1341955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Myriad Pro" charset="0"/>
                  <a:ea typeface="Myriad Pro" charset="0"/>
                  <a:cs typeface="Myriad Pro" charset="0"/>
                </a:rPr>
                <a:t>STEP 1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 flipV="1">
            <a:off x="2561696" y="4011305"/>
            <a:ext cx="873762" cy="1261735"/>
          </a:xfrm>
          <a:prstGeom prst="line">
            <a:avLst/>
          </a:prstGeom>
          <a:ln w="19050" cap="flat">
            <a:solidFill>
              <a:schemeClr val="bg1">
                <a:lumMod val="65000"/>
              </a:schemeClr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56542" y="3943024"/>
            <a:ext cx="921047" cy="1330016"/>
          </a:xfrm>
          <a:prstGeom prst="line">
            <a:avLst/>
          </a:prstGeom>
          <a:ln w="19050" cap="flat">
            <a:solidFill>
              <a:schemeClr val="bg1">
                <a:lumMod val="65000"/>
              </a:schemeClr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096000" y="3553376"/>
            <a:ext cx="0" cy="738159"/>
          </a:xfrm>
          <a:prstGeom prst="line">
            <a:avLst/>
          </a:prstGeom>
          <a:ln w="19050" cap="flat">
            <a:solidFill>
              <a:schemeClr val="bg1">
                <a:lumMod val="65000"/>
              </a:schemeClr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D9BD85-EB0D-4749-981D-BA60B33CCE74}"/>
              </a:ext>
            </a:extLst>
          </p:cNvPr>
          <p:cNvSpPr txBox="1"/>
          <p:nvPr/>
        </p:nvSpPr>
        <p:spPr>
          <a:xfrm>
            <a:off x="626746" y="5101749"/>
            <a:ext cx="200951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~ 2.5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Every quarter/release</a:t>
            </a:r>
          </a:p>
        </p:txBody>
      </p:sp>
    </p:spTree>
    <p:extLst>
      <p:ext uri="{BB962C8B-B14F-4D97-AF65-F5344CB8AC3E}">
        <p14:creationId xmlns:p14="http://schemas.microsoft.com/office/powerpoint/2010/main" val="148200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_Templates_WideScreen_16-9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lide_Templates_WideScreen_16-9">
  <a:themeElements>
    <a:clrScheme name="AgilityHealth Palette">
      <a:dk1>
        <a:srgbClr val="58595B"/>
      </a:dk1>
      <a:lt1>
        <a:srgbClr val="FFFFFF"/>
      </a:lt1>
      <a:dk2>
        <a:srgbClr val="58595B"/>
      </a:dk2>
      <a:lt2>
        <a:srgbClr val="F5F5F5"/>
      </a:lt2>
      <a:accent1>
        <a:srgbClr val="3AB64B"/>
      </a:accent1>
      <a:accent2>
        <a:srgbClr val="00AEEE"/>
      </a:accent2>
      <a:accent3>
        <a:srgbClr val="F7941C"/>
      </a:accent3>
      <a:accent4>
        <a:srgbClr val="EC207B"/>
      </a:accent4>
      <a:accent5>
        <a:srgbClr val="644CA0"/>
      </a:accent5>
      <a:accent6>
        <a:srgbClr val="F0BE28"/>
      </a:accent6>
      <a:hlink>
        <a:srgbClr val="00AEEF"/>
      </a:hlink>
      <a:folHlink>
        <a:srgbClr val="38B5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306881</TotalTime>
  <Words>2488</Words>
  <Application>Microsoft Macintosh PowerPoint</Application>
  <PresentationFormat>Widescreen</PresentationFormat>
  <Paragraphs>347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66" baseType="lpstr">
      <vt:lpstr>Arial Unicode MS</vt:lpstr>
      <vt:lpstr>MS Gothic</vt:lpstr>
      <vt:lpstr>ＭＳ Ｐゴシック</vt:lpstr>
      <vt:lpstr>AR CENA</vt:lpstr>
      <vt:lpstr>Arial</vt:lpstr>
      <vt:lpstr>Arial Rounded MT Bold</vt:lpstr>
      <vt:lpstr>Calibri</vt:lpstr>
      <vt:lpstr>Calibri Light</vt:lpstr>
      <vt:lpstr>Calibri Regular</vt:lpstr>
      <vt:lpstr>Comic Sans MS</vt:lpstr>
      <vt:lpstr>DIN Condensed Bold</vt:lpstr>
      <vt:lpstr>Helvetica Light</vt:lpstr>
      <vt:lpstr>Lato</vt:lpstr>
      <vt:lpstr>Myriad Pro</vt:lpstr>
      <vt:lpstr>Myriad Pro Light</vt:lpstr>
      <vt:lpstr>Open Sans</vt:lpstr>
      <vt:lpstr>Open Sans Light</vt:lpstr>
      <vt:lpstr>Open Sans SemiBold</vt:lpstr>
      <vt:lpstr>PT Sans</vt:lpstr>
      <vt:lpstr>Times New Roman</vt:lpstr>
      <vt:lpstr>Wingdings</vt:lpstr>
      <vt:lpstr>Office Theme</vt:lpstr>
      <vt:lpstr>1_Office Theme</vt:lpstr>
      <vt:lpstr>Slide_Templates_WideScreen_16-9</vt:lpstr>
      <vt:lpstr>1_Slide_Templates_WideScreen_16-9</vt:lpstr>
      <vt:lpstr>AgilityHealth® Facilitator  Certification Refresher</vt:lpstr>
      <vt:lpstr>Purpose &amp; Agenda</vt:lpstr>
      <vt:lpstr>AgilityHealth® Facilitator Journey</vt:lpstr>
      <vt:lpstr>AgilityHealth® Purpose &amp; Roles</vt:lpstr>
      <vt:lpstr>What is the AgilityHealth® Measurement Platform?</vt:lpstr>
      <vt:lpstr>3 Minute TeamHealth® Overview Video</vt:lpstr>
      <vt:lpstr>AgilityHealth® Continuous Improvement Model</vt:lpstr>
      <vt:lpstr>Inspect &amp; Adapt Leads to Growth </vt:lpstr>
      <vt:lpstr>TeamHealth® Retrospective </vt:lpstr>
      <vt:lpstr>Roles &amp; Jobs to Be Done</vt:lpstr>
      <vt:lpstr>TeamHealth® Retro Prep</vt:lpstr>
      <vt:lpstr>Pre-Retrospective Activities</vt:lpstr>
      <vt:lpstr>Sample Email/Calendar Invitation</vt:lpstr>
      <vt:lpstr>PowerPoint Presentation</vt:lpstr>
      <vt:lpstr>TeamHealth® Retro Facilitation</vt:lpstr>
      <vt:lpstr>TeamHealth® Meeting Agenda (includes taking assessment during retro)</vt:lpstr>
      <vt:lpstr>TeamHealth® Meeting Agenda (Assessment is taken prior to retro)</vt:lpstr>
      <vt:lpstr>TeamHealth® Introduction Talking Points</vt:lpstr>
      <vt:lpstr>PowerPoint Presentation</vt:lpstr>
      <vt:lpstr>Email with Assessment Invitation</vt:lpstr>
      <vt:lpstr>Assessment Guidance</vt:lpstr>
      <vt:lpstr>Assessment Guidance</vt:lpstr>
      <vt:lpstr>Assessment Guidance</vt:lpstr>
      <vt:lpstr>Email for Participants to Login</vt:lpstr>
      <vt:lpstr>PowerPoint Presentation</vt:lpstr>
      <vt:lpstr>Good Growth Items Are Like Good Stories</vt:lpstr>
      <vt:lpstr>What Makes A Good Growth Item?</vt:lpstr>
      <vt:lpstr>Growth Items Backlog</vt:lpstr>
      <vt:lpstr>Growth Items - Objectives</vt:lpstr>
      <vt:lpstr>AgilityHealth® Facilitation Tips</vt:lpstr>
      <vt:lpstr>AgilityHealth® Facilitation Tips</vt:lpstr>
      <vt:lpstr>Post Retrospective Activities</vt:lpstr>
      <vt:lpstr>Post-Retrospective Activities</vt:lpstr>
      <vt:lpstr>Assessment Notes </vt:lpstr>
      <vt:lpstr>Manager Debrief – Post Retrospective</vt:lpstr>
      <vt:lpstr>Multi-Teams</vt:lpstr>
      <vt:lpstr>PowerPoint Presentation</vt:lpstr>
      <vt:lpstr>Keys to Success</vt:lpstr>
      <vt:lpstr>Q &amp; A</vt:lpstr>
      <vt:lpstr>Questions?  Check Out Our Customer Support Center</vt:lpstr>
      <vt:lpstr>Thank You!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Sally</dc:creator>
  <cp:keywords/>
  <dc:description/>
  <cp:lastModifiedBy>Hall, Bekah</cp:lastModifiedBy>
  <cp:revision>1331</cp:revision>
  <cp:lastPrinted>2018-01-09T00:15:28Z</cp:lastPrinted>
  <dcterms:created xsi:type="dcterms:W3CDTF">2009-03-25T22:38:06Z</dcterms:created>
  <dcterms:modified xsi:type="dcterms:W3CDTF">2024-05-28T15:55:45Z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TC102413831033</vt:lpwstr>
  </property>
</Properties>
</file>