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7" r:id="rId1"/>
    <p:sldMasterId id="2147483793" r:id="rId2"/>
  </p:sldMasterIdLst>
  <p:notesMasterIdLst>
    <p:notesMasterId r:id="rId18"/>
  </p:notesMasterIdLst>
  <p:sldIdLst>
    <p:sldId id="257" r:id="rId3"/>
    <p:sldId id="296" r:id="rId4"/>
    <p:sldId id="350" r:id="rId5"/>
    <p:sldId id="305" r:id="rId6"/>
    <p:sldId id="307" r:id="rId7"/>
    <p:sldId id="330" r:id="rId8"/>
    <p:sldId id="351" r:id="rId9"/>
    <p:sldId id="352" r:id="rId10"/>
    <p:sldId id="353" r:id="rId11"/>
    <p:sldId id="354" r:id="rId12"/>
    <p:sldId id="355" r:id="rId13"/>
    <p:sldId id="356" r:id="rId14"/>
    <p:sldId id="357" r:id="rId15"/>
    <p:sldId id="358" r:id="rId16"/>
    <p:sldId id="328" r:id="rId1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lenn" initials="G" lastIdx="16" clrIdx="0"/>
  <p:cmAuthor id="2" name="Jen" initials="J" lastIdx="1" clrIdx="1">
    <p:extLst>
      <p:ext uri="{19B8F6BF-5375-455C-9EA6-DF929625EA0E}">
        <p15:presenceInfo xmlns:p15="http://schemas.microsoft.com/office/powerpoint/2012/main" userId="J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5" autoAdjust="0"/>
    <p:restoredTop sz="94993" autoAdjust="0"/>
  </p:normalViewPr>
  <p:slideViewPr>
    <p:cSldViewPr snapToGrid="0">
      <p:cViewPr varScale="1">
        <p:scale>
          <a:sx n="86" d="100"/>
          <a:sy n="86" d="100"/>
        </p:scale>
        <p:origin x="240" y="7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B351954-BAAF-4F38-A158-6AAD43956E85}" type="datetimeFigureOut">
              <a:rPr lang="en-US" smtClean="0"/>
              <a:t>5/22/24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4D324F6-05BF-4726-B527-996D9F46A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495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77800" y="263525"/>
            <a:ext cx="7916863" cy="44529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7" name="Google Shape;1727;p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728" name="Google Shape;1728;p1:notes"/>
          <p:cNvSpPr txBox="1">
            <a:spLocks noGrp="1"/>
          </p:cNvSpPr>
          <p:nvPr>
            <p:ph type="sldNum" idx="12"/>
          </p:nvPr>
        </p:nvSpPr>
        <p:spPr>
          <a:xfrm>
            <a:off x="4329793" y="9425989"/>
            <a:ext cx="33123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354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A13CB0A-CA01-479F-9E09-3A089EB2298E}" type="slidenum">
              <a:rPr lang="en-US" smtClean="0">
                <a:solidFill>
                  <a:prstClr val="white"/>
                </a:solidFill>
              </a:rPr>
              <a:pPr/>
              <a:t>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8856" y="8674651"/>
            <a:ext cx="5834139" cy="546931"/>
          </a:xfrm>
          <a:prstGeom prst="rect">
            <a:avLst/>
          </a:prstGeom>
        </p:spPr>
        <p:txBody>
          <a:bodyPr lIns="91435" tIns="45717" rIns="91435" bIns="45717"/>
          <a:lstStyle/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Copyright(c) Agile Transformation Inc. | Enabling Business Agility | www.AgilityHealthRadar.com 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327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" y="4504554"/>
            <a:ext cx="12189052" cy="1667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286001" y="4869873"/>
            <a:ext cx="9903052" cy="921329"/>
          </a:xfrm>
        </p:spPr>
        <p:txBody>
          <a:bodyPr>
            <a:noAutofit/>
          </a:bodyPr>
          <a:lstStyle>
            <a:lvl1pPr marL="0" indent="0" algn="ctr">
              <a:buNone/>
              <a:defRPr sz="44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3581402" y="63986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1"/>
            <a:ext cx="3160435" cy="63695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E2F248-91CC-9A44-8D1D-6855EACA6F8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140" y="2584271"/>
            <a:ext cx="4544773" cy="127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939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es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3"/>
          <p:cNvSpPr>
            <a:spLocks noGrp="1"/>
          </p:cNvSpPr>
          <p:nvPr>
            <p:ph type="title"/>
          </p:nvPr>
        </p:nvSpPr>
        <p:spPr>
          <a:xfrm>
            <a:off x="472191" y="1165423"/>
            <a:ext cx="11235128" cy="4527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ts val="8500"/>
              </a:lnSpc>
              <a:defRPr sz="7800" b="0" i="0">
                <a:solidFill>
                  <a:schemeClr val="accent2"/>
                </a:solidFill>
                <a:latin typeface="Calibri Regular"/>
                <a:ea typeface="Calibri Regular"/>
                <a:cs typeface="Calibri Regular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1FC01A-9520-544E-8BB4-04DD0AD8B824}"/>
              </a:ext>
            </a:extLst>
          </p:cNvPr>
          <p:cNvSpPr/>
          <p:nvPr userDrawn="1"/>
        </p:nvSpPr>
        <p:spPr>
          <a:xfrm>
            <a:off x="4038600" y="6440677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A9D9C2A-F56A-984A-9096-955D4BF0E923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CDD477C0-D416-0C46-A617-436D053B48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268" y="139206"/>
            <a:ext cx="2275902" cy="6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8907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imple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09740"/>
            <a:ext cx="11277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89464"/>
            <a:ext cx="11277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6399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ight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2CC94BB-D688-0947-8012-050CE7C551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26" t="10938" r="7528" b="37586"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CDF9EC3-5784-7B46-98BA-CD7F0FE72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60435" y="2827017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D44315-94DA-DC44-85CA-22C4F7ABF9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47F60E-F59D-1F42-A71E-88A2634FD6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249" y="6080328"/>
            <a:ext cx="2275902" cy="6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051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rk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 rot="162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121920" tIns="60960" rIns="121920" bIns="60960" numCol="1" rtlCol="0" anchor="ctr" anchorCtr="1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644C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D926E9-9093-154F-8F82-8F962D8DFBDF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6598D3B2-FE07-9C49-BE4F-C775FBEBD2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2599" y="3063318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EC63CE-1876-3B4C-A940-8F0E9BC3C2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1A1FA1-7365-614B-ACE9-B08D8A99CD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249" y="6080328"/>
            <a:ext cx="2275902" cy="6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266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310C49-F56E-6748-AB2E-0ED443C8CE30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9A633C-1021-9D4B-ABB0-CC07DC72A5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249" y="6080328"/>
            <a:ext cx="2275902" cy="6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723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4098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" y="4504554"/>
            <a:ext cx="12189052" cy="1667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286001" y="4869873"/>
            <a:ext cx="9903052" cy="921329"/>
          </a:xfrm>
        </p:spPr>
        <p:txBody>
          <a:bodyPr>
            <a:noAutofit/>
          </a:bodyPr>
          <a:lstStyle>
            <a:lvl1pPr marL="0" indent="0" algn="ctr">
              <a:buNone/>
              <a:defRPr sz="44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3581402" y="63986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spc="-151" dirty="0">
                  <a:latin typeface="+mj-lt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spc="-151" dirty="0">
                  <a:latin typeface="Arial" panose="020B0604020202020204" pitchFamily="34" charset="0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1"/>
            <a:ext cx="3160435" cy="63695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762326-5850-5A4C-A219-63F46DB8D3A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140" y="2584271"/>
            <a:ext cx="4544773" cy="127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7478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6D1477E-52BE-154C-A6F4-ACE2D838DE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-43530" y="4198349"/>
            <a:ext cx="12189052" cy="921329"/>
          </a:xfrm>
        </p:spPr>
        <p:txBody>
          <a:bodyPr>
            <a:noAutofit/>
          </a:bodyPr>
          <a:lstStyle>
            <a:lvl1pPr marL="0" indent="0" algn="ctr">
              <a:buNone/>
              <a:defRPr sz="48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3200402" y="1646776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spc="-151" dirty="0">
                  <a:latin typeface="+mj-lt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spc="-151" dirty="0">
                  <a:latin typeface="Arial" panose="020B0604020202020204" pitchFamily="34" charset="0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888886"/>
            <a:ext cx="1310291" cy="13932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67CCBE2-094F-A847-AF56-30DCC942ADA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249" y="6080328"/>
            <a:ext cx="2275902" cy="6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0811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spc="-151" dirty="0">
                  <a:latin typeface="+mj-lt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spc="-151" dirty="0">
                  <a:latin typeface="Arial" panose="020B0604020202020204" pitchFamily="34" charset="0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111981"/>
            <a:ext cx="1310291" cy="1393220"/>
          </a:xfrm>
          <a:prstGeom prst="rect">
            <a:avLst/>
          </a:prstGeom>
        </p:spPr>
      </p:pic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44DFFB36-F9CD-CD45-B053-71DF3926E1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7CAD45-5A3B-4040-AF10-5F04AE6CB74D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94B681E9-AD4A-A049-8E6A-0E70FCB862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249" y="6080328"/>
            <a:ext cx="2275902" cy="6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2409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9954802-7799-AA44-BC86-08F4770E896E}"/>
              </a:ext>
            </a:extLst>
          </p:cNvPr>
          <p:cNvSpPr txBox="1"/>
          <p:nvPr userDrawn="1"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pc="-151" dirty="0">
                <a:latin typeface="Arial" panose="020B0604020202020204" pitchFamily="34" charset="0"/>
                <a:cs typeface="Arial" panose="020B0604020202020204" pitchFamily="34" charset="0"/>
              </a:rPr>
              <a:t>Accelerating Your Enterprise Business Agility Journey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985BDA-A7F4-0D47-B428-E57C9DED997F}"/>
              </a:ext>
            </a:extLst>
          </p:cNvPr>
          <p:cNvSpPr txBox="1"/>
          <p:nvPr userDrawn="1"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through strategy and measuring what matters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97" y="1818875"/>
            <a:ext cx="1310291" cy="1393220"/>
          </a:xfrm>
          <a:prstGeom prst="rect">
            <a:avLst/>
          </a:prstGeom>
        </p:spPr>
      </p:pic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4F25599-1872-BC4E-9C07-8C841B7F9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6E57875-8662-024B-A1D9-584AEE66A426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91C5C572-F0E3-8643-9A00-5EA042C1041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249" y="6080328"/>
            <a:ext cx="2275902" cy="6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51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6D1477E-52BE-154C-A6F4-ACE2D838DE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-43530" y="4198349"/>
            <a:ext cx="12189052" cy="921329"/>
          </a:xfrm>
        </p:spPr>
        <p:txBody>
          <a:bodyPr>
            <a:noAutofit/>
          </a:bodyPr>
          <a:lstStyle>
            <a:lvl1pPr marL="0" indent="0" algn="ctr">
              <a:buNone/>
              <a:defRPr sz="48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3200402" y="1646776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888886"/>
            <a:ext cx="1310291" cy="13932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FF2C18F-7936-634C-80A0-EDB9F8AA025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249" y="6080328"/>
            <a:ext cx="2275902" cy="6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3342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>
              <a:defRPr b="0" i="0">
                <a:latin typeface="Calibri Regular"/>
              </a:defRPr>
            </a:lvl1pPr>
            <a:lvl2pPr>
              <a:defRPr b="0" i="0">
                <a:latin typeface="Calibri Regular"/>
              </a:defRPr>
            </a:lvl2pPr>
            <a:lvl3pPr>
              <a:defRPr b="0" i="0">
                <a:latin typeface="Calibri Regular"/>
              </a:defRPr>
            </a:lvl3pPr>
            <a:lvl4pPr>
              <a:defRPr b="0" i="0">
                <a:latin typeface="Calibri Regular"/>
              </a:defRPr>
            </a:lvl4pPr>
            <a:lvl5pPr>
              <a:defRPr b="0" i="0">
                <a:latin typeface="Calibri Regular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07752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37440"/>
            <a:ext cx="5410200" cy="4351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7000" y="1837440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0403BAB-DA71-5445-80D4-9E4C5BE63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556157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8FF8A-ABDB-D148-AAE4-55A85750A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53453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- Logo Top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AgilityHealth® | Confidential &amp; Proprietary</a:t>
            </a:r>
          </a:p>
        </p:txBody>
      </p:sp>
      <p:sp>
        <p:nvSpPr>
          <p:cNvPr id="8" name="Title Placeholder 3">
            <a:extLst>
              <a:ext uri="{FF2B5EF4-FFF2-40B4-BE49-F238E27FC236}">
                <a16:creationId xmlns:a16="http://schemas.microsoft.com/office/drawing/2014/main" id="{230551A1-C79C-7B41-BCEC-18962BB4A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E83C12A-BDEE-1A42-88B5-3B677A174D29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26D228C-9759-B042-A90D-3A057869FF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268" y="139206"/>
            <a:ext cx="2275902" cy="6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813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 preserve="1">
  <p:cSld name="Caselet (4 Stats)"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05"/>
          <p:cNvSpPr txBox="1">
            <a:spLocks noGrp="1"/>
          </p:cNvSpPr>
          <p:nvPr>
            <p:ph type="body" idx="14"/>
          </p:nvPr>
        </p:nvSpPr>
        <p:spPr>
          <a:xfrm>
            <a:off x="682337" y="1064830"/>
            <a:ext cx="10896168" cy="831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marR="0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69" name="Google Shape;769;p105"/>
          <p:cNvSpPr>
            <a:spLocks noGrp="1"/>
          </p:cNvSpPr>
          <p:nvPr>
            <p:ph type="body" idx="1"/>
          </p:nvPr>
        </p:nvSpPr>
        <p:spPr>
          <a:xfrm>
            <a:off x="682337" y="3309726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770" name="Google Shape;770;p105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58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71" name="Google Shape;771;p105"/>
          <p:cNvSpPr>
            <a:spLocks noGrp="1"/>
          </p:cNvSpPr>
          <p:nvPr>
            <p:ph type="body" idx="2"/>
          </p:nvPr>
        </p:nvSpPr>
        <p:spPr>
          <a:xfrm>
            <a:off x="6197411" y="3314203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773" name="Google Shape;773;p105"/>
          <p:cNvSpPr txBox="1">
            <a:spLocks noGrp="1"/>
          </p:cNvSpPr>
          <p:nvPr>
            <p:ph type="body" idx="3"/>
          </p:nvPr>
        </p:nvSpPr>
        <p:spPr>
          <a:xfrm>
            <a:off x="142601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4" name="Google Shape;774;p105"/>
          <p:cNvSpPr txBox="1">
            <a:spLocks noGrp="1"/>
          </p:cNvSpPr>
          <p:nvPr>
            <p:ph type="body" idx="4"/>
          </p:nvPr>
        </p:nvSpPr>
        <p:spPr>
          <a:xfrm>
            <a:off x="4273383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5" name="Google Shape;775;p105"/>
          <p:cNvSpPr txBox="1">
            <a:spLocks noGrp="1"/>
          </p:cNvSpPr>
          <p:nvPr>
            <p:ph type="body" idx="5"/>
          </p:nvPr>
        </p:nvSpPr>
        <p:spPr>
          <a:xfrm>
            <a:off x="713233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6" name="Google Shape;776;p105"/>
          <p:cNvSpPr txBox="1">
            <a:spLocks noGrp="1"/>
          </p:cNvSpPr>
          <p:nvPr>
            <p:ph type="body" idx="6"/>
          </p:nvPr>
        </p:nvSpPr>
        <p:spPr>
          <a:xfrm>
            <a:off x="9987417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7" name="Google Shape;777;p105"/>
          <p:cNvSpPr txBox="1">
            <a:spLocks noGrp="1"/>
          </p:cNvSpPr>
          <p:nvPr>
            <p:ph type="body" idx="7"/>
          </p:nvPr>
        </p:nvSpPr>
        <p:spPr>
          <a:xfrm>
            <a:off x="682336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78" name="Google Shape;778;p105"/>
          <p:cNvSpPr txBox="1">
            <a:spLocks noGrp="1"/>
          </p:cNvSpPr>
          <p:nvPr>
            <p:ph type="body" idx="8"/>
          </p:nvPr>
        </p:nvSpPr>
        <p:spPr>
          <a:xfrm>
            <a:off x="352392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9" name="Google Shape;779;p105"/>
          <p:cNvSpPr txBox="1">
            <a:spLocks noGrp="1"/>
          </p:cNvSpPr>
          <p:nvPr>
            <p:ph type="body" idx="9"/>
          </p:nvPr>
        </p:nvSpPr>
        <p:spPr>
          <a:xfrm>
            <a:off x="6394443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0" name="Google Shape;780;p105"/>
          <p:cNvSpPr txBox="1">
            <a:spLocks noGrp="1"/>
          </p:cNvSpPr>
          <p:nvPr>
            <p:ph type="body" idx="13"/>
          </p:nvPr>
        </p:nvSpPr>
        <p:spPr>
          <a:xfrm>
            <a:off x="923024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3" name="Google Shape;783;p105"/>
          <p:cNvSpPr txBox="1">
            <a:spLocks noGrp="1"/>
          </p:cNvSpPr>
          <p:nvPr>
            <p:ph type="body" idx="15"/>
          </p:nvPr>
        </p:nvSpPr>
        <p:spPr>
          <a:xfrm>
            <a:off x="682337" y="3934623"/>
            <a:ext cx="5382491" cy="225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566" lvl="2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754" lvl="3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5943" lvl="4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84" name="Google Shape;784;p105"/>
          <p:cNvSpPr txBox="1">
            <a:spLocks noGrp="1"/>
          </p:cNvSpPr>
          <p:nvPr>
            <p:ph type="body" idx="16"/>
          </p:nvPr>
        </p:nvSpPr>
        <p:spPr>
          <a:xfrm>
            <a:off x="6196014" y="3934623"/>
            <a:ext cx="5387521" cy="225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marL="1371566" lvl="2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85477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es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3"/>
          <p:cNvSpPr>
            <a:spLocks noGrp="1"/>
          </p:cNvSpPr>
          <p:nvPr>
            <p:ph type="title"/>
          </p:nvPr>
        </p:nvSpPr>
        <p:spPr>
          <a:xfrm>
            <a:off x="472191" y="1165423"/>
            <a:ext cx="11235128" cy="4527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ts val="8500"/>
              </a:lnSpc>
              <a:defRPr sz="7800" b="0" i="0">
                <a:solidFill>
                  <a:schemeClr val="accent2"/>
                </a:solidFill>
                <a:latin typeface="Calibri Regular"/>
                <a:ea typeface="Calibri Regular"/>
                <a:cs typeface="Calibri Regular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1FC01A-9520-544E-8BB4-04DD0AD8B824}"/>
              </a:ext>
            </a:extLst>
          </p:cNvPr>
          <p:cNvSpPr/>
          <p:nvPr userDrawn="1"/>
        </p:nvSpPr>
        <p:spPr>
          <a:xfrm>
            <a:off x="4038600" y="6440677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AgillityHealth® | Confidential &amp; Proprietary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A9D9C2A-F56A-984A-9096-955D4BF0E923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56A762F7-647C-EF42-8A6F-EB97612AA9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268" y="139206"/>
            <a:ext cx="2275902" cy="6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493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imple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09740"/>
            <a:ext cx="11277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89464"/>
            <a:ext cx="11277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22343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ight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2CC94BB-D688-0947-8012-050CE7C551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26" t="10938" r="7528" b="37586"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AgilityHealth® | Confidential &amp; Proprietary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CDF9EC3-5784-7B46-98BA-CD7F0FE72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60435" y="2827017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D44315-94DA-DC44-85CA-22C4F7ABF9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7524FF-AC79-314A-A701-0D1040757DE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249" y="6080328"/>
            <a:ext cx="2275902" cy="6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25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rk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 rot="162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121920" tIns="60960" rIns="121920" bIns="60960" numCol="1" rtlCol="0" anchor="ctr" anchorCtr="1" compatLnSpc="1">
            <a:prstTxWarp prst="textNoShape">
              <a:avLst/>
            </a:prstTxWarp>
          </a:bodyPr>
          <a:lstStyle/>
          <a:p>
            <a:endParaRPr lang="en-US" sz="1600" b="0" dirty="0">
              <a:solidFill>
                <a:schemeClr val="accent5"/>
              </a:solidFill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D926E9-9093-154F-8F82-8F962D8DFBDF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AgilityHealth® | Confidential &amp; Proprietary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6598D3B2-FE07-9C49-BE4F-C775FBEBD2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2599" y="3063318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EC63CE-1876-3B4C-A940-8F0E9BC3C2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9C3F53-FBE1-F84D-A28D-3C199AF113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249" y="6080328"/>
            <a:ext cx="2275902" cy="6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8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310C49-F56E-6748-AB2E-0ED443C8CE30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AgilityHealth® | Confidential &amp; Proprietary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5B653D-AB1A-CE4F-85A8-C4EC348CFA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249" y="6080328"/>
            <a:ext cx="2275902" cy="6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0007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111981"/>
            <a:ext cx="1310291" cy="1393220"/>
          </a:xfrm>
          <a:prstGeom prst="rect">
            <a:avLst/>
          </a:prstGeom>
        </p:spPr>
      </p:pic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44DFFB36-F9CD-CD45-B053-71DF3926E1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7CAD45-5A3B-4040-AF10-5F04AE6CB74D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83BF8536-AAE5-3541-9C50-9CB3D17D276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249" y="6080328"/>
            <a:ext cx="2275902" cy="6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1111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85990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with Foo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05B5AB-1F71-3B43-9F26-E409593A11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-76200"/>
            <a:ext cx="12268200" cy="71599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5CB15D9-B81F-E64F-8920-81698CBB0F01}"/>
              </a:ext>
            </a:extLst>
          </p:cNvPr>
          <p:cNvSpPr/>
          <p:nvPr userDrawn="1"/>
        </p:nvSpPr>
        <p:spPr>
          <a:xfrm>
            <a:off x="0" y="3810000"/>
            <a:ext cx="12268200" cy="1426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34355CB-4B59-B943-880A-354DF7AEBA90}"/>
              </a:ext>
            </a:extLst>
          </p:cNvPr>
          <p:cNvCxnSpPr/>
          <p:nvPr userDrawn="1"/>
        </p:nvCxnSpPr>
        <p:spPr>
          <a:xfrm>
            <a:off x="0" y="5257800"/>
            <a:ext cx="12268200" cy="0"/>
          </a:xfrm>
          <a:prstGeom prst="line">
            <a:avLst/>
          </a:prstGeom>
          <a:ln w="57150">
            <a:gradFill>
              <a:gsLst>
                <a:gs pos="0">
                  <a:schemeClr val="bg1"/>
                </a:gs>
                <a:gs pos="100000">
                  <a:schemeClr val="accent6"/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0E2E3A0B-4B80-924B-B87D-3ADEEAA740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249" y="6080328"/>
            <a:ext cx="2275902" cy="6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2894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7E01617-EF19-DC4E-A132-EB0DE07BB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086"/>
            <a:ext cx="10515600" cy="580807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5" name="Content Placeholder 63">
            <a:extLst>
              <a:ext uri="{FF2B5EF4-FFF2-40B4-BE49-F238E27FC236}">
                <a16:creationId xmlns:a16="http://schemas.microsoft.com/office/drawing/2014/main" id="{91E61772-AA40-884C-A532-81FB71DB209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2603673" y="1158264"/>
            <a:ext cx="2700339" cy="11906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/>
                </a:solidFill>
              </a:defRPr>
            </a:lvl2pPr>
            <a:lvl3pPr marL="914377" indent="0">
              <a:buNone/>
              <a:defRPr sz="2000">
                <a:solidFill>
                  <a:schemeClr val="tx1"/>
                </a:solidFill>
              </a:defRPr>
            </a:lvl3pPr>
            <a:lvl4pPr marL="1371566" indent="0">
              <a:buNone/>
              <a:defRPr sz="2000">
                <a:solidFill>
                  <a:schemeClr val="tx1"/>
                </a:solidFill>
              </a:defRPr>
            </a:lvl4pPr>
            <a:lvl5pPr marL="1828754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6" name="Content Placeholder 63">
            <a:extLst>
              <a:ext uri="{FF2B5EF4-FFF2-40B4-BE49-F238E27FC236}">
                <a16:creationId xmlns:a16="http://schemas.microsoft.com/office/drawing/2014/main" id="{7963C0BC-0A6F-FD4F-AFE7-A6B01852120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940193" y="1158264"/>
            <a:ext cx="2700339" cy="11906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/>
                </a:solidFill>
              </a:defRPr>
            </a:lvl2pPr>
            <a:lvl3pPr marL="914377" indent="0">
              <a:buNone/>
              <a:defRPr sz="2000">
                <a:solidFill>
                  <a:schemeClr val="tx1"/>
                </a:solidFill>
              </a:defRPr>
            </a:lvl3pPr>
            <a:lvl4pPr marL="1371566" indent="0">
              <a:buNone/>
              <a:defRPr sz="2000">
                <a:solidFill>
                  <a:schemeClr val="tx1"/>
                </a:solidFill>
              </a:defRPr>
            </a:lvl4pPr>
            <a:lvl5pPr marL="1828754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35883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62" name="Google Shape;62;p1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8151110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191" y="250251"/>
            <a:ext cx="11235128" cy="64008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466472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84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 Light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84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40639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2pPr>
            <a:lvl3pPr marL="1371566" lvl="2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5" name="Google Shape;675;p84"/>
          <p:cNvSpPr txBox="1"/>
          <p:nvPr/>
        </p:nvSpPr>
        <p:spPr>
          <a:xfrm>
            <a:off x="4756255" y="6519448"/>
            <a:ext cx="2667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www.agilityhealthradar.com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16140215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lanview Horizons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216" y="1251057"/>
            <a:ext cx="11216640" cy="4564839"/>
          </a:xfrm>
          <a:prstGeom prst="rect">
            <a:avLst/>
          </a:prstGeom>
        </p:spPr>
        <p:txBody>
          <a:bodyPr>
            <a:normAutofit/>
          </a:bodyPr>
          <a:lstStyle>
            <a:lvl1pPr marL="243829" indent="-243829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lang="en-US" sz="2667" kern="1200" spc="-4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400" spc="-40">
                <a:solidFill>
                  <a:schemeClr val="tx1">
                    <a:lumMod val="7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133" spc="-40">
                <a:solidFill>
                  <a:schemeClr val="tx1">
                    <a:lumMod val="7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133" spc="-40">
                <a:solidFill>
                  <a:schemeClr val="tx1">
                    <a:lumMod val="7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133" spc="-40"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32216" y="397615"/>
            <a:ext cx="9753600" cy="853440"/>
          </a:xfrm>
          <a:prstGeom prst="rect">
            <a:avLst/>
          </a:prstGeom>
        </p:spPr>
        <p:txBody>
          <a:bodyPr lIns="91440" tIns="91440" rIns="91440" bIns="9144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733" spc="-4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493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1">
  <p:cSld name="Title Slide - Op 1 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-3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1"/>
          <p:cNvSpPr/>
          <p:nvPr/>
        </p:nvSpPr>
        <p:spPr>
          <a:xfrm>
            <a:off x="3000" y="5139190"/>
            <a:ext cx="12189000" cy="11059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41"/>
          <p:cNvSpPr txBox="1">
            <a:spLocks noGrp="1"/>
          </p:cNvSpPr>
          <p:nvPr>
            <p:ph type="title"/>
          </p:nvPr>
        </p:nvSpPr>
        <p:spPr>
          <a:xfrm>
            <a:off x="2055354" y="5209314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22" name="Google Shape;22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1610" y="-3"/>
            <a:ext cx="341890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70621" y="1514019"/>
            <a:ext cx="8821063" cy="3522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DE4DD4-C887-1243-9F81-E31AD66F50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501" y="216780"/>
            <a:ext cx="3612630" cy="101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321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9954802-7799-AA44-BC86-08F4770E896E}"/>
              </a:ext>
            </a:extLst>
          </p:cNvPr>
          <p:cNvSpPr txBox="1"/>
          <p:nvPr userDrawn="1"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-151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Accelerating Your Enterprise Business Agility Journey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985BDA-A7F4-0D47-B428-E57C9DED997F}"/>
              </a:ext>
            </a:extLst>
          </p:cNvPr>
          <p:cNvSpPr txBox="1"/>
          <p:nvPr userDrawn="1"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through strategy and measuring what matters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97" y="1818875"/>
            <a:ext cx="1310291" cy="1393220"/>
          </a:xfrm>
          <a:prstGeom prst="rect">
            <a:avLst/>
          </a:prstGeom>
        </p:spPr>
      </p:pic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4F25599-1872-BC4E-9C07-8C841B7F9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6E57875-8662-024B-A1D9-584AEE66A426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86453610-F573-B143-AF56-FADAB80604C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249" y="6080328"/>
            <a:ext cx="2275902" cy="6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698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>
              <a:defRPr b="0" i="0">
                <a:latin typeface="Calibri Regular"/>
              </a:defRPr>
            </a:lvl1pPr>
            <a:lvl2pPr>
              <a:defRPr b="0" i="0">
                <a:latin typeface="Calibri Regular"/>
              </a:defRPr>
            </a:lvl2pPr>
            <a:lvl3pPr>
              <a:defRPr b="0" i="0">
                <a:latin typeface="Calibri Regular"/>
              </a:defRPr>
            </a:lvl3pPr>
            <a:lvl4pPr>
              <a:defRPr b="0" i="0">
                <a:latin typeface="Calibri Regular"/>
              </a:defRPr>
            </a:lvl4pPr>
            <a:lvl5pPr>
              <a:defRPr b="0" i="0">
                <a:latin typeface="Calibri Regular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6969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37440"/>
            <a:ext cx="5410200" cy="4351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7000" y="1837440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0403BAB-DA71-5445-80D4-9E4C5BE63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53797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8FF8A-ABDB-D148-AAE4-55A85750A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5571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- Logo Top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8" name="Title Placeholder 3">
            <a:extLst>
              <a:ext uri="{FF2B5EF4-FFF2-40B4-BE49-F238E27FC236}">
                <a16:creationId xmlns:a16="http://schemas.microsoft.com/office/drawing/2014/main" id="{230551A1-C79C-7B41-BCEC-18962BB4A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E83C12A-BDEE-1A42-88B5-3B677A174D29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1E6797E3-6FD6-F14C-B3E8-941BFC1064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268" y="139206"/>
            <a:ext cx="2275902" cy="6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5684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 preserve="1">
  <p:cSld name="Caselet (4 Stats)"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05"/>
          <p:cNvSpPr txBox="1">
            <a:spLocks noGrp="1"/>
          </p:cNvSpPr>
          <p:nvPr>
            <p:ph type="body" idx="14"/>
          </p:nvPr>
        </p:nvSpPr>
        <p:spPr>
          <a:xfrm>
            <a:off x="682337" y="1064830"/>
            <a:ext cx="10896168" cy="831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marR="0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69" name="Google Shape;769;p105"/>
          <p:cNvSpPr>
            <a:spLocks noGrp="1"/>
          </p:cNvSpPr>
          <p:nvPr>
            <p:ph type="body" idx="1"/>
          </p:nvPr>
        </p:nvSpPr>
        <p:spPr>
          <a:xfrm>
            <a:off x="682337" y="3309726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770" name="Google Shape;770;p105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58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71" name="Google Shape;771;p105"/>
          <p:cNvSpPr>
            <a:spLocks noGrp="1"/>
          </p:cNvSpPr>
          <p:nvPr>
            <p:ph type="body" idx="2"/>
          </p:nvPr>
        </p:nvSpPr>
        <p:spPr>
          <a:xfrm>
            <a:off x="6197411" y="3314203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773" name="Google Shape;773;p105"/>
          <p:cNvSpPr txBox="1">
            <a:spLocks noGrp="1"/>
          </p:cNvSpPr>
          <p:nvPr>
            <p:ph type="body" idx="3"/>
          </p:nvPr>
        </p:nvSpPr>
        <p:spPr>
          <a:xfrm>
            <a:off x="142601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4" name="Google Shape;774;p105"/>
          <p:cNvSpPr txBox="1">
            <a:spLocks noGrp="1"/>
          </p:cNvSpPr>
          <p:nvPr>
            <p:ph type="body" idx="4"/>
          </p:nvPr>
        </p:nvSpPr>
        <p:spPr>
          <a:xfrm>
            <a:off x="4273383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5" name="Google Shape;775;p105"/>
          <p:cNvSpPr txBox="1">
            <a:spLocks noGrp="1"/>
          </p:cNvSpPr>
          <p:nvPr>
            <p:ph type="body" idx="5"/>
          </p:nvPr>
        </p:nvSpPr>
        <p:spPr>
          <a:xfrm>
            <a:off x="713233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6" name="Google Shape;776;p105"/>
          <p:cNvSpPr txBox="1">
            <a:spLocks noGrp="1"/>
          </p:cNvSpPr>
          <p:nvPr>
            <p:ph type="body" idx="6"/>
          </p:nvPr>
        </p:nvSpPr>
        <p:spPr>
          <a:xfrm>
            <a:off x="9987417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7" name="Google Shape;777;p105"/>
          <p:cNvSpPr txBox="1">
            <a:spLocks noGrp="1"/>
          </p:cNvSpPr>
          <p:nvPr>
            <p:ph type="body" idx="7"/>
          </p:nvPr>
        </p:nvSpPr>
        <p:spPr>
          <a:xfrm>
            <a:off x="682336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78" name="Google Shape;778;p105"/>
          <p:cNvSpPr txBox="1">
            <a:spLocks noGrp="1"/>
          </p:cNvSpPr>
          <p:nvPr>
            <p:ph type="body" idx="8"/>
          </p:nvPr>
        </p:nvSpPr>
        <p:spPr>
          <a:xfrm>
            <a:off x="352392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9" name="Google Shape;779;p105"/>
          <p:cNvSpPr txBox="1">
            <a:spLocks noGrp="1"/>
          </p:cNvSpPr>
          <p:nvPr>
            <p:ph type="body" idx="9"/>
          </p:nvPr>
        </p:nvSpPr>
        <p:spPr>
          <a:xfrm>
            <a:off x="6394443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0" name="Google Shape;780;p105"/>
          <p:cNvSpPr txBox="1">
            <a:spLocks noGrp="1"/>
          </p:cNvSpPr>
          <p:nvPr>
            <p:ph type="body" idx="13"/>
          </p:nvPr>
        </p:nvSpPr>
        <p:spPr>
          <a:xfrm>
            <a:off x="923024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3" name="Google Shape;783;p105"/>
          <p:cNvSpPr txBox="1">
            <a:spLocks noGrp="1"/>
          </p:cNvSpPr>
          <p:nvPr>
            <p:ph type="body" idx="15"/>
          </p:nvPr>
        </p:nvSpPr>
        <p:spPr>
          <a:xfrm>
            <a:off x="682337" y="3934623"/>
            <a:ext cx="5382491" cy="225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566" lvl="2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754" lvl="3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5943" lvl="4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84" name="Google Shape;784;p105"/>
          <p:cNvSpPr txBox="1">
            <a:spLocks noGrp="1"/>
          </p:cNvSpPr>
          <p:nvPr>
            <p:ph type="body" idx="16"/>
          </p:nvPr>
        </p:nvSpPr>
        <p:spPr>
          <a:xfrm>
            <a:off x="6196014" y="3934623"/>
            <a:ext cx="5387521" cy="225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marL="1371566" lvl="2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3269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1AEF0F-D4C7-2A49-8E98-497E548B9CCF}"/>
              </a:ext>
            </a:extLst>
          </p:cNvPr>
          <p:cNvSpPr/>
          <p:nvPr userDrawn="1"/>
        </p:nvSpPr>
        <p:spPr>
          <a:xfrm>
            <a:off x="381000" y="6400801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 | Confidential &amp; Proprietary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08B396F-B502-9B4D-99BC-8C3B48646A35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AEBEC7DD-3003-F54B-A3E2-434263B9805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249" y="6080328"/>
            <a:ext cx="2275902" cy="6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24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b="0" i="0" kern="1200" baseline="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1AEF0F-D4C7-2A49-8E98-497E548B9CCF}"/>
              </a:ext>
            </a:extLst>
          </p:cNvPr>
          <p:cNvSpPr/>
          <p:nvPr userDrawn="1"/>
        </p:nvSpPr>
        <p:spPr>
          <a:xfrm>
            <a:off x="381000" y="6400801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AgilityHealth®  | Confidential &amp; Proprietary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08B396F-B502-9B4D-99BC-8C3B48646A35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83BAB53-F29A-D944-9333-34EB18AE64D3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249" y="6080328"/>
            <a:ext cx="2275902" cy="6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5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  <p:sldLayoutId id="2147483810" r:id="rId17"/>
    <p:sldLayoutId id="2147483811" r:id="rId18"/>
    <p:sldLayoutId id="2147483812" r:id="rId19"/>
    <p:sldLayoutId id="2147483813" r:id="rId20"/>
    <p:sldLayoutId id="2147483814" r:id="rId21"/>
    <p:sldLayoutId id="2147483815" r:id="rId22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b="0" i="0" kern="1200" baseline="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p1"/>
          <p:cNvSpPr txBox="1">
            <a:spLocks noGrp="1"/>
          </p:cNvSpPr>
          <p:nvPr>
            <p:ph type="title"/>
          </p:nvPr>
        </p:nvSpPr>
        <p:spPr>
          <a:xfrm>
            <a:off x="3525254" y="5344195"/>
            <a:ext cx="7294216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sz="4400" dirty="0"/>
              <a:t>AgilityHealth® Manager Debrief</a:t>
            </a:r>
          </a:p>
        </p:txBody>
      </p:sp>
    </p:spTree>
    <p:extLst>
      <p:ext uri="{BB962C8B-B14F-4D97-AF65-F5344CB8AC3E}">
        <p14:creationId xmlns:p14="http://schemas.microsoft.com/office/powerpoint/2010/main" val="3737971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30473-F4A2-4D3B-B04A-C66CA0C61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Impediments – Team 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E3D15-63E3-4103-AB81-C5CB8D26046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6470" y="1300077"/>
            <a:ext cx="11236325" cy="4540250"/>
          </a:xfrm>
        </p:spPr>
        <p:txBody>
          <a:bodyPr>
            <a:normAutofit/>
          </a:bodyPr>
          <a:lstStyle/>
          <a:p>
            <a:r>
              <a:rPr lang="en-US" sz="2800" dirty="0"/>
              <a:t>Reliance on external teams is slowing the team down (privacy, security, compliance)</a:t>
            </a:r>
          </a:p>
          <a:p>
            <a:r>
              <a:rPr lang="en-US" sz="2800" dirty="0"/>
              <a:t>Working with Brand and integrating them into the team’s rapid process</a:t>
            </a:r>
          </a:p>
          <a:p>
            <a:r>
              <a:rPr lang="en-US" sz="2800" dirty="0"/>
              <a:t>Collaboration space for the team</a:t>
            </a:r>
          </a:p>
          <a:p>
            <a:r>
              <a:rPr lang="en-US" sz="2800" dirty="0"/>
              <a:t>Skill gap with ACORD (solution is in place)</a:t>
            </a:r>
          </a:p>
          <a:p>
            <a:r>
              <a:rPr lang="en-US" sz="2800" dirty="0"/>
              <a:t>Lead BA leaving, will cause some storming until replacement gets up to speed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06D5A3-909B-4B63-AB43-BE5706255EF1}"/>
              </a:ext>
            </a:extLst>
          </p:cNvPr>
          <p:cNvSpPr txBox="1"/>
          <p:nvPr/>
        </p:nvSpPr>
        <p:spPr>
          <a:xfrm rot="1446964">
            <a:off x="3595409" y="2469119"/>
            <a:ext cx="47212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/>
                </a:solidFill>
              </a:rPr>
              <a:t>** Example **</a:t>
            </a:r>
          </a:p>
        </p:txBody>
      </p:sp>
    </p:spTree>
    <p:extLst>
      <p:ext uri="{BB962C8B-B14F-4D97-AF65-F5344CB8AC3E}">
        <p14:creationId xmlns:p14="http://schemas.microsoft.com/office/powerpoint/2010/main" val="1110007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4667D5A-E439-439D-ACC3-95BFCBEDC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293" y="1217728"/>
            <a:ext cx="9298919" cy="46572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E30473-F4A2-4D3B-B04A-C66CA0C61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Growth Plan – Team 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C4C848-7EAC-4646-A3AE-0F68C3995580}"/>
              </a:ext>
            </a:extLst>
          </p:cNvPr>
          <p:cNvSpPr txBox="1"/>
          <p:nvPr/>
        </p:nvSpPr>
        <p:spPr>
          <a:xfrm rot="1446964">
            <a:off x="3729109" y="3565736"/>
            <a:ext cx="47212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/>
                </a:solidFill>
              </a:rPr>
              <a:t>** Example **</a:t>
            </a:r>
          </a:p>
        </p:txBody>
      </p:sp>
    </p:spTree>
    <p:extLst>
      <p:ext uri="{BB962C8B-B14F-4D97-AF65-F5344CB8AC3E}">
        <p14:creationId xmlns:p14="http://schemas.microsoft.com/office/powerpoint/2010/main" val="3320943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83C16C-2547-4916-BAEA-CBBBB443B9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720" y="1584456"/>
            <a:ext cx="5487596" cy="41411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E30473-F4A2-4D3B-B04A-C66CA0C61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Maturity Stages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4DFFE9-B519-4723-86D0-96C53039A185}"/>
              </a:ext>
            </a:extLst>
          </p:cNvPr>
          <p:cNvSpPr txBox="1"/>
          <p:nvPr/>
        </p:nvSpPr>
        <p:spPr>
          <a:xfrm rot="1446964">
            <a:off x="3904874" y="3147188"/>
            <a:ext cx="47212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/>
                </a:solidFill>
              </a:rPr>
              <a:t>** Example **</a:t>
            </a:r>
          </a:p>
        </p:txBody>
      </p:sp>
    </p:spTree>
    <p:extLst>
      <p:ext uri="{BB962C8B-B14F-4D97-AF65-F5344CB8AC3E}">
        <p14:creationId xmlns:p14="http://schemas.microsoft.com/office/powerpoint/2010/main" val="1668127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Multi-Team Analysis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9438AE-E590-4D01-A129-0695379CB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900" y="1293471"/>
            <a:ext cx="5264321" cy="50226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16F3C5-ACD3-45B2-B26A-8680E8F61D76}"/>
              </a:ext>
            </a:extLst>
          </p:cNvPr>
          <p:cNvSpPr txBox="1"/>
          <p:nvPr/>
        </p:nvSpPr>
        <p:spPr>
          <a:xfrm rot="1446964">
            <a:off x="3903358" y="3134780"/>
            <a:ext cx="47212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/>
                </a:solidFill>
              </a:rPr>
              <a:t>** Example **</a:t>
            </a:r>
          </a:p>
        </p:txBody>
      </p:sp>
    </p:spTree>
    <p:extLst>
      <p:ext uri="{BB962C8B-B14F-4D97-AF65-F5344CB8AC3E}">
        <p14:creationId xmlns:p14="http://schemas.microsoft.com/office/powerpoint/2010/main" val="2010257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1F5BB5-1A61-46B7-B1D5-5BF7687B0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289" y="1174740"/>
            <a:ext cx="9182754" cy="49035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E30473-F4A2-4D3B-B04A-C66CA0C61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Organizational Growth Items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4DFFE9-B519-4723-86D0-96C53039A185}"/>
              </a:ext>
            </a:extLst>
          </p:cNvPr>
          <p:cNvSpPr txBox="1"/>
          <p:nvPr/>
        </p:nvSpPr>
        <p:spPr>
          <a:xfrm rot="1446964">
            <a:off x="3729110" y="3290751"/>
            <a:ext cx="47212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/>
                </a:solidFill>
              </a:rPr>
              <a:t>** Example **</a:t>
            </a:r>
          </a:p>
        </p:txBody>
      </p:sp>
    </p:spTree>
    <p:extLst>
      <p:ext uri="{BB962C8B-B14F-4D97-AF65-F5344CB8AC3E}">
        <p14:creationId xmlns:p14="http://schemas.microsoft.com/office/powerpoint/2010/main" val="4104708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Keys to Success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23125" y="4028169"/>
            <a:ext cx="7412886" cy="523206"/>
          </a:xfrm>
          <a:prstGeom prst="rect">
            <a:avLst/>
          </a:prstGeom>
          <a:noFill/>
        </p:spPr>
        <p:txBody>
          <a:bodyPr wrap="square" lIns="91428" tIns="45713" rIns="91428" bIns="45713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Be Intentional About Growth – Make Time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21677" y="5003887"/>
            <a:ext cx="7560840" cy="523206"/>
          </a:xfrm>
          <a:prstGeom prst="rect">
            <a:avLst/>
          </a:prstGeom>
          <a:noFill/>
        </p:spPr>
        <p:txBody>
          <a:bodyPr wrap="square" lIns="91428" tIns="45713" rIns="91428" bIns="45713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Create Energy and Excitement ‘Pull’ vs. ‘Push’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55091" y="3968300"/>
            <a:ext cx="774700" cy="736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57581" y="4931879"/>
            <a:ext cx="774700" cy="7366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929783" y="2875736"/>
            <a:ext cx="6607524" cy="954093"/>
          </a:xfrm>
          <a:prstGeom prst="rect">
            <a:avLst/>
          </a:prstGeom>
          <a:noFill/>
        </p:spPr>
        <p:txBody>
          <a:bodyPr wrap="square" lIns="91428" tIns="45713" rIns="91428" bIns="45713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Leaders Owning Org. Growth Stories for the Quarter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65687" y="2875735"/>
            <a:ext cx="774700" cy="7366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929783" y="1731630"/>
            <a:ext cx="7488832" cy="954093"/>
          </a:xfrm>
          <a:prstGeom prst="rect">
            <a:avLst/>
          </a:prstGeom>
          <a:noFill/>
        </p:spPr>
        <p:txBody>
          <a:bodyPr wrap="square" lIns="91428" tIns="45713" rIns="91428" bIns="45713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NEVER Punish or Reward Teams or Leaders Based on their Assessment Results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65687" y="1659621"/>
            <a:ext cx="774700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543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30473-F4A2-4D3B-B04A-C66CA0C61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Manager Debrief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E3D15-63E3-4103-AB81-C5CB8D26046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6470" y="1158874"/>
            <a:ext cx="11236325" cy="492387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dirty="0"/>
              <a:t>Welcome and Introductions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Review accomplishments of engagement (see example)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Walk through a quick overview of the process the teams went through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Training (or reminder) on how to use and not use </a:t>
            </a:r>
            <a:r>
              <a:rPr lang="en-US" sz="2000" dirty="0" err="1"/>
              <a:t>AgilityHealth</a:t>
            </a:r>
            <a:r>
              <a:rPr lang="en-US" sz="2000" dirty="0"/>
              <a:t>® (Keys to Success)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Review themes around Strengths, Growth Opportunities and Impediments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Call out specific Organizational items leadership should own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Do Multi-team analysis highlighting trends and patterns</a:t>
            </a:r>
          </a:p>
          <a:p>
            <a:pPr lvl="1">
              <a:lnSpc>
                <a:spcPct val="100000"/>
              </a:lnSpc>
            </a:pPr>
            <a:r>
              <a:rPr lang="en-US" sz="2000" dirty="0"/>
              <a:t>Analyze tags, roles and participant groups, as appropriate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If not done already, establish Continuous Improvement Leadership Team and build internal cadence for reviewing and executing OGIs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If not done already, train Continuous Improvement Leadership facilitator (often Program Manager or similar role) to use </a:t>
            </a:r>
            <a:r>
              <a:rPr lang="en-US" sz="2000" dirty="0" err="1"/>
              <a:t>AgilityHealth</a:t>
            </a:r>
            <a:r>
              <a:rPr lang="en-US" sz="2000" dirty="0"/>
              <a:t>® and manage the Continuous Improvement Leadership Team backlog</a:t>
            </a:r>
          </a:p>
        </p:txBody>
      </p:sp>
    </p:spTree>
    <p:extLst>
      <p:ext uri="{BB962C8B-B14F-4D97-AF65-F5344CB8AC3E}">
        <p14:creationId xmlns:p14="http://schemas.microsoft.com/office/powerpoint/2010/main" val="205114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30473-F4A2-4D3B-B04A-C66CA0C61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TeamHealth® Retrospective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E3D15-63E3-4103-AB81-C5CB8D26046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46043" y="1464711"/>
            <a:ext cx="11236325" cy="303771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Strategic deep dive retrospective</a:t>
            </a:r>
          </a:p>
          <a:p>
            <a:r>
              <a:rPr lang="en-US" dirty="0"/>
              <a:t>Takes 3 hours to complete the first time, 1.5-2 hours each quarter thereafter</a:t>
            </a:r>
          </a:p>
          <a:p>
            <a:r>
              <a:rPr lang="en-US" dirty="0"/>
              <a:t>Facilitated by a certified </a:t>
            </a:r>
            <a:r>
              <a:rPr lang="en-US" dirty="0" err="1"/>
              <a:t>AgilityHealth</a:t>
            </a:r>
            <a:r>
              <a:rPr lang="en-US" dirty="0"/>
              <a:t>® Facilitator</a:t>
            </a:r>
          </a:p>
          <a:p>
            <a:r>
              <a:rPr lang="en-US" dirty="0"/>
              <a:t>Members complete an assessment and see the detailed radar immediately</a:t>
            </a:r>
          </a:p>
          <a:p>
            <a:r>
              <a:rPr lang="en-US" dirty="0"/>
              <a:t>Team analyzes results, builds team growth plan and identifies organizational growth items</a:t>
            </a:r>
          </a:p>
        </p:txBody>
      </p:sp>
    </p:spTree>
    <p:extLst>
      <p:ext uri="{BB962C8B-B14F-4D97-AF65-F5344CB8AC3E}">
        <p14:creationId xmlns:p14="http://schemas.microsoft.com/office/powerpoint/2010/main" val="2877643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Radar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7A84AC-88CC-4318-9F3C-D9CE53417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838" y="1082446"/>
            <a:ext cx="5593101" cy="529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660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Assessment Questions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97BD05-E601-4C1A-9A38-1238F5ADB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419" y="1365105"/>
            <a:ext cx="6946669" cy="463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703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00" dirty="0"/>
              <a:t>AH Strategic Retrospective Process</a:t>
            </a:r>
          </a:p>
        </p:txBody>
      </p:sp>
      <p:sp>
        <p:nvSpPr>
          <p:cNvPr id="9" name="Rectangle 8"/>
          <p:cNvSpPr/>
          <p:nvPr/>
        </p:nvSpPr>
        <p:spPr>
          <a:xfrm>
            <a:off x="6530084" y="4964984"/>
            <a:ext cx="14163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Calibri" charset="0"/>
              </a:rPr>
              <a:t>Escaped Defects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prstClr val="white"/>
                </a:solidFill>
                <a:latin typeface="Calibri" charset="0"/>
              </a:rPr>
              <a:t>25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2D146A-53C0-4F95-BE7D-BB2EF7C40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742" y="1529424"/>
            <a:ext cx="4214933" cy="44075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208487-BDA3-4728-B631-37FE79302D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4089" y="1196526"/>
            <a:ext cx="5333230" cy="474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14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30473-F4A2-4D3B-B04A-C66CA0C61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Accomplishments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E3D15-63E3-4103-AB81-C5CB8D26046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48874" y="1069658"/>
            <a:ext cx="11304587" cy="2708275"/>
          </a:xfrm>
        </p:spPr>
        <p:txBody>
          <a:bodyPr>
            <a:normAutofit/>
          </a:bodyPr>
          <a:lstStyle/>
          <a:p>
            <a:r>
              <a:rPr lang="en-US" sz="2600" dirty="0"/>
              <a:t>4 teams assessed in 3 days</a:t>
            </a:r>
          </a:p>
          <a:p>
            <a:r>
              <a:rPr lang="en-US" sz="2600" dirty="0"/>
              <a:t>60 team members and 4 stakeholders participated </a:t>
            </a:r>
          </a:p>
          <a:p>
            <a:r>
              <a:rPr lang="en-US" sz="2600" dirty="0"/>
              <a:t>Trained SMs to administer their team’s Growth Plan</a:t>
            </a:r>
          </a:p>
          <a:p>
            <a:r>
              <a:rPr lang="en-US" sz="2600" dirty="0"/>
              <a:t>Each team has several Growth Items</a:t>
            </a:r>
          </a:p>
          <a:p>
            <a:r>
              <a:rPr lang="en-US" sz="2600" dirty="0"/>
              <a:t>A few Organizational Growth Items were identified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747F6B-914A-4C4C-941F-A393CD84F3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761" y="3777933"/>
            <a:ext cx="8281988" cy="22383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4DFFE9-B519-4723-86D0-96C53039A185}"/>
              </a:ext>
            </a:extLst>
          </p:cNvPr>
          <p:cNvSpPr txBox="1"/>
          <p:nvPr/>
        </p:nvSpPr>
        <p:spPr>
          <a:xfrm rot="1446964">
            <a:off x="3729111" y="4529172"/>
            <a:ext cx="47212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/>
                </a:solidFill>
              </a:rPr>
              <a:t>**</a:t>
            </a:r>
            <a:r>
              <a:rPr lang="en-US" sz="6000" dirty="0">
                <a:solidFill>
                  <a:schemeClr val="accent2"/>
                </a:solidFill>
              </a:rPr>
              <a:t> </a:t>
            </a:r>
            <a:r>
              <a:rPr lang="en-US" sz="6000" dirty="0">
                <a:solidFill>
                  <a:schemeClr val="accent1"/>
                </a:solidFill>
              </a:rPr>
              <a:t>Example</a:t>
            </a:r>
            <a:r>
              <a:rPr lang="en-US" sz="6000" dirty="0">
                <a:solidFill>
                  <a:schemeClr val="accent2"/>
                </a:solidFill>
              </a:rPr>
              <a:t> </a:t>
            </a:r>
            <a:r>
              <a:rPr lang="en-US" sz="6000" dirty="0">
                <a:solidFill>
                  <a:schemeClr val="accent1"/>
                </a:solidFill>
              </a:rPr>
              <a:t>**</a:t>
            </a:r>
          </a:p>
        </p:txBody>
      </p:sp>
    </p:spTree>
    <p:extLst>
      <p:ext uri="{BB962C8B-B14F-4D97-AF65-F5344CB8AC3E}">
        <p14:creationId xmlns:p14="http://schemas.microsoft.com/office/powerpoint/2010/main" val="244394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30473-F4A2-4D3B-B04A-C66CA0C61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Strengths – Team 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E3D15-63E3-4103-AB81-C5CB8D26046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15618" y="1158875"/>
            <a:ext cx="11236325" cy="4540250"/>
          </a:xfrm>
        </p:spPr>
        <p:txBody>
          <a:bodyPr>
            <a:normAutofit/>
          </a:bodyPr>
          <a:lstStyle/>
          <a:p>
            <a:r>
              <a:rPr lang="en-US" sz="2800" dirty="0"/>
              <a:t>Good collaboration from all team members</a:t>
            </a:r>
          </a:p>
          <a:p>
            <a:r>
              <a:rPr lang="en-US" sz="2800" dirty="0"/>
              <a:t>High level of experience and expertise </a:t>
            </a:r>
          </a:p>
          <a:p>
            <a:r>
              <a:rPr lang="en-US" sz="2800" dirty="0"/>
              <a:t>Everyone is willing to pitch in, learn where needed and get the job done</a:t>
            </a:r>
          </a:p>
          <a:p>
            <a:r>
              <a:rPr lang="en-US" sz="2800" dirty="0"/>
              <a:t>Willingness to help each other out, especially those new to the team</a:t>
            </a:r>
          </a:p>
          <a:p>
            <a:r>
              <a:rPr lang="en-US" sz="2800" dirty="0"/>
              <a:t>High motivation and drive to succeed</a:t>
            </a:r>
          </a:p>
          <a:p>
            <a:r>
              <a:rPr lang="en-US" sz="2800" dirty="0"/>
              <a:t>Open communication, willing to giving and receive feedback</a:t>
            </a:r>
          </a:p>
          <a:p>
            <a:r>
              <a:rPr lang="en-US" sz="2800" dirty="0"/>
              <a:t>Engaged and responsive PO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4DFFE9-B519-4723-86D0-96C53039A185}"/>
              </a:ext>
            </a:extLst>
          </p:cNvPr>
          <p:cNvSpPr txBox="1"/>
          <p:nvPr/>
        </p:nvSpPr>
        <p:spPr>
          <a:xfrm rot="1446964">
            <a:off x="3426443" y="2628143"/>
            <a:ext cx="47212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/>
                </a:solidFill>
              </a:rPr>
              <a:t>** Example **</a:t>
            </a:r>
          </a:p>
        </p:txBody>
      </p:sp>
    </p:spTree>
    <p:extLst>
      <p:ext uri="{BB962C8B-B14F-4D97-AF65-F5344CB8AC3E}">
        <p14:creationId xmlns:p14="http://schemas.microsoft.com/office/powerpoint/2010/main" val="1527440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30473-F4A2-4D3B-B04A-C66CA0C61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Gaps &amp; Opportunities – Team 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E3D15-63E3-4103-AB81-C5CB8D26046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6287" y="1158875"/>
            <a:ext cx="11236325" cy="454025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 sz="2800" dirty="0"/>
              <a:t>Vision and clarity on project direction</a:t>
            </a:r>
          </a:p>
          <a:p>
            <a:pPr>
              <a:lnSpc>
                <a:spcPct val="120000"/>
              </a:lnSpc>
            </a:pPr>
            <a:r>
              <a:rPr lang="en-US" sz="2800" dirty="0"/>
              <a:t>Become more comfortable with ambiguity and realize that we won’t have all the answers up front</a:t>
            </a:r>
          </a:p>
          <a:p>
            <a:pPr>
              <a:lnSpc>
                <a:spcPct val="120000"/>
              </a:lnSpc>
            </a:pPr>
            <a:r>
              <a:rPr lang="en-US" sz="2800" dirty="0"/>
              <a:t>Product knowledge is siloed, need specific time for knowledge sharing (Lisa to spend entire sprint pairing, transferring knowledge on DIF)</a:t>
            </a:r>
          </a:p>
          <a:p>
            <a:pPr>
              <a:lnSpc>
                <a:spcPct val="120000"/>
              </a:lnSpc>
            </a:pPr>
            <a:r>
              <a:rPr lang="en-US" sz="2800" dirty="0"/>
              <a:t>Better ownership of stories, ask for help as needed, look for opportunities to pair</a:t>
            </a:r>
          </a:p>
          <a:p>
            <a:pPr>
              <a:lnSpc>
                <a:spcPct val="120000"/>
              </a:lnSpc>
            </a:pPr>
            <a:r>
              <a:rPr lang="en-US" sz="2800" dirty="0"/>
              <a:t>Become more innovative, research possibilities and pitch new ideas</a:t>
            </a:r>
          </a:p>
          <a:p>
            <a:pPr>
              <a:lnSpc>
                <a:spcPct val="120000"/>
              </a:lnSpc>
            </a:pPr>
            <a:r>
              <a:rPr lang="en-US" sz="2800" dirty="0"/>
              <a:t>Need a Rolling Work Plan to understand the stories coming up in future sprints, show visibly on board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BFAD92-2741-4FA3-BD76-E09F5A25CB69}"/>
              </a:ext>
            </a:extLst>
          </p:cNvPr>
          <p:cNvSpPr txBox="1"/>
          <p:nvPr/>
        </p:nvSpPr>
        <p:spPr>
          <a:xfrm rot="1446964">
            <a:off x="3456262" y="2687779"/>
            <a:ext cx="47212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/>
                </a:solidFill>
              </a:rPr>
              <a:t>** Example **</a:t>
            </a:r>
          </a:p>
        </p:txBody>
      </p:sp>
    </p:spTree>
    <p:extLst>
      <p:ext uri="{BB962C8B-B14F-4D97-AF65-F5344CB8AC3E}">
        <p14:creationId xmlns:p14="http://schemas.microsoft.com/office/powerpoint/2010/main" val="216562703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>
            <a:lumMod val="20000"/>
            <a:lumOff val="80000"/>
          </a:schemeClr>
        </a:solidFill>
        <a:ln>
          <a:solidFill>
            <a:schemeClr val="bg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>
            <a:lumMod val="20000"/>
            <a:lumOff val="80000"/>
          </a:schemeClr>
        </a:solidFill>
        <a:ln>
          <a:solidFill>
            <a:schemeClr val="bg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1686</TotalTime>
  <Words>551</Words>
  <Application>Microsoft Macintosh PowerPoint</Application>
  <PresentationFormat>Widescreen</PresentationFormat>
  <Paragraphs>70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Calibri</vt:lpstr>
      <vt:lpstr>Calibri Light</vt:lpstr>
      <vt:lpstr>Calibri Regular</vt:lpstr>
      <vt:lpstr>Helvetica Light</vt:lpstr>
      <vt:lpstr>Myriad Pro</vt:lpstr>
      <vt:lpstr>Open Sans Light</vt:lpstr>
      <vt:lpstr>PT Sans</vt:lpstr>
      <vt:lpstr>1_Office Theme</vt:lpstr>
      <vt:lpstr>2_Office Theme</vt:lpstr>
      <vt:lpstr>AgilityHealth® Manager Debrief</vt:lpstr>
      <vt:lpstr>Manager Debrief Agenda</vt:lpstr>
      <vt:lpstr>TeamHealth® Retrospective</vt:lpstr>
      <vt:lpstr>Sample Radar</vt:lpstr>
      <vt:lpstr>Sample Assessment Questions</vt:lpstr>
      <vt:lpstr>AH Strategic Retrospective Process</vt:lpstr>
      <vt:lpstr>Accomplishments</vt:lpstr>
      <vt:lpstr>Team Strengths – Team A</vt:lpstr>
      <vt:lpstr>Gaps &amp; Opportunities – Team A</vt:lpstr>
      <vt:lpstr>Impediments – Team A</vt:lpstr>
      <vt:lpstr>Growth Plan – Team A</vt:lpstr>
      <vt:lpstr>Team Maturity Stages</vt:lpstr>
      <vt:lpstr>Multi-Team Analysis</vt:lpstr>
      <vt:lpstr>Organizational Growth Items</vt:lpstr>
      <vt:lpstr>Keys to Success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Georgia</dc:creator>
  <cp:lastModifiedBy>Hall, Bekah</cp:lastModifiedBy>
  <cp:revision>115</cp:revision>
  <cp:lastPrinted>2017-07-12T16:46:06Z</cp:lastPrinted>
  <dcterms:created xsi:type="dcterms:W3CDTF">2017-06-13T18:48:16Z</dcterms:created>
  <dcterms:modified xsi:type="dcterms:W3CDTF">2024-05-22T16:51:39Z</dcterms:modified>
</cp:coreProperties>
</file>